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97" r:id="rId4"/>
    <p:sldId id="276" r:id="rId5"/>
    <p:sldId id="274" r:id="rId6"/>
    <p:sldId id="259" r:id="rId7"/>
    <p:sldId id="275" r:id="rId8"/>
    <p:sldId id="298" r:id="rId9"/>
    <p:sldId id="299" r:id="rId10"/>
    <p:sldId id="300" r:id="rId11"/>
    <p:sldId id="301" r:id="rId12"/>
    <p:sldId id="278" r:id="rId13"/>
    <p:sldId id="296" r:id="rId14"/>
    <p:sldId id="279" r:id="rId15"/>
    <p:sldId id="280" r:id="rId16"/>
    <p:sldId id="291" r:id="rId17"/>
    <p:sldId id="293" r:id="rId18"/>
    <p:sldId id="294" r:id="rId19"/>
    <p:sldId id="281" r:id="rId20"/>
    <p:sldId id="308" r:id="rId21"/>
    <p:sldId id="302" r:id="rId22"/>
    <p:sldId id="303" r:id="rId23"/>
    <p:sldId id="283" r:id="rId24"/>
    <p:sldId id="290" r:id="rId25"/>
    <p:sldId id="284" r:id="rId26"/>
    <p:sldId id="295" r:id="rId27"/>
    <p:sldId id="292" r:id="rId28"/>
    <p:sldId id="285" r:id="rId29"/>
    <p:sldId id="307" r:id="rId30"/>
    <p:sldId id="304" r:id="rId31"/>
    <p:sldId id="305" r:id="rId32"/>
    <p:sldId id="306" r:id="rId33"/>
    <p:sldId id="286" r:id="rId34"/>
    <p:sldId id="287" r:id="rId35"/>
    <p:sldId id="288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20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68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888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5D8BBE-15F5-4B28-B2DB-1CC350310DBA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2D8903-75C5-451C-9BFC-CC45B21B96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378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00:00 – 00:30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D8903-75C5-451C-9BFC-CC45B21B96D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22944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7:30-17:30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D8903-75C5-451C-9BFC-CC45B21B96D5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3096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17:30-19:30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D8903-75C5-451C-9BFC-CC45B21B96D5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65013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19:30-20:30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D8903-75C5-451C-9BFC-CC45B21B96D5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10526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20:30-23:30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D8903-75C5-451C-9BFC-CC45B21B96D5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4077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23:30-25:30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D8903-75C5-451C-9BFC-CC45B21B96D5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826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25:30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D8903-75C5-451C-9BFC-CC45B21B96D5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70691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25:30-26:00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D8903-75C5-451C-9BFC-CC45B21B96D5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5758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26:00-26:30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D8903-75C5-451C-9BFC-CC45B21B96D5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7114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26:30-31:30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D8903-75C5-451C-9BFC-CC45B21B96D5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73242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26:30-31:30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D8903-75C5-451C-9BFC-CC45B21B96D5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463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0:30-2:30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D8903-75C5-451C-9BFC-CC45B21B96D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3144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26:30-31:30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D8903-75C5-451C-9BFC-CC45B21B96D5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95862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26:30-31:30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D8903-75C5-451C-9BFC-CC45B21B96D5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20287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31:30-33:30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D8903-75C5-451C-9BFC-CC45B21B96D5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3310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33:30-34:30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D8903-75C5-451C-9BFC-CC45B21B96D5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66772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34:30-35:30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D8903-75C5-451C-9BFC-CC45B21B96D5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0926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35:30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D8903-75C5-451C-9BFC-CC45B21B96D5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8715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35:30-37:30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D8903-75C5-451C-9BFC-CC45B21B96D5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4092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37:30-42:30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D8903-75C5-451C-9BFC-CC45B21B96D5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2118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37:30-42:30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D8903-75C5-451C-9BFC-CC45B21B96D5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8168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37:30-42:30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D8903-75C5-451C-9BFC-CC45B21B96D5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0541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2:30-3:30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D8903-75C5-451C-9BFC-CC45B21B96D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8560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37:30-42:30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D8903-75C5-451C-9BFC-CC45B21B96D5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9038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37:30-42:30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D8903-75C5-451C-9BFC-CC45B21B96D5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00558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42:30-43:30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D8903-75C5-451C-9BFC-CC45B21B96D5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0204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43:30-44:30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D8903-75C5-451C-9BFC-CC45B21B96D5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8411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3:30-5:30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D8903-75C5-451C-9BFC-CC45B21B96D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660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5:30-7:30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D8903-75C5-451C-9BFC-CC45B21B96D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610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7:30-17:30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D8903-75C5-451C-9BFC-CC45B21B96D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6835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7:30-17:30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D8903-75C5-451C-9BFC-CC45B21B96D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0012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7:30-17:30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D8903-75C5-451C-9BFC-CC45B21B96D5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3427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7:30-17:30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D8903-75C5-451C-9BFC-CC45B21B96D5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200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B2839-F2F9-4060-AA41-953AA11EC4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EFD511-3744-424C-BD7D-7E1951EB1B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35B5A-CC8E-422F-899E-956BE6313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A4C0-E82A-4F47-8DE6-FC39AE56731A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0C85B-99A1-4769-959A-DF927F4FF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AA456-9A0F-4C5D-97FB-C3673895C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558B-7A16-4066-A8CB-D598F6F317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1577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F61DF-12F2-4DF0-9153-2A9B565DF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F7384E-B65A-43B7-AFD8-0FA9072FB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9FF54-2100-4606-B915-6378254C6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A4C0-E82A-4F47-8DE6-FC39AE56731A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8093E-1B58-4B7F-B950-43BB2BE1F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71676-22E7-43A4-87D5-8D5D4754D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558B-7A16-4066-A8CB-D598F6F317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7510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E5E82C-2337-4442-8F5A-35AB3CACE9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8B1A7D-81A4-42DA-909C-402E1A72E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4A592-F0CE-4850-BBB6-5450A3F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A4C0-E82A-4F47-8DE6-FC39AE56731A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F5777-26F9-477F-A097-F7C176336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5F071-BCD3-467C-93EF-9D06FA17C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558B-7A16-4066-A8CB-D598F6F317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252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DBE98-9BB8-4893-B9DB-91474DAAE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AEF68-3156-4057-A3CB-3F2A35A1A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725C5-0087-4085-9F68-3D25F0286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A4C0-E82A-4F47-8DE6-FC39AE56731A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F5276-3FB7-4194-AA43-1EA03F5C4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559F7-C566-466F-B866-B439469CF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558B-7A16-4066-A8CB-D598F6F317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79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402D1-9748-4E7A-938A-A6AF2D638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00FC6-F857-48DE-9FA0-6008C2C06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CA096-3B36-4071-9B6A-48F26AABB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A4C0-E82A-4F47-8DE6-FC39AE56731A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96C93-472C-4724-9332-112F85389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07BEE-5F65-4F4F-BE56-F14180812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558B-7A16-4066-A8CB-D598F6F317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350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116BA-0E6C-4E24-AF6C-1344BE0B6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5481A-681F-4911-8608-461D6D330F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D1331E-4BB5-44B7-A45A-01D1692F3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642F8C-EE09-4303-8F4E-33C736A97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A4C0-E82A-4F47-8DE6-FC39AE56731A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A6B8C-F4A6-48B9-BA56-7AF4BFBD8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BE71D-9A4E-4872-A745-96D33572D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558B-7A16-4066-A8CB-D598F6F317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7532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24321-1103-43D5-8BB1-3F3B546D3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05D91-4BF1-404A-913C-90A2EECC3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76D159-F62C-4460-9350-DA27C8C04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91980A-9954-4A43-A62E-A1E4BBA2D4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C4E5F3-78E9-44A7-87DA-C7D04134C0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27CFA6-CD77-4C6D-94F6-643628C3F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A4C0-E82A-4F47-8DE6-FC39AE56731A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397422-DDD3-4AE2-AA59-5777E2F88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AF81AB-974F-439B-B70B-3FAA15B60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558B-7A16-4066-A8CB-D598F6F317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706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2C4F6-5918-4030-AC31-D1D2ABF12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A8E307-711A-47C7-B089-F64458B9A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A4C0-E82A-4F47-8DE6-FC39AE56731A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0B387-8E3C-4BF1-A702-05E026C24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CED08D-F5F2-4475-A518-E7E70B94E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558B-7A16-4066-A8CB-D598F6F317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513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DD1A29-B539-43E2-84A5-3B7461C70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A4C0-E82A-4F47-8DE6-FC39AE56731A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6314CD-66DB-4685-A5F3-792C063F7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93E883-A837-4E5F-AB07-BE4D7834E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558B-7A16-4066-A8CB-D598F6F317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0984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FCBB3-8E12-4EAD-BFF3-8EB7B530C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64482-3D67-45A5-9449-C454025A1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25EDD4-5D1B-46D6-878F-5D23B11CE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F0C6B3-D71D-41F5-9125-C041E25E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A4C0-E82A-4F47-8DE6-FC39AE56731A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9C6829-364F-4037-9CA6-C9032F7C1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67178-5982-4BEF-BD9F-B9ACDB430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558B-7A16-4066-A8CB-D598F6F317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167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6A3DC-ACBA-444F-8DD6-7AC1F9FCA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E15EAA-B02C-4A15-8C81-34462A53B2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B2DBC6-322D-4D92-ADAC-224E01BD1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B8B32-088A-461E-98B4-558C62747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A4C0-E82A-4F47-8DE6-FC39AE56731A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64E22-62C5-4D65-8BE5-32A6A8863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C8DF05-325C-443B-AB2F-8838CA8FD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558B-7A16-4066-A8CB-D598F6F317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048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3E0367-0308-417C-9631-90EE17BB7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8A37C-5159-4D4B-BB65-FDBEF6E33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FBF34-C5D1-45BE-A91F-F20B0A665F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DA4C0-E82A-4F47-8DE6-FC39AE56731A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7FBA2-FA80-47BD-B82D-379D458928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9D0AF-9D53-4000-999F-BA24A4E725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9558B-7A16-4066-A8CB-D598F6F317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2922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pc/grpc-dotnet" TargetMode="External"/><Relationship Id="rId2" Type="http://schemas.openxmlformats.org/officeDocument/2006/relationships/hyperlink" Target="https://github.com/grpc/grp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rotobuf-net/protobuf-net.Grpc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BB5F9-6603-4278-A089-9F727CE07A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334" y="-144134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Talking Between Services with </a:t>
            </a:r>
            <a:r>
              <a:rPr lang="en-US" dirty="0" err="1"/>
              <a:t>gRPC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88E4BB-7FAE-4973-BBAA-060023813E43}"/>
              </a:ext>
            </a:extLst>
          </p:cNvPr>
          <p:cNvSpPr txBox="1"/>
          <p:nvPr/>
        </p:nvSpPr>
        <p:spPr>
          <a:xfrm>
            <a:off x="609600" y="3946634"/>
            <a:ext cx="25049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Marc Gravell</a:t>
            </a:r>
          </a:p>
          <a:p>
            <a:r>
              <a:rPr lang="en-US" dirty="0"/>
              <a:t>marc.gravell@gmail.com</a:t>
            </a:r>
            <a:br>
              <a:rPr lang="en-US" dirty="0"/>
            </a:br>
            <a:r>
              <a:rPr lang="en-US" dirty="0"/>
              <a:t>@</a:t>
            </a:r>
            <a:r>
              <a:rPr lang="en-US" dirty="0" err="1"/>
              <a:t>marcgravell</a:t>
            </a:r>
            <a:endParaRPr lang="en-GB" dirty="0"/>
          </a:p>
        </p:txBody>
      </p:sp>
      <p:sp>
        <p:nvSpPr>
          <p:cNvPr id="7" name="AutoShape 4" descr="https://cdn.sstatic.net/Sites/stackoverflow/img/favicon.ico">
            <a:extLst>
              <a:ext uri="{FF2B5EF4-FFF2-40B4-BE49-F238E27FC236}">
                <a16:creationId xmlns:a16="http://schemas.microsoft.com/office/drawing/2014/main" id="{64EC830D-C572-4197-A9AE-6FB6FA08E3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AutoShape 6" descr="https://cdn.sstatic.net/Sites/stackoverflow/img/favicon.ico">
            <a:extLst>
              <a:ext uri="{FF2B5EF4-FFF2-40B4-BE49-F238E27FC236}">
                <a16:creationId xmlns:a16="http://schemas.microsoft.com/office/drawing/2014/main" id="{2661DFDA-C393-4E3F-8445-B7083D4A37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13186" y="-953814"/>
            <a:ext cx="4687614" cy="468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526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9761B-8AFE-4C73-AE85-5485EE83C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I use </a:t>
            </a:r>
            <a:r>
              <a:rPr lang="en-US" dirty="0" err="1"/>
              <a:t>gRPC</a:t>
            </a:r>
            <a:r>
              <a:rPr lang="en-US" dirty="0"/>
              <a:t>, today?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60A6FC8-B6F6-4C6C-BAFF-983E4D40E3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20726" y="1825625"/>
            <a:ext cx="955054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849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9761B-8AFE-4C73-AE85-5485EE83C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I use </a:t>
            </a:r>
            <a:r>
              <a:rPr lang="en-US" dirty="0" err="1"/>
              <a:t>gRPC</a:t>
            </a:r>
            <a:r>
              <a:rPr lang="en-US" dirty="0"/>
              <a:t>, today?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339567C-0BD0-4593-920F-0F50CA1F52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03668" y="1825625"/>
            <a:ext cx="838466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37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9761B-8AFE-4C73-AE85-5485EE83C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I use it, today?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859C7-C3D7-462D-9B97-D663CB3CC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We should have seen:</a:t>
            </a:r>
          </a:p>
          <a:p>
            <a:r>
              <a:rPr lang="en-US" dirty="0"/>
              <a:t>Setting up a basic project with </a:t>
            </a:r>
            <a:r>
              <a:rPr lang="en-US" dirty="0" err="1"/>
              <a:t>protobuf</a:t>
            </a:r>
            <a:r>
              <a:rPr lang="en-US" dirty="0"/>
              <a:t> support</a:t>
            </a:r>
          </a:p>
          <a:p>
            <a:r>
              <a:rPr lang="en-US" dirty="0"/>
              <a:t>Creating a .proto schema</a:t>
            </a:r>
          </a:p>
          <a:p>
            <a:r>
              <a:rPr lang="en-US" dirty="0"/>
              <a:t>The generated code for data contracts, service clients, and service implementations</a:t>
            </a:r>
          </a:p>
          <a:p>
            <a:r>
              <a:rPr lang="en-US" dirty="0"/>
              <a:t>How to implement and host a service</a:t>
            </a:r>
          </a:p>
          <a:p>
            <a:r>
              <a:rPr lang="en-US" dirty="0"/>
              <a:t>How to create a client</a:t>
            </a:r>
          </a:p>
          <a:p>
            <a:r>
              <a:rPr lang="en-US" dirty="0"/>
              <a:t>A working client and server! (?)</a:t>
            </a:r>
          </a:p>
          <a:p>
            <a:r>
              <a:rPr lang="en-US" dirty="0"/>
              <a:t>Getting hold of metadata</a:t>
            </a:r>
          </a:p>
          <a:p>
            <a:r>
              <a:rPr lang="en-US" dirty="0"/>
              <a:t>Cancellations</a:t>
            </a:r>
          </a:p>
          <a:p>
            <a:r>
              <a:rPr lang="en-US" dirty="0"/>
              <a:t>(not covering security/auth, but those things exist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3929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D91054-7519-4EC2-9631-58B0DBEF39B2}"/>
              </a:ext>
            </a:extLst>
          </p:cNvPr>
          <p:cNvSpPr txBox="1"/>
          <p:nvPr/>
        </p:nvSpPr>
        <p:spPr>
          <a:xfrm>
            <a:off x="4275226" y="2592090"/>
            <a:ext cx="363103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Grpc.Core.Api</a:t>
            </a:r>
            <a:endParaRPr lang="en-GB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EA7535-06A2-4703-B7AE-38F6B574C9E6}"/>
              </a:ext>
            </a:extLst>
          </p:cNvPr>
          <p:cNvSpPr txBox="1"/>
          <p:nvPr/>
        </p:nvSpPr>
        <p:spPr>
          <a:xfrm>
            <a:off x="4285737" y="5333898"/>
            <a:ext cx="363103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chttp2</a:t>
            </a:r>
            <a:endParaRPr lang="en-GB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EEF8DE-2C26-4FC5-ACAB-EA3002F1D21D}"/>
              </a:ext>
            </a:extLst>
          </p:cNvPr>
          <p:cNvSpPr txBox="1"/>
          <p:nvPr/>
        </p:nvSpPr>
        <p:spPr>
          <a:xfrm>
            <a:off x="4285737" y="4174044"/>
            <a:ext cx="363103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Grpc.Core</a:t>
            </a:r>
            <a:endParaRPr lang="en-GB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0717D5-63AF-4175-8A4C-06E0D53BF029}"/>
              </a:ext>
            </a:extLst>
          </p:cNvPr>
          <p:cNvSpPr txBox="1"/>
          <p:nvPr/>
        </p:nvSpPr>
        <p:spPr>
          <a:xfrm>
            <a:off x="4275226" y="1488943"/>
            <a:ext cx="363103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(generated code)</a:t>
            </a:r>
            <a:endParaRPr lang="en-GB" sz="28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91F4F7D-6F0F-4CE4-A65B-EAF302CE25D3}"/>
              </a:ext>
            </a:extLst>
          </p:cNvPr>
          <p:cNvCxnSpPr>
            <a:stCxn id="5" idx="2"/>
            <a:endCxn id="2" idx="0"/>
          </p:cNvCxnSpPr>
          <p:nvPr/>
        </p:nvCxnSpPr>
        <p:spPr>
          <a:xfrm>
            <a:off x="6090745" y="2012163"/>
            <a:ext cx="0" cy="579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8932D7C-02BA-4DFC-B423-8D70B6E5D0FD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6101256" y="4697264"/>
            <a:ext cx="0" cy="636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79C6622-0922-4ECD-97BB-2C8E6CE4A717}"/>
              </a:ext>
            </a:extLst>
          </p:cNvPr>
          <p:cNvCxnSpPr>
            <a:stCxn id="4" idx="0"/>
            <a:endCxn id="2" idx="2"/>
          </p:cNvCxnSpPr>
          <p:nvPr/>
        </p:nvCxnSpPr>
        <p:spPr>
          <a:xfrm flipH="1" flipV="1">
            <a:off x="6090745" y="3115310"/>
            <a:ext cx="10511" cy="1058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69916B7-A00D-4771-976C-7704263DC859}"/>
              </a:ext>
            </a:extLst>
          </p:cNvPr>
          <p:cNvSpPr txBox="1"/>
          <p:nvPr/>
        </p:nvSpPr>
        <p:spPr>
          <a:xfrm>
            <a:off x="5735995" y="373502"/>
            <a:ext cx="744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Today</a:t>
            </a:r>
            <a:endParaRPr lang="en-GB" b="1" u="sng" dirty="0"/>
          </a:p>
        </p:txBody>
      </p:sp>
    </p:spTree>
    <p:extLst>
      <p:ext uri="{BB962C8B-B14F-4D97-AF65-F5344CB8AC3E}">
        <p14:creationId xmlns:p14="http://schemas.microsoft.com/office/powerpoint/2010/main" val="147831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9761B-8AFE-4C73-AE85-5485EE83C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the strengths and weaknesses?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859C7-C3D7-462D-9B97-D663CB3CC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+ DSL is strong for cross-platform; same contract can be used from many languages / frameworks</a:t>
            </a:r>
          </a:p>
          <a:p>
            <a:r>
              <a:rPr lang="en-US" dirty="0"/>
              <a:t>- having to create and maintain the schema in .proto can be a nuisance for simple work</a:t>
            </a:r>
          </a:p>
          <a:p>
            <a:r>
              <a:rPr lang="en-US" dirty="0"/>
              <a:t>- awkward setup and tooling</a:t>
            </a:r>
          </a:p>
          <a:p>
            <a:r>
              <a:rPr lang="en-US" dirty="0"/>
              <a:t>+/- API is “idiomatic </a:t>
            </a:r>
            <a:r>
              <a:rPr lang="en-US" dirty="0" err="1"/>
              <a:t>protobuf</a:t>
            </a:r>
            <a:r>
              <a:rPr lang="en-US" dirty="0"/>
              <a:t>/</a:t>
            </a:r>
            <a:r>
              <a:rPr lang="en-US" dirty="0" err="1"/>
              <a:t>gRPC</a:t>
            </a:r>
            <a:r>
              <a:rPr lang="en-US" dirty="0"/>
              <a:t>, in C#” rather than “idiomatic .NET, doing </a:t>
            </a:r>
            <a:r>
              <a:rPr lang="en-US" dirty="0" err="1"/>
              <a:t>protobuf</a:t>
            </a:r>
            <a:r>
              <a:rPr lang="en-US" dirty="0"/>
              <a:t>/</a:t>
            </a:r>
            <a:r>
              <a:rPr lang="en-US" dirty="0" err="1"/>
              <a:t>gRPC</a:t>
            </a:r>
            <a:r>
              <a:rPr lang="en-US" dirty="0"/>
              <a:t>”</a:t>
            </a:r>
          </a:p>
          <a:p>
            <a:r>
              <a:rPr lang="en-US" b="1" dirty="0"/>
              <a:t>- code-gen is C#-only (for .NET-land)</a:t>
            </a:r>
          </a:p>
          <a:p>
            <a:r>
              <a:rPr lang="en-US" b="1" dirty="0"/>
              <a:t>- code-gen is proto3-only (for .NET-land)</a:t>
            </a:r>
          </a:p>
          <a:p>
            <a:r>
              <a:rPr lang="en-US" b="1" dirty="0"/>
              <a:t>- </a:t>
            </a:r>
            <a:r>
              <a:rPr lang="en-US" b="1" dirty="0" err="1"/>
              <a:t>gRPC</a:t>
            </a:r>
            <a:r>
              <a:rPr lang="en-US" b="1" dirty="0"/>
              <a:t> stack is native/unmanaged</a:t>
            </a:r>
          </a:p>
          <a:p>
            <a:pPr lvl="1"/>
            <a:r>
              <a:rPr lang="en-US" dirty="0"/>
              <a:t>and doesn’t play nicely with Kestrel, </a:t>
            </a:r>
            <a:r>
              <a:rPr lang="en-US" dirty="0" err="1"/>
              <a:t>HttpClient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- generated code with full implementation is verbose and restrictive</a:t>
            </a:r>
          </a:p>
          <a:p>
            <a:r>
              <a:rPr lang="en-US" dirty="0"/>
              <a:t>- the streaming API is … just weird!</a:t>
            </a:r>
          </a:p>
          <a:p>
            <a:pPr marL="0" indent="0">
              <a:buNone/>
            </a:pPr>
            <a:r>
              <a:rPr lang="en-US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8247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9761B-8AFE-4C73-AE85-5485EE83C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53607"/>
          </a:xfrm>
        </p:spPr>
        <p:txBody>
          <a:bodyPr/>
          <a:lstStyle/>
          <a:p>
            <a:r>
              <a:rPr lang="en-US" dirty="0"/>
              <a:t>What is new in </a:t>
            </a:r>
            <a:r>
              <a:rPr lang="en-US" dirty="0" err="1"/>
              <a:t>gRPC</a:t>
            </a:r>
            <a:r>
              <a:rPr lang="en-US" dirty="0"/>
              <a:t> and .NET Core 3?</a:t>
            </a:r>
            <a:br>
              <a:rPr lang="en-US" dirty="0"/>
            </a:br>
            <a:r>
              <a:rPr lang="en-US" dirty="0"/>
              <a:t>(part 1)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859C7-C3D7-462D-9B97-D663CB3CC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Microsoft writing new libraries that work with the existing generated code for </a:t>
            </a:r>
            <a:r>
              <a:rPr lang="en-US" dirty="0" err="1"/>
              <a:t>gRPC</a:t>
            </a:r>
            <a:r>
              <a:rPr lang="en-US" dirty="0"/>
              <a:t> (HTTP/2) in managed code</a:t>
            </a:r>
          </a:p>
          <a:p>
            <a:r>
              <a:rPr lang="en-US" dirty="0"/>
              <a:t>New client bindings that use </a:t>
            </a:r>
            <a:r>
              <a:rPr lang="en-US" dirty="0" err="1"/>
              <a:t>HttpClient</a:t>
            </a:r>
            <a:endParaRPr lang="en-US" dirty="0"/>
          </a:p>
          <a:p>
            <a:r>
              <a:rPr lang="en-US" dirty="0"/>
              <a:t>New server bindings that use Kestrel (ASP.NET Core server)</a:t>
            </a:r>
          </a:p>
          <a:p>
            <a:pPr marL="0" indent="0">
              <a:buNone/>
            </a:pPr>
            <a:r>
              <a:rPr lang="en-US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8210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D91054-7519-4EC2-9631-58B0DBEF39B2}"/>
              </a:ext>
            </a:extLst>
          </p:cNvPr>
          <p:cNvSpPr txBox="1"/>
          <p:nvPr/>
        </p:nvSpPr>
        <p:spPr>
          <a:xfrm>
            <a:off x="4275226" y="2592090"/>
            <a:ext cx="363103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Grpc.Core.Api</a:t>
            </a:r>
            <a:endParaRPr lang="en-GB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EA7535-06A2-4703-B7AE-38F6B574C9E6}"/>
              </a:ext>
            </a:extLst>
          </p:cNvPr>
          <p:cNvSpPr txBox="1"/>
          <p:nvPr/>
        </p:nvSpPr>
        <p:spPr>
          <a:xfrm>
            <a:off x="4285737" y="5333898"/>
            <a:ext cx="363103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chttp2</a:t>
            </a:r>
            <a:endParaRPr lang="en-GB" sz="28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EEF8DE-2C26-4FC5-ACAB-EA3002F1D21D}"/>
              </a:ext>
            </a:extLst>
          </p:cNvPr>
          <p:cNvSpPr txBox="1"/>
          <p:nvPr/>
        </p:nvSpPr>
        <p:spPr>
          <a:xfrm>
            <a:off x="4285737" y="4174044"/>
            <a:ext cx="363103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Grpc.Core</a:t>
            </a:r>
            <a:endParaRPr lang="en-GB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0717D5-63AF-4175-8A4C-06E0D53BF029}"/>
              </a:ext>
            </a:extLst>
          </p:cNvPr>
          <p:cNvSpPr txBox="1"/>
          <p:nvPr/>
        </p:nvSpPr>
        <p:spPr>
          <a:xfrm>
            <a:off x="4275226" y="1488943"/>
            <a:ext cx="363103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(generated code)</a:t>
            </a:r>
            <a:endParaRPr lang="en-GB" sz="28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91F4F7D-6F0F-4CE4-A65B-EAF302CE25D3}"/>
              </a:ext>
            </a:extLst>
          </p:cNvPr>
          <p:cNvCxnSpPr>
            <a:stCxn id="5" idx="2"/>
            <a:endCxn id="2" idx="0"/>
          </p:cNvCxnSpPr>
          <p:nvPr/>
        </p:nvCxnSpPr>
        <p:spPr>
          <a:xfrm>
            <a:off x="6090745" y="2012163"/>
            <a:ext cx="0" cy="579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8932D7C-02BA-4DFC-B423-8D70B6E5D0FD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6101256" y="4697264"/>
            <a:ext cx="0" cy="636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79C6622-0922-4ECD-97BB-2C8E6CE4A717}"/>
              </a:ext>
            </a:extLst>
          </p:cNvPr>
          <p:cNvCxnSpPr>
            <a:stCxn id="4" idx="0"/>
            <a:endCxn id="2" idx="2"/>
          </p:cNvCxnSpPr>
          <p:nvPr/>
        </p:nvCxnSpPr>
        <p:spPr>
          <a:xfrm flipH="1" flipV="1">
            <a:off x="6090745" y="3115310"/>
            <a:ext cx="10511" cy="1058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69916B7-A00D-4771-976C-7704263DC859}"/>
              </a:ext>
            </a:extLst>
          </p:cNvPr>
          <p:cNvSpPr txBox="1"/>
          <p:nvPr/>
        </p:nvSpPr>
        <p:spPr>
          <a:xfrm>
            <a:off x="5735995" y="373502"/>
            <a:ext cx="744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Today</a:t>
            </a:r>
            <a:endParaRPr lang="en-GB" b="1" u="sng" dirty="0"/>
          </a:p>
        </p:txBody>
      </p:sp>
    </p:spTree>
    <p:extLst>
      <p:ext uri="{BB962C8B-B14F-4D97-AF65-F5344CB8AC3E}">
        <p14:creationId xmlns:p14="http://schemas.microsoft.com/office/powerpoint/2010/main" val="306470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D91054-7519-4EC2-9631-58B0DBEF39B2}"/>
              </a:ext>
            </a:extLst>
          </p:cNvPr>
          <p:cNvSpPr txBox="1"/>
          <p:nvPr/>
        </p:nvSpPr>
        <p:spPr>
          <a:xfrm>
            <a:off x="4275226" y="2592090"/>
            <a:ext cx="363103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Grpc.Core.Api</a:t>
            </a:r>
            <a:endParaRPr lang="en-GB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EA7535-06A2-4703-B7AE-38F6B574C9E6}"/>
              </a:ext>
            </a:extLst>
          </p:cNvPr>
          <p:cNvSpPr txBox="1"/>
          <p:nvPr/>
        </p:nvSpPr>
        <p:spPr>
          <a:xfrm>
            <a:off x="4285737" y="5333898"/>
            <a:ext cx="363103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chttp2</a:t>
            </a:r>
            <a:endParaRPr lang="en-GB" sz="28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EEF8DE-2C26-4FC5-ACAB-EA3002F1D21D}"/>
              </a:ext>
            </a:extLst>
          </p:cNvPr>
          <p:cNvSpPr txBox="1"/>
          <p:nvPr/>
        </p:nvSpPr>
        <p:spPr>
          <a:xfrm>
            <a:off x="4285737" y="4174044"/>
            <a:ext cx="363103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Grpc.Core</a:t>
            </a:r>
            <a:endParaRPr lang="en-GB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0717D5-63AF-4175-8A4C-06E0D53BF029}"/>
              </a:ext>
            </a:extLst>
          </p:cNvPr>
          <p:cNvSpPr txBox="1"/>
          <p:nvPr/>
        </p:nvSpPr>
        <p:spPr>
          <a:xfrm>
            <a:off x="4275226" y="1488943"/>
            <a:ext cx="363103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(generated code)</a:t>
            </a:r>
            <a:endParaRPr lang="en-GB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B1E448-FF88-48A1-9473-E91A2F92D7ED}"/>
              </a:ext>
            </a:extLst>
          </p:cNvPr>
          <p:cNvSpPr txBox="1"/>
          <p:nvPr/>
        </p:nvSpPr>
        <p:spPr>
          <a:xfrm>
            <a:off x="290789" y="5339254"/>
            <a:ext cx="3631038" cy="523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HttpClient</a:t>
            </a:r>
            <a:endParaRPr lang="en-GB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1622E5-DF31-4F5F-B02F-60694994B2FB}"/>
              </a:ext>
            </a:extLst>
          </p:cNvPr>
          <p:cNvSpPr txBox="1"/>
          <p:nvPr/>
        </p:nvSpPr>
        <p:spPr>
          <a:xfrm>
            <a:off x="292605" y="4174044"/>
            <a:ext cx="3631038" cy="523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Grpc.Net.Client</a:t>
            </a:r>
            <a:endParaRPr lang="en-GB" sz="28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91F4F7D-6F0F-4CE4-A65B-EAF302CE25D3}"/>
              </a:ext>
            </a:extLst>
          </p:cNvPr>
          <p:cNvCxnSpPr>
            <a:stCxn id="5" idx="2"/>
            <a:endCxn id="2" idx="0"/>
          </p:cNvCxnSpPr>
          <p:nvPr/>
        </p:nvCxnSpPr>
        <p:spPr>
          <a:xfrm>
            <a:off x="6090745" y="2012163"/>
            <a:ext cx="0" cy="579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8932D7C-02BA-4DFC-B423-8D70B6E5D0FD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6101256" y="4697264"/>
            <a:ext cx="0" cy="636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79C6622-0922-4ECD-97BB-2C8E6CE4A717}"/>
              </a:ext>
            </a:extLst>
          </p:cNvPr>
          <p:cNvCxnSpPr>
            <a:stCxn id="4" idx="0"/>
            <a:endCxn id="2" idx="2"/>
          </p:cNvCxnSpPr>
          <p:nvPr/>
        </p:nvCxnSpPr>
        <p:spPr>
          <a:xfrm flipH="1" flipV="1">
            <a:off x="6090745" y="3115310"/>
            <a:ext cx="10511" cy="1058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3BE0873-A035-4E1B-8C59-008779284518}"/>
              </a:ext>
            </a:extLst>
          </p:cNvPr>
          <p:cNvCxnSpPr>
            <a:stCxn id="9" idx="2"/>
            <a:endCxn id="7" idx="0"/>
          </p:cNvCxnSpPr>
          <p:nvPr/>
        </p:nvCxnSpPr>
        <p:spPr>
          <a:xfrm flipH="1">
            <a:off x="2106308" y="4697264"/>
            <a:ext cx="1816" cy="641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886F185-441A-4281-8E83-B4BCF9CF662A}"/>
              </a:ext>
            </a:extLst>
          </p:cNvPr>
          <p:cNvCxnSpPr>
            <a:stCxn id="9" idx="0"/>
            <a:endCxn id="2" idx="1"/>
          </p:cNvCxnSpPr>
          <p:nvPr/>
        </p:nvCxnSpPr>
        <p:spPr>
          <a:xfrm flipV="1">
            <a:off x="2108124" y="2853700"/>
            <a:ext cx="2167102" cy="1320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DD8CD24-42CA-4F76-8381-FEEA573AB219}"/>
              </a:ext>
            </a:extLst>
          </p:cNvPr>
          <p:cNvCxnSpPr/>
          <p:nvPr/>
        </p:nvCxnSpPr>
        <p:spPr>
          <a:xfrm>
            <a:off x="4110643" y="220288"/>
            <a:ext cx="0" cy="628857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69916B7-A00D-4771-976C-7704263DC859}"/>
              </a:ext>
            </a:extLst>
          </p:cNvPr>
          <p:cNvSpPr txBox="1"/>
          <p:nvPr/>
        </p:nvSpPr>
        <p:spPr>
          <a:xfrm>
            <a:off x="5735995" y="373502"/>
            <a:ext cx="744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Today</a:t>
            </a:r>
            <a:endParaRPr lang="en-GB" b="1" u="sng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0721EA9-0840-436F-A6D2-84F431CC2DA3}"/>
              </a:ext>
            </a:extLst>
          </p:cNvPr>
          <p:cNvSpPr txBox="1"/>
          <p:nvPr/>
        </p:nvSpPr>
        <p:spPr>
          <a:xfrm>
            <a:off x="1501979" y="373502"/>
            <a:ext cx="1276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.NET Core 3</a:t>
            </a:r>
            <a:endParaRPr lang="en-GB" b="1" u="sng" dirty="0"/>
          </a:p>
        </p:txBody>
      </p:sp>
    </p:spTree>
    <p:extLst>
      <p:ext uri="{BB962C8B-B14F-4D97-AF65-F5344CB8AC3E}">
        <p14:creationId xmlns:p14="http://schemas.microsoft.com/office/powerpoint/2010/main" val="2145516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D91054-7519-4EC2-9631-58B0DBEF39B2}"/>
              </a:ext>
            </a:extLst>
          </p:cNvPr>
          <p:cNvSpPr txBox="1"/>
          <p:nvPr/>
        </p:nvSpPr>
        <p:spPr>
          <a:xfrm>
            <a:off x="4275226" y="2592090"/>
            <a:ext cx="363103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Grpc.Core.Api</a:t>
            </a:r>
            <a:endParaRPr lang="en-GB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EA7535-06A2-4703-B7AE-38F6B574C9E6}"/>
              </a:ext>
            </a:extLst>
          </p:cNvPr>
          <p:cNvSpPr txBox="1"/>
          <p:nvPr/>
        </p:nvSpPr>
        <p:spPr>
          <a:xfrm>
            <a:off x="4285737" y="5333898"/>
            <a:ext cx="363103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chttp2</a:t>
            </a:r>
            <a:endParaRPr lang="en-GB" sz="28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EEF8DE-2C26-4FC5-ACAB-EA3002F1D21D}"/>
              </a:ext>
            </a:extLst>
          </p:cNvPr>
          <p:cNvSpPr txBox="1"/>
          <p:nvPr/>
        </p:nvSpPr>
        <p:spPr>
          <a:xfrm>
            <a:off x="4285737" y="4174044"/>
            <a:ext cx="363103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Grpc.Core</a:t>
            </a:r>
            <a:endParaRPr lang="en-GB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0717D5-63AF-4175-8A4C-06E0D53BF029}"/>
              </a:ext>
            </a:extLst>
          </p:cNvPr>
          <p:cNvSpPr txBox="1"/>
          <p:nvPr/>
        </p:nvSpPr>
        <p:spPr>
          <a:xfrm>
            <a:off x="4275226" y="1488943"/>
            <a:ext cx="363103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(generated code)</a:t>
            </a:r>
            <a:endParaRPr lang="en-GB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B1E448-FF88-48A1-9473-E91A2F92D7ED}"/>
              </a:ext>
            </a:extLst>
          </p:cNvPr>
          <p:cNvSpPr txBox="1"/>
          <p:nvPr/>
        </p:nvSpPr>
        <p:spPr>
          <a:xfrm>
            <a:off x="290789" y="5339254"/>
            <a:ext cx="3631038" cy="523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HttpClient</a:t>
            </a:r>
            <a:endParaRPr lang="en-GB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D66CC0-110A-4904-BFB1-4761F5359F9F}"/>
              </a:ext>
            </a:extLst>
          </p:cNvPr>
          <p:cNvSpPr txBox="1"/>
          <p:nvPr/>
        </p:nvSpPr>
        <p:spPr>
          <a:xfrm>
            <a:off x="8268357" y="5333898"/>
            <a:ext cx="3631038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ASP.NET Core</a:t>
            </a:r>
            <a:endParaRPr lang="en-GB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1622E5-DF31-4F5F-B02F-60694994B2FB}"/>
              </a:ext>
            </a:extLst>
          </p:cNvPr>
          <p:cNvSpPr txBox="1"/>
          <p:nvPr/>
        </p:nvSpPr>
        <p:spPr>
          <a:xfrm>
            <a:off x="292605" y="4174044"/>
            <a:ext cx="3631038" cy="523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Grpc.Net.Client</a:t>
            </a:r>
            <a:endParaRPr lang="en-GB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6945C8-3995-45FB-8780-11F6E0BB56D8}"/>
              </a:ext>
            </a:extLst>
          </p:cNvPr>
          <p:cNvSpPr txBox="1"/>
          <p:nvPr/>
        </p:nvSpPr>
        <p:spPr>
          <a:xfrm>
            <a:off x="8268357" y="4174044"/>
            <a:ext cx="3631038" cy="5078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700" dirty="0" err="1"/>
              <a:t>Grpc.AspNetCore.Server</a:t>
            </a:r>
            <a:endParaRPr lang="en-US" sz="27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91F4F7D-6F0F-4CE4-A65B-EAF302CE25D3}"/>
              </a:ext>
            </a:extLst>
          </p:cNvPr>
          <p:cNvCxnSpPr>
            <a:stCxn id="5" idx="2"/>
            <a:endCxn id="2" idx="0"/>
          </p:cNvCxnSpPr>
          <p:nvPr/>
        </p:nvCxnSpPr>
        <p:spPr>
          <a:xfrm>
            <a:off x="6090745" y="2012163"/>
            <a:ext cx="0" cy="579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8932D7C-02BA-4DFC-B423-8D70B6E5D0FD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6101256" y="4697264"/>
            <a:ext cx="0" cy="636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79C6622-0922-4ECD-97BB-2C8E6CE4A717}"/>
              </a:ext>
            </a:extLst>
          </p:cNvPr>
          <p:cNvCxnSpPr>
            <a:stCxn id="4" idx="0"/>
            <a:endCxn id="2" idx="2"/>
          </p:cNvCxnSpPr>
          <p:nvPr/>
        </p:nvCxnSpPr>
        <p:spPr>
          <a:xfrm flipH="1" flipV="1">
            <a:off x="6090745" y="3115310"/>
            <a:ext cx="10511" cy="1058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3BE0873-A035-4E1B-8C59-008779284518}"/>
              </a:ext>
            </a:extLst>
          </p:cNvPr>
          <p:cNvCxnSpPr>
            <a:stCxn id="9" idx="2"/>
            <a:endCxn id="7" idx="0"/>
          </p:cNvCxnSpPr>
          <p:nvPr/>
        </p:nvCxnSpPr>
        <p:spPr>
          <a:xfrm flipH="1">
            <a:off x="2106308" y="4697264"/>
            <a:ext cx="1816" cy="641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886F185-441A-4281-8E83-B4BCF9CF662A}"/>
              </a:ext>
            </a:extLst>
          </p:cNvPr>
          <p:cNvCxnSpPr>
            <a:stCxn id="9" idx="0"/>
            <a:endCxn id="2" idx="1"/>
          </p:cNvCxnSpPr>
          <p:nvPr/>
        </p:nvCxnSpPr>
        <p:spPr>
          <a:xfrm flipV="1">
            <a:off x="2108124" y="2853700"/>
            <a:ext cx="2167102" cy="1320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54138E6-7067-4EDB-8331-88290D5A60DE}"/>
              </a:ext>
            </a:extLst>
          </p:cNvPr>
          <p:cNvCxnSpPr>
            <a:stCxn id="10" idx="0"/>
            <a:endCxn id="2" idx="3"/>
          </p:cNvCxnSpPr>
          <p:nvPr/>
        </p:nvCxnSpPr>
        <p:spPr>
          <a:xfrm flipH="1" flipV="1">
            <a:off x="7906264" y="2853700"/>
            <a:ext cx="2177612" cy="1320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CDD0266-2C86-4FFD-83CB-DD3FFC3A7E3F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>
            <a:off x="10083876" y="4681875"/>
            <a:ext cx="0" cy="652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DD8CD24-42CA-4F76-8381-FEEA573AB219}"/>
              </a:ext>
            </a:extLst>
          </p:cNvPr>
          <p:cNvCxnSpPr/>
          <p:nvPr/>
        </p:nvCxnSpPr>
        <p:spPr>
          <a:xfrm>
            <a:off x="4110643" y="220288"/>
            <a:ext cx="0" cy="628857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177CFD7-3DE7-4213-BD35-426836723797}"/>
              </a:ext>
            </a:extLst>
          </p:cNvPr>
          <p:cNvCxnSpPr/>
          <p:nvPr/>
        </p:nvCxnSpPr>
        <p:spPr>
          <a:xfrm>
            <a:off x="8057803" y="220288"/>
            <a:ext cx="0" cy="628857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69916B7-A00D-4771-976C-7704263DC859}"/>
              </a:ext>
            </a:extLst>
          </p:cNvPr>
          <p:cNvSpPr txBox="1"/>
          <p:nvPr/>
        </p:nvSpPr>
        <p:spPr>
          <a:xfrm>
            <a:off x="5735995" y="373502"/>
            <a:ext cx="744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Today</a:t>
            </a:r>
            <a:endParaRPr lang="en-GB" b="1" u="sng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4830595-8DAB-42AA-85F0-165D6DBE6F58}"/>
              </a:ext>
            </a:extLst>
          </p:cNvPr>
          <p:cNvSpPr txBox="1"/>
          <p:nvPr/>
        </p:nvSpPr>
        <p:spPr>
          <a:xfrm>
            <a:off x="9445624" y="373502"/>
            <a:ext cx="1276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.NET Core 3</a:t>
            </a:r>
            <a:endParaRPr lang="en-GB" b="1" u="sng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0721EA9-0840-436F-A6D2-84F431CC2DA3}"/>
              </a:ext>
            </a:extLst>
          </p:cNvPr>
          <p:cNvSpPr txBox="1"/>
          <p:nvPr/>
        </p:nvSpPr>
        <p:spPr>
          <a:xfrm>
            <a:off x="1501979" y="373502"/>
            <a:ext cx="1276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.NET Core 3</a:t>
            </a:r>
            <a:endParaRPr lang="en-GB" b="1" u="sng" dirty="0"/>
          </a:p>
        </p:txBody>
      </p:sp>
    </p:spTree>
    <p:extLst>
      <p:ext uri="{BB962C8B-B14F-4D97-AF65-F5344CB8AC3E}">
        <p14:creationId xmlns:p14="http://schemas.microsoft.com/office/powerpoint/2010/main" val="459719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6D44C8A-A562-480A-A49E-AC20269B8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53607"/>
          </a:xfrm>
        </p:spPr>
        <p:txBody>
          <a:bodyPr/>
          <a:lstStyle/>
          <a:p>
            <a:r>
              <a:rPr lang="en-US" dirty="0"/>
              <a:t>What is new in </a:t>
            </a:r>
            <a:r>
              <a:rPr lang="en-US" dirty="0" err="1"/>
              <a:t>gRPC</a:t>
            </a:r>
            <a:r>
              <a:rPr lang="en-US" dirty="0"/>
              <a:t> and .NET Core 3?</a:t>
            </a:r>
            <a:br>
              <a:rPr lang="en-US" dirty="0"/>
            </a:br>
            <a:r>
              <a:rPr lang="en-US" dirty="0"/>
              <a:t>(part 1)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7343B-64AD-49CB-9A05-EA795CEAE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623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263BB-AF1D-494F-B4C0-39AEC5A9A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Talking Between Services with </a:t>
            </a:r>
            <a:r>
              <a:rPr lang="en-US" dirty="0" err="1"/>
              <a:t>gRPC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6CCA9-C798-4876-BAD7-E2ACEC971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Marc Gravell, @</a:t>
            </a:r>
            <a:r>
              <a:rPr lang="en-US" dirty="0" err="1"/>
              <a:t>marcgravell</a:t>
            </a:r>
            <a:r>
              <a:rPr lang="en-US" dirty="0"/>
              <a:t>, marc.gravell@gmail.com</a:t>
            </a:r>
          </a:p>
          <a:p>
            <a:r>
              <a:rPr lang="en-US" dirty="0"/>
              <a:t>Architecture Team, Stack Overflow</a:t>
            </a:r>
          </a:p>
          <a:p>
            <a:r>
              <a:rPr lang="en-US" dirty="0"/>
              <a:t>Microsoft MVP</a:t>
            </a:r>
          </a:p>
          <a:p>
            <a:r>
              <a:rPr lang="en-US" dirty="0"/>
              <a:t>network focus, meta-programming focus</a:t>
            </a:r>
          </a:p>
          <a:p>
            <a:r>
              <a:rPr lang="en-US" dirty="0" err="1"/>
              <a:t>protobuf</a:t>
            </a:r>
            <a:r>
              <a:rPr lang="en-US" dirty="0"/>
              <a:t>-net</a:t>
            </a:r>
            <a:br>
              <a:rPr lang="en-US" dirty="0"/>
            </a:br>
            <a:r>
              <a:rPr lang="en-US" dirty="0"/>
              <a:t>Dapper</a:t>
            </a:r>
            <a:br>
              <a:rPr lang="en-US" dirty="0"/>
            </a:br>
            <a:r>
              <a:rPr lang="en-US" dirty="0" err="1"/>
              <a:t>StackExchange.Redis</a:t>
            </a:r>
            <a:br>
              <a:rPr lang="en-US" dirty="0"/>
            </a:br>
            <a:r>
              <a:rPr lang="en-US" dirty="0" err="1"/>
              <a:t>FastMember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0954416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6D44C8A-A562-480A-A49E-AC20269B8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53607"/>
          </a:xfrm>
        </p:spPr>
        <p:txBody>
          <a:bodyPr/>
          <a:lstStyle/>
          <a:p>
            <a:r>
              <a:rPr lang="en-US" dirty="0"/>
              <a:t>What is new in </a:t>
            </a:r>
            <a:r>
              <a:rPr lang="en-US" dirty="0" err="1"/>
              <a:t>gRPC</a:t>
            </a:r>
            <a:r>
              <a:rPr lang="en-US" dirty="0"/>
              <a:t> and .NET Core 3?</a:t>
            </a:r>
            <a:br>
              <a:rPr lang="en-US" dirty="0"/>
            </a:br>
            <a:r>
              <a:rPr lang="en-US" dirty="0"/>
              <a:t>(part 1)</a:t>
            </a:r>
            <a:endParaRPr lang="en-GB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954E1BB-3ABA-4E25-93DA-B4FF91411A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951438"/>
            <a:ext cx="10515600" cy="409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04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6D44C8A-A562-480A-A49E-AC20269B8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53607"/>
          </a:xfrm>
        </p:spPr>
        <p:txBody>
          <a:bodyPr/>
          <a:lstStyle/>
          <a:p>
            <a:r>
              <a:rPr lang="en-US" dirty="0"/>
              <a:t>What is new in </a:t>
            </a:r>
            <a:r>
              <a:rPr lang="en-US" dirty="0" err="1"/>
              <a:t>gRPC</a:t>
            </a:r>
            <a:r>
              <a:rPr lang="en-US" dirty="0"/>
              <a:t> and .NET Core 3?</a:t>
            </a:r>
            <a:br>
              <a:rPr lang="en-US" dirty="0"/>
            </a:br>
            <a:r>
              <a:rPr lang="en-US" dirty="0"/>
              <a:t>(part 1)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E4DF76F-9624-4CD4-A21F-C314C97260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79380" y="1825625"/>
            <a:ext cx="80332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1156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6D44C8A-A562-480A-A49E-AC20269B8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53607"/>
          </a:xfrm>
        </p:spPr>
        <p:txBody>
          <a:bodyPr/>
          <a:lstStyle/>
          <a:p>
            <a:r>
              <a:rPr lang="en-US" dirty="0"/>
              <a:t>What is new in </a:t>
            </a:r>
            <a:r>
              <a:rPr lang="en-US" dirty="0" err="1"/>
              <a:t>gRPC</a:t>
            </a:r>
            <a:r>
              <a:rPr lang="en-US" dirty="0"/>
              <a:t> and .NET Core 3?</a:t>
            </a:r>
            <a:br>
              <a:rPr lang="en-US" dirty="0"/>
            </a:br>
            <a:r>
              <a:rPr lang="en-US" dirty="0"/>
              <a:t>(part 1)</a:t>
            </a:r>
            <a:endParaRPr lang="en-GB" dirty="0"/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57BD3051-7FCE-43A9-8B32-38727B5C24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028890"/>
            <a:ext cx="10515600" cy="394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7777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859C7-C3D7-462D-9B97-D663CB3CC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should have seen:</a:t>
            </a:r>
          </a:p>
          <a:p>
            <a:r>
              <a:rPr lang="en-US" dirty="0"/>
              <a:t>Creating a server in Kestrel</a:t>
            </a:r>
          </a:p>
          <a:p>
            <a:r>
              <a:rPr lang="en-US" dirty="0"/>
              <a:t>Creating a client with </a:t>
            </a:r>
            <a:r>
              <a:rPr lang="en-US" dirty="0" err="1"/>
              <a:t>HttpClient</a:t>
            </a:r>
            <a:endParaRPr lang="en-US" dirty="0"/>
          </a:p>
          <a:p>
            <a:r>
              <a:rPr lang="en-US" dirty="0"/>
              <a:t>That other than actual setup of the client and server, </a:t>
            </a:r>
            <a:r>
              <a:rPr lang="en-US" b="1" dirty="0"/>
              <a:t>everything else stays the same</a:t>
            </a:r>
            <a:r>
              <a:rPr lang="en-US" dirty="0"/>
              <a:t> – just now: less unmanaged…</a:t>
            </a:r>
          </a:p>
          <a:p>
            <a:r>
              <a:rPr lang="en-US" dirty="0"/>
              <a:t>…which means we still have all the other pain points</a:t>
            </a:r>
          </a:p>
          <a:p>
            <a:pPr marL="0" indent="0">
              <a:buNone/>
            </a:pPr>
            <a:r>
              <a:rPr lang="en-US" dirty="0"/>
              <a:t>.</a:t>
            </a:r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D248A9-A315-437F-8220-81585EA44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53607"/>
          </a:xfrm>
        </p:spPr>
        <p:txBody>
          <a:bodyPr/>
          <a:lstStyle/>
          <a:p>
            <a:r>
              <a:rPr lang="en-US" dirty="0"/>
              <a:t>What is new in </a:t>
            </a:r>
            <a:r>
              <a:rPr lang="en-US" dirty="0" err="1"/>
              <a:t>gRPC</a:t>
            </a:r>
            <a:r>
              <a:rPr lang="en-US" dirty="0"/>
              <a:t> and .NET Core 3?</a:t>
            </a:r>
            <a:br>
              <a:rPr lang="en-US" dirty="0"/>
            </a:br>
            <a:r>
              <a:rPr lang="en-US" dirty="0"/>
              <a:t>(part 1)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8170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D91054-7519-4EC2-9631-58B0DBEF39B2}"/>
              </a:ext>
            </a:extLst>
          </p:cNvPr>
          <p:cNvSpPr txBox="1"/>
          <p:nvPr/>
        </p:nvSpPr>
        <p:spPr>
          <a:xfrm>
            <a:off x="4314824" y="5169444"/>
            <a:ext cx="363103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Grpc.Core.Api</a:t>
            </a:r>
            <a:endParaRPr lang="en-GB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0717D5-63AF-4175-8A4C-06E0D53BF029}"/>
              </a:ext>
            </a:extLst>
          </p:cNvPr>
          <p:cNvSpPr txBox="1"/>
          <p:nvPr/>
        </p:nvSpPr>
        <p:spPr>
          <a:xfrm>
            <a:off x="1069121" y="3326464"/>
            <a:ext cx="363103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(generated code)</a:t>
            </a:r>
            <a:endParaRPr lang="en-GB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D4F1F0-FAB1-4DD8-860E-4DE20D867F11}"/>
              </a:ext>
            </a:extLst>
          </p:cNvPr>
          <p:cNvSpPr txBox="1"/>
          <p:nvPr/>
        </p:nvSpPr>
        <p:spPr>
          <a:xfrm>
            <a:off x="1069121" y="1911348"/>
            <a:ext cx="363103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.proto schema</a:t>
            </a:r>
            <a:endParaRPr lang="en-GB" sz="28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91F4F7D-6F0F-4CE4-A65B-EAF302CE25D3}"/>
              </a:ext>
            </a:extLst>
          </p:cNvPr>
          <p:cNvCxnSpPr>
            <a:cxnSpLocks/>
          </p:cNvCxnSpPr>
          <p:nvPr/>
        </p:nvCxnSpPr>
        <p:spPr>
          <a:xfrm>
            <a:off x="4178238" y="3849684"/>
            <a:ext cx="590203" cy="1319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7D98A5F-D4D7-47FC-B269-55FDA17F54E7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2884640" y="2434568"/>
            <a:ext cx="0" cy="891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FC13DD7-FC53-479D-BFC4-F913863D0750}"/>
              </a:ext>
            </a:extLst>
          </p:cNvPr>
          <p:cNvSpPr txBox="1"/>
          <p:nvPr/>
        </p:nvSpPr>
        <p:spPr>
          <a:xfrm>
            <a:off x="2107215" y="1465072"/>
            <a:ext cx="1583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“contract-first”</a:t>
            </a:r>
            <a:endParaRPr lang="en-GB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B13E85A-A61D-4F12-9D0E-B7C72CAF33DC}"/>
              </a:ext>
            </a:extLst>
          </p:cNvPr>
          <p:cNvSpPr txBox="1"/>
          <p:nvPr/>
        </p:nvSpPr>
        <p:spPr>
          <a:xfrm>
            <a:off x="337601" y="4479970"/>
            <a:ext cx="363103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Google.Protobuf</a:t>
            </a:r>
            <a:endParaRPr lang="en-GB" sz="2800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ADAB15F-D766-465F-8C3C-E15206A17F07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2153120" y="3849684"/>
            <a:ext cx="0" cy="630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Arrow: Down 78">
            <a:extLst>
              <a:ext uri="{FF2B5EF4-FFF2-40B4-BE49-F238E27FC236}">
                <a16:creationId xmlns:a16="http://schemas.microsoft.com/office/drawing/2014/main" id="{49779DF0-C27E-49F1-82A6-96C23DEB9CDC}"/>
              </a:ext>
            </a:extLst>
          </p:cNvPr>
          <p:cNvSpPr/>
          <p:nvPr/>
        </p:nvSpPr>
        <p:spPr>
          <a:xfrm>
            <a:off x="5800018" y="6035306"/>
            <a:ext cx="378372" cy="6788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CB0AAA6-5208-4C3E-9519-E372A85D3781}"/>
              </a:ext>
            </a:extLst>
          </p:cNvPr>
          <p:cNvSpPr txBox="1"/>
          <p:nvPr/>
        </p:nvSpPr>
        <p:spPr>
          <a:xfrm>
            <a:off x="1571826" y="406922"/>
            <a:ext cx="1638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Today via </a:t>
            </a:r>
            <a:r>
              <a:rPr lang="en-US" b="1" u="sng" dirty="0" err="1"/>
              <a:t>Grpc</a:t>
            </a:r>
            <a:endParaRPr lang="en-GB" b="1" u="sng" dirty="0"/>
          </a:p>
        </p:txBody>
      </p:sp>
    </p:spTree>
    <p:extLst>
      <p:ext uri="{BB962C8B-B14F-4D97-AF65-F5344CB8AC3E}">
        <p14:creationId xmlns:p14="http://schemas.microsoft.com/office/powerpoint/2010/main" val="33111361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9761B-8AFE-4C73-AE85-5485EE83C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53607"/>
          </a:xfrm>
        </p:spPr>
        <p:txBody>
          <a:bodyPr/>
          <a:lstStyle/>
          <a:p>
            <a:r>
              <a:rPr lang="en-US" dirty="0"/>
              <a:t>What is new in </a:t>
            </a:r>
            <a:r>
              <a:rPr lang="en-US" dirty="0" err="1"/>
              <a:t>gRPC</a:t>
            </a:r>
            <a:r>
              <a:rPr lang="en-US" dirty="0"/>
              <a:t> and .NET Core 3?</a:t>
            </a:r>
            <a:br>
              <a:rPr lang="en-US" dirty="0"/>
            </a:br>
            <a:r>
              <a:rPr lang="en-US" dirty="0"/>
              <a:t>(part 2)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859C7-C3D7-462D-9B97-D663CB3CC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New </a:t>
            </a:r>
            <a:r>
              <a:rPr lang="en-US" dirty="0" err="1"/>
              <a:t>protobuf</a:t>
            </a:r>
            <a:r>
              <a:rPr lang="en-US" dirty="0"/>
              <a:t>-net tooling (</a:t>
            </a:r>
            <a:r>
              <a:rPr lang="en-US" dirty="0" err="1"/>
              <a:t>protobuf-net.Grpc</a:t>
            </a:r>
            <a:r>
              <a:rPr lang="en-US" dirty="0"/>
              <a:t>)</a:t>
            </a:r>
          </a:p>
          <a:p>
            <a:r>
              <a:rPr lang="en-US" dirty="0"/>
              <a:t>Works against either the old unmanaged bindings or the new managed bindings, for both client and server</a:t>
            </a:r>
          </a:p>
          <a:p>
            <a:r>
              <a:rPr lang="en-US" dirty="0"/>
              <a:t>Defaults to </a:t>
            </a:r>
            <a:r>
              <a:rPr lang="en-US" dirty="0" err="1"/>
              <a:t>protobuf</a:t>
            </a:r>
            <a:r>
              <a:rPr lang="en-US" dirty="0"/>
              <a:t>-net (put configurable)</a:t>
            </a:r>
          </a:p>
          <a:p>
            <a:r>
              <a:rPr lang="en-US" dirty="0"/>
              <a:t>Re-imagines the API surface of services</a:t>
            </a:r>
          </a:p>
          <a:p>
            <a:r>
              <a:rPr lang="en-US" dirty="0"/>
              <a:t>Fully supports both code-first and contract-first styles of code</a:t>
            </a:r>
          </a:p>
          <a:p>
            <a:r>
              <a:rPr lang="en-US" dirty="0"/>
              <a:t>Supports both “proto2” and “proto3”</a:t>
            </a:r>
          </a:p>
          <a:p>
            <a:r>
              <a:rPr lang="en-US" dirty="0"/>
              <a:t>Isn’t limited to C#</a:t>
            </a:r>
          </a:p>
          <a:p>
            <a:r>
              <a:rPr lang="en-US" dirty="0"/>
              <a:t>…</a:t>
            </a:r>
            <a:r>
              <a:rPr lang="en-US" b="1" dirty="0"/>
              <a:t>does anyone remember WCF?</a:t>
            </a:r>
          </a:p>
          <a:p>
            <a:r>
              <a:rPr lang="en-US" dirty="0"/>
              <a:t>(…I mean the </a:t>
            </a:r>
            <a:r>
              <a:rPr lang="en-US" i="1" dirty="0"/>
              <a:t>good bits </a:t>
            </a:r>
            <a:r>
              <a:rPr lang="en-US" dirty="0"/>
              <a:t>of WCF, not everything)</a:t>
            </a:r>
          </a:p>
          <a:p>
            <a:pPr marL="0" indent="0">
              <a:buNone/>
            </a:pPr>
            <a:r>
              <a:rPr lang="en-US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47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D91054-7519-4EC2-9631-58B0DBEF39B2}"/>
              </a:ext>
            </a:extLst>
          </p:cNvPr>
          <p:cNvSpPr txBox="1"/>
          <p:nvPr/>
        </p:nvSpPr>
        <p:spPr>
          <a:xfrm>
            <a:off x="4314824" y="5169444"/>
            <a:ext cx="363103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Grpc.Core.Api</a:t>
            </a:r>
            <a:endParaRPr lang="en-GB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0717D5-63AF-4175-8A4C-06E0D53BF029}"/>
              </a:ext>
            </a:extLst>
          </p:cNvPr>
          <p:cNvSpPr txBox="1"/>
          <p:nvPr/>
        </p:nvSpPr>
        <p:spPr>
          <a:xfrm>
            <a:off x="1069121" y="3326464"/>
            <a:ext cx="363103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(generated code)</a:t>
            </a:r>
            <a:endParaRPr lang="en-GB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D4F1F0-FAB1-4DD8-860E-4DE20D867F11}"/>
              </a:ext>
            </a:extLst>
          </p:cNvPr>
          <p:cNvSpPr txBox="1"/>
          <p:nvPr/>
        </p:nvSpPr>
        <p:spPr>
          <a:xfrm>
            <a:off x="1069121" y="1911348"/>
            <a:ext cx="363103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.proto schema</a:t>
            </a:r>
            <a:endParaRPr lang="en-GB" sz="28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91F4F7D-6F0F-4CE4-A65B-EAF302CE25D3}"/>
              </a:ext>
            </a:extLst>
          </p:cNvPr>
          <p:cNvCxnSpPr>
            <a:cxnSpLocks/>
          </p:cNvCxnSpPr>
          <p:nvPr/>
        </p:nvCxnSpPr>
        <p:spPr>
          <a:xfrm>
            <a:off x="4178238" y="3849684"/>
            <a:ext cx="590203" cy="1319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7D98A5F-D4D7-47FC-B269-55FDA17F54E7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2884640" y="2434568"/>
            <a:ext cx="0" cy="891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FC13DD7-FC53-479D-BFC4-F913863D0750}"/>
              </a:ext>
            </a:extLst>
          </p:cNvPr>
          <p:cNvSpPr txBox="1"/>
          <p:nvPr/>
        </p:nvSpPr>
        <p:spPr>
          <a:xfrm>
            <a:off x="2107215" y="1465072"/>
            <a:ext cx="1583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“contract-first”</a:t>
            </a:r>
            <a:endParaRPr lang="en-GB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B13E85A-A61D-4F12-9D0E-B7C72CAF33DC}"/>
              </a:ext>
            </a:extLst>
          </p:cNvPr>
          <p:cNvSpPr txBox="1"/>
          <p:nvPr/>
        </p:nvSpPr>
        <p:spPr>
          <a:xfrm>
            <a:off x="337601" y="4479970"/>
            <a:ext cx="363103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Google.Protobuf</a:t>
            </a:r>
            <a:endParaRPr lang="en-GB" sz="2800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ADAB15F-D766-465F-8C3C-E15206A17F07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2153120" y="3849684"/>
            <a:ext cx="0" cy="630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Arrow: Down 78">
            <a:extLst>
              <a:ext uri="{FF2B5EF4-FFF2-40B4-BE49-F238E27FC236}">
                <a16:creationId xmlns:a16="http://schemas.microsoft.com/office/drawing/2014/main" id="{49779DF0-C27E-49F1-82A6-96C23DEB9CDC}"/>
              </a:ext>
            </a:extLst>
          </p:cNvPr>
          <p:cNvSpPr/>
          <p:nvPr/>
        </p:nvSpPr>
        <p:spPr>
          <a:xfrm>
            <a:off x="5800018" y="6035306"/>
            <a:ext cx="378372" cy="6788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CB0AAA6-5208-4C3E-9519-E372A85D3781}"/>
              </a:ext>
            </a:extLst>
          </p:cNvPr>
          <p:cNvSpPr txBox="1"/>
          <p:nvPr/>
        </p:nvSpPr>
        <p:spPr>
          <a:xfrm>
            <a:off x="1571826" y="406922"/>
            <a:ext cx="1638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Today via </a:t>
            </a:r>
            <a:r>
              <a:rPr lang="en-US" b="1" u="sng" dirty="0" err="1"/>
              <a:t>Grpc</a:t>
            </a:r>
            <a:endParaRPr lang="en-GB" b="1" u="sng" dirty="0"/>
          </a:p>
        </p:txBody>
      </p:sp>
    </p:spTree>
    <p:extLst>
      <p:ext uri="{BB962C8B-B14F-4D97-AF65-F5344CB8AC3E}">
        <p14:creationId xmlns:p14="http://schemas.microsoft.com/office/powerpoint/2010/main" val="293095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D91054-7519-4EC2-9631-58B0DBEF39B2}"/>
              </a:ext>
            </a:extLst>
          </p:cNvPr>
          <p:cNvSpPr txBox="1"/>
          <p:nvPr/>
        </p:nvSpPr>
        <p:spPr>
          <a:xfrm>
            <a:off x="4314824" y="5169444"/>
            <a:ext cx="363103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Grpc.Core.Api</a:t>
            </a:r>
            <a:endParaRPr lang="en-GB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0717D5-63AF-4175-8A4C-06E0D53BF029}"/>
              </a:ext>
            </a:extLst>
          </p:cNvPr>
          <p:cNvSpPr txBox="1"/>
          <p:nvPr/>
        </p:nvSpPr>
        <p:spPr>
          <a:xfrm>
            <a:off x="1069121" y="3326464"/>
            <a:ext cx="363103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(generated code)</a:t>
            </a:r>
            <a:endParaRPr lang="en-GB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D4F1F0-FAB1-4DD8-860E-4DE20D867F11}"/>
              </a:ext>
            </a:extLst>
          </p:cNvPr>
          <p:cNvSpPr txBox="1"/>
          <p:nvPr/>
        </p:nvSpPr>
        <p:spPr>
          <a:xfrm>
            <a:off x="1069121" y="1911348"/>
            <a:ext cx="363103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.proto schema</a:t>
            </a:r>
            <a:endParaRPr lang="en-GB" sz="28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91F4F7D-6F0F-4CE4-A65B-EAF302CE25D3}"/>
              </a:ext>
            </a:extLst>
          </p:cNvPr>
          <p:cNvCxnSpPr>
            <a:cxnSpLocks/>
          </p:cNvCxnSpPr>
          <p:nvPr/>
        </p:nvCxnSpPr>
        <p:spPr>
          <a:xfrm>
            <a:off x="4178238" y="3849684"/>
            <a:ext cx="590203" cy="1319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7D98A5F-D4D7-47FC-B269-55FDA17F54E7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2884640" y="2434568"/>
            <a:ext cx="0" cy="891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2E231ED-376A-4DB3-83B3-05D86B0B5C87}"/>
              </a:ext>
            </a:extLst>
          </p:cNvPr>
          <p:cNvSpPr txBox="1"/>
          <p:nvPr/>
        </p:nvSpPr>
        <p:spPr>
          <a:xfrm>
            <a:off x="7052899" y="1911348"/>
            <a:ext cx="3631038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.NET types</a:t>
            </a:r>
            <a:endParaRPr lang="en-GB" sz="2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FC13DD7-FC53-479D-BFC4-F913863D0750}"/>
              </a:ext>
            </a:extLst>
          </p:cNvPr>
          <p:cNvSpPr txBox="1"/>
          <p:nvPr/>
        </p:nvSpPr>
        <p:spPr>
          <a:xfrm>
            <a:off x="2107215" y="1465072"/>
            <a:ext cx="1583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“contract-first”</a:t>
            </a:r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87E12F-CFF4-4239-B57E-1CC9B55804D3}"/>
              </a:ext>
            </a:extLst>
          </p:cNvPr>
          <p:cNvSpPr txBox="1"/>
          <p:nvPr/>
        </p:nvSpPr>
        <p:spPr>
          <a:xfrm>
            <a:off x="8090993" y="1461233"/>
            <a:ext cx="1263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“code-first”</a:t>
            </a:r>
            <a:endParaRPr lang="en-GB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9017C1F-8618-4FE6-9ED4-070CE4EF1FE2}"/>
              </a:ext>
            </a:extLst>
          </p:cNvPr>
          <p:cNvSpPr txBox="1"/>
          <p:nvPr/>
        </p:nvSpPr>
        <p:spPr>
          <a:xfrm>
            <a:off x="7052899" y="3326464"/>
            <a:ext cx="3631038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(meta-programming)</a:t>
            </a:r>
            <a:endParaRPr lang="en-GB" sz="28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8CBCFCE-6025-46FC-AF01-9433B42A7654}"/>
              </a:ext>
            </a:extLst>
          </p:cNvPr>
          <p:cNvCxnSpPr>
            <a:cxnSpLocks/>
          </p:cNvCxnSpPr>
          <p:nvPr/>
        </p:nvCxnSpPr>
        <p:spPr>
          <a:xfrm flipH="1">
            <a:off x="7391107" y="3849684"/>
            <a:ext cx="295101" cy="1319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0FFCFE6-1F44-4B29-8BFE-06219CC0B3A2}"/>
              </a:ext>
            </a:extLst>
          </p:cNvPr>
          <p:cNvCxnSpPr>
            <a:cxnSpLocks/>
            <a:stCxn id="35" idx="2"/>
            <a:endCxn id="39" idx="0"/>
          </p:cNvCxnSpPr>
          <p:nvPr/>
        </p:nvCxnSpPr>
        <p:spPr>
          <a:xfrm>
            <a:off x="8868418" y="2434568"/>
            <a:ext cx="0" cy="891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B13E85A-A61D-4F12-9D0E-B7C72CAF33DC}"/>
              </a:ext>
            </a:extLst>
          </p:cNvPr>
          <p:cNvSpPr txBox="1"/>
          <p:nvPr/>
        </p:nvSpPr>
        <p:spPr>
          <a:xfrm>
            <a:off x="337601" y="4479970"/>
            <a:ext cx="363103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Google.Protobuf</a:t>
            </a:r>
            <a:endParaRPr lang="en-GB" sz="2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E277346-8758-465F-BA44-C924E99F5613}"/>
              </a:ext>
            </a:extLst>
          </p:cNvPr>
          <p:cNvSpPr txBox="1"/>
          <p:nvPr/>
        </p:nvSpPr>
        <p:spPr>
          <a:xfrm>
            <a:off x="8292047" y="4479970"/>
            <a:ext cx="3631038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protobuf</a:t>
            </a:r>
            <a:r>
              <a:rPr lang="en-US" sz="2800" dirty="0"/>
              <a:t>-net (…+?)</a:t>
            </a:r>
            <a:endParaRPr lang="en-GB" sz="2800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ADAB15F-D766-465F-8C3C-E15206A17F07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2153120" y="3849684"/>
            <a:ext cx="0" cy="630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836A819-0043-4504-B50C-E7E783C38619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10107566" y="3849684"/>
            <a:ext cx="0" cy="630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B0E6C4A-99C1-4CB1-A6B9-14389CDC126A}"/>
              </a:ext>
            </a:extLst>
          </p:cNvPr>
          <p:cNvCxnSpPr>
            <a:cxnSpLocks/>
          </p:cNvCxnSpPr>
          <p:nvPr/>
        </p:nvCxnSpPr>
        <p:spPr>
          <a:xfrm>
            <a:off x="3237120" y="218941"/>
            <a:ext cx="6417742" cy="652529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810A893-5875-4126-ABE6-EE5B679DBC31}"/>
              </a:ext>
            </a:extLst>
          </p:cNvPr>
          <p:cNvCxnSpPr>
            <a:cxnSpLocks/>
            <a:stCxn id="6" idx="3"/>
            <a:endCxn id="35" idx="1"/>
          </p:cNvCxnSpPr>
          <p:nvPr/>
        </p:nvCxnSpPr>
        <p:spPr>
          <a:xfrm>
            <a:off x="4700159" y="2172958"/>
            <a:ext cx="23527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Arrow: Down 78">
            <a:extLst>
              <a:ext uri="{FF2B5EF4-FFF2-40B4-BE49-F238E27FC236}">
                <a16:creationId xmlns:a16="http://schemas.microsoft.com/office/drawing/2014/main" id="{49779DF0-C27E-49F1-82A6-96C23DEB9CDC}"/>
              </a:ext>
            </a:extLst>
          </p:cNvPr>
          <p:cNvSpPr/>
          <p:nvPr/>
        </p:nvSpPr>
        <p:spPr>
          <a:xfrm>
            <a:off x="5800018" y="6035306"/>
            <a:ext cx="378372" cy="6788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CB0AAA6-5208-4C3E-9519-E372A85D3781}"/>
              </a:ext>
            </a:extLst>
          </p:cNvPr>
          <p:cNvSpPr txBox="1"/>
          <p:nvPr/>
        </p:nvSpPr>
        <p:spPr>
          <a:xfrm>
            <a:off x="1571826" y="406922"/>
            <a:ext cx="1638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Today via </a:t>
            </a:r>
            <a:r>
              <a:rPr lang="en-US" b="1" u="sng" dirty="0" err="1"/>
              <a:t>Grpc</a:t>
            </a:r>
            <a:endParaRPr lang="en-GB" b="1" u="sng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507771D-6ED5-4494-9D5A-5D56DD15EAEE}"/>
              </a:ext>
            </a:extLst>
          </p:cNvPr>
          <p:cNvSpPr txBox="1"/>
          <p:nvPr/>
        </p:nvSpPr>
        <p:spPr>
          <a:xfrm>
            <a:off x="7729126" y="406922"/>
            <a:ext cx="2891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/>
              <a:t>protobuf-net.Grpc</a:t>
            </a:r>
            <a:r>
              <a:rPr lang="en-US" b="1" u="sng" dirty="0"/>
              <a:t> (preview)</a:t>
            </a:r>
            <a:endParaRPr lang="en-GB" b="1" u="sng" dirty="0"/>
          </a:p>
        </p:txBody>
      </p:sp>
    </p:spTree>
    <p:extLst>
      <p:ext uri="{BB962C8B-B14F-4D97-AF65-F5344CB8AC3E}">
        <p14:creationId xmlns:p14="http://schemas.microsoft.com/office/powerpoint/2010/main" val="22406710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6D44C8A-A562-480A-A49E-AC20269B8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53607"/>
          </a:xfrm>
        </p:spPr>
        <p:txBody>
          <a:bodyPr/>
          <a:lstStyle/>
          <a:p>
            <a:r>
              <a:rPr lang="en-US" dirty="0"/>
              <a:t>What is new in </a:t>
            </a:r>
            <a:r>
              <a:rPr lang="en-US" dirty="0" err="1"/>
              <a:t>gRPC</a:t>
            </a:r>
            <a:r>
              <a:rPr lang="en-US" dirty="0"/>
              <a:t> and .NET Core 3?</a:t>
            </a:r>
            <a:br>
              <a:rPr lang="en-US" dirty="0"/>
            </a:br>
            <a:r>
              <a:rPr lang="en-US" dirty="0"/>
              <a:t>(part 2)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3CF79-FB38-4924-AB32-897E26BAD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95987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6D44C8A-A562-480A-A49E-AC20269B8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53607"/>
          </a:xfrm>
        </p:spPr>
        <p:txBody>
          <a:bodyPr/>
          <a:lstStyle/>
          <a:p>
            <a:r>
              <a:rPr lang="en-US" dirty="0"/>
              <a:t>What is new in </a:t>
            </a:r>
            <a:r>
              <a:rPr lang="en-US" dirty="0" err="1"/>
              <a:t>gRPC</a:t>
            </a:r>
            <a:r>
              <a:rPr lang="en-US" dirty="0"/>
              <a:t> and .NET Core 3?</a:t>
            </a:r>
            <a:br>
              <a:rPr lang="en-US" dirty="0"/>
            </a:br>
            <a:r>
              <a:rPr lang="en-US" dirty="0"/>
              <a:t>(part 2)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B291A5-9DA7-4087-B38D-32373BC017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06992" y="1825625"/>
            <a:ext cx="777801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787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710E5-FF8C-44AE-9253-0AD0EB8FF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DBDFD-A850-4DDD-AD39-AC2B1D0E7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gRPC</a:t>
            </a:r>
            <a:r>
              <a:rPr lang="en-US" dirty="0"/>
              <a:t> and why would I want to use it?</a:t>
            </a:r>
          </a:p>
          <a:p>
            <a:r>
              <a:rPr lang="en-US" dirty="0"/>
              <a:t>How would I use </a:t>
            </a:r>
            <a:r>
              <a:rPr lang="en-US" dirty="0" err="1"/>
              <a:t>gRPC</a:t>
            </a:r>
            <a:r>
              <a:rPr lang="en-US" dirty="0"/>
              <a:t>, today?</a:t>
            </a:r>
          </a:p>
          <a:p>
            <a:pPr lvl="1"/>
            <a:r>
              <a:rPr lang="en-US" dirty="0"/>
              <a:t>What are the strengths and weaknesses?</a:t>
            </a:r>
          </a:p>
          <a:p>
            <a:r>
              <a:rPr lang="en-US" dirty="0"/>
              <a:t>What is new in </a:t>
            </a:r>
            <a:r>
              <a:rPr lang="en-US" dirty="0" err="1"/>
              <a:t>gRPC</a:t>
            </a:r>
            <a:r>
              <a:rPr lang="en-US" dirty="0"/>
              <a:t> and .NET Core 3 (part 1)?</a:t>
            </a:r>
          </a:p>
          <a:p>
            <a:r>
              <a:rPr lang="en-US" dirty="0"/>
              <a:t>What is new in </a:t>
            </a:r>
            <a:r>
              <a:rPr lang="en-US" dirty="0" err="1"/>
              <a:t>gRPC</a:t>
            </a:r>
            <a:r>
              <a:rPr lang="en-US" dirty="0"/>
              <a:t> and .NET Core 3 (part 2)?</a:t>
            </a:r>
          </a:p>
          <a:p>
            <a:r>
              <a:rPr lang="en-US" dirty="0"/>
              <a:t>Summary</a:t>
            </a:r>
          </a:p>
          <a:p>
            <a:pPr marL="0" indent="0">
              <a:buNone/>
            </a:pP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28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6D44C8A-A562-480A-A49E-AC20269B8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53607"/>
          </a:xfrm>
        </p:spPr>
        <p:txBody>
          <a:bodyPr/>
          <a:lstStyle/>
          <a:p>
            <a:r>
              <a:rPr lang="en-US" dirty="0"/>
              <a:t>What is new in </a:t>
            </a:r>
            <a:r>
              <a:rPr lang="en-US" dirty="0" err="1"/>
              <a:t>gRPC</a:t>
            </a:r>
            <a:r>
              <a:rPr lang="en-US" dirty="0"/>
              <a:t> and .NET Core 3?</a:t>
            </a:r>
            <a:br>
              <a:rPr lang="en-US" dirty="0"/>
            </a:br>
            <a:r>
              <a:rPr lang="en-US" dirty="0"/>
              <a:t>(part 2)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8A6466-180E-476F-BE35-C2DFDA3DF2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462260"/>
            <a:ext cx="10515600" cy="307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0545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6D44C8A-A562-480A-A49E-AC20269B8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53607"/>
          </a:xfrm>
        </p:spPr>
        <p:txBody>
          <a:bodyPr/>
          <a:lstStyle/>
          <a:p>
            <a:r>
              <a:rPr lang="en-US" dirty="0"/>
              <a:t>What is new in </a:t>
            </a:r>
            <a:r>
              <a:rPr lang="en-US" dirty="0" err="1"/>
              <a:t>gRPC</a:t>
            </a:r>
            <a:r>
              <a:rPr lang="en-US" dirty="0"/>
              <a:t> and .NET Core 3?</a:t>
            </a:r>
            <a:br>
              <a:rPr lang="en-US" dirty="0"/>
            </a:br>
            <a:r>
              <a:rPr lang="en-US" dirty="0"/>
              <a:t>(part 2)</a:t>
            </a:r>
            <a:endParaRPr lang="en-GB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508EC74-78E7-4E3A-AA6A-5D2E06FCD8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97233" y="1825625"/>
            <a:ext cx="839753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625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6D44C8A-A562-480A-A49E-AC20269B8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53607"/>
          </a:xfrm>
        </p:spPr>
        <p:txBody>
          <a:bodyPr/>
          <a:lstStyle/>
          <a:p>
            <a:r>
              <a:rPr lang="en-US" dirty="0"/>
              <a:t>What is new in </a:t>
            </a:r>
            <a:r>
              <a:rPr lang="en-US" dirty="0" err="1"/>
              <a:t>gRPC</a:t>
            </a:r>
            <a:r>
              <a:rPr lang="en-US" dirty="0"/>
              <a:t> and .NET Core 3?</a:t>
            </a:r>
            <a:br>
              <a:rPr lang="en-US" dirty="0"/>
            </a:br>
            <a:r>
              <a:rPr lang="en-US" dirty="0"/>
              <a:t>(part 2)</a:t>
            </a:r>
            <a:endParaRPr lang="en-GB" dirty="0"/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9BCDF25F-10F8-44C2-8EF8-9AE8257F2A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18413" y="1825625"/>
            <a:ext cx="855517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0318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859C7-C3D7-462D-9B97-D663CB3CC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We should have seen:</a:t>
            </a:r>
          </a:p>
          <a:p>
            <a:r>
              <a:rPr lang="en-US" dirty="0"/>
              <a:t>Defining our data and services in code as simple classes and interfaces</a:t>
            </a:r>
          </a:p>
          <a:p>
            <a:r>
              <a:rPr lang="en-US" dirty="0"/>
              <a:t>Creating a server (with either </a:t>
            </a:r>
            <a:r>
              <a:rPr lang="en-US" dirty="0" err="1"/>
              <a:t>Grpc.Core</a:t>
            </a:r>
            <a:r>
              <a:rPr lang="en-US" dirty="0"/>
              <a:t> or Kestrel)</a:t>
            </a:r>
          </a:p>
          <a:p>
            <a:r>
              <a:rPr lang="en-US" dirty="0"/>
              <a:t>Creating a client (with either </a:t>
            </a:r>
            <a:r>
              <a:rPr lang="en-US" dirty="0" err="1"/>
              <a:t>Grpc.Core</a:t>
            </a:r>
            <a:r>
              <a:rPr lang="en-US" dirty="0"/>
              <a:t> or </a:t>
            </a:r>
            <a:r>
              <a:rPr lang="en-US" dirty="0" err="1"/>
              <a:t>HttpClient</a:t>
            </a:r>
            <a:r>
              <a:rPr lang="en-US" dirty="0"/>
              <a:t>)</a:t>
            </a:r>
          </a:p>
          <a:p>
            <a:r>
              <a:rPr lang="en-US" dirty="0"/>
              <a:t>Creating </a:t>
            </a:r>
            <a:r>
              <a:rPr lang="en-US" i="1" dirty="0"/>
              <a:t>nice clean code</a:t>
            </a:r>
            <a:r>
              <a:rPr lang="en-US" dirty="0"/>
              <a:t> from a .proto schema</a:t>
            </a:r>
          </a:p>
          <a:p>
            <a:r>
              <a:rPr lang="en-US" dirty="0"/>
              <a:t>Using other languages</a:t>
            </a:r>
          </a:p>
          <a:p>
            <a:r>
              <a:rPr lang="en-US" dirty="0"/>
              <a:t>Idiomatic .NET code</a:t>
            </a:r>
          </a:p>
          <a:p>
            <a:r>
              <a:rPr lang="en-US" dirty="0"/>
              <a:t>Streaming made simple via asynchronous streams</a:t>
            </a:r>
          </a:p>
          <a:p>
            <a:r>
              <a:rPr lang="en-US" dirty="0"/>
              <a:t>Avoiding </a:t>
            </a:r>
            <a:r>
              <a:rPr lang="en-US" dirty="0" err="1"/>
              <a:t>Grpc.Core</a:t>
            </a:r>
            <a:r>
              <a:rPr lang="en-US" dirty="0"/>
              <a:t> means : no native libraries!</a:t>
            </a:r>
          </a:p>
          <a:p>
            <a:pPr marL="0" indent="0">
              <a:buNone/>
            </a:pPr>
            <a:r>
              <a:rPr lang="en-US" dirty="0"/>
              <a:t>.</a:t>
            </a:r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D248A9-A315-437F-8220-81585EA44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9585"/>
            <a:ext cx="10515600" cy="1753607"/>
          </a:xfrm>
        </p:spPr>
        <p:txBody>
          <a:bodyPr/>
          <a:lstStyle/>
          <a:p>
            <a:r>
              <a:rPr lang="en-US" dirty="0"/>
              <a:t>What is new in </a:t>
            </a:r>
            <a:r>
              <a:rPr lang="en-US" dirty="0" err="1"/>
              <a:t>gRPC</a:t>
            </a:r>
            <a:r>
              <a:rPr lang="en-US" dirty="0"/>
              <a:t> and .NET Core 3?</a:t>
            </a:r>
            <a:br>
              <a:rPr lang="en-US" dirty="0"/>
            </a:br>
            <a:r>
              <a:rPr lang="en-US" dirty="0"/>
              <a:t>(part 2)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284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859C7-C3D7-462D-9B97-D663CB3CC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gRPC</a:t>
            </a:r>
            <a:r>
              <a:rPr lang="en-US" dirty="0"/>
              <a:t> is a great tool for general purpose calls between services</a:t>
            </a:r>
          </a:p>
          <a:p>
            <a:r>
              <a:rPr lang="en-US" dirty="0"/>
              <a:t>By default, it takes a little bit of effort; it may be more effort than simpler tools</a:t>
            </a:r>
          </a:p>
          <a:p>
            <a:r>
              <a:rPr lang="en-US" dirty="0"/>
              <a:t>The unmanaged implementation makes deployment awkward</a:t>
            </a:r>
          </a:p>
          <a:p>
            <a:r>
              <a:rPr lang="en-US" dirty="0"/>
              <a:t>With .NET Core 3, Microsoft are fixing half of the problems…</a:t>
            </a:r>
          </a:p>
          <a:p>
            <a:r>
              <a:rPr lang="en-US" dirty="0"/>
              <a:t>…and tools like </a:t>
            </a:r>
            <a:r>
              <a:rPr lang="en-US" dirty="0" err="1"/>
              <a:t>protobuf-net.Grpc</a:t>
            </a:r>
            <a:r>
              <a:rPr lang="en-US" dirty="0"/>
              <a:t> can be used to fix the other half</a:t>
            </a:r>
          </a:p>
          <a:p>
            <a:pPr lvl="1"/>
            <a:r>
              <a:rPr lang="en-US" dirty="0"/>
              <a:t>(other similar tools exist; </a:t>
            </a:r>
            <a:r>
              <a:rPr lang="en-US" dirty="0" err="1"/>
              <a:t>MagicOnion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Mostly pre-preview – “here be dragons”; maybe wait for preview7?</a:t>
            </a:r>
          </a:p>
          <a:p>
            <a:r>
              <a:rPr lang="en-US" dirty="0"/>
              <a:t>Please feel free to come and find me to discuss in more depth!</a:t>
            </a:r>
          </a:p>
          <a:p>
            <a:pPr marL="0" indent="0">
              <a:buNone/>
            </a:pPr>
            <a:r>
              <a:rPr lang="en-US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D248A9-A315-437F-8220-81585EA44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9585"/>
            <a:ext cx="10515600" cy="1753607"/>
          </a:xfrm>
        </p:spPr>
        <p:txBody>
          <a:bodyPr/>
          <a:lstStyle/>
          <a:p>
            <a:r>
              <a:rPr lang="en-US" dirty="0"/>
              <a:t>Summary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6287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859C7-C3D7-462D-9B97-D663CB3CC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98852" y="1595380"/>
            <a:ext cx="9681116" cy="408053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9600" dirty="0"/>
              <a:t>THANKS!</a:t>
            </a:r>
            <a:endParaRPr lang="en-GB" sz="9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33E293-CB15-4961-82F5-A87B1FCD49FA}"/>
              </a:ext>
            </a:extLst>
          </p:cNvPr>
          <p:cNvSpPr txBox="1"/>
          <p:nvPr/>
        </p:nvSpPr>
        <p:spPr>
          <a:xfrm>
            <a:off x="172472" y="5681763"/>
            <a:ext cx="25049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Marc Gravell</a:t>
            </a:r>
          </a:p>
          <a:p>
            <a:r>
              <a:rPr lang="en-US" dirty="0"/>
              <a:t>marc.gravell@gmail.com</a:t>
            </a:r>
            <a:br>
              <a:rPr lang="en-US" dirty="0"/>
            </a:br>
            <a:r>
              <a:rPr lang="en-US" dirty="0"/>
              <a:t>@</a:t>
            </a:r>
            <a:r>
              <a:rPr lang="en-US" dirty="0" err="1"/>
              <a:t>marcgravell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FF8EC9-F224-47BD-9F1B-FF9585CFE741}"/>
              </a:ext>
            </a:extLst>
          </p:cNvPr>
          <p:cNvSpPr txBox="1"/>
          <p:nvPr/>
        </p:nvSpPr>
        <p:spPr>
          <a:xfrm>
            <a:off x="771664" y="673534"/>
            <a:ext cx="60439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2"/>
              </a:rPr>
              <a:t>https://github.com/grpc/grpc</a:t>
            </a:r>
            <a:endParaRPr lang="en-GB" dirty="0"/>
          </a:p>
          <a:p>
            <a:r>
              <a:rPr lang="en-GB" dirty="0">
                <a:hlinkClick r:id="rId3"/>
              </a:rPr>
              <a:t>https://github.com/grpc/grpc-dotnet</a:t>
            </a:r>
            <a:br>
              <a:rPr lang="en-GB" dirty="0"/>
            </a:br>
            <a:r>
              <a:rPr lang="en-GB" dirty="0">
                <a:hlinkClick r:id="rId4"/>
              </a:rPr>
              <a:t>https://github.com/protobuf-net/protobuf-net.Grpc</a:t>
            </a:r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7706B2F-A60A-419D-821B-83556169DD63}"/>
              </a:ext>
            </a:extLst>
          </p:cNvPr>
          <p:cNvSpPr txBox="1">
            <a:spLocks/>
          </p:cNvSpPr>
          <p:nvPr/>
        </p:nvSpPr>
        <p:spPr>
          <a:xfrm>
            <a:off x="3898232" y="4716379"/>
            <a:ext cx="5636432" cy="1111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(and questions?)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3665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miley Face 10">
            <a:extLst>
              <a:ext uri="{FF2B5EF4-FFF2-40B4-BE49-F238E27FC236}">
                <a16:creationId xmlns:a16="http://schemas.microsoft.com/office/drawing/2014/main" id="{A68902DA-2D15-449F-B252-7FC7E2BD1124}"/>
              </a:ext>
            </a:extLst>
          </p:cNvPr>
          <p:cNvSpPr/>
          <p:nvPr/>
        </p:nvSpPr>
        <p:spPr>
          <a:xfrm>
            <a:off x="6011917" y="5666773"/>
            <a:ext cx="1108842" cy="975765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Lightning Bolt 9">
            <a:extLst>
              <a:ext uri="{FF2B5EF4-FFF2-40B4-BE49-F238E27FC236}">
                <a16:creationId xmlns:a16="http://schemas.microsoft.com/office/drawing/2014/main" id="{92658E2B-8DB2-4389-AB1D-B26C92B26F5C}"/>
              </a:ext>
            </a:extLst>
          </p:cNvPr>
          <p:cNvSpPr/>
          <p:nvPr/>
        </p:nvSpPr>
        <p:spPr>
          <a:xfrm>
            <a:off x="5625662" y="3783724"/>
            <a:ext cx="940676" cy="2207173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Cloud 11">
            <a:extLst>
              <a:ext uri="{FF2B5EF4-FFF2-40B4-BE49-F238E27FC236}">
                <a16:creationId xmlns:a16="http://schemas.microsoft.com/office/drawing/2014/main" id="{C72DF809-9946-4C3D-9E98-DF35ED276530}"/>
              </a:ext>
            </a:extLst>
          </p:cNvPr>
          <p:cNvSpPr/>
          <p:nvPr/>
        </p:nvSpPr>
        <p:spPr>
          <a:xfrm>
            <a:off x="1290145" y="1703251"/>
            <a:ext cx="5775435" cy="2900855"/>
          </a:xfrm>
          <a:prstGeom prst="clou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5710E5-FF8C-44AE-9253-0AD0EB8FF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world of services</a:t>
            </a:r>
            <a:endParaRPr lang="en-GB" dirty="0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2F5F8AF9-9D85-4CF9-AA3F-B9097DF2F6F7}"/>
              </a:ext>
            </a:extLst>
          </p:cNvPr>
          <p:cNvSpPr/>
          <p:nvPr/>
        </p:nvSpPr>
        <p:spPr>
          <a:xfrm>
            <a:off x="853966" y="5657303"/>
            <a:ext cx="772510" cy="835572"/>
          </a:xfrm>
          <a:prstGeom prst="flowChartMagneticDisk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F8C7D29F-F77B-4126-94FE-894ABB7540D4}"/>
              </a:ext>
            </a:extLst>
          </p:cNvPr>
          <p:cNvSpPr/>
          <p:nvPr/>
        </p:nvSpPr>
        <p:spPr>
          <a:xfrm>
            <a:off x="2716924" y="2598464"/>
            <a:ext cx="772510" cy="83557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8975720D-BFF9-428D-B53A-E8D2D9438808}"/>
              </a:ext>
            </a:extLst>
          </p:cNvPr>
          <p:cNvSpPr/>
          <p:nvPr/>
        </p:nvSpPr>
        <p:spPr>
          <a:xfrm>
            <a:off x="4269828" y="2745827"/>
            <a:ext cx="772510" cy="835573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D15BF26D-1099-4463-8262-86AFBA2D481A}"/>
              </a:ext>
            </a:extLst>
          </p:cNvPr>
          <p:cNvSpPr/>
          <p:nvPr/>
        </p:nvSpPr>
        <p:spPr>
          <a:xfrm>
            <a:off x="4422228" y="2898227"/>
            <a:ext cx="772510" cy="835573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ube 14">
            <a:extLst>
              <a:ext uri="{FF2B5EF4-FFF2-40B4-BE49-F238E27FC236}">
                <a16:creationId xmlns:a16="http://schemas.microsoft.com/office/drawing/2014/main" id="{D5A61931-4225-4972-A80C-621170C60FB3}"/>
              </a:ext>
            </a:extLst>
          </p:cNvPr>
          <p:cNvSpPr/>
          <p:nvPr/>
        </p:nvSpPr>
        <p:spPr>
          <a:xfrm>
            <a:off x="4574628" y="3050627"/>
            <a:ext cx="772510" cy="835573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Single Corner Snipped 15">
            <a:extLst>
              <a:ext uri="{FF2B5EF4-FFF2-40B4-BE49-F238E27FC236}">
                <a16:creationId xmlns:a16="http://schemas.microsoft.com/office/drawing/2014/main" id="{E2186F95-0883-416E-ACC7-9198F82AB6B5}"/>
              </a:ext>
            </a:extLst>
          </p:cNvPr>
          <p:cNvSpPr/>
          <p:nvPr/>
        </p:nvSpPr>
        <p:spPr>
          <a:xfrm>
            <a:off x="9122979" y="5481993"/>
            <a:ext cx="940676" cy="672662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9BD2DAC-ED03-435C-986B-25BA17C54290}"/>
              </a:ext>
            </a:extLst>
          </p:cNvPr>
          <p:cNvCxnSpPr>
            <a:cxnSpLocks/>
          </p:cNvCxnSpPr>
          <p:nvPr/>
        </p:nvCxnSpPr>
        <p:spPr>
          <a:xfrm flipV="1">
            <a:off x="1529255" y="3581400"/>
            <a:ext cx="1124607" cy="1968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414AF91F-2D28-47C1-885E-C28738AC7C02}"/>
              </a:ext>
            </a:extLst>
          </p:cNvPr>
          <p:cNvCxnSpPr>
            <a:cxnSpLocks/>
            <a:endCxn id="2050" idx="2"/>
          </p:cNvCxnSpPr>
          <p:nvPr/>
        </p:nvCxnSpPr>
        <p:spPr>
          <a:xfrm rot="5400000" flipH="1" flipV="1">
            <a:off x="6849545" y="4054937"/>
            <a:ext cx="2207177" cy="1664750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Image result for mona lisa">
            <a:extLst>
              <a:ext uri="{FF2B5EF4-FFF2-40B4-BE49-F238E27FC236}">
                <a16:creationId xmlns:a16="http://schemas.microsoft.com/office/drawing/2014/main" id="{01136E2D-9BEF-4FAD-96FE-621EC5472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903" y="2745826"/>
            <a:ext cx="1847210" cy="1037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71086A6-D344-463D-AF89-C777F8C7D1DD}"/>
              </a:ext>
            </a:extLst>
          </p:cNvPr>
          <p:cNvCxnSpPr/>
          <p:nvPr/>
        </p:nvCxnSpPr>
        <p:spPr>
          <a:xfrm>
            <a:off x="3563007" y="2969172"/>
            <a:ext cx="57806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74B9EBA-8C08-4150-BDB6-CBC089C788D2}"/>
              </a:ext>
            </a:extLst>
          </p:cNvPr>
          <p:cNvCxnSpPr/>
          <p:nvPr/>
        </p:nvCxnSpPr>
        <p:spPr>
          <a:xfrm>
            <a:off x="3563007" y="3116316"/>
            <a:ext cx="57806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row: Curved Right 28">
            <a:extLst>
              <a:ext uri="{FF2B5EF4-FFF2-40B4-BE49-F238E27FC236}">
                <a16:creationId xmlns:a16="http://schemas.microsoft.com/office/drawing/2014/main" id="{769D932A-CE05-4745-8631-F6B62777AC32}"/>
              </a:ext>
            </a:extLst>
          </p:cNvPr>
          <p:cNvSpPr/>
          <p:nvPr/>
        </p:nvSpPr>
        <p:spPr>
          <a:xfrm rot="2550194">
            <a:off x="8522749" y="5012674"/>
            <a:ext cx="635876" cy="62011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2048" name="Connector: Curved 2047">
            <a:extLst>
              <a:ext uri="{FF2B5EF4-FFF2-40B4-BE49-F238E27FC236}">
                <a16:creationId xmlns:a16="http://schemas.microsoft.com/office/drawing/2014/main" id="{E3A4B138-7482-49B3-950F-84823085697A}"/>
              </a:ext>
            </a:extLst>
          </p:cNvPr>
          <p:cNvCxnSpPr>
            <a:cxnSpLocks/>
          </p:cNvCxnSpPr>
          <p:nvPr/>
        </p:nvCxnSpPr>
        <p:spPr>
          <a:xfrm flipV="1">
            <a:off x="1723128" y="3429000"/>
            <a:ext cx="6017741" cy="2725655"/>
          </a:xfrm>
          <a:prstGeom prst="curvedConnector3">
            <a:avLst>
              <a:gd name="adj1" fmla="val 50000"/>
            </a:avLst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986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710E5-FF8C-44AE-9253-0AD0EB8FF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gRPC</a:t>
            </a:r>
            <a:r>
              <a:rPr lang="en-US" dirty="0"/>
              <a:t> and why would I want to use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DBDFD-A850-4DDD-AD39-AC2B1D0E7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RPC stack developed and used by Google</a:t>
            </a:r>
          </a:p>
          <a:p>
            <a:r>
              <a:rPr lang="en-US" dirty="0"/>
              <a:t>Open sourced in Feb 2015</a:t>
            </a:r>
          </a:p>
          <a:p>
            <a:r>
              <a:rPr lang="en-US" dirty="0"/>
              <a:t>Platform independent</a:t>
            </a:r>
          </a:p>
          <a:p>
            <a:r>
              <a:rPr lang="en-US" dirty="0"/>
              <a:t>High performance</a:t>
            </a:r>
          </a:p>
          <a:p>
            <a:r>
              <a:rPr lang="en-US" dirty="0"/>
              <a:t>Based on “protocol buffers” (“</a:t>
            </a:r>
            <a:r>
              <a:rPr lang="en-US" dirty="0" err="1"/>
              <a:t>protobuf</a:t>
            </a:r>
            <a:r>
              <a:rPr lang="en-US" dirty="0"/>
              <a:t>”) and HTTP/2</a:t>
            </a:r>
          </a:p>
          <a:p>
            <a:r>
              <a:rPr lang="en-US" dirty="0"/>
              <a:t>Necessary if talking to external services that are </a:t>
            </a:r>
            <a:r>
              <a:rPr lang="en-US" dirty="0" err="1"/>
              <a:t>gRPC</a:t>
            </a:r>
            <a:r>
              <a:rPr lang="en-US" dirty="0"/>
              <a:t> (e.g. Google)</a:t>
            </a:r>
          </a:p>
          <a:p>
            <a:r>
              <a:rPr lang="en-US" dirty="0"/>
              <a:t>A good choice for your own systems if you want efficient, robust, well-designed/implemented/tested, cross-platform RPC!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Usually, </a:t>
            </a:r>
            <a:r>
              <a:rPr lang="en-US" dirty="0" err="1"/>
              <a:t>gRPC</a:t>
            </a:r>
            <a:r>
              <a:rPr lang="en-US" dirty="0"/>
              <a:t> is used with </a:t>
            </a:r>
            <a:r>
              <a:rPr lang="en-US" dirty="0" err="1"/>
              <a:t>protobuf</a:t>
            </a:r>
            <a:r>
              <a:rPr lang="en-US" dirty="0"/>
              <a:t>, so to understand </a:t>
            </a:r>
            <a:r>
              <a:rPr lang="en-US" dirty="0" err="1"/>
              <a:t>gRPC</a:t>
            </a:r>
            <a:r>
              <a:rPr lang="en-US" dirty="0"/>
              <a:t>, we first need to understand </a:t>
            </a:r>
            <a:r>
              <a:rPr lang="en-US" dirty="0" err="1"/>
              <a:t>protobuf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842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54C96-EA48-453A-9351-BB772466C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protocol buffers and why would I want to use it?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F3BA6-A799-473F-8227-20B2309E4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Binary serialization protocol designed and used by Google</a:t>
            </a:r>
          </a:p>
          <a:p>
            <a:pPr lvl="1"/>
            <a:r>
              <a:rPr lang="en-US" dirty="0"/>
              <a:t>(JSON variant added later, but doesn’t apply to </a:t>
            </a:r>
            <a:r>
              <a:rPr lang="en-US" dirty="0" err="1"/>
              <a:t>gRPC</a:t>
            </a:r>
            <a:r>
              <a:rPr lang="en-US" dirty="0"/>
              <a:t>)</a:t>
            </a:r>
          </a:p>
          <a:p>
            <a:r>
              <a:rPr lang="en-US" dirty="0"/>
              <a:t>Open sourced in July 2008</a:t>
            </a:r>
          </a:p>
          <a:p>
            <a:r>
              <a:rPr lang="en-US" dirty="0"/>
              <a:t>Platform independent</a:t>
            </a:r>
          </a:p>
          <a:p>
            <a:r>
              <a:rPr lang="en-US" dirty="0"/>
              <a:t>High performance</a:t>
            </a:r>
          </a:p>
          <a:p>
            <a:pPr lvl="1"/>
            <a:r>
              <a:rPr lang="en-US" dirty="0"/>
              <a:t>Low CPU to process</a:t>
            </a:r>
          </a:p>
          <a:p>
            <a:pPr lvl="1"/>
            <a:r>
              <a:rPr lang="en-US" dirty="0"/>
              <a:t>Low bandwidth to transmit</a:t>
            </a:r>
          </a:p>
          <a:p>
            <a:r>
              <a:rPr lang="en-GB" dirty="0"/>
              <a:t>Version tolerant</a:t>
            </a:r>
          </a:p>
          <a:p>
            <a:pPr marL="0" indent="0">
              <a:buNone/>
            </a:pP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7021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9761B-8AFE-4C73-AE85-5485EE83C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I use </a:t>
            </a:r>
            <a:r>
              <a:rPr lang="en-US" dirty="0" err="1"/>
              <a:t>gRPC</a:t>
            </a:r>
            <a:r>
              <a:rPr lang="en-US" dirty="0"/>
              <a:t>, today?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BF20B3-FD4F-4AB8-A0AD-62617ECFC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149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9761B-8AFE-4C73-AE85-5485EE83C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I use </a:t>
            </a:r>
            <a:r>
              <a:rPr lang="en-US" dirty="0" err="1"/>
              <a:t>gRPC</a:t>
            </a:r>
            <a:r>
              <a:rPr lang="en-US" dirty="0"/>
              <a:t>, today?</a:t>
            </a:r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946A7E7-0E39-48C4-86CE-5DC8A1EB2A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04940" y="1825625"/>
            <a:ext cx="738212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071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9761B-8AFE-4C73-AE85-5485EE83C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I use </a:t>
            </a:r>
            <a:r>
              <a:rPr lang="en-US" dirty="0" err="1"/>
              <a:t>gRPC</a:t>
            </a:r>
            <a:r>
              <a:rPr lang="en-US" dirty="0"/>
              <a:t>, today?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9198BDA-879B-4C33-B72D-EE193035BC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583095"/>
            <a:ext cx="10515600" cy="283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625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1268</Words>
  <Application>Microsoft Office PowerPoint</Application>
  <PresentationFormat>Widescreen</PresentationFormat>
  <Paragraphs>245</Paragraphs>
  <Slides>35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Talking Between Services with gRPC</vt:lpstr>
      <vt:lpstr>Talking Between Services with gRPC</vt:lpstr>
      <vt:lpstr>Agenda</vt:lpstr>
      <vt:lpstr>The world of services</vt:lpstr>
      <vt:lpstr>What is gRPC and why would I want to use it?</vt:lpstr>
      <vt:lpstr>What is protocol buffers and why would I want to use it?</vt:lpstr>
      <vt:lpstr>How would I use gRPC, today?</vt:lpstr>
      <vt:lpstr>How would I use gRPC, today?</vt:lpstr>
      <vt:lpstr>How would I use gRPC, today?</vt:lpstr>
      <vt:lpstr>How would I use gRPC, today?</vt:lpstr>
      <vt:lpstr>How would I use gRPC, today?</vt:lpstr>
      <vt:lpstr>How would I use it, today?</vt:lpstr>
      <vt:lpstr>PowerPoint Presentation</vt:lpstr>
      <vt:lpstr>What are the strengths and weaknesses?</vt:lpstr>
      <vt:lpstr>What is new in gRPC and .NET Core 3? (part 1)</vt:lpstr>
      <vt:lpstr>PowerPoint Presentation</vt:lpstr>
      <vt:lpstr>PowerPoint Presentation</vt:lpstr>
      <vt:lpstr>PowerPoint Presentation</vt:lpstr>
      <vt:lpstr>What is new in gRPC and .NET Core 3? (part 1)</vt:lpstr>
      <vt:lpstr>What is new in gRPC and .NET Core 3? (part 1)</vt:lpstr>
      <vt:lpstr>What is new in gRPC and .NET Core 3? (part 1)</vt:lpstr>
      <vt:lpstr>What is new in gRPC and .NET Core 3? (part 1)</vt:lpstr>
      <vt:lpstr>What is new in gRPC and .NET Core 3? (part 1)</vt:lpstr>
      <vt:lpstr>PowerPoint Presentation</vt:lpstr>
      <vt:lpstr>What is new in gRPC and .NET Core 3? (part 2)</vt:lpstr>
      <vt:lpstr>PowerPoint Presentation</vt:lpstr>
      <vt:lpstr>PowerPoint Presentation</vt:lpstr>
      <vt:lpstr>What is new in gRPC and .NET Core 3? (part 2)</vt:lpstr>
      <vt:lpstr>What is new in gRPC and .NET Core 3? (part 2)</vt:lpstr>
      <vt:lpstr>What is new in gRPC and .NET Core 3? (part 2)</vt:lpstr>
      <vt:lpstr>What is new in gRPC and .NET Core 3? (part 2)</vt:lpstr>
      <vt:lpstr>What is new in gRPC and .NET Core 3? (part 2)</vt:lpstr>
      <vt:lpstr>What is new in gRPC and .NET Core 3? (part 2)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Gravell</dc:creator>
  <cp:lastModifiedBy>Marc Gravell</cp:lastModifiedBy>
  <cp:revision>56</cp:revision>
  <dcterms:created xsi:type="dcterms:W3CDTF">2019-05-28T19:58:26Z</dcterms:created>
  <dcterms:modified xsi:type="dcterms:W3CDTF">2019-09-02T19:16:09Z</dcterms:modified>
</cp:coreProperties>
</file>