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7" r:id="rId4"/>
    <p:sldId id="276" r:id="rId5"/>
    <p:sldId id="274" r:id="rId6"/>
    <p:sldId id="259" r:id="rId7"/>
    <p:sldId id="275" r:id="rId8"/>
    <p:sldId id="278" r:id="rId9"/>
    <p:sldId id="296" r:id="rId10"/>
    <p:sldId id="279" r:id="rId11"/>
    <p:sldId id="280" r:id="rId12"/>
    <p:sldId id="291" r:id="rId13"/>
    <p:sldId id="293" r:id="rId14"/>
    <p:sldId id="294" r:id="rId15"/>
    <p:sldId id="281" r:id="rId16"/>
    <p:sldId id="283" r:id="rId17"/>
    <p:sldId id="290" r:id="rId18"/>
    <p:sldId id="284" r:id="rId19"/>
    <p:sldId id="295" r:id="rId20"/>
    <p:sldId id="292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8BBE-15F5-4B28-B2DB-1CC350310D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8903-75C5-451C-9BFC-CC45B21B9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00:00 – 00:30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23:30-25:30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25:30-26:00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26:00-26:30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31:30-33:30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33:30-34:30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7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34:30-35:30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2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35:30-37:30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0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0:30-2:30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42:30-43:30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2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43:30-44:30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1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2:30-3:30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5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3:30-5:30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5:30-7:30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17:30-19:30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19:30-20:30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5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20:30-23:30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839-F2F9-4060-AA41-953AA11E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D511-3744-424C-BD7D-7E1951EB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5B5A-CC8E-422F-899E-956BE63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C85B-99A1-4769-959A-DF927F4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456-9A0F-4C5D-97FB-C367389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61DF-12F2-4DF0-9153-2A9B565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84E-B65A-43B7-AFD8-0FA9072F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FF54-2100-4606-B915-6378254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093E-1B58-4B7F-B950-43BB2BE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1676-22E7-43A4-87D5-8D5D475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5E82C-2337-4442-8F5A-35AB3CAC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A7D-81A4-42DA-909C-402E1A72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592-F0CE-4850-BBB6-5450A3F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5777-26F9-477F-A097-F7C1763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F071-BCD3-467C-93EF-9D06FA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E98-9BB8-4893-B9DB-91474DA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F68-3156-4057-A3CB-3F2A35A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25C5-0087-4085-9F68-3D25F02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5276-3FB7-4194-AA43-1EA03F5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59F7-C566-466F-B866-B439469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2D1-9748-4E7A-938A-A6AF2D6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0FC6-F857-48DE-9FA0-6008C2C0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096-3B36-4071-9B6A-48F26AA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C93-472C-4724-9332-112F853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EE-5F65-4F4F-BE56-F141808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6BA-0E6C-4E24-AF6C-1344BE0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81A-681F-4911-8608-461D6D33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331E-4BB5-44B7-A45A-01D1692F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2F8C-EE09-4303-8F4E-33C736A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6B8C-F4A6-48B9-BA56-7AF4BFB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E71D-9A4E-4872-A745-96D3357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4321-1103-43D5-8BB1-3F3B546D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5D91-4BF1-404A-913C-90A2EEC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159-F62C-4460-9350-DA27C8C0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980A-9954-4A43-A62E-A1E4BBA2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4E5F3-78E9-44A7-87DA-C7D0413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FA6-CD77-4C6D-94F6-643628C3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7422-DDD3-4AE2-AA59-5777E2F8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81AB-974F-439B-B70B-3FAA15B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C4F6-5918-4030-AC31-D1D2ABF1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307-711A-47C7-B089-F64458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B387-8E3C-4BF1-A702-05E026C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ED08D-F5F2-4475-A518-E7E70B9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1A29-B539-43E2-84A5-3B7461C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14CD-66DB-4685-A5F3-792C063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E883-A837-4E5F-AB07-BE4D783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B3-8E12-4EAD-BFF3-8EB7B53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482-3D67-45A5-9449-C454025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EDD4-5D1B-46D6-878F-5D23B11C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0C6B3-D71D-41F5-9125-C041E25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6829-364F-4037-9CA6-C9032F7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7178-5982-4BEF-BD9F-B9ACDB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3DC-ACBA-444F-8DD6-7AC1F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5EAA-B02C-4A15-8C81-34462A53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DBC6-322D-4D92-ADAC-224E01B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8B32-088A-461E-98B4-558C627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E22-62C5-4D65-8BE5-32A6A88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DF05-325C-443B-AB2F-8838CA8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E0367-0308-417C-9631-90EE17B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7C-5159-4D4B-BB65-FDBEF6E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BF34-C5D1-45BE-A91F-F20B0A66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A4C0-E82A-4F47-8DE6-FC39AE56731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FBA2-FA80-47BD-B82D-379D4589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0AF-9D53-4000-999F-BA24A4E7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" TargetMode="External"/><Relationship Id="rId2" Type="http://schemas.openxmlformats.org/officeDocument/2006/relationships/hyperlink" Target="https://github.com/grpc/g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buf-net/protobuf-net.Grp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5F9-6603-4278-A089-9F727CE0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4" y="-144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E4BB-7FAE-4973-BBAA-060023813E43}"/>
              </a:ext>
            </a:extLst>
          </p:cNvPr>
          <p:cNvSpPr txBox="1"/>
          <p:nvPr/>
        </p:nvSpPr>
        <p:spPr>
          <a:xfrm>
            <a:off x="609600" y="3946634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7" name="AutoShape 4" descr="https://cdn.sstatic.net/Sites/stackoverflow/img/favicon.ico">
            <a:extLst>
              <a:ext uri="{FF2B5EF4-FFF2-40B4-BE49-F238E27FC236}">
                <a16:creationId xmlns:a16="http://schemas.microsoft.com/office/drawing/2014/main" id="{64EC830D-C572-4197-A9AE-6FB6FA08E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s://cdn.sstatic.net/Sites/stackoverflow/img/favicon.ico">
            <a:extLst>
              <a:ext uri="{FF2B5EF4-FFF2-40B4-BE49-F238E27FC236}">
                <a16:creationId xmlns:a16="http://schemas.microsoft.com/office/drawing/2014/main" id="{2661DFDA-C393-4E3F-8445-B7083D4A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3186" y="-953814"/>
            <a:ext cx="4687614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strengths and 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 DSL is strong for cross-platform; same contract can be used from many languages / frameworks</a:t>
            </a:r>
          </a:p>
          <a:p>
            <a:r>
              <a:rPr lang="en-US" dirty="0"/>
              <a:t>- having to create and maintain the schema in .proto can be a nuisance for simple work</a:t>
            </a:r>
          </a:p>
          <a:p>
            <a:r>
              <a:rPr lang="en-US" dirty="0"/>
              <a:t>- awkward setup and tooling</a:t>
            </a:r>
          </a:p>
          <a:p>
            <a:r>
              <a:rPr lang="en-US" dirty="0"/>
              <a:t>+/- API is “idiomatic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, in C#” rather than “idiomatic .NET, doing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”</a:t>
            </a:r>
          </a:p>
          <a:p>
            <a:r>
              <a:rPr lang="en-US" b="1" dirty="0"/>
              <a:t>- code-gen is C#-only (for .NET-land)</a:t>
            </a:r>
          </a:p>
          <a:p>
            <a:r>
              <a:rPr lang="en-US" b="1" dirty="0"/>
              <a:t>- code-gen is proto3-only (for .NET-land)</a:t>
            </a:r>
          </a:p>
          <a:p>
            <a:r>
              <a:rPr lang="en-US" b="1" dirty="0"/>
              <a:t>- </a:t>
            </a:r>
            <a:r>
              <a:rPr lang="en-US" b="1" dirty="0" err="1"/>
              <a:t>gRPC</a:t>
            </a:r>
            <a:r>
              <a:rPr lang="en-US" b="1" dirty="0"/>
              <a:t> stack is native/unmanaged</a:t>
            </a:r>
          </a:p>
          <a:p>
            <a:pPr lvl="1"/>
            <a:r>
              <a:rPr lang="en-US" dirty="0"/>
              <a:t>and doesn’t play nicely with Kestrel,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generated code with full implementation is verbose and restrictive</a:t>
            </a:r>
          </a:p>
          <a:p>
            <a:r>
              <a:rPr lang="en-US" dirty="0"/>
              <a:t>- the streaming API is … just weird!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writing new libraries that work with the existing generated code for </a:t>
            </a:r>
            <a:r>
              <a:rPr lang="en-US" dirty="0" err="1"/>
              <a:t>gRPC</a:t>
            </a:r>
            <a:r>
              <a:rPr lang="en-US" dirty="0"/>
              <a:t> (HTTP/2) in managed code</a:t>
            </a:r>
          </a:p>
          <a:p>
            <a:r>
              <a:rPr lang="en-US" dirty="0"/>
              <a:t>New client bindings that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New server bindings that use Kestrel (ASP.NET Core server)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64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55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6CC0-110A-4904-BFB1-4761F5359F9F}"/>
              </a:ext>
            </a:extLst>
          </p:cNvPr>
          <p:cNvSpPr txBox="1"/>
          <p:nvPr/>
        </p:nvSpPr>
        <p:spPr>
          <a:xfrm>
            <a:off x="8268357" y="5333898"/>
            <a:ext cx="36310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ASP.NET Core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945C8-3995-45FB-8780-11F6E0BB56D8}"/>
              </a:ext>
            </a:extLst>
          </p:cNvPr>
          <p:cNvSpPr txBox="1"/>
          <p:nvPr/>
        </p:nvSpPr>
        <p:spPr>
          <a:xfrm>
            <a:off x="8268357" y="4174044"/>
            <a:ext cx="3631038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Grpc.AspNetCore.Server</a:t>
            </a:r>
            <a:endParaRPr lang="en-US" sz="2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138E6-7067-4EDB-8331-88290D5A60DE}"/>
              </a:ext>
            </a:extLst>
          </p:cNvPr>
          <p:cNvCxnSpPr>
            <a:stCxn id="10" idx="0"/>
            <a:endCxn id="2" idx="3"/>
          </p:cNvCxnSpPr>
          <p:nvPr/>
        </p:nvCxnSpPr>
        <p:spPr>
          <a:xfrm flipH="1" flipV="1">
            <a:off x="7906264" y="2853700"/>
            <a:ext cx="217761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D0266-2C86-4FFD-83CB-DD3FFC3A7E3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083876" y="4681875"/>
            <a:ext cx="0" cy="6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77CFD7-3DE7-4213-BD35-426836723797}"/>
              </a:ext>
            </a:extLst>
          </p:cNvPr>
          <p:cNvCxnSpPr/>
          <p:nvPr/>
        </p:nvCxnSpPr>
        <p:spPr>
          <a:xfrm>
            <a:off x="805780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30595-8DAB-42AA-85F0-165D6DBE6F58}"/>
              </a:ext>
            </a:extLst>
          </p:cNvPr>
          <p:cNvSpPr txBox="1"/>
          <p:nvPr/>
        </p:nvSpPr>
        <p:spPr>
          <a:xfrm>
            <a:off x="9445624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5971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2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Creating a server in Kestrel</a:t>
            </a:r>
          </a:p>
          <a:p>
            <a:r>
              <a:rPr lang="en-US" dirty="0"/>
              <a:t>Creating a client with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That other than actual setup of the client and server, </a:t>
            </a:r>
            <a:r>
              <a:rPr lang="en-US" b="1" dirty="0"/>
              <a:t>everything else stays the same</a:t>
            </a:r>
            <a:r>
              <a:rPr lang="en-US" dirty="0"/>
              <a:t> – just now: less unmanaged…</a:t>
            </a:r>
          </a:p>
          <a:p>
            <a:r>
              <a:rPr lang="en-US" dirty="0"/>
              <a:t>…which means we still have all the other pain points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protobuf</a:t>
            </a:r>
            <a:r>
              <a:rPr lang="en-US" dirty="0"/>
              <a:t>-net tooling (</a:t>
            </a:r>
            <a:r>
              <a:rPr lang="en-US" dirty="0" err="1"/>
              <a:t>protobuf-net.Grpc</a:t>
            </a:r>
            <a:r>
              <a:rPr lang="en-US" dirty="0"/>
              <a:t>)</a:t>
            </a:r>
          </a:p>
          <a:p>
            <a:r>
              <a:rPr lang="en-US" dirty="0"/>
              <a:t>Works against either the old unmanaged bindings or the new managed bindings, for both client and server</a:t>
            </a:r>
          </a:p>
          <a:p>
            <a:r>
              <a:rPr lang="en-US" dirty="0"/>
              <a:t>Defaults to </a:t>
            </a:r>
            <a:r>
              <a:rPr lang="en-US" dirty="0" err="1"/>
              <a:t>protobuf</a:t>
            </a:r>
            <a:r>
              <a:rPr lang="en-US" dirty="0"/>
              <a:t>-net (put configurable)</a:t>
            </a:r>
          </a:p>
          <a:p>
            <a:r>
              <a:rPr lang="en-US" dirty="0"/>
              <a:t>Re-imagines the API surface of services</a:t>
            </a:r>
          </a:p>
          <a:p>
            <a:r>
              <a:rPr lang="en-US" dirty="0"/>
              <a:t>Fully supports both code-first and contract-first styles of code</a:t>
            </a:r>
          </a:p>
          <a:p>
            <a:r>
              <a:rPr lang="en-US" dirty="0"/>
              <a:t>Supports both “proto2” and “proto3”</a:t>
            </a:r>
          </a:p>
          <a:p>
            <a:r>
              <a:rPr lang="en-US" dirty="0"/>
              <a:t>Isn’t limited to C#</a:t>
            </a:r>
          </a:p>
          <a:p>
            <a:r>
              <a:rPr lang="en-US" dirty="0"/>
              <a:t>…</a:t>
            </a:r>
            <a:r>
              <a:rPr lang="en-US" b="1" dirty="0"/>
              <a:t>does anyone remember WCF?</a:t>
            </a:r>
          </a:p>
          <a:p>
            <a:r>
              <a:rPr lang="en-US" dirty="0"/>
              <a:t>(…I mean the </a:t>
            </a:r>
            <a:r>
              <a:rPr lang="en-US" i="1" dirty="0"/>
              <a:t>good bits </a:t>
            </a:r>
            <a:r>
              <a:rPr lang="en-US" dirty="0"/>
              <a:t>of WCF, not everything)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3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3BB-AF1D-494F-B4C0-39AEC5A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CCA9-C798-4876-BAD7-E2ACEC9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 Gravell, @</a:t>
            </a:r>
            <a:r>
              <a:rPr lang="en-US" dirty="0" err="1"/>
              <a:t>marcgravell</a:t>
            </a:r>
            <a:r>
              <a:rPr lang="en-US" dirty="0"/>
              <a:t>, marc.gravell@gmail.com</a:t>
            </a:r>
          </a:p>
          <a:p>
            <a:r>
              <a:rPr lang="en-US" dirty="0"/>
              <a:t>Architecture Team, Stack Overflow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network focus, meta-programming focus</a:t>
            </a:r>
          </a:p>
          <a:p>
            <a:r>
              <a:rPr lang="en-US" dirty="0" err="1"/>
              <a:t>protobuf</a:t>
            </a:r>
            <a:r>
              <a:rPr lang="en-US" dirty="0"/>
              <a:t>-net</a:t>
            </a:r>
            <a:br>
              <a:rPr lang="en-US" dirty="0"/>
            </a:br>
            <a:r>
              <a:rPr lang="en-US" dirty="0"/>
              <a:t>Dapper</a:t>
            </a:r>
            <a:br>
              <a:rPr lang="en-US" dirty="0"/>
            </a:br>
            <a:r>
              <a:rPr lang="en-US" dirty="0" err="1"/>
              <a:t>StackExchange.Redis</a:t>
            </a:r>
            <a:br>
              <a:rPr lang="en-US" dirty="0"/>
            </a:br>
            <a:r>
              <a:rPr lang="en-US" dirty="0" err="1"/>
              <a:t>FastMember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54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231ED-376A-4DB3-83B3-05D86B0B5C87}"/>
              </a:ext>
            </a:extLst>
          </p:cNvPr>
          <p:cNvSpPr txBox="1"/>
          <p:nvPr/>
        </p:nvSpPr>
        <p:spPr>
          <a:xfrm>
            <a:off x="7052899" y="1911348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.NET types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7E12F-CFF4-4239-B57E-1CC9B55804D3}"/>
              </a:ext>
            </a:extLst>
          </p:cNvPr>
          <p:cNvSpPr txBox="1"/>
          <p:nvPr/>
        </p:nvSpPr>
        <p:spPr>
          <a:xfrm>
            <a:off x="8090993" y="146123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“code-first”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17C1F-8618-4FE6-9ED4-070CE4EF1FE2}"/>
              </a:ext>
            </a:extLst>
          </p:cNvPr>
          <p:cNvSpPr txBox="1"/>
          <p:nvPr/>
        </p:nvSpPr>
        <p:spPr>
          <a:xfrm>
            <a:off x="7052899" y="3326464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(meta-programming)</a:t>
            </a:r>
            <a:endParaRPr lang="en-GB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CBCFCE-6025-46FC-AF01-9433B42A7654}"/>
              </a:ext>
            </a:extLst>
          </p:cNvPr>
          <p:cNvCxnSpPr>
            <a:cxnSpLocks/>
          </p:cNvCxnSpPr>
          <p:nvPr/>
        </p:nvCxnSpPr>
        <p:spPr>
          <a:xfrm flipH="1">
            <a:off x="7391107" y="3849684"/>
            <a:ext cx="295101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CFE6-1F44-4B29-8BFE-06219CC0B3A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8868418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77346-8758-465F-BA44-C924E99F5613}"/>
              </a:ext>
            </a:extLst>
          </p:cNvPr>
          <p:cNvSpPr txBox="1"/>
          <p:nvPr/>
        </p:nvSpPr>
        <p:spPr>
          <a:xfrm>
            <a:off x="8292047" y="4479970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protobuf</a:t>
            </a:r>
            <a:r>
              <a:rPr lang="en-US" sz="2800" dirty="0"/>
              <a:t>-net (…+?)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36A819-0043-4504-B50C-E7E783C386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07566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E6C4A-99C1-4CB1-A6B9-14389CDC126A}"/>
              </a:ext>
            </a:extLst>
          </p:cNvPr>
          <p:cNvCxnSpPr>
            <a:cxnSpLocks/>
          </p:cNvCxnSpPr>
          <p:nvPr/>
        </p:nvCxnSpPr>
        <p:spPr>
          <a:xfrm>
            <a:off x="3237120" y="218941"/>
            <a:ext cx="6417742" cy="6525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10A893-5875-4126-ABE6-EE5B679DBC31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700159" y="2172958"/>
            <a:ext cx="2352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7771D-6ED5-4494-9D5A-5D56DD15EAEE}"/>
              </a:ext>
            </a:extLst>
          </p:cNvPr>
          <p:cNvSpPr txBox="1"/>
          <p:nvPr/>
        </p:nvSpPr>
        <p:spPr>
          <a:xfrm>
            <a:off x="7729126" y="406922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protobuf-net.Grpc</a:t>
            </a:r>
            <a:r>
              <a:rPr lang="en-US" b="1" u="sng" dirty="0"/>
              <a:t> (preview)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4067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9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Defining our data and services in code as simple classes and interfaces</a:t>
            </a:r>
          </a:p>
          <a:p>
            <a:r>
              <a:rPr lang="en-US" dirty="0"/>
              <a:t>Creating a server (with either </a:t>
            </a:r>
            <a:r>
              <a:rPr lang="en-US" dirty="0" err="1"/>
              <a:t>Grpc.Core</a:t>
            </a:r>
            <a:r>
              <a:rPr lang="en-US" dirty="0"/>
              <a:t> or Kestrel)</a:t>
            </a:r>
          </a:p>
          <a:p>
            <a:r>
              <a:rPr lang="en-US" dirty="0"/>
              <a:t>Creating a client (with either </a:t>
            </a:r>
            <a:r>
              <a:rPr lang="en-US" dirty="0" err="1"/>
              <a:t>Grpc.Core</a:t>
            </a:r>
            <a:r>
              <a:rPr lang="en-US" dirty="0"/>
              <a:t> or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Creating </a:t>
            </a:r>
            <a:r>
              <a:rPr lang="en-US" i="1" dirty="0"/>
              <a:t>nice clean code</a:t>
            </a:r>
            <a:r>
              <a:rPr lang="en-US" dirty="0"/>
              <a:t> from a .proto schema</a:t>
            </a:r>
          </a:p>
          <a:p>
            <a:r>
              <a:rPr lang="en-US" dirty="0"/>
              <a:t>Using other languages</a:t>
            </a:r>
          </a:p>
          <a:p>
            <a:r>
              <a:rPr lang="en-US" dirty="0"/>
              <a:t>Idiomatic .NET code</a:t>
            </a:r>
          </a:p>
          <a:p>
            <a:r>
              <a:rPr lang="en-US" dirty="0"/>
              <a:t>Streaming made simple via asynchronous streams</a:t>
            </a:r>
          </a:p>
          <a:p>
            <a:r>
              <a:rPr lang="en-US" dirty="0"/>
              <a:t>Avoiding </a:t>
            </a:r>
            <a:r>
              <a:rPr lang="en-US" dirty="0" err="1"/>
              <a:t>Grpc.Core</a:t>
            </a:r>
            <a:r>
              <a:rPr lang="en-US" dirty="0"/>
              <a:t> means : no native libraries!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a great tool for general purpose calls between services</a:t>
            </a:r>
          </a:p>
          <a:p>
            <a:r>
              <a:rPr lang="en-US" dirty="0"/>
              <a:t>By default, it takes a little bit of effort; it may be more effort than simpler tools</a:t>
            </a:r>
          </a:p>
          <a:p>
            <a:r>
              <a:rPr lang="en-US" dirty="0"/>
              <a:t>The unmanaged implementation makes deployment awkward</a:t>
            </a:r>
          </a:p>
          <a:p>
            <a:r>
              <a:rPr lang="en-US" dirty="0"/>
              <a:t>With .NET Core 3, Microsoft are fixing half of the problems…</a:t>
            </a:r>
          </a:p>
          <a:p>
            <a:r>
              <a:rPr lang="en-US" dirty="0"/>
              <a:t>…and tools like </a:t>
            </a:r>
            <a:r>
              <a:rPr lang="en-US" dirty="0" err="1"/>
              <a:t>protobuf-net.Grpc</a:t>
            </a:r>
            <a:r>
              <a:rPr lang="en-US" dirty="0"/>
              <a:t> can be used to fix the other half</a:t>
            </a:r>
          </a:p>
          <a:p>
            <a:pPr lvl="1"/>
            <a:r>
              <a:rPr lang="en-US" dirty="0"/>
              <a:t>(other similar tools exist; </a:t>
            </a:r>
            <a:r>
              <a:rPr lang="en-US" dirty="0" err="1"/>
              <a:t>MagicOnion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Mostly pre-preview – “here be dragons”; maybe wait for preview7?</a:t>
            </a:r>
          </a:p>
          <a:p>
            <a:r>
              <a:rPr lang="en-US" dirty="0"/>
              <a:t>Please feel free to come and find me to discuss in more depth!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852" y="1595380"/>
            <a:ext cx="9681116" cy="40805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THANKS!</a:t>
            </a:r>
            <a:endParaRPr lang="en-GB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E293-CB15-4961-82F5-A87B1FCD49FA}"/>
              </a:ext>
            </a:extLst>
          </p:cNvPr>
          <p:cNvSpPr txBox="1"/>
          <p:nvPr/>
        </p:nvSpPr>
        <p:spPr>
          <a:xfrm>
            <a:off x="172472" y="5681763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8EC9-F224-47BD-9F1B-FF9585CFE741}"/>
              </a:ext>
            </a:extLst>
          </p:cNvPr>
          <p:cNvSpPr txBox="1"/>
          <p:nvPr/>
        </p:nvSpPr>
        <p:spPr>
          <a:xfrm>
            <a:off x="771664" y="673534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https://github.com/grpc/grpc</a:t>
            </a:r>
            <a:endParaRPr lang="en-GB" dirty="0"/>
          </a:p>
          <a:p>
            <a:r>
              <a:rPr lang="en-GB" dirty="0">
                <a:hlinkClick r:id="rId3"/>
              </a:rPr>
              <a:t>https://github.com/grpc/grpc-dotnet</a:t>
            </a:r>
            <a:br>
              <a:rPr lang="en-GB" dirty="0"/>
            </a:br>
            <a:r>
              <a:rPr lang="en-GB" dirty="0">
                <a:hlinkClick r:id="rId4"/>
              </a:rPr>
              <a:t>https://github.com/protobuf-net/protobuf-net.Grpc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06B2F-A60A-419D-821B-83556169DD63}"/>
              </a:ext>
            </a:extLst>
          </p:cNvPr>
          <p:cNvSpPr txBox="1">
            <a:spLocks/>
          </p:cNvSpPr>
          <p:nvPr/>
        </p:nvSpPr>
        <p:spPr>
          <a:xfrm>
            <a:off x="3898232" y="4716379"/>
            <a:ext cx="5636432" cy="111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(and questions?)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6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</a:p>
          <a:p>
            <a:pPr lvl="1"/>
            <a:r>
              <a:rPr lang="en-US" dirty="0"/>
              <a:t>What are the strengths and weaknesses?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1)?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2)?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iley Face 10">
            <a:extLst>
              <a:ext uri="{FF2B5EF4-FFF2-40B4-BE49-F238E27FC236}">
                <a16:creationId xmlns:a16="http://schemas.microsoft.com/office/drawing/2014/main" id="{A68902DA-2D15-449F-B252-7FC7E2BD1124}"/>
              </a:ext>
            </a:extLst>
          </p:cNvPr>
          <p:cNvSpPr/>
          <p:nvPr/>
        </p:nvSpPr>
        <p:spPr>
          <a:xfrm>
            <a:off x="6011917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2658E2B-8DB2-4389-AB1D-B26C92B26F5C}"/>
              </a:ext>
            </a:extLst>
          </p:cNvPr>
          <p:cNvSpPr/>
          <p:nvPr/>
        </p:nvSpPr>
        <p:spPr>
          <a:xfrm>
            <a:off x="5625662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72DF809-9946-4C3D-9E98-DF35ED276530}"/>
              </a:ext>
            </a:extLst>
          </p:cNvPr>
          <p:cNvSpPr/>
          <p:nvPr/>
        </p:nvSpPr>
        <p:spPr>
          <a:xfrm>
            <a:off x="1290145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services</a:t>
            </a:r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F5F8AF9-9D85-4CF9-AA3F-B9097DF2F6F7}"/>
              </a:ext>
            </a:extLst>
          </p:cNvPr>
          <p:cNvSpPr/>
          <p:nvPr/>
        </p:nvSpPr>
        <p:spPr>
          <a:xfrm>
            <a:off x="853966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C7D29F-F77B-4126-94FE-894ABB7540D4}"/>
              </a:ext>
            </a:extLst>
          </p:cNvPr>
          <p:cNvSpPr/>
          <p:nvPr/>
        </p:nvSpPr>
        <p:spPr>
          <a:xfrm>
            <a:off x="2716924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975720D-BFF9-428D-B53A-E8D2D9438808}"/>
              </a:ext>
            </a:extLst>
          </p:cNvPr>
          <p:cNvSpPr/>
          <p:nvPr/>
        </p:nvSpPr>
        <p:spPr>
          <a:xfrm>
            <a:off x="4269828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15BF26D-1099-4463-8262-86AFBA2D481A}"/>
              </a:ext>
            </a:extLst>
          </p:cNvPr>
          <p:cNvSpPr/>
          <p:nvPr/>
        </p:nvSpPr>
        <p:spPr>
          <a:xfrm>
            <a:off x="4422228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5A61931-4225-4972-A80C-621170C60FB3}"/>
              </a:ext>
            </a:extLst>
          </p:cNvPr>
          <p:cNvSpPr/>
          <p:nvPr/>
        </p:nvSpPr>
        <p:spPr>
          <a:xfrm>
            <a:off x="4574628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186F95-0883-416E-ACC7-9198F82AB6B5}"/>
              </a:ext>
            </a:extLst>
          </p:cNvPr>
          <p:cNvSpPr/>
          <p:nvPr/>
        </p:nvSpPr>
        <p:spPr>
          <a:xfrm>
            <a:off x="9122979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D2DAC-ED03-435C-986B-25BA17C54290}"/>
              </a:ext>
            </a:extLst>
          </p:cNvPr>
          <p:cNvCxnSpPr>
            <a:cxnSpLocks/>
          </p:cNvCxnSpPr>
          <p:nvPr/>
        </p:nvCxnSpPr>
        <p:spPr>
          <a:xfrm flipV="1">
            <a:off x="1529255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14AF91F-2D28-47C1-885E-C28738AC7C02}"/>
              </a:ext>
            </a:extLst>
          </p:cNvPr>
          <p:cNvCxnSpPr>
            <a:cxnSpLocks/>
            <a:endCxn id="2050" idx="2"/>
          </p:cNvCxnSpPr>
          <p:nvPr/>
        </p:nvCxnSpPr>
        <p:spPr>
          <a:xfrm rot="5400000" flipH="1" flipV="1">
            <a:off x="6849545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ona lisa">
            <a:extLst>
              <a:ext uri="{FF2B5EF4-FFF2-40B4-BE49-F238E27FC236}">
                <a16:creationId xmlns:a16="http://schemas.microsoft.com/office/drawing/2014/main" id="{01136E2D-9BEF-4FAD-96FE-621EC54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03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086A6-D344-463D-AF89-C777F8C7D1DD}"/>
              </a:ext>
            </a:extLst>
          </p:cNvPr>
          <p:cNvCxnSpPr/>
          <p:nvPr/>
        </p:nvCxnSpPr>
        <p:spPr>
          <a:xfrm>
            <a:off x="3563007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B9EBA-8C08-4150-BDB6-CBC089C788D2}"/>
              </a:ext>
            </a:extLst>
          </p:cNvPr>
          <p:cNvCxnSpPr/>
          <p:nvPr/>
        </p:nvCxnSpPr>
        <p:spPr>
          <a:xfrm>
            <a:off x="3563007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769D932A-CE05-4745-8631-F6B62777AC32}"/>
              </a:ext>
            </a:extLst>
          </p:cNvPr>
          <p:cNvSpPr/>
          <p:nvPr/>
        </p:nvSpPr>
        <p:spPr>
          <a:xfrm rot="2550194">
            <a:off x="8522749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8" name="Connector: Curved 2047">
            <a:extLst>
              <a:ext uri="{FF2B5EF4-FFF2-40B4-BE49-F238E27FC236}">
                <a16:creationId xmlns:a16="http://schemas.microsoft.com/office/drawing/2014/main" id="{E3A4B138-7482-49B3-950F-84823085697A}"/>
              </a:ext>
            </a:extLst>
          </p:cNvPr>
          <p:cNvCxnSpPr>
            <a:cxnSpLocks/>
          </p:cNvCxnSpPr>
          <p:nvPr/>
        </p:nvCxnSpPr>
        <p:spPr>
          <a:xfrm flipV="1">
            <a:off x="1723128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RPC stack developed and used by Google</a:t>
            </a:r>
          </a:p>
          <a:p>
            <a:r>
              <a:rPr lang="en-US" dirty="0"/>
              <a:t>Open sourced in Feb 2015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Based on “protocol buffers” (“</a:t>
            </a:r>
            <a:r>
              <a:rPr lang="en-US" dirty="0" err="1"/>
              <a:t>protobuf</a:t>
            </a:r>
            <a:r>
              <a:rPr lang="en-US" dirty="0"/>
              <a:t>”) and HTTP/2</a:t>
            </a:r>
          </a:p>
          <a:p>
            <a:r>
              <a:rPr lang="en-US" dirty="0"/>
              <a:t>Necessary if talking to external services that are </a:t>
            </a:r>
            <a:r>
              <a:rPr lang="en-US" dirty="0" err="1"/>
              <a:t>gRPC</a:t>
            </a:r>
            <a:r>
              <a:rPr lang="en-US" dirty="0"/>
              <a:t> (e.g. Google)</a:t>
            </a:r>
          </a:p>
          <a:p>
            <a:r>
              <a:rPr lang="en-US" dirty="0"/>
              <a:t>A good choice for your own systems if you want efficient, robust, well-designed/implemented/tested, cross-platform RPC!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 err="1"/>
              <a:t>gRPC</a:t>
            </a:r>
            <a:r>
              <a:rPr lang="en-US" dirty="0"/>
              <a:t> is used with </a:t>
            </a:r>
            <a:r>
              <a:rPr lang="en-US" dirty="0" err="1"/>
              <a:t>protobuf</a:t>
            </a:r>
            <a:r>
              <a:rPr lang="en-US" dirty="0"/>
              <a:t>, so to understand </a:t>
            </a:r>
            <a:r>
              <a:rPr lang="en-US" dirty="0" err="1"/>
              <a:t>gRPC</a:t>
            </a:r>
            <a:r>
              <a:rPr lang="en-US" dirty="0"/>
              <a:t>, we first need to understand </a:t>
            </a:r>
            <a:r>
              <a:rPr lang="en-US" dirty="0" err="1"/>
              <a:t>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C96-EA48-453A-9351-BB7724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protocol buffers and why would I want to use 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3BA6-A799-473F-8227-20B2309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designed and used by Google</a:t>
            </a:r>
          </a:p>
          <a:p>
            <a:pPr lvl="1"/>
            <a:r>
              <a:rPr lang="en-US" dirty="0"/>
              <a:t>(JSON variant added later, but doesn’t apply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Open sourced in July 2008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Low CPU to process</a:t>
            </a:r>
          </a:p>
          <a:p>
            <a:pPr lvl="1"/>
            <a:r>
              <a:rPr lang="en-US" dirty="0"/>
              <a:t>Low bandwidth to transmit</a:t>
            </a:r>
          </a:p>
          <a:p>
            <a:r>
              <a:rPr lang="en-GB" dirty="0"/>
              <a:t>Version tolerant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8881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it,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Setting up a basic project with </a:t>
            </a:r>
            <a:r>
              <a:rPr lang="en-US" dirty="0" err="1"/>
              <a:t>protobuf</a:t>
            </a:r>
            <a:r>
              <a:rPr lang="en-US" dirty="0"/>
              <a:t> support</a:t>
            </a:r>
          </a:p>
          <a:p>
            <a:r>
              <a:rPr lang="en-US" dirty="0"/>
              <a:t>Creating a .proto schema</a:t>
            </a:r>
          </a:p>
          <a:p>
            <a:r>
              <a:rPr lang="en-US" dirty="0"/>
              <a:t>The generated code for data contracts, service clients, and service implementations</a:t>
            </a:r>
          </a:p>
          <a:p>
            <a:r>
              <a:rPr lang="en-US" dirty="0"/>
              <a:t>How to implement and host a service</a:t>
            </a:r>
          </a:p>
          <a:p>
            <a:r>
              <a:rPr lang="en-US" dirty="0"/>
              <a:t>How to create a client</a:t>
            </a:r>
          </a:p>
          <a:p>
            <a:r>
              <a:rPr lang="en-US" dirty="0"/>
              <a:t>A working client and server! (?)</a:t>
            </a:r>
          </a:p>
          <a:p>
            <a:r>
              <a:rPr lang="en-US" dirty="0"/>
              <a:t>Getting hold of metadata</a:t>
            </a:r>
          </a:p>
          <a:p>
            <a:r>
              <a:rPr lang="en-US" dirty="0"/>
              <a:t>Cancellations</a:t>
            </a:r>
          </a:p>
          <a:p>
            <a:r>
              <a:rPr lang="en-US" dirty="0"/>
              <a:t>(not covering security/auth, but those things exist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chttp2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783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1140</Words>
  <Application>Microsoft Office PowerPoint</Application>
  <PresentationFormat>Widescreen</PresentationFormat>
  <Paragraphs>215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Talking Between Services with gRPC</vt:lpstr>
      <vt:lpstr>Talking Between Services with gRPC</vt:lpstr>
      <vt:lpstr>Agenda</vt:lpstr>
      <vt:lpstr>The world of services</vt:lpstr>
      <vt:lpstr>What is gRPC and why would I want to use it?</vt:lpstr>
      <vt:lpstr>What is protocol buffers and why would I want to use it?</vt:lpstr>
      <vt:lpstr>How would I use gRPC, today?</vt:lpstr>
      <vt:lpstr>How would I use it, today?</vt:lpstr>
      <vt:lpstr>PowerPoint Presentation</vt:lpstr>
      <vt:lpstr>What are the strengths and weaknesses?</vt:lpstr>
      <vt:lpstr>What is new in gRPC and .NET Core 3? (part 1)</vt:lpstr>
      <vt:lpstr>PowerPoint Presentation</vt:lpstr>
      <vt:lpstr>PowerPoint Presentation</vt:lpstr>
      <vt:lpstr>PowerPoint Presentation</vt:lpstr>
      <vt:lpstr>What is new in gRPC and .NET Core 3? (part 1)</vt:lpstr>
      <vt:lpstr>What is new in gRPC and .NET Core 3? (part 1)</vt:lpstr>
      <vt:lpstr>PowerPoint Presentation</vt:lpstr>
      <vt:lpstr>What is new in gRPC and .NET Core 3? (part 2)</vt:lpstr>
      <vt:lpstr>PowerPoint Presentation</vt:lpstr>
      <vt:lpstr>PowerPoint Presentation</vt:lpstr>
      <vt:lpstr>What is new in gRPC and .NET Core 3? (part 2)</vt:lpstr>
      <vt:lpstr>What is new in gRPC and .NET Core 3? (part 2)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Gravell</dc:creator>
  <cp:lastModifiedBy>Marc Gravell</cp:lastModifiedBy>
  <cp:revision>51</cp:revision>
  <dcterms:created xsi:type="dcterms:W3CDTF">2019-05-28T19:58:26Z</dcterms:created>
  <dcterms:modified xsi:type="dcterms:W3CDTF">2019-07-25T14:01:48Z</dcterms:modified>
</cp:coreProperties>
</file>