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2" r:id="rId4"/>
    <p:sldId id="456" r:id="rId5"/>
    <p:sldId id="433" r:id="rId6"/>
    <p:sldId id="458" r:id="rId7"/>
    <p:sldId id="436" r:id="rId8"/>
    <p:sldId id="438" r:id="rId9"/>
    <p:sldId id="460" r:id="rId10"/>
    <p:sldId id="442" r:id="rId11"/>
    <p:sldId id="445" r:id="rId12"/>
    <p:sldId id="441" r:id="rId13"/>
    <p:sldId id="450" r:id="rId14"/>
    <p:sldId id="463" r:id="rId15"/>
    <p:sldId id="465" r:id="rId16"/>
    <p:sldId id="466" r:id="rId17"/>
    <p:sldId id="453" r:id="rId18"/>
    <p:sldId id="470" r:id="rId19"/>
    <p:sldId id="472" r:id="rId20"/>
    <p:sldId id="473" r:id="rId21"/>
    <p:sldId id="476" r:id="rId22"/>
    <p:sldId id="461" r:id="rId23"/>
    <p:sldId id="45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2EE7"/>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7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1.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98"/>
            <a:ext cx="10972800" cy="1142674"/>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09600" y="1599420"/>
            <a:ext cx="5384800" cy="45268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97600" y="1599420"/>
            <a:ext cx="5384800" cy="218457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197600" y="3940034"/>
            <a:ext cx="5384800" cy="21861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437"/>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160463"/>
            <a:ext cx="5384800" cy="4965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6197600" y="1160463"/>
            <a:ext cx="5384800" cy="2406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6197600" y="3719513"/>
            <a:ext cx="5384800" cy="24066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p:nvGrpSpPr>
        <p:grpSpPr>
          <a:xfrm>
            <a:off x="11032067" y="5583238"/>
            <a:ext cx="850900" cy="1211262"/>
            <a:chOff x="1289955" y="1628061"/>
            <a:chExt cx="3941631" cy="5174701"/>
          </a:xfrm>
        </p:grpSpPr>
        <p:sp>
          <p:nvSpPr>
            <p:cNvPr id="22" name="Shape 209"/>
            <p:cNvSpPr/>
            <p:nvPr>
              <p:custDataLst>
                <p:tags r:id="rId2"/>
              </p:custDataLst>
            </p:nvPr>
          </p:nvSpPr>
          <p:spPr>
            <a:xfrm rot="3758493">
              <a:off x="2721879"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grpSp>
          <p:nvGrpSpPr>
            <p:cNvPr id="14341" name="组 13"/>
            <p:cNvGrpSpPr/>
            <p:nvPr/>
          </p:nvGrpSpPr>
          <p:grpSpPr>
            <a:xfrm>
              <a:off x="1289955" y="1628061"/>
              <a:ext cx="2187025" cy="2569107"/>
              <a:chOff x="5943842" y="1013911"/>
              <a:chExt cx="2187025" cy="2569107"/>
            </a:xfrm>
          </p:grpSpPr>
          <p:sp>
            <p:nvSpPr>
              <p:cNvPr id="24" name="Shape 202"/>
              <p:cNvSpPr/>
              <p:nvPr>
                <p:custDataLst>
                  <p:tags r:id="rId3"/>
                </p:custDataLst>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25" name="Shape 203"/>
              <p:cNvSpPr/>
              <p:nvPr>
                <p:custDataLst>
                  <p:tags r:id="rId4"/>
                </p:custDataLst>
              </p:nvPr>
            </p:nvSpPr>
            <p:spPr>
              <a:xfrm rot="3758493">
                <a:off x="7743126" y="2715924"/>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26" name="Shape 204"/>
              <p:cNvSpPr/>
              <p:nvPr>
                <p:custDataLst>
                  <p:tags r:id="rId5"/>
                </p:custDataLst>
              </p:nvPr>
            </p:nvSpPr>
            <p:spPr>
              <a:xfrm rot="3758493">
                <a:off x="6688918" y="1820268"/>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27" name="Shape 205"/>
              <p:cNvSpPr/>
              <p:nvPr>
                <p:custDataLst>
                  <p:tags r:id="rId6"/>
                </p:custDataLst>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28" name="Shape 206"/>
              <p:cNvSpPr/>
              <p:nvPr>
                <p:custDataLst>
                  <p:tags r:id="rId7"/>
                </p:custDataLst>
              </p:nvPr>
            </p:nvSpPr>
            <p:spPr>
              <a:xfrm rot="3758493">
                <a:off x="6164714" y="2541969"/>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29" name="Shape 207"/>
              <p:cNvSpPr/>
              <p:nvPr>
                <p:custDataLst>
                  <p:tags r:id="rId8"/>
                </p:custDataLst>
              </p:nvPr>
            </p:nvSpPr>
            <p:spPr>
              <a:xfrm rot="3758493">
                <a:off x="5742744" y="2584035"/>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30" name="Shape 208"/>
              <p:cNvSpPr/>
              <p:nvPr>
                <p:custDataLst>
                  <p:tags r:id="rId9"/>
                </p:custDataLst>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sp>
            <p:nvSpPr>
              <p:cNvPr id="31" name="Shape 210"/>
              <p:cNvSpPr/>
              <p:nvPr>
                <p:custDataLst>
                  <p:tags r:id="rId10"/>
                </p:custDataLst>
              </p:nvPr>
            </p:nvSpPr>
            <p:spPr>
              <a:xfrm rot="3758493">
                <a:off x="7598749" y="2950767"/>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65000"/>
                    <a:lumOff val="35000"/>
                  </a:schemeClr>
                </a:solidFill>
                <a:prstDash val="solid"/>
                <a:miter lim="400000"/>
              </a:ln>
              <a:effectLst/>
            </p:spPr>
            <p:txBody>
              <a:bodyPr wrap="square" lIns="28575" tIns="28575" rIns="28575" bIns="28575" numCol="1" anchor="ctr">
                <a:noAutofit/>
              </a:bodyPr>
              <a:lstStyle/>
              <a:p>
                <a:pPr defTabSz="457200" fontAlgn="base">
                  <a:defRPr sz="3000">
                    <a:solidFill>
                      <a:srgbClr val="FFFFFF"/>
                    </a:solidFill>
                    <a:effectLst>
                      <a:outerShdw blurRad="38100" dist="12700" dir="5400000" rotWithShape="0">
                        <a:srgbClr val="000000">
                          <a:alpha val="50000"/>
                        </a:srgbClr>
                      </a:outerShdw>
                    </a:effectLst>
                  </a:defRPr>
                </a:pPr>
                <a:endParaRPr sz="2250" strike="noStrike" noProof="1"/>
              </a:p>
            </p:txBody>
          </p:sp>
        </p:grpSp>
      </p:grpSp>
      <p:sp>
        <p:nvSpPr>
          <p:cNvPr id="2" name="标题 1"/>
          <p:cNvSpPr>
            <a:spLocks noGrp="1"/>
          </p:cNvSpPr>
          <p:nvPr>
            <p:ph type="title"/>
          </p:nvPr>
        </p:nvSpPr>
        <p:spPr/>
        <p:txBody>
          <a:bodyPr>
            <a:normAutofit/>
          </a:bodyPr>
          <a:lstStyle/>
          <a:p>
            <a:pPr fontAlgn="auto"/>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custDataLst>
              <p:tags r:id="rId11"/>
            </p:custDataLst>
          </p:nvPr>
        </p:nvSpPr>
        <p:spPr>
          <a:xfrm>
            <a:off x="880533" y="6350000"/>
            <a:ext cx="2698751" cy="315913"/>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imes New Roman" panose="02020603050405020304" pitchFamily="18" charset="0"/>
                <a:ea typeface="黑体" panose="02010609060101010101" pitchFamily="49" charset="-122"/>
                <a:cs typeface="+mn-cs"/>
              </a:rPr>
            </a:fld>
            <a:endParaRPr lang="zh-CN" altLang="en-US" strike="noStrike" noProof="1"/>
          </a:p>
        </p:txBody>
      </p:sp>
      <p:sp>
        <p:nvSpPr>
          <p:cNvPr id="4" name="页脚占位符 3"/>
          <p:cNvSpPr>
            <a:spLocks noGrp="1"/>
          </p:cNvSpPr>
          <p:nvPr>
            <p:ph type="ftr" sz="quarter" idx="11"/>
            <p:custDataLst>
              <p:tags r:id="rId12"/>
            </p:custDataLst>
          </p:nvPr>
        </p:nvSpPr>
        <p:spPr>
          <a:xfrm>
            <a:off x="4116917" y="6350000"/>
            <a:ext cx="3958167" cy="315913"/>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3"/>
            </p:custDataLst>
          </p:nvPr>
        </p:nvSpPr>
        <p:spPr>
          <a:xfrm>
            <a:off x="8610600" y="6350000"/>
            <a:ext cx="2700867" cy="315913"/>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imes New Roman" panose="02020603050405020304" pitchFamily="18" charset="0"/>
                <a:ea typeface="黑体" panose="02010609060101010101" pitchFamily="49" charset="-122"/>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74.xml"/><Relationship Id="rId20" Type="http://schemas.openxmlformats.org/officeDocument/2006/relationships/tags" Target="../tags/tag73.xml"/><Relationship Id="rId2" Type="http://schemas.openxmlformats.org/officeDocument/2006/relationships/slideLayout" Target="../slideLayouts/slideLayout2.xml"/><Relationship Id="rId19" Type="http://schemas.openxmlformats.org/officeDocument/2006/relationships/tags" Target="../tags/tag72.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2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0.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6" Type="http://schemas.openxmlformats.org/officeDocument/2006/relationships/vmlDrawing" Target="../drawings/vmlDrawing4.vml"/><Relationship Id="rId25" Type="http://schemas.openxmlformats.org/officeDocument/2006/relationships/slideLayout" Target="../slideLayouts/slideLayout9.xml"/><Relationship Id="rId24" Type="http://schemas.openxmlformats.org/officeDocument/2006/relationships/audio" Target="../media/audio1.wav"/><Relationship Id="rId23" Type="http://schemas.openxmlformats.org/officeDocument/2006/relationships/tags" Target="../tags/tag103.xml"/><Relationship Id="rId22" Type="http://schemas.openxmlformats.org/officeDocument/2006/relationships/tags" Target="../tags/tag102.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image" Target="../media/image16.wmf"/><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image" Target="../media/image21.png"/><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image" Target="../media/image21.png"/><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image" Target="../media/image21.png"/><Relationship Id="rId1" Type="http://schemas.openxmlformats.org/officeDocument/2006/relationships/tags" Target="../tags/tag1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0.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5.xml"/><Relationship Id="rId7" Type="http://schemas.openxmlformats.org/officeDocument/2006/relationships/tags" Target="../tags/tag127.xml"/><Relationship Id="rId6" Type="http://schemas.openxmlformats.org/officeDocument/2006/relationships/image" Target="../media/image23.png"/><Relationship Id="rId5" Type="http://schemas.openxmlformats.org/officeDocument/2006/relationships/tags" Target="../tags/tag126.xml"/><Relationship Id="rId4" Type="http://schemas.openxmlformats.org/officeDocument/2006/relationships/image" Target="../media/image22.wmf"/><Relationship Id="rId3" Type="http://schemas.openxmlformats.org/officeDocument/2006/relationships/oleObject" Target="../embeddings/oleObject13.bin"/><Relationship Id="rId2" Type="http://schemas.openxmlformats.org/officeDocument/2006/relationships/tags" Target="../tags/tag125.xml"/><Relationship Id="rId1" Type="http://schemas.openxmlformats.org/officeDocument/2006/relationships/tags" Target="../tags/tag12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oleObject" Target="../embeddings/oleObject6.bin"/><Relationship Id="rId7" Type="http://schemas.openxmlformats.org/officeDocument/2006/relationships/image" Target="../media/image7.emf"/><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3" Type="http://schemas.openxmlformats.org/officeDocument/2006/relationships/image" Target="../media/image5.emf"/><Relationship Id="rId2" Type="http://schemas.openxmlformats.org/officeDocument/2006/relationships/oleObject" Target="../embeddings/oleObject3.bin"/><Relationship Id="rId17" Type="http://schemas.openxmlformats.org/officeDocument/2006/relationships/vmlDrawing" Target="../drawings/vmlDrawing2.vml"/><Relationship Id="rId16" Type="http://schemas.openxmlformats.org/officeDocument/2006/relationships/slideLayout" Target="../slideLayouts/slideLayout12.xml"/><Relationship Id="rId15" Type="http://schemas.openxmlformats.org/officeDocument/2006/relationships/image" Target="../media/image11.emf"/><Relationship Id="rId14" Type="http://schemas.openxmlformats.org/officeDocument/2006/relationships/oleObject" Target="../embeddings/oleObject9.bin"/><Relationship Id="rId13" Type="http://schemas.openxmlformats.org/officeDocument/2006/relationships/image" Target="../media/image10.emf"/><Relationship Id="rId12" Type="http://schemas.openxmlformats.org/officeDocument/2006/relationships/oleObject" Target="../embeddings/oleObject8.bin"/><Relationship Id="rId11" Type="http://schemas.openxmlformats.org/officeDocument/2006/relationships/image" Target="../media/image9.emf"/><Relationship Id="rId10" Type="http://schemas.openxmlformats.org/officeDocument/2006/relationships/oleObject" Target="../embeddings/oleObject7.bin"/><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tags" Target="../tags/tag81.xml"/><Relationship Id="rId4" Type="http://schemas.openxmlformats.org/officeDocument/2006/relationships/image" Target="../media/image13.emf"/><Relationship Id="rId3" Type="http://schemas.openxmlformats.org/officeDocument/2006/relationships/oleObject" Target="../embeddings/oleObject11.bin"/><Relationship Id="rId2" Type="http://schemas.openxmlformats.org/officeDocument/2006/relationships/image" Target="../media/image12.emf"/><Relationship Id="rId1"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260" y="727710"/>
            <a:ext cx="9799200" cy="2570400"/>
          </a:xfrm>
        </p:spPr>
        <p:txBody>
          <a:bodyPr/>
          <a:p>
            <a:r>
              <a:rPr lang="zh-CN" altLang="zh-CN" b="0">
                <a:latin typeface="方正粗黑宋简体" panose="02000000000000000000" charset="-122"/>
                <a:ea typeface="方正粗黑宋简体" panose="02000000000000000000" charset="-122"/>
                <a:cs typeface="方正粗黑宋简体" panose="02000000000000000000" charset="-122"/>
              </a:rPr>
              <a:t>爱来不来</a:t>
            </a:r>
            <a:br>
              <a:rPr lang="zh-CN" altLang="zh-CN" b="0">
                <a:latin typeface="方正粗黑宋简体" panose="02000000000000000000" charset="-122"/>
                <a:ea typeface="方正粗黑宋简体" panose="02000000000000000000" charset="-122"/>
                <a:cs typeface="方正粗黑宋简体" panose="02000000000000000000" charset="-122"/>
              </a:rPr>
            </a:br>
            <a:r>
              <a:rPr lang="zh-CN" altLang="zh-CN" b="0">
                <a:latin typeface="方正粗黑宋简体" panose="02000000000000000000" charset="-122"/>
                <a:ea typeface="方正粗黑宋简体" panose="02000000000000000000" charset="-122"/>
                <a:cs typeface="方正粗黑宋简体" panose="02000000000000000000" charset="-122"/>
              </a:rPr>
              <a:t>电子技术基础</a:t>
            </a:r>
            <a:r>
              <a:rPr lang="en-US" altLang="zh-CN" b="0">
                <a:latin typeface="方正粗黑宋简体" panose="02000000000000000000" charset="-122"/>
                <a:ea typeface="方正粗黑宋简体" panose="02000000000000000000" charset="-122"/>
                <a:cs typeface="方正粗黑宋简体" panose="02000000000000000000" charset="-122"/>
              </a:rPr>
              <a:t>-</a:t>
            </a:r>
            <a:r>
              <a:rPr lang="zh-CN" altLang="en-US" b="0">
                <a:latin typeface="方正粗黑宋简体" panose="02000000000000000000" charset="-122"/>
                <a:ea typeface="方正粗黑宋简体" panose="02000000000000000000" charset="-122"/>
                <a:cs typeface="方正粗黑宋简体" panose="02000000000000000000" charset="-122"/>
              </a:rPr>
              <a:t>复习课</a:t>
            </a:r>
            <a:endParaRPr lang="zh-CN" altLang="en-US" b="0">
              <a:latin typeface="方正粗黑宋简体" panose="02000000000000000000" charset="-122"/>
              <a:ea typeface="方正粗黑宋简体" panose="02000000000000000000" charset="-122"/>
              <a:cs typeface="方正粗黑宋简体" panose="02000000000000000000" charset="-122"/>
            </a:endParaRPr>
          </a:p>
        </p:txBody>
      </p:sp>
      <p:sp>
        <p:nvSpPr>
          <p:cNvPr id="3" name="副标题 2"/>
          <p:cNvSpPr>
            <a:spLocks noGrp="1"/>
          </p:cNvSpPr>
          <p:nvPr>
            <p:ph type="subTitle" idx="1"/>
            <p:custDataLst>
              <p:tags r:id="rId2"/>
            </p:custDataLst>
          </p:nvPr>
        </p:nvSpPr>
        <p:spPr>
          <a:xfrm>
            <a:off x="1198880" y="4290060"/>
            <a:ext cx="9799320" cy="2032000"/>
          </a:xfrm>
        </p:spPr>
        <p:txBody>
          <a:bodyPr>
            <a:normAutofit lnSpcReduction="10000"/>
          </a:bodyPr>
          <a:p>
            <a:r>
              <a:rPr lang="zh-CN" altLang="zh-CN">
                <a:latin typeface="方正粗黑宋简体" panose="02000000000000000000" charset="-122"/>
                <a:ea typeface="方正粗黑宋简体" panose="02000000000000000000" charset="-122"/>
              </a:rPr>
              <a:t>知识点！知识点！知识点！</a:t>
            </a:r>
            <a:endParaRPr lang="zh-CN" altLang="zh-CN">
              <a:latin typeface="方正粗黑宋简体" panose="02000000000000000000" charset="-122"/>
              <a:ea typeface="方正粗黑宋简体" panose="02000000000000000000" charset="-122"/>
            </a:endParaRPr>
          </a:p>
          <a:p>
            <a:endParaRPr>
              <a:latin typeface="方正粗黑宋简体" panose="02000000000000000000" charset="-122"/>
              <a:ea typeface="方正粗黑宋简体" panose="02000000000000000000" charset="-122"/>
              <a:cs typeface="方正粗黑宋简体" panose="02000000000000000000" charset="-122"/>
              <a:sym typeface="+mn-ea"/>
            </a:endParaRPr>
          </a:p>
          <a:p>
            <a:r>
              <a:rPr>
                <a:latin typeface="方正粗黑宋简体" panose="02000000000000000000" charset="-122"/>
                <a:ea typeface="方正粗黑宋简体" panose="02000000000000000000" charset="-122"/>
                <a:cs typeface="方正粗黑宋简体" panose="02000000000000000000" charset="-122"/>
                <a:sym typeface="+mn-ea"/>
              </a:rPr>
              <a:t>本</a:t>
            </a:r>
            <a:r>
              <a:rPr lang="en-US" altLang="zh-CN">
                <a:latin typeface="方正粗黑宋简体" panose="02000000000000000000" charset="-122"/>
                <a:ea typeface="方正粗黑宋简体" panose="02000000000000000000" charset="-122"/>
                <a:cs typeface="方正粗黑宋简体" panose="02000000000000000000" charset="-122"/>
                <a:sym typeface="+mn-ea"/>
              </a:rPr>
              <a:t>PPT</a:t>
            </a:r>
            <a:r>
              <a:rPr>
                <a:latin typeface="方正粗黑宋简体" panose="02000000000000000000" charset="-122"/>
                <a:ea typeface="方正粗黑宋简体" panose="02000000000000000000" charset="-122"/>
                <a:cs typeface="方正粗黑宋简体" panose="02000000000000000000" charset="-122"/>
                <a:sym typeface="+mn-ea"/>
              </a:rPr>
              <a:t>不对外发布</a:t>
            </a:r>
            <a:endParaRPr lang="zh-CN" altLang="zh-CN">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文本框 307204"/>
          <p:cNvSpPr txBox="1"/>
          <p:nvPr/>
        </p:nvSpPr>
        <p:spPr>
          <a:xfrm>
            <a:off x="924560" y="1052830"/>
            <a:ext cx="10531475" cy="829945"/>
          </a:xfrm>
          <a:prstGeom prst="rect">
            <a:avLst/>
          </a:prstGeom>
          <a:noFill/>
          <a:ln w="9525">
            <a:noFill/>
          </a:ln>
        </p:spPr>
        <p:txBody>
          <a:bodyPr wrap="square">
            <a:spAutoFit/>
          </a:bodyPr>
          <a:lstStyle/>
          <a:p>
            <a:pPr eaLnBrk="0" hangingPunct="0">
              <a:spcBef>
                <a:spcPct val="50000"/>
              </a:spcBef>
            </a:pPr>
            <a:r>
              <a:rPr lang="zh-CN" altLang="en-US" sz="2400" dirty="0">
                <a:latin typeface="Times New Roman" panose="02020603050405020304" pitchFamily="18" charset="0"/>
                <a:ea typeface="黑体" panose="02010609060101010101" pitchFamily="49" charset="-122"/>
              </a:rPr>
              <a:t>初始值</a:t>
            </a:r>
            <a:r>
              <a:rPr lang="en-US" altLang="zh-CN" sz="2400" b="1" i="1">
                <a:latin typeface="Times New Roman" panose="02020603050405020304" pitchFamily="18" charset="0"/>
                <a:ea typeface="黑体" panose="02010609060101010101" pitchFamily="49" charset="-122"/>
              </a:rPr>
              <a:t>f </a:t>
            </a:r>
            <a:r>
              <a:rPr lang="en-US" altLang="zh-CN" sz="2400" b="1">
                <a:latin typeface="Times New Roman" panose="02020603050405020304" pitchFamily="18" charset="0"/>
                <a:ea typeface="黑体" panose="02010609060101010101" pitchFamily="49" charset="-122"/>
              </a:rPr>
              <a:t>(0</a:t>
            </a:r>
            <a:r>
              <a:rPr lang="en-US" altLang="zh-CN" sz="2400" b="1" baseline="-25000">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，稳态值</a:t>
            </a:r>
            <a:r>
              <a:rPr lang="en-US" altLang="zh-CN" sz="2400" b="1" i="1">
                <a:latin typeface="Times New Roman" panose="02020603050405020304" pitchFamily="18" charset="0"/>
                <a:ea typeface="黑体" panose="02010609060101010101" pitchFamily="49" charset="-122"/>
              </a:rPr>
              <a:t>f </a:t>
            </a:r>
            <a:r>
              <a:rPr lang="en-US" altLang="zh-CN" sz="2400" b="1">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 </a:t>
            </a:r>
            <a:r>
              <a:rPr lang="zh-CN" altLang="en-US" sz="2400" dirty="0">
                <a:latin typeface="Times New Roman" panose="02020603050405020304" pitchFamily="18" charset="0"/>
                <a:ea typeface="黑体" panose="02010609060101010101" pitchFamily="49" charset="-122"/>
              </a:rPr>
              <a:t>和时间常数</a:t>
            </a:r>
            <a:r>
              <a:rPr lang="el-GR" altLang="zh-CN" sz="2400" b="1" i="1" dirty="0">
                <a:latin typeface="Times New Roman" panose="02020603050405020304" pitchFamily="18" charset="0"/>
                <a:ea typeface="黑体" panose="02010609060101010101" pitchFamily="49" charset="-122"/>
              </a:rPr>
              <a:t>τ</a:t>
            </a:r>
            <a:r>
              <a:rPr lang="zh-CN" altLang="en-US" sz="2400" dirty="0">
                <a:latin typeface="Times New Roman" panose="02020603050405020304" pitchFamily="18" charset="0"/>
                <a:ea typeface="黑体" panose="02010609060101010101" pitchFamily="49" charset="-122"/>
              </a:rPr>
              <a:t>称为电路的三要素。由三要素按下式直接写出全响应的方法称为</a:t>
            </a:r>
            <a:r>
              <a:rPr lang="zh-CN" altLang="en-US" sz="2400" dirty="0">
                <a:solidFill>
                  <a:srgbClr val="FF0000"/>
                </a:solidFill>
                <a:latin typeface="Times New Roman" panose="02020603050405020304" pitchFamily="18" charset="0"/>
                <a:ea typeface="黑体" panose="02010609060101010101" pitchFamily="49" charset="-122"/>
              </a:rPr>
              <a:t>三要素法</a:t>
            </a:r>
            <a:r>
              <a:rPr lang="zh-CN" altLang="en-US" sz="2400" dirty="0">
                <a:latin typeface="Times New Roman" panose="02020603050405020304" pitchFamily="18" charset="0"/>
                <a:ea typeface="黑体" panose="02010609060101010101" pitchFamily="49" charset="-122"/>
              </a:rPr>
              <a:t>。</a:t>
            </a:r>
            <a:endParaRPr lang="zh-CN" altLang="en-US" sz="2400" dirty="0">
              <a:latin typeface="Times New Roman" panose="02020603050405020304" pitchFamily="18" charset="0"/>
              <a:ea typeface="黑体" panose="02010609060101010101" pitchFamily="49" charset="-122"/>
            </a:endParaRPr>
          </a:p>
        </p:txBody>
      </p:sp>
      <p:sp>
        <p:nvSpPr>
          <p:cNvPr id="307206" name="矩形 307205"/>
          <p:cNvSpPr/>
          <p:nvPr/>
        </p:nvSpPr>
        <p:spPr>
          <a:xfrm>
            <a:off x="1524000" y="0"/>
            <a:ext cx="9144000" cy="0"/>
          </a:xfrm>
          <a:prstGeom prst="rect">
            <a:avLst/>
          </a:prstGeom>
          <a:noFill/>
          <a:ln w="9525">
            <a:noFill/>
          </a:ln>
        </p:spPr>
        <p:txBody>
          <a:bodyPr/>
          <a:lstStyle/>
          <a:p>
            <a:endParaRPr lang="zh-CN" altLang="en-US" sz="2400"/>
          </a:p>
        </p:txBody>
      </p:sp>
      <p:graphicFrame>
        <p:nvGraphicFramePr>
          <p:cNvPr id="307211" name="对象 307210"/>
          <p:cNvGraphicFramePr/>
          <p:nvPr/>
        </p:nvGraphicFramePr>
        <p:xfrm>
          <a:off x="934085" y="2127250"/>
          <a:ext cx="4332605" cy="752475"/>
        </p:xfrm>
        <a:graphic>
          <a:graphicData uri="http://schemas.openxmlformats.org/presentationml/2006/ole">
            <mc:AlternateContent xmlns:mc="http://schemas.openxmlformats.org/markup-compatibility/2006">
              <mc:Choice xmlns:v="urn:schemas-microsoft-com:vml" Requires="v">
                <p:oleObj spid="_x0000_s65539" name="" r:id="rId1" imgW="2082165" imgH="342900" progId="Equation.DSMT4">
                  <p:embed/>
                </p:oleObj>
              </mc:Choice>
              <mc:Fallback>
                <p:oleObj name="" r:id="rId1" imgW="2082165" imgH="342900" progId="Equation.DSMT4">
                  <p:embed/>
                  <p:pic>
                    <p:nvPicPr>
                      <p:cNvPr id="0" name="图片 3313"/>
                      <p:cNvPicPr/>
                      <p:nvPr/>
                    </p:nvPicPr>
                    <p:blipFill>
                      <a:blip r:embed="rId2"/>
                      <a:stretch>
                        <a:fillRect/>
                      </a:stretch>
                    </p:blipFill>
                    <p:spPr>
                      <a:xfrm>
                        <a:off x="934085" y="2127250"/>
                        <a:ext cx="4332605" cy="752475"/>
                      </a:xfrm>
                      <a:prstGeom prst="rect">
                        <a:avLst/>
                      </a:prstGeom>
                      <a:noFill/>
                      <a:ln w="28575" cmpd="sng">
                        <a:solidFill>
                          <a:srgbClr val="FF0000"/>
                        </a:solidFill>
                        <a:prstDash val="sysDash"/>
                        <a:miter/>
                      </a:ln>
                    </p:spPr>
                  </p:pic>
                </p:oleObj>
              </mc:Fallback>
            </mc:AlternateContent>
          </a:graphicData>
        </a:graphic>
      </p:graphicFrame>
      <p:sp>
        <p:nvSpPr>
          <p:cNvPr id="307213" name="矩形 307212"/>
          <p:cNvSpPr/>
          <p:nvPr/>
        </p:nvSpPr>
        <p:spPr>
          <a:xfrm>
            <a:off x="924243" y="3305176"/>
            <a:ext cx="5059680" cy="460375"/>
          </a:xfrm>
          <a:prstGeom prst="rect">
            <a:avLst/>
          </a:prstGeom>
          <a:noFill/>
          <a:ln w="9525">
            <a:noFill/>
          </a:ln>
        </p:spPr>
        <p:txBody>
          <a:bodyPr wrap="none" anchor="ctr">
            <a:spAutoFit/>
          </a:bodyPr>
          <a:lstStyle/>
          <a:p>
            <a:r>
              <a:rPr lang="zh-CN" altLang="en-US" sz="2400" dirty="0">
                <a:latin typeface="Times New Roman" panose="02020603050405020304" pitchFamily="18" charset="0"/>
                <a:ea typeface="黑体" panose="02010609060101010101" pitchFamily="49" charset="-122"/>
              </a:rPr>
              <a:t>利用三要素法求解电路响应的步骤： </a:t>
            </a:r>
            <a:endParaRPr lang="zh-CN" altLang="en-US" sz="2400" dirty="0">
              <a:latin typeface="Times New Roman" panose="02020603050405020304" pitchFamily="18" charset="0"/>
              <a:ea typeface="黑体" panose="02010609060101010101" pitchFamily="49" charset="-122"/>
            </a:endParaRPr>
          </a:p>
        </p:txBody>
      </p:sp>
      <p:sp>
        <p:nvSpPr>
          <p:cNvPr id="307221" name="矩形 307220"/>
          <p:cNvSpPr/>
          <p:nvPr/>
        </p:nvSpPr>
        <p:spPr>
          <a:xfrm>
            <a:off x="924560" y="4042728"/>
            <a:ext cx="4351655" cy="2306955"/>
          </a:xfrm>
          <a:prstGeom prst="rect">
            <a:avLst/>
          </a:prstGeom>
          <a:solidFill>
            <a:srgbClr val="FCE9C5"/>
          </a:solidFill>
          <a:ln w="9525">
            <a:noFill/>
          </a:ln>
        </p:spPr>
        <p:txBody>
          <a:bodyPr wrap="square" anchor="ctr">
            <a:spAutoFit/>
          </a:bodyPr>
          <a:lstStyle/>
          <a:p>
            <a:pPr>
              <a:lnSpc>
                <a:spcPct val="150000"/>
              </a:lnSpc>
            </a:pPr>
            <a:r>
              <a:rPr lang="zh-CN" altLang="en-US" sz="2400" dirty="0">
                <a:solidFill>
                  <a:srgbClr val="FF0000"/>
                </a:solidFill>
                <a:latin typeface="Times New Roman" panose="02020603050405020304" pitchFamily="18" charset="0"/>
                <a:ea typeface="黑体" panose="02010609060101010101" pitchFamily="49" charset="-122"/>
              </a:rPr>
              <a:t>注意</a:t>
            </a:r>
            <a:r>
              <a:rPr lang="zh-CN" altLang="en-US" sz="2400" dirty="0">
                <a:latin typeface="Times New Roman" panose="02020603050405020304" pitchFamily="18" charset="0"/>
                <a:ea typeface="黑体" panose="02010609060101010101" pitchFamily="49" charset="-122"/>
              </a:rPr>
              <a:t>，三要素法适用范围：</a:t>
            </a:r>
            <a:endParaRPr lang="zh-CN" altLang="en-US" sz="2400" dirty="0">
              <a:latin typeface="Times New Roman" panose="02020603050405020304" pitchFamily="18" charset="0"/>
              <a:ea typeface="黑体" panose="02010609060101010101" pitchFamily="49" charset="-122"/>
            </a:endParaRPr>
          </a:p>
          <a:p>
            <a:pPr>
              <a:lnSpc>
                <a:spcPct val="150000"/>
              </a:lnSpc>
            </a:pPr>
            <a:r>
              <a:rPr lang="zh-CN" altLang="en-US" sz="2400" dirty="0">
                <a:latin typeface="Times New Roman" panose="02020603050405020304" pitchFamily="18" charset="0"/>
                <a:ea typeface="黑体" panose="02010609060101010101" pitchFamily="49" charset="-122"/>
              </a:rPr>
              <a:t>①直流电源激励下；</a:t>
            </a:r>
            <a:endParaRPr lang="zh-CN" altLang="en-US" sz="2400" dirty="0">
              <a:latin typeface="Times New Roman" panose="02020603050405020304" pitchFamily="18" charset="0"/>
              <a:ea typeface="黑体" panose="02010609060101010101" pitchFamily="49" charset="-122"/>
            </a:endParaRPr>
          </a:p>
          <a:p>
            <a:pPr>
              <a:lnSpc>
                <a:spcPct val="150000"/>
              </a:lnSpc>
            </a:pPr>
            <a:r>
              <a:rPr lang="zh-CN" altLang="en-US" sz="2400" dirty="0">
                <a:latin typeface="Times New Roman" panose="02020603050405020304" pitchFamily="18" charset="0"/>
                <a:ea typeface="黑体" panose="02010609060101010101" pitchFamily="49" charset="-122"/>
              </a:rPr>
              <a:t>②一阶线性动态电路；</a:t>
            </a:r>
            <a:endParaRPr lang="zh-CN" altLang="en-US" sz="2400" dirty="0">
              <a:latin typeface="Times New Roman" panose="02020603050405020304" pitchFamily="18" charset="0"/>
              <a:ea typeface="黑体" panose="02010609060101010101" pitchFamily="49" charset="-122"/>
            </a:endParaRPr>
          </a:p>
          <a:p>
            <a:pPr>
              <a:lnSpc>
                <a:spcPct val="150000"/>
              </a:lnSpc>
            </a:pPr>
            <a:r>
              <a:rPr lang="zh-CN" altLang="en-US" sz="2400" dirty="0">
                <a:latin typeface="Times New Roman" panose="02020603050405020304" pitchFamily="18" charset="0"/>
                <a:ea typeface="黑体" panose="02010609060101010101" pitchFamily="49" charset="-122"/>
              </a:rPr>
              <a:t>③电路中任何电压和电流。</a:t>
            </a:r>
            <a:endParaRPr lang="zh-CN" altLang="en-US" sz="2400" dirty="0">
              <a:latin typeface="Times New Roman" panose="02020603050405020304" pitchFamily="18" charset="0"/>
              <a:ea typeface="黑体" panose="02010609060101010101" pitchFamily="49" charset="-122"/>
            </a:endParaRPr>
          </a:p>
        </p:txBody>
      </p:sp>
      <p:cxnSp>
        <p:nvCxnSpPr>
          <p:cNvPr id="4" name="直接连接符 3"/>
          <p:cNvCxnSpPr/>
          <p:nvPr>
            <p:custDataLst>
              <p:tags r:id="rId3"/>
            </p:custDataLst>
          </p:nvPr>
        </p:nvCxnSpPr>
        <p:spPr>
          <a:xfrm>
            <a:off x="5878642" y="1565577"/>
            <a:ext cx="0" cy="5172091"/>
          </a:xfrm>
          <a:prstGeom prst="line">
            <a:avLst/>
          </a:prstGeom>
          <a:ln w="28575"/>
        </p:spPr>
        <p:style>
          <a:lnRef idx="1">
            <a:srgbClr val="1D6DC2"/>
          </a:lnRef>
          <a:fillRef idx="0">
            <a:srgbClr val="1D6DC2"/>
          </a:fillRef>
          <a:effectRef idx="0">
            <a:srgbClr val="1D6DC2"/>
          </a:effectRef>
          <a:fontRef idx="minor">
            <a:srgbClr val="000000"/>
          </a:fontRef>
        </p:style>
      </p:cxnSp>
      <p:cxnSp>
        <p:nvCxnSpPr>
          <p:cNvPr id="5" name="直接连接符 4"/>
          <p:cNvCxnSpPr/>
          <p:nvPr>
            <p:custDataLst>
              <p:tags r:id="rId4"/>
            </p:custDataLst>
          </p:nvPr>
        </p:nvCxnSpPr>
        <p:spPr>
          <a:xfrm>
            <a:off x="5984000" y="1565577"/>
            <a:ext cx="0" cy="5172091"/>
          </a:xfrm>
          <a:prstGeom prst="line">
            <a:avLst/>
          </a:prstGeom>
          <a:ln w="28575">
            <a:solidFill>
              <a:srgbClr val="0606F8"/>
            </a:solidFill>
          </a:ln>
        </p:spPr>
        <p:style>
          <a:lnRef idx="1">
            <a:srgbClr val="1D6DC2"/>
          </a:lnRef>
          <a:fillRef idx="0">
            <a:srgbClr val="1D6DC2"/>
          </a:fillRef>
          <a:effectRef idx="0">
            <a:srgbClr val="1D6DC2"/>
          </a:effectRef>
          <a:fontRef idx="minor">
            <a:srgbClr val="000000"/>
          </a:fontRef>
        </p:style>
      </p:cxnSp>
      <p:sp>
        <p:nvSpPr>
          <p:cNvPr id="2" name="任意多边形 1"/>
          <p:cNvSpPr/>
          <p:nvPr>
            <p:custDataLst>
              <p:tags r:id="rId5"/>
            </p:custDataLst>
          </p:nvPr>
        </p:nvSpPr>
        <p:spPr>
          <a:xfrm rot="16200000">
            <a:off x="5950703" y="2295410"/>
            <a:ext cx="278045" cy="421433"/>
          </a:xfrm>
          <a:custGeom>
            <a:avLst/>
            <a:gdLst>
              <a:gd name="connsiteX0" fmla="*/ 0 w 423836"/>
              <a:gd name="connsiteY0" fmla="*/ 0 h 436034"/>
              <a:gd name="connsiteX1" fmla="*/ 423836 w 423836"/>
              <a:gd name="connsiteY1" fmla="*/ 0 h 436034"/>
              <a:gd name="connsiteX2" fmla="*/ 411707 w 423836"/>
              <a:gd name="connsiteY2" fmla="*/ 17342 h 436034"/>
              <a:gd name="connsiteX3" fmla="*/ 211918 w 423836"/>
              <a:gd name="connsiteY3" fmla="*/ 436034 h 436034"/>
              <a:gd name="connsiteX4" fmla="*/ 12129 w 423836"/>
              <a:gd name="connsiteY4" fmla="*/ 17342 h 436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36" h="436034">
                <a:moveTo>
                  <a:pt x="0" y="0"/>
                </a:moveTo>
                <a:lnTo>
                  <a:pt x="423836" y="0"/>
                </a:lnTo>
                <a:lnTo>
                  <a:pt x="411707" y="17342"/>
                </a:lnTo>
                <a:cubicBezTo>
                  <a:pt x="332943" y="144741"/>
                  <a:pt x="266347" y="284306"/>
                  <a:pt x="211918" y="436034"/>
                </a:cubicBezTo>
                <a:cubicBezTo>
                  <a:pt x="157490" y="284306"/>
                  <a:pt x="90893" y="144741"/>
                  <a:pt x="12129" y="17342"/>
                </a:cubicBezTo>
                <a:close/>
              </a:path>
            </a:pathLst>
          </a:custGeom>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同心圆 2"/>
          <p:cNvSpPr/>
          <p:nvPr>
            <p:custDataLst>
              <p:tags r:id="rId6"/>
            </p:custDataLst>
          </p:nvPr>
        </p:nvSpPr>
        <p:spPr>
          <a:xfrm>
            <a:off x="6405434" y="2343301"/>
            <a:ext cx="325651" cy="325651"/>
          </a:xfrm>
          <a:prstGeom prst="donut">
            <a:avLst>
              <a:gd name="adj" fmla="val 13118"/>
            </a:avLst>
          </a:prstGeom>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40000" lnSpcReduction="20000"/>
          </a:bodyPr>
          <a:lstStyle/>
          <a:p>
            <a:pPr algn="ctr">
              <a:lnSpc>
                <a:spcPct val="140000"/>
              </a:lnSpc>
            </a:pPr>
            <a:endParaRPr lang="zh-CN" alt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椭圆 6"/>
          <p:cNvSpPr/>
          <p:nvPr>
            <p:custDataLst>
              <p:tags r:id="rId7"/>
            </p:custDataLst>
          </p:nvPr>
        </p:nvSpPr>
        <p:spPr>
          <a:xfrm>
            <a:off x="6482057" y="2419924"/>
            <a:ext cx="172403" cy="172403"/>
          </a:xfrm>
          <a:prstGeom prst="ellipse">
            <a:avLst/>
          </a:prstGeom>
          <a:solidFill>
            <a:srgbClr val="FFFFFF">
              <a:lumMod val="85000"/>
            </a:srgbClr>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25000" lnSpcReduction="20000"/>
          </a:bodyPr>
          <a:lstStyle/>
          <a:p>
            <a:pPr algn="ctr">
              <a:lnSpc>
                <a:spcPct val="14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文本框 45"/>
          <p:cNvSpPr txBox="1"/>
          <p:nvPr>
            <p:custDataLst>
              <p:tags r:id="rId8"/>
            </p:custDataLst>
          </p:nvPr>
        </p:nvSpPr>
        <p:spPr>
          <a:xfrm>
            <a:off x="6731000" y="2122805"/>
            <a:ext cx="4632960" cy="766445"/>
          </a:xfrm>
          <a:prstGeom prst="rect">
            <a:avLst/>
          </a:prstGeom>
          <a:noFill/>
        </p:spPr>
        <p:txBody>
          <a:bodyPr wrap="square" lIns="90000" tIns="46800" rIns="90000" bIns="46800" anchor="ctr" anchorCtr="0">
            <a:no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nSpc>
                <a:spcPct val="120000"/>
              </a:lnSpc>
            </a:pPr>
            <a:r>
              <a:rPr lang="en-US" altLang="zh-CN" sz="2800" b="1" dirty="0">
                <a:solidFill>
                  <a:srgbClr val="0606F8"/>
                </a:solidFill>
                <a:latin typeface="华文中宋" panose="02010600040101010101" charset="-122"/>
                <a:ea typeface="华文中宋" panose="02010600040101010101" charset="-122"/>
                <a:cs typeface="华文中宋" panose="02010600040101010101" charset="-122"/>
                <a:sym typeface="+mn-ea"/>
              </a:rPr>
              <a:t>1.</a:t>
            </a:r>
            <a:r>
              <a:rPr lang="zh-CN" altLang="en-US" sz="2800" b="1" dirty="0">
                <a:solidFill>
                  <a:srgbClr val="0606F8"/>
                </a:solidFill>
                <a:latin typeface="华文中宋" panose="02010600040101010101" charset="-122"/>
                <a:ea typeface="华文中宋" panose="02010600040101010101" charset="-122"/>
                <a:cs typeface="华文中宋" panose="02010600040101010101" charset="-122"/>
                <a:sym typeface="+mn-ea"/>
              </a:rPr>
              <a:t>求初始值 </a:t>
            </a:r>
            <a:r>
              <a:rPr lang="en-US" altLang="zh-CN" sz="2800" b="1"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rPr>
              <a:t>(Initial value)</a:t>
            </a:r>
            <a:r>
              <a:rPr lang="zh-CN" altLang="en-US" sz="2800" b="1" dirty="0">
                <a:solidFill>
                  <a:srgbClr val="0606F8"/>
                </a:solidFill>
                <a:latin typeface="黑体" panose="02010609060101010101" pitchFamily="49" charset="-122"/>
                <a:ea typeface="黑体" panose="02010609060101010101" pitchFamily="49" charset="-122"/>
                <a:sym typeface="+mn-ea"/>
              </a:rPr>
              <a:t> </a:t>
            </a:r>
            <a:endParaRPr lang="zh-CN" altLang="en-US" sz="2800" b="1" spc="150" dirty="0">
              <a:solidFill>
                <a:srgbClr val="0606F8"/>
              </a:solidFill>
              <a:latin typeface="黑体" panose="02010609060101010101" pitchFamily="49" charset="-122"/>
              <a:ea typeface="黑体" panose="02010609060101010101" pitchFamily="49" charset="-122"/>
              <a:sym typeface="+mn-ea"/>
            </a:endParaRPr>
          </a:p>
        </p:txBody>
      </p:sp>
      <p:sp>
        <p:nvSpPr>
          <p:cNvPr id="21" name="任意多边形 20"/>
          <p:cNvSpPr/>
          <p:nvPr>
            <p:custDataLst>
              <p:tags r:id="rId9"/>
            </p:custDataLst>
          </p:nvPr>
        </p:nvSpPr>
        <p:spPr>
          <a:xfrm rot="16200000">
            <a:off x="5950489" y="4514528"/>
            <a:ext cx="278045" cy="421005"/>
          </a:xfrm>
          <a:custGeom>
            <a:avLst/>
            <a:gdLst>
              <a:gd name="connsiteX0" fmla="*/ 0 w 423836"/>
              <a:gd name="connsiteY0" fmla="*/ 0 h 436034"/>
              <a:gd name="connsiteX1" fmla="*/ 423836 w 423836"/>
              <a:gd name="connsiteY1" fmla="*/ 0 h 436034"/>
              <a:gd name="connsiteX2" fmla="*/ 411707 w 423836"/>
              <a:gd name="connsiteY2" fmla="*/ 17342 h 436034"/>
              <a:gd name="connsiteX3" fmla="*/ 211918 w 423836"/>
              <a:gd name="connsiteY3" fmla="*/ 436034 h 436034"/>
              <a:gd name="connsiteX4" fmla="*/ 12129 w 423836"/>
              <a:gd name="connsiteY4" fmla="*/ 17342 h 436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36" h="436034">
                <a:moveTo>
                  <a:pt x="0" y="0"/>
                </a:moveTo>
                <a:lnTo>
                  <a:pt x="423836" y="0"/>
                </a:lnTo>
                <a:lnTo>
                  <a:pt x="411707" y="17342"/>
                </a:lnTo>
                <a:cubicBezTo>
                  <a:pt x="332943" y="144741"/>
                  <a:pt x="266347" y="284306"/>
                  <a:pt x="211918" y="436034"/>
                </a:cubicBezTo>
                <a:cubicBezTo>
                  <a:pt x="157490" y="284306"/>
                  <a:pt x="90893" y="144741"/>
                  <a:pt x="12129" y="17342"/>
                </a:cubicBezTo>
                <a:close/>
              </a:path>
            </a:pathLst>
          </a:custGeom>
          <a:solidFill>
            <a:srgbClr val="009ECA"/>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同心圆 24"/>
          <p:cNvSpPr/>
          <p:nvPr>
            <p:custDataLst>
              <p:tags r:id="rId10"/>
            </p:custDataLst>
          </p:nvPr>
        </p:nvSpPr>
        <p:spPr>
          <a:xfrm>
            <a:off x="6405434" y="4537297"/>
            <a:ext cx="325651" cy="325651"/>
          </a:xfrm>
          <a:prstGeom prst="donut">
            <a:avLst>
              <a:gd name="adj" fmla="val 13118"/>
            </a:avLst>
          </a:prstGeom>
          <a:solidFill>
            <a:srgbClr val="009ECA"/>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40000" lnSpcReduction="20000"/>
          </a:bodyPr>
          <a:lstStyle/>
          <a:p>
            <a:pPr algn="ctr">
              <a:lnSpc>
                <a:spcPct val="140000"/>
              </a:lnSpc>
            </a:pPr>
            <a:endParaRPr lang="zh-CN" alt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custDataLst>
              <p:tags r:id="rId11"/>
            </p:custDataLst>
          </p:nvPr>
        </p:nvSpPr>
        <p:spPr>
          <a:xfrm>
            <a:off x="6482057" y="4612897"/>
            <a:ext cx="172403" cy="172085"/>
          </a:xfrm>
          <a:prstGeom prst="ellipse">
            <a:avLst/>
          </a:prstGeom>
          <a:solidFill>
            <a:srgbClr val="FFFFFF">
              <a:lumMod val="85000"/>
            </a:srgbClr>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25000" lnSpcReduction="20000"/>
          </a:bodyPr>
          <a:lstStyle/>
          <a:p>
            <a:pPr algn="ctr">
              <a:lnSpc>
                <a:spcPct val="14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46"/>
          <p:cNvSpPr txBox="1"/>
          <p:nvPr>
            <p:custDataLst>
              <p:tags r:id="rId12"/>
            </p:custDataLst>
          </p:nvPr>
        </p:nvSpPr>
        <p:spPr>
          <a:xfrm>
            <a:off x="6731000" y="4292600"/>
            <a:ext cx="4209415" cy="766445"/>
          </a:xfrm>
          <a:prstGeom prst="rect">
            <a:avLst/>
          </a:prstGeom>
          <a:noFill/>
        </p:spPr>
        <p:txBody>
          <a:bodyPr wrap="square" lIns="90000" tIns="46800" rIns="90000" bIns="46800" anchor="ctr" anchorCtr="0">
            <a:normAutofit fontScale="90000"/>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nSpc>
                <a:spcPct val="120000"/>
              </a:lnSpc>
            </a:pPr>
            <a:r>
              <a:rPr lang="en-US" altLang="zh-CN" sz="2800" b="1" dirty="0">
                <a:solidFill>
                  <a:srgbClr val="0606F8"/>
                </a:solidFill>
                <a:latin typeface="华文中宋" panose="02010600040101010101" charset="-122"/>
                <a:ea typeface="华文中宋" panose="02010600040101010101" charset="-122"/>
                <a:sym typeface="+mn-ea"/>
              </a:rPr>
              <a:t>3.</a:t>
            </a:r>
            <a:r>
              <a:rPr lang="zh-CN" altLang="en-US" sz="2800" b="1" dirty="0">
                <a:solidFill>
                  <a:srgbClr val="0606F8"/>
                </a:solidFill>
                <a:latin typeface="华文中宋" panose="02010600040101010101" charset="-122"/>
                <a:ea typeface="华文中宋" panose="02010600040101010101" charset="-122"/>
                <a:sym typeface="+mn-ea"/>
              </a:rPr>
              <a:t>求时间常数</a:t>
            </a:r>
            <a:r>
              <a:rPr lang="zh-CN" altLang="en-US" sz="2800" b="1"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rPr>
              <a:t> </a:t>
            </a:r>
            <a:r>
              <a:rPr lang="en-US" altLang="zh-CN" sz="2800" b="1"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rPr>
              <a:t>(Time constant)</a:t>
            </a:r>
            <a:endParaRPr lang="en-US" altLang="zh-CN" sz="2800" b="1" spc="150"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endParaRPr>
          </a:p>
        </p:txBody>
      </p:sp>
      <p:sp>
        <p:nvSpPr>
          <p:cNvPr id="13" name="任意多边形 12"/>
          <p:cNvSpPr/>
          <p:nvPr>
            <p:custDataLst>
              <p:tags r:id="rId13"/>
            </p:custDataLst>
          </p:nvPr>
        </p:nvSpPr>
        <p:spPr>
          <a:xfrm rot="16440000" flipH="1">
            <a:off x="5950491" y="3400663"/>
            <a:ext cx="278045" cy="421433"/>
          </a:xfrm>
          <a:custGeom>
            <a:avLst/>
            <a:gdLst>
              <a:gd name="connsiteX0" fmla="*/ 0 w 423836"/>
              <a:gd name="connsiteY0" fmla="*/ 0 h 436034"/>
              <a:gd name="connsiteX1" fmla="*/ 423836 w 423836"/>
              <a:gd name="connsiteY1" fmla="*/ 0 h 436034"/>
              <a:gd name="connsiteX2" fmla="*/ 411707 w 423836"/>
              <a:gd name="connsiteY2" fmla="*/ 17342 h 436034"/>
              <a:gd name="connsiteX3" fmla="*/ 211918 w 423836"/>
              <a:gd name="connsiteY3" fmla="*/ 436034 h 436034"/>
              <a:gd name="connsiteX4" fmla="*/ 12129 w 423836"/>
              <a:gd name="connsiteY4" fmla="*/ 17342 h 436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36" h="436034">
                <a:moveTo>
                  <a:pt x="0" y="0"/>
                </a:moveTo>
                <a:lnTo>
                  <a:pt x="423836" y="0"/>
                </a:lnTo>
                <a:lnTo>
                  <a:pt x="411707" y="17342"/>
                </a:lnTo>
                <a:cubicBezTo>
                  <a:pt x="332943" y="144741"/>
                  <a:pt x="266347" y="284306"/>
                  <a:pt x="211918" y="436034"/>
                </a:cubicBezTo>
                <a:cubicBezTo>
                  <a:pt x="157490" y="284306"/>
                  <a:pt x="90893" y="144741"/>
                  <a:pt x="12129" y="17342"/>
                </a:cubicBezTo>
                <a:close/>
              </a:path>
            </a:pathLst>
          </a:custGeom>
          <a:solidFill>
            <a:srgbClr val="0088D5"/>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同心圆 17"/>
          <p:cNvSpPr/>
          <p:nvPr>
            <p:custDataLst>
              <p:tags r:id="rId14"/>
            </p:custDataLst>
          </p:nvPr>
        </p:nvSpPr>
        <p:spPr>
          <a:xfrm>
            <a:off x="6405795" y="3444109"/>
            <a:ext cx="325651" cy="325651"/>
          </a:xfrm>
          <a:prstGeom prst="donut">
            <a:avLst>
              <a:gd name="adj" fmla="val 13118"/>
            </a:avLst>
          </a:prstGeom>
          <a:solidFill>
            <a:srgbClr val="0088D5"/>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40000" lnSpcReduction="20000"/>
          </a:bodyPr>
          <a:lstStyle/>
          <a:p>
            <a:pPr algn="ctr">
              <a:lnSpc>
                <a:spcPct val="140000"/>
              </a:lnSpc>
            </a:pPr>
            <a:endParaRPr lang="zh-CN" alt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椭圆 18"/>
          <p:cNvSpPr/>
          <p:nvPr>
            <p:custDataLst>
              <p:tags r:id="rId15"/>
            </p:custDataLst>
          </p:nvPr>
        </p:nvSpPr>
        <p:spPr>
          <a:xfrm>
            <a:off x="6481148" y="3514982"/>
            <a:ext cx="172403" cy="172085"/>
          </a:xfrm>
          <a:prstGeom prst="ellipse">
            <a:avLst/>
          </a:prstGeom>
          <a:solidFill>
            <a:srgbClr val="FFFFFF">
              <a:lumMod val="85000"/>
            </a:srgbClr>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25000" lnSpcReduction="20000"/>
          </a:bodyPr>
          <a:lstStyle/>
          <a:p>
            <a:pPr algn="ctr">
              <a:lnSpc>
                <a:spcPct val="14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文本框 48"/>
          <p:cNvSpPr txBox="1"/>
          <p:nvPr>
            <p:custDataLst>
              <p:tags r:id="rId16"/>
            </p:custDataLst>
          </p:nvPr>
        </p:nvSpPr>
        <p:spPr>
          <a:xfrm>
            <a:off x="6731000" y="3229610"/>
            <a:ext cx="3660775" cy="766445"/>
          </a:xfrm>
          <a:prstGeom prst="rect">
            <a:avLst/>
          </a:prstGeom>
          <a:noFill/>
        </p:spPr>
        <p:txBody>
          <a:bodyPr wrap="square" lIns="90000" tIns="46800" rIns="90000" bIns="46800" anchor="ctr" anchorCtr="0">
            <a:normAutofit fontScale="90000"/>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gn="l">
              <a:lnSpc>
                <a:spcPct val="120000"/>
              </a:lnSpc>
            </a:pPr>
            <a:r>
              <a:rPr lang="en-US" altLang="zh-CN" sz="2800" b="1" dirty="0">
                <a:solidFill>
                  <a:srgbClr val="0606F8"/>
                </a:solidFill>
                <a:latin typeface="华文中宋" panose="02010600040101010101" charset="-122"/>
                <a:ea typeface="华文中宋" panose="02010600040101010101" charset="-122"/>
                <a:sym typeface="+mn-ea"/>
              </a:rPr>
              <a:t>2.</a:t>
            </a:r>
            <a:r>
              <a:rPr lang="zh-CN" altLang="en-US" sz="2800" b="1" dirty="0">
                <a:solidFill>
                  <a:srgbClr val="0606F8"/>
                </a:solidFill>
                <a:latin typeface="华文中宋" panose="02010600040101010101" charset="-122"/>
                <a:ea typeface="华文中宋" panose="02010600040101010101" charset="-122"/>
                <a:sym typeface="+mn-ea"/>
              </a:rPr>
              <a:t>求稳态值 </a:t>
            </a:r>
            <a:r>
              <a:rPr lang="en-US" altLang="zh-CN" sz="2800" b="1"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rPr>
              <a:t>(Final value)</a:t>
            </a:r>
            <a:r>
              <a:rPr lang="zh-CN" altLang="en-US" sz="2800" b="1" dirty="0">
                <a:solidFill>
                  <a:srgbClr val="0606F8"/>
                </a:solidFill>
                <a:latin typeface="黑体" panose="02010609060101010101" pitchFamily="49" charset="-122"/>
                <a:ea typeface="黑体" panose="02010609060101010101" pitchFamily="49" charset="-122"/>
                <a:sym typeface="+mn-ea"/>
              </a:rPr>
              <a:t> </a:t>
            </a:r>
            <a:endParaRPr lang="zh-CN" altLang="en-US" sz="2800" b="1" spc="150" dirty="0">
              <a:solidFill>
                <a:srgbClr val="0606F8"/>
              </a:solidFill>
              <a:latin typeface="黑体" panose="02010609060101010101" pitchFamily="49" charset="-122"/>
              <a:ea typeface="黑体" panose="02010609060101010101" pitchFamily="49" charset="-122"/>
              <a:sym typeface="+mn-ea"/>
            </a:endParaRPr>
          </a:p>
        </p:txBody>
      </p:sp>
      <p:sp>
        <p:nvSpPr>
          <p:cNvPr id="28" name="任意多边形 27"/>
          <p:cNvSpPr/>
          <p:nvPr>
            <p:custDataLst>
              <p:tags r:id="rId17"/>
            </p:custDataLst>
          </p:nvPr>
        </p:nvSpPr>
        <p:spPr>
          <a:xfrm rot="16380000" flipH="1">
            <a:off x="5957476" y="5623873"/>
            <a:ext cx="278045" cy="421005"/>
          </a:xfrm>
          <a:custGeom>
            <a:avLst/>
            <a:gdLst>
              <a:gd name="connsiteX0" fmla="*/ 0 w 423836"/>
              <a:gd name="connsiteY0" fmla="*/ 0 h 436034"/>
              <a:gd name="connsiteX1" fmla="*/ 423836 w 423836"/>
              <a:gd name="connsiteY1" fmla="*/ 0 h 436034"/>
              <a:gd name="connsiteX2" fmla="*/ 411707 w 423836"/>
              <a:gd name="connsiteY2" fmla="*/ 17342 h 436034"/>
              <a:gd name="connsiteX3" fmla="*/ 211918 w 423836"/>
              <a:gd name="connsiteY3" fmla="*/ 436034 h 436034"/>
              <a:gd name="connsiteX4" fmla="*/ 12129 w 423836"/>
              <a:gd name="connsiteY4" fmla="*/ 17342 h 436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36" h="436034">
                <a:moveTo>
                  <a:pt x="0" y="0"/>
                </a:moveTo>
                <a:lnTo>
                  <a:pt x="423836" y="0"/>
                </a:lnTo>
                <a:lnTo>
                  <a:pt x="411707" y="17342"/>
                </a:lnTo>
                <a:cubicBezTo>
                  <a:pt x="332943" y="144741"/>
                  <a:pt x="266347" y="284306"/>
                  <a:pt x="211918" y="436034"/>
                </a:cubicBezTo>
                <a:cubicBezTo>
                  <a:pt x="157490" y="284306"/>
                  <a:pt x="90893" y="144741"/>
                  <a:pt x="12129" y="17342"/>
                </a:cubicBezTo>
                <a:close/>
              </a:path>
            </a:pathLst>
          </a:custGeom>
          <a:solidFill>
            <a:srgbClr val="00AFA2"/>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a:bodyPr>
          <a:lstStyle/>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同心圆 30"/>
          <p:cNvSpPr/>
          <p:nvPr>
            <p:custDataLst>
              <p:tags r:id="rId18"/>
            </p:custDataLst>
          </p:nvPr>
        </p:nvSpPr>
        <p:spPr>
          <a:xfrm>
            <a:off x="6406430" y="5657790"/>
            <a:ext cx="325651" cy="325651"/>
          </a:xfrm>
          <a:prstGeom prst="donut">
            <a:avLst>
              <a:gd name="adj" fmla="val 13118"/>
            </a:avLst>
          </a:prstGeom>
          <a:solidFill>
            <a:srgbClr val="00AFA2"/>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40000" lnSpcReduction="20000"/>
          </a:bodyPr>
          <a:lstStyle/>
          <a:p>
            <a:pPr algn="ctr">
              <a:lnSpc>
                <a:spcPct val="140000"/>
              </a:lnSpc>
            </a:pPr>
            <a:endParaRPr lang="zh-CN" alt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custDataLst>
              <p:tags r:id="rId19"/>
            </p:custDataLst>
          </p:nvPr>
        </p:nvSpPr>
        <p:spPr>
          <a:xfrm>
            <a:off x="6482418" y="5710812"/>
            <a:ext cx="172403" cy="172085"/>
          </a:xfrm>
          <a:prstGeom prst="ellipse">
            <a:avLst/>
          </a:prstGeom>
          <a:solidFill>
            <a:srgbClr val="FFFFFF">
              <a:lumMod val="85000"/>
            </a:srgbClr>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25000" lnSpcReduction="20000"/>
          </a:bodyPr>
          <a:lstStyle/>
          <a:p>
            <a:pPr algn="ctr">
              <a:lnSpc>
                <a:spcPct val="14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49"/>
          <p:cNvSpPr txBox="1"/>
          <p:nvPr>
            <p:custDataLst>
              <p:tags r:id="rId20"/>
            </p:custDataLst>
          </p:nvPr>
        </p:nvSpPr>
        <p:spPr>
          <a:xfrm>
            <a:off x="6731000" y="5422265"/>
            <a:ext cx="5460365" cy="766445"/>
          </a:xfrm>
          <a:prstGeom prst="rect">
            <a:avLst/>
          </a:prstGeom>
          <a:noFill/>
        </p:spPr>
        <p:txBody>
          <a:bodyPr wrap="square" lIns="90000" tIns="46800" rIns="90000" bIns="46800" anchor="ctr" anchorCtr="0">
            <a:noAutofit/>
          </a:bodyPr>
          <a:lstStyle>
            <a:defPPr>
              <a:defRPr lang="zh-CN"/>
            </a:defPPr>
            <a:lvl1pPr marL="0" algn="l" defTabSz="913765" rtl="0" eaLnBrk="1" latinLnBrk="0" hangingPunct="1">
              <a:defRPr sz="1800" kern="1200">
                <a:solidFill>
                  <a:srgbClr val="000000"/>
                </a:solidFill>
                <a:latin typeface="+mn-lt"/>
                <a:ea typeface="+mn-ea"/>
                <a:cs typeface="+mn-cs"/>
              </a:defRPr>
            </a:lvl1pPr>
            <a:lvl2pPr marL="457200" algn="l" defTabSz="913765" rtl="0" eaLnBrk="1" latinLnBrk="0" hangingPunct="1">
              <a:defRPr sz="1800" kern="1200">
                <a:solidFill>
                  <a:srgbClr val="000000"/>
                </a:solidFill>
                <a:latin typeface="+mn-lt"/>
                <a:ea typeface="+mn-ea"/>
                <a:cs typeface="+mn-cs"/>
              </a:defRPr>
            </a:lvl2pPr>
            <a:lvl3pPr marL="914400" algn="l" defTabSz="913765" rtl="0" eaLnBrk="1" latinLnBrk="0" hangingPunct="1">
              <a:defRPr sz="1800" kern="1200">
                <a:solidFill>
                  <a:srgbClr val="000000"/>
                </a:solidFill>
                <a:latin typeface="+mn-lt"/>
                <a:ea typeface="+mn-ea"/>
                <a:cs typeface="+mn-cs"/>
              </a:defRPr>
            </a:lvl3pPr>
            <a:lvl4pPr marL="1371600" algn="l" defTabSz="913765" rtl="0" eaLnBrk="1" latinLnBrk="0" hangingPunct="1">
              <a:defRPr sz="1800" kern="1200">
                <a:solidFill>
                  <a:srgbClr val="000000"/>
                </a:solidFill>
                <a:latin typeface="+mn-lt"/>
                <a:ea typeface="+mn-ea"/>
                <a:cs typeface="+mn-cs"/>
              </a:defRPr>
            </a:lvl4pPr>
            <a:lvl5pPr marL="1828800" algn="l" defTabSz="913765" rtl="0" eaLnBrk="1" latinLnBrk="0" hangingPunct="1">
              <a:defRPr sz="1800" kern="1200">
                <a:solidFill>
                  <a:srgbClr val="000000"/>
                </a:solidFill>
                <a:latin typeface="+mn-lt"/>
                <a:ea typeface="+mn-ea"/>
                <a:cs typeface="+mn-cs"/>
              </a:defRPr>
            </a:lvl5pPr>
            <a:lvl6pPr marL="2286000" algn="l" defTabSz="913765" rtl="0" eaLnBrk="1" latinLnBrk="0" hangingPunct="1">
              <a:defRPr sz="1800" kern="1200">
                <a:solidFill>
                  <a:srgbClr val="000000"/>
                </a:solidFill>
                <a:latin typeface="+mn-lt"/>
                <a:ea typeface="+mn-ea"/>
                <a:cs typeface="+mn-cs"/>
              </a:defRPr>
            </a:lvl6pPr>
            <a:lvl7pPr marL="2743200" algn="l" defTabSz="913765" rtl="0" eaLnBrk="1" latinLnBrk="0" hangingPunct="1">
              <a:defRPr sz="1800" kern="1200">
                <a:solidFill>
                  <a:srgbClr val="000000"/>
                </a:solidFill>
                <a:latin typeface="+mn-lt"/>
                <a:ea typeface="+mn-ea"/>
                <a:cs typeface="+mn-cs"/>
              </a:defRPr>
            </a:lvl7pPr>
            <a:lvl8pPr marL="3200400" algn="l" defTabSz="913765" rtl="0" eaLnBrk="1" latinLnBrk="0" hangingPunct="1">
              <a:defRPr sz="1800" kern="1200">
                <a:solidFill>
                  <a:srgbClr val="000000"/>
                </a:solidFill>
                <a:latin typeface="+mn-lt"/>
                <a:ea typeface="+mn-ea"/>
                <a:cs typeface="+mn-cs"/>
              </a:defRPr>
            </a:lvl8pPr>
            <a:lvl9pPr marL="3657600" algn="l" defTabSz="913765" rtl="0" eaLnBrk="1" latinLnBrk="0" hangingPunct="1">
              <a:defRPr sz="1800" kern="1200">
                <a:solidFill>
                  <a:srgbClr val="000000"/>
                </a:solidFill>
                <a:latin typeface="+mn-lt"/>
                <a:ea typeface="+mn-ea"/>
                <a:cs typeface="+mn-cs"/>
              </a:defRPr>
            </a:lvl9pPr>
          </a:lstStyle>
          <a:p>
            <a:pPr algn="l">
              <a:lnSpc>
                <a:spcPct val="120000"/>
              </a:lnSpc>
            </a:pPr>
            <a:r>
              <a:rPr lang="en-US" altLang="zh-CN" sz="2800" b="1" dirty="0">
                <a:solidFill>
                  <a:srgbClr val="0606F8"/>
                </a:solidFill>
                <a:latin typeface="华文中宋" panose="02010600040101010101" charset="-122"/>
                <a:ea typeface="华文中宋" panose="02010600040101010101" charset="-122"/>
                <a:sym typeface="+mn-ea"/>
              </a:rPr>
              <a:t>4.</a:t>
            </a:r>
            <a:r>
              <a:rPr lang="zh-CN" altLang="en-US" sz="2800" b="1" dirty="0">
                <a:solidFill>
                  <a:srgbClr val="0606F8"/>
                </a:solidFill>
                <a:latin typeface="华文中宋" panose="02010600040101010101" charset="-122"/>
                <a:ea typeface="华文中宋" panose="02010600040101010101" charset="-122"/>
                <a:sym typeface="+mn-ea"/>
              </a:rPr>
              <a:t>求一阶电路响应 </a:t>
            </a:r>
            <a:r>
              <a:rPr lang="en-US" altLang="zh-CN" sz="2800" b="1" dirty="0">
                <a:solidFill>
                  <a:srgbClr val="0606F8"/>
                </a:solidFill>
                <a:latin typeface="Times New Roman" panose="02020603050405020304" pitchFamily="18" charset="0"/>
                <a:ea typeface="华文中宋" panose="02010600040101010101" charset="-122"/>
                <a:cs typeface="Times New Roman" panose="02020603050405020304" pitchFamily="18" charset="0"/>
                <a:sym typeface="+mn-ea"/>
              </a:rPr>
              <a:t>(Total response)</a:t>
            </a:r>
            <a:r>
              <a:rPr lang="zh-CN" altLang="en-US" sz="2800" b="1" dirty="0">
                <a:solidFill>
                  <a:srgbClr val="0606F8"/>
                </a:solidFill>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2800" b="1" spc="150" dirty="0">
              <a:solidFill>
                <a:srgbClr val="0606F8"/>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23" name="任意多边形 22"/>
          <p:cNvSpPr/>
          <p:nvPr>
            <p:custDataLst>
              <p:tags r:id="rId21"/>
            </p:custDataLst>
          </p:nvPr>
        </p:nvSpPr>
        <p:spPr>
          <a:xfrm rot="16440000" flipH="1">
            <a:off x="5959674" y="3405183"/>
            <a:ext cx="278045" cy="421005"/>
          </a:xfrm>
          <a:custGeom>
            <a:avLst/>
            <a:gdLst>
              <a:gd name="connsiteX0" fmla="*/ 0 w 423836"/>
              <a:gd name="connsiteY0" fmla="*/ 0 h 436034"/>
              <a:gd name="connsiteX1" fmla="*/ 423836 w 423836"/>
              <a:gd name="connsiteY1" fmla="*/ 0 h 436034"/>
              <a:gd name="connsiteX2" fmla="*/ 411707 w 423836"/>
              <a:gd name="connsiteY2" fmla="*/ 17342 h 436034"/>
              <a:gd name="connsiteX3" fmla="*/ 211918 w 423836"/>
              <a:gd name="connsiteY3" fmla="*/ 436034 h 436034"/>
              <a:gd name="connsiteX4" fmla="*/ 12129 w 423836"/>
              <a:gd name="connsiteY4" fmla="*/ 17342 h 436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36" h="436034">
                <a:moveTo>
                  <a:pt x="0" y="0"/>
                </a:moveTo>
                <a:lnTo>
                  <a:pt x="423836" y="0"/>
                </a:lnTo>
                <a:lnTo>
                  <a:pt x="411707" y="17342"/>
                </a:lnTo>
                <a:cubicBezTo>
                  <a:pt x="332943" y="144741"/>
                  <a:pt x="266347" y="284306"/>
                  <a:pt x="211918" y="436034"/>
                </a:cubicBezTo>
                <a:cubicBezTo>
                  <a:pt x="157490" y="284306"/>
                  <a:pt x="90893" y="144741"/>
                  <a:pt x="12129" y="17342"/>
                </a:cubicBezTo>
                <a:close/>
              </a:path>
            </a:pathLst>
          </a:custGeom>
          <a:solidFill>
            <a:srgbClr val="0088D5"/>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a:bodyP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custDataLst>
              <p:tags r:id="rId22"/>
            </p:custDataLst>
          </p:nvPr>
        </p:nvSpPr>
        <p:spPr>
          <a:xfrm>
            <a:off x="6482057" y="2416749"/>
            <a:ext cx="172403" cy="172403"/>
          </a:xfrm>
          <a:prstGeom prst="ellipse">
            <a:avLst/>
          </a:prstGeom>
          <a:solidFill>
            <a:srgbClr val="FFFFFF">
              <a:lumMod val="85000"/>
            </a:srgbClr>
          </a:solidFill>
          <a:ln>
            <a:noFill/>
          </a:ln>
        </p:spPr>
        <p:style>
          <a:lnRef idx="2">
            <a:srgbClr val="1D6DC2">
              <a:shade val="50000"/>
            </a:srgbClr>
          </a:lnRef>
          <a:fillRef idx="1">
            <a:srgbClr val="1D6DC2"/>
          </a:fillRef>
          <a:effectRef idx="0">
            <a:srgbClr val="1D6DC2"/>
          </a:effectRef>
          <a:fontRef idx="minor">
            <a:srgbClr val="FFFFFF"/>
          </a:fontRef>
        </p:style>
        <p:txBody>
          <a:bodyPr rtlCol="0" anchor="ctr">
            <a:normAutofit fontScale="25000" lnSpcReduction="20000"/>
          </a:bodyPr>
          <a:p>
            <a:pPr algn="ctr">
              <a:lnSpc>
                <a:spcPct val="14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727075" y="105410"/>
            <a:ext cx="10521950" cy="720725"/>
          </a:xfrm>
          <a:prstGeom prst="rect">
            <a:avLst/>
          </a:prstGeom>
          <a:noFill/>
          <a:ln w="9525">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stStyle>
          <a:p>
            <a:pPr lvl="0"/>
            <a:r>
              <a:rPr lang="en-US" altLang="zh-CN" sz="3600">
                <a:solidFill>
                  <a:schemeClr val="tx2">
                    <a:lumMod val="50000"/>
                  </a:schemeClr>
                </a:solidFill>
                <a:latin typeface="华文中宋" panose="02010600040101010101" charset="-122"/>
                <a:ea typeface="华文中宋" panose="02010600040101010101" charset="-122"/>
                <a:cs typeface="华文中宋" panose="02010600040101010101" charset="-122"/>
              </a:rPr>
              <a:t>    </a:t>
            </a:r>
            <a:r>
              <a:rPr lang="zh-CN" altLang="en-US" sz="3600">
                <a:solidFill>
                  <a:schemeClr val="tx2">
                    <a:lumMod val="50000"/>
                  </a:schemeClr>
                </a:solidFill>
                <a:latin typeface="华文中宋" panose="02010600040101010101" charset="-122"/>
                <a:ea typeface="华文中宋" panose="02010600040101010101" charset="-122"/>
                <a:cs typeface="华文中宋" panose="02010600040101010101" charset="-122"/>
              </a:rPr>
              <a:t>三要素</a:t>
            </a:r>
            <a:endParaRPr lang="zh-CN" altLang="en-US" sz="3200" dirty="0">
              <a:solidFill>
                <a:schemeClr val="tx2">
                  <a:lumMod val="50000"/>
                </a:schemeClr>
              </a:solidFill>
              <a:latin typeface="华文中宋" panose="02010600040101010101" charset="-122"/>
              <a:ea typeface="华文中宋" panose="02010600040101010101" charset="-122"/>
              <a:cs typeface="华文中宋" panose="02010600040101010101" charset="-122"/>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dur="500">
        <p:dissolve/>
        <p:sndAc>
          <p:stSnd>
            <p:snd r:embed="rId24" name="suction.wav"/>
          </p:stSnd>
        </p:sndAc>
      </p:transition>
    </mc:Choice>
    <mc:Fallback>
      <p:transition>
        <p:dissolve/>
        <p:sndAc>
          <p:stSnd>
            <p:snd r:embed="rId24"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13"/>
                                        </p:tgtEl>
                                        <p:attrNameLst>
                                          <p:attrName>style.visibility</p:attrName>
                                        </p:attrNameLst>
                                      </p:cBhvr>
                                      <p:to>
                                        <p:strVal val="visible"/>
                                      </p:to>
                                    </p:set>
                                    <p:animEffect transition="in" filter="box(in)">
                                      <p:cBhvr>
                                        <p:cTn id="7" dur="500"/>
                                        <p:tgtEl>
                                          <p:spTgt spid="3072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000" fill="hold">
                                          <p:stCondLst>
                                            <p:cond delay="0"/>
                                          </p:stCondLst>
                                        </p:cTn>
                                        <p:tgtEl>
                                          <p:spTgt spid="307221"/>
                                        </p:tgtEl>
                                        <p:attrNameLst>
                                          <p:attrName>style.visibility</p:attrName>
                                        </p:attrNameLst>
                                      </p:cBhvr>
                                      <p:to>
                                        <p:strVal val="visible"/>
                                      </p:to>
                                    </p:set>
                                    <p:animEffect transition="in" filter="box(out)">
                                      <p:cBhvr>
                                        <p:cTn id="12" dur="1000"/>
                                        <p:tgtEl>
                                          <p:spTgt spid="30722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500" fill="hold">
                                          <p:stCondLst>
                                            <p:cond delay="0"/>
                                          </p:stCondLst>
                                        </p:cTn>
                                        <p:tgtEl>
                                          <p:spTgt spid="46"/>
                                        </p:tgtEl>
                                        <p:attrNameLst>
                                          <p:attrName>style.visibility</p:attrName>
                                        </p:attrNameLst>
                                      </p:cBhvr>
                                      <p:to>
                                        <p:strVal val="visible"/>
                                      </p:to>
                                    </p:set>
                                    <p:anim calcmode="lin" valueType="num">
                                      <p:cBhvr additive="base">
                                        <p:cTn id="17" dur="500"/>
                                        <p:tgtEl>
                                          <p:spTgt spid="46"/>
                                        </p:tgtEl>
                                        <p:attrNameLst>
                                          <p:attrName>ppt_y</p:attrName>
                                        </p:attrNameLst>
                                      </p:cBhvr>
                                      <p:tavLst>
                                        <p:tav tm="0">
                                          <p:val>
                                            <p:strVal val="#ppt_y+#ppt_h*1.125000"/>
                                          </p:val>
                                        </p:tav>
                                        <p:tav tm="100000">
                                          <p:val>
                                            <p:strVal val="#ppt_y"/>
                                          </p:val>
                                        </p:tav>
                                      </p:tavLst>
                                    </p:anim>
                                    <p:animEffect transition="in" filter="wipe(up)">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500" fill="hold">
                                          <p:stCondLst>
                                            <p:cond delay="0"/>
                                          </p:stCondLst>
                                        </p:cTn>
                                        <p:tgtEl>
                                          <p:spTgt spid="49"/>
                                        </p:tgtEl>
                                        <p:attrNameLst>
                                          <p:attrName>style.visibility</p:attrName>
                                        </p:attrNameLst>
                                      </p:cBhvr>
                                      <p:to>
                                        <p:strVal val="visible"/>
                                      </p:to>
                                    </p:set>
                                    <p:anim calcmode="lin" valueType="num">
                                      <p:cBhvr additive="base">
                                        <p:cTn id="23" dur="500"/>
                                        <p:tgtEl>
                                          <p:spTgt spid="49"/>
                                        </p:tgtEl>
                                        <p:attrNameLst>
                                          <p:attrName>ppt_y</p:attrName>
                                        </p:attrNameLst>
                                      </p:cBhvr>
                                      <p:tavLst>
                                        <p:tav tm="0">
                                          <p:val>
                                            <p:strVal val="#ppt_y+#ppt_h*1.125000"/>
                                          </p:val>
                                        </p:tav>
                                        <p:tav tm="100000">
                                          <p:val>
                                            <p:strVal val="#ppt_y"/>
                                          </p:val>
                                        </p:tav>
                                      </p:tavLst>
                                    </p:anim>
                                    <p:animEffect transition="in" filter="wipe(up)">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p:tgtEl>
                                          <p:spTgt spid="47"/>
                                        </p:tgtEl>
                                        <p:attrNameLst>
                                          <p:attrName>ppt_y</p:attrName>
                                        </p:attrNameLst>
                                      </p:cBhvr>
                                      <p:tavLst>
                                        <p:tav tm="0">
                                          <p:val>
                                            <p:strVal val="#ppt_y+#ppt_h*1.125000"/>
                                          </p:val>
                                        </p:tav>
                                        <p:tav tm="100000">
                                          <p:val>
                                            <p:strVal val="#ppt_y"/>
                                          </p:val>
                                        </p:tav>
                                      </p:tavLst>
                                    </p:anim>
                                    <p:animEffect transition="in" filter="wipe(up)">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p:tgtEl>
                                          <p:spTgt spid="50"/>
                                        </p:tgtEl>
                                        <p:attrNameLst>
                                          <p:attrName>ppt_y</p:attrName>
                                        </p:attrNameLst>
                                      </p:cBhvr>
                                      <p:tavLst>
                                        <p:tav tm="0">
                                          <p:val>
                                            <p:strVal val="#ppt_y+#ppt_h*1.125000"/>
                                          </p:val>
                                        </p:tav>
                                        <p:tav tm="100000">
                                          <p:val>
                                            <p:strVal val="#ppt_y"/>
                                          </p:val>
                                        </p:tav>
                                      </p:tavLst>
                                    </p:anim>
                                    <p:animEffect transition="in" filter="wipe(up)">
                                      <p:cBhvr>
                                        <p:cTn id="3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3" grpId="0"/>
      <p:bldP spid="307221" grpId="0" bldLvl="0" animBg="1"/>
      <p:bldP spid="46" grpId="0"/>
      <p:bldP spid="49" grpId="0"/>
      <p:bldP spid="47"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40130" y="1315720"/>
            <a:ext cx="10339070" cy="4759325"/>
          </a:xfrm>
        </p:spPr>
        <p:txBody>
          <a:bodyPr>
            <a:noAutofit/>
          </a:bodyPr>
          <a:p>
            <a:r>
              <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rPr>
              <a:t>需要掌握概念：虚短、虚断</a:t>
            </a:r>
            <a:endPar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r>
              <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rPr>
              <a:t>理想运放处于什么状态？正反馈？负反馈？深度负反馈？开环？</a:t>
            </a:r>
            <a:endPar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基本运算电路（作业</a:t>
            </a:r>
            <a:r>
              <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rPr>
              <a:t>P113:4.7/4.8/4.15</a:t>
            </a: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   比例：</a:t>
            </a:r>
            <a:r>
              <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反比、</a:t>
            </a: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同比：电路结构、电路分析及计算</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   加减运算：电路结构、电路分析及计算</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   级联</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   积分、微分：电路结构</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rPr>
              <a:t>   电压比较器：</a:t>
            </a:r>
            <a:r>
              <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P104</a:t>
            </a:r>
            <a:endPar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r>
              <a:rPr sz="2400">
                <a:solidFill>
                  <a:srgbClr val="092EE7"/>
                </a:solidFill>
                <a:latin typeface="方正粗黑宋简体" panose="02000000000000000000" charset="-122"/>
                <a:ea typeface="方正粗黑宋简体" panose="02000000000000000000" charset="-122"/>
                <a:cs typeface="方正粗黑宋简体" panose="02000000000000000000" charset="-122"/>
              </a:rPr>
              <a:t>建议大家熟悉各种运算电路的输出输入关系，能够熟练写出。</a:t>
            </a:r>
            <a:endParaRPr sz="2400">
              <a:solidFill>
                <a:srgbClr val="092EE7"/>
              </a:solidFill>
              <a:latin typeface="方正粗黑宋简体" panose="02000000000000000000" charset="-122"/>
              <a:ea typeface="方正粗黑宋简体" panose="02000000000000000000" charset="-122"/>
              <a:cs typeface="方正粗黑宋简体" panose="02000000000000000000" charset="-122"/>
            </a:endParaRPr>
          </a:p>
        </p:txBody>
      </p:sp>
      <p:sp>
        <p:nvSpPr>
          <p:cNvPr id="4" name="文本框 3"/>
          <p:cNvSpPr txBox="1"/>
          <p:nvPr/>
        </p:nvSpPr>
        <p:spPr>
          <a:xfrm>
            <a:off x="3185160" y="318770"/>
            <a:ext cx="5942330" cy="645160"/>
          </a:xfrm>
          <a:prstGeom prst="rect">
            <a:avLst/>
          </a:prstGeom>
          <a:noFill/>
        </p:spPr>
        <p:txBody>
          <a:bodyPr wrap="none" rtlCol="0">
            <a:spAutoFit/>
          </a:bodyPr>
          <a:p>
            <a:r>
              <a:rPr lang="zh-CN" altLang="en-US" sz="3600">
                <a:solidFill>
                  <a:srgbClr val="0606F8"/>
                </a:solidFill>
                <a:effectLst/>
                <a:latin typeface="方正粗黑宋简体" panose="02000000000000000000" charset="-122"/>
                <a:ea typeface="方正粗黑宋简体" panose="02000000000000000000" charset="-122"/>
                <a:cs typeface="方正粗黑宋简体" panose="02000000000000000000" charset="-122"/>
              </a:rPr>
              <a:t>第四章</a:t>
            </a:r>
            <a:r>
              <a:rPr lang="en-US" altLang="zh-CN" sz="3600">
                <a:solidFill>
                  <a:srgbClr val="0606F8"/>
                </a:solidFill>
                <a:effectLst/>
                <a:latin typeface="方正粗黑宋简体" panose="02000000000000000000" charset="-122"/>
                <a:ea typeface="方正粗黑宋简体" panose="02000000000000000000" charset="-122"/>
                <a:cs typeface="方正粗黑宋简体" panose="02000000000000000000" charset="-122"/>
              </a:rPr>
              <a:t>-</a:t>
            </a:r>
            <a:r>
              <a:rPr lang="zh-CN" altLang="en-US" sz="3600">
                <a:solidFill>
                  <a:srgbClr val="0606F8"/>
                </a:solidFill>
                <a:effectLst/>
                <a:latin typeface="方正粗黑宋简体" panose="02000000000000000000" charset="-122"/>
                <a:ea typeface="方正粗黑宋简体" panose="02000000000000000000" charset="-122"/>
                <a:cs typeface="方正粗黑宋简体" panose="02000000000000000000" charset="-122"/>
              </a:rPr>
              <a:t>模拟集成运算放大器</a:t>
            </a:r>
            <a:endParaRPr lang="zh-CN" altLang="en-US" sz="3600">
              <a:solidFill>
                <a:srgbClr val="0606F8"/>
              </a:solidFill>
              <a:effectLst/>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16430" y="1530350"/>
            <a:ext cx="8397875" cy="4290060"/>
          </a:xfrm>
        </p:spPr>
        <p:txBody>
          <a:bodyPr>
            <a:normAutofit/>
          </a:bodyPr>
          <a:p>
            <a:pPr marL="0" indent="0">
              <a:lnSpc>
                <a:spcPct val="150000"/>
              </a:lnSpc>
              <a:buNone/>
            </a:pPr>
            <a:r>
              <a:rPr lang="zh-CN" altLang="en-US" sz="2800">
                <a:latin typeface="方正粗黑宋简体" panose="02000000000000000000" charset="-122"/>
                <a:ea typeface="方正粗黑宋简体" panose="02000000000000000000" charset="-122"/>
                <a:cs typeface="方正粗黑宋简体" panose="02000000000000000000" charset="-122"/>
              </a:rPr>
              <a:t>会判断二极管在电路中的状态，导通还是截止</a:t>
            </a:r>
            <a:r>
              <a:rPr lang="en-US" altLang="zh-CN" sz="2800">
                <a:latin typeface="方正粗黑宋简体" panose="02000000000000000000" charset="-122"/>
                <a:ea typeface="方正粗黑宋简体" panose="02000000000000000000" charset="-122"/>
                <a:cs typeface="方正粗黑宋简体" panose="02000000000000000000" charset="-122"/>
              </a:rPr>
              <a:t>?</a:t>
            </a:r>
            <a:endParaRPr lang="en-US" altLang="zh-CN" sz="2800">
              <a:latin typeface="方正粗黑宋简体" panose="02000000000000000000" charset="-122"/>
              <a:ea typeface="方正粗黑宋简体" panose="02000000000000000000" charset="-122"/>
              <a:cs typeface="方正粗黑宋简体" panose="02000000000000000000" charset="-122"/>
            </a:endParaRPr>
          </a:p>
          <a:p>
            <a:pPr>
              <a:lnSpc>
                <a:spcPct val="150000"/>
              </a:lnSpc>
            </a:pPr>
            <a:r>
              <a:rPr lang="en-US" altLang="zh-CN" sz="2800">
                <a:latin typeface="方正粗黑宋简体" panose="02000000000000000000" charset="-122"/>
                <a:ea typeface="方正粗黑宋简体" panose="02000000000000000000" charset="-122"/>
                <a:cs typeface="方正粗黑宋简体" panose="02000000000000000000" charset="-122"/>
              </a:rPr>
              <a:t>P138</a:t>
            </a:r>
            <a:r>
              <a:rPr sz="2800">
                <a:latin typeface="方正粗黑宋简体" panose="02000000000000000000" charset="-122"/>
                <a:ea typeface="方正粗黑宋简体" panose="02000000000000000000" charset="-122"/>
                <a:cs typeface="方正粗黑宋简体" panose="02000000000000000000" charset="-122"/>
              </a:rPr>
              <a:t>：习题</a:t>
            </a:r>
            <a:r>
              <a:rPr lang="en-US" altLang="zh-CN" sz="2800">
                <a:latin typeface="方正粗黑宋简体" panose="02000000000000000000" charset="-122"/>
                <a:ea typeface="方正粗黑宋简体" panose="02000000000000000000" charset="-122"/>
                <a:cs typeface="方正粗黑宋简体" panose="02000000000000000000" charset="-122"/>
              </a:rPr>
              <a:t>5.3  (c)(d)</a:t>
            </a:r>
            <a:endParaRPr sz="2800">
              <a:latin typeface="方正粗黑宋简体" panose="02000000000000000000" charset="-122"/>
              <a:ea typeface="方正粗黑宋简体" panose="02000000000000000000" charset="-122"/>
              <a:cs typeface="方正粗黑宋简体" panose="02000000000000000000" charset="-122"/>
            </a:endParaRPr>
          </a:p>
          <a:p>
            <a:pPr>
              <a:lnSpc>
                <a:spcPct val="150000"/>
              </a:lnSpc>
            </a:pPr>
            <a:r>
              <a:rPr lang="en-US" altLang="zh-CN" sz="2800">
                <a:latin typeface="方正粗黑宋简体" panose="02000000000000000000" charset="-122"/>
                <a:ea typeface="方正粗黑宋简体" panose="02000000000000000000" charset="-122"/>
                <a:cs typeface="方正粗黑宋简体" panose="02000000000000000000" charset="-122"/>
              </a:rPr>
              <a:t>P139</a:t>
            </a:r>
            <a:r>
              <a:rPr sz="2800">
                <a:latin typeface="方正粗黑宋简体" panose="02000000000000000000" charset="-122"/>
                <a:ea typeface="方正粗黑宋简体" panose="02000000000000000000" charset="-122"/>
                <a:cs typeface="方正粗黑宋简体" panose="02000000000000000000" charset="-122"/>
              </a:rPr>
              <a:t>：</a:t>
            </a:r>
            <a:r>
              <a:rPr sz="2800">
                <a:latin typeface="方正粗黑宋简体" panose="02000000000000000000" charset="-122"/>
                <a:ea typeface="方正粗黑宋简体" panose="02000000000000000000" charset="-122"/>
                <a:cs typeface="方正粗黑宋简体" panose="02000000000000000000" charset="-122"/>
                <a:sym typeface="+mn-ea"/>
              </a:rPr>
              <a:t>习题</a:t>
            </a:r>
            <a:r>
              <a:rPr lang="en-US" altLang="zh-CN" sz="2800">
                <a:latin typeface="方正粗黑宋简体" panose="02000000000000000000" charset="-122"/>
                <a:ea typeface="方正粗黑宋简体" panose="02000000000000000000" charset="-122"/>
                <a:cs typeface="方正粗黑宋简体" panose="02000000000000000000" charset="-122"/>
                <a:sym typeface="+mn-ea"/>
              </a:rPr>
              <a:t>5.6  (a)(b)</a:t>
            </a:r>
            <a:r>
              <a:rPr sz="2800">
                <a:latin typeface="方正粗黑宋简体" panose="02000000000000000000" charset="-122"/>
                <a:ea typeface="方正粗黑宋简体" panose="02000000000000000000" charset="-122"/>
                <a:cs typeface="方正粗黑宋简体" panose="02000000000000000000" charset="-122"/>
                <a:sym typeface="+mn-ea"/>
              </a:rPr>
              <a:t>；</a:t>
            </a:r>
            <a:r>
              <a:rPr lang="en-US" altLang="zh-CN" sz="2800">
                <a:latin typeface="方正粗黑宋简体" panose="02000000000000000000" charset="-122"/>
                <a:ea typeface="方正粗黑宋简体" panose="02000000000000000000" charset="-122"/>
                <a:cs typeface="方正粗黑宋简体" panose="02000000000000000000" charset="-122"/>
                <a:sym typeface="+mn-ea"/>
              </a:rPr>
              <a:t>5.7(a)(b)</a:t>
            </a:r>
            <a:endParaRPr sz="2800">
              <a:latin typeface="方正粗黑宋简体" panose="02000000000000000000" charset="-122"/>
              <a:ea typeface="方正粗黑宋简体" panose="02000000000000000000" charset="-122"/>
              <a:cs typeface="方正粗黑宋简体" panose="02000000000000000000" charset="-122"/>
            </a:endParaRPr>
          </a:p>
        </p:txBody>
      </p:sp>
      <p:sp>
        <p:nvSpPr>
          <p:cNvPr id="4" name="标题 1"/>
          <p:cNvSpPr>
            <a:spLocks noGrp="1"/>
          </p:cNvSpPr>
          <p:nvPr/>
        </p:nvSpPr>
        <p:spPr>
          <a:xfrm>
            <a:off x="611575" y="485845"/>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algn="ctr"/>
            <a:r>
              <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rPr>
              <a:t>第五章 二极管</a:t>
            </a:r>
            <a:endPar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endParaRPr>
          </a:p>
        </p:txBody>
      </p:sp>
      <p:sp>
        <p:nvSpPr>
          <p:cNvPr id="6" name="内容占位符 2"/>
          <p:cNvSpPr>
            <a:spLocks noGrp="1"/>
          </p:cNvSpPr>
          <p:nvPr/>
        </p:nvSpPr>
        <p:spPr>
          <a:xfrm>
            <a:off x="611505" y="3213100"/>
            <a:ext cx="10968990" cy="61658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sz="240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1"/>
          <p:cNvSpPr>
            <a:spLocks noGrp="1"/>
          </p:cNvSpPr>
          <p:nvPr/>
        </p:nvSpPr>
        <p:spPr>
          <a:xfrm>
            <a:off x="558235" y="46616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algn="ctr"/>
            <a:r>
              <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rPr>
              <a:t>第六章 三极管</a:t>
            </a:r>
            <a:endPar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endParaRPr>
          </a:p>
        </p:txBody>
      </p:sp>
      <p:sp>
        <p:nvSpPr>
          <p:cNvPr id="6" name="内容占位符 2"/>
          <p:cNvSpPr>
            <a:spLocks noGrp="1"/>
          </p:cNvSpPr>
          <p:nvPr/>
        </p:nvSpPr>
        <p:spPr>
          <a:xfrm>
            <a:off x="611505" y="3213100"/>
            <a:ext cx="10968990" cy="61658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sz="2400"/>
          </a:p>
        </p:txBody>
      </p:sp>
      <p:sp>
        <p:nvSpPr>
          <p:cNvPr id="2" name="内容占位符 2"/>
          <p:cNvSpPr>
            <a:spLocks noGrp="1"/>
          </p:cNvSpPr>
          <p:nvPr/>
        </p:nvSpPr>
        <p:spPr>
          <a:xfrm>
            <a:off x="558165" y="1292225"/>
            <a:ext cx="10968990" cy="4909185"/>
          </a:xfrm>
          <a:prstGeom prst="rect">
            <a:avLst/>
          </a:prstGeom>
        </p:spPr>
        <p:txBody>
          <a:bodyPr vert="horz" lIns="90000" tIns="46800" rIns="90000" bIns="46800" rtlCol="0">
            <a:normAutofit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a:latin typeface="方正粗黑宋简体" panose="02000000000000000000" charset="-122"/>
                <a:ea typeface="方正粗黑宋简体" panose="02000000000000000000" charset="-122"/>
                <a:cs typeface="方正粗黑宋简体" panose="02000000000000000000" charset="-122"/>
              </a:rPr>
              <a:t>6.3  </a:t>
            </a:r>
            <a:r>
              <a:rPr sz="2400">
                <a:latin typeface="方正粗黑宋简体" panose="02000000000000000000" charset="-122"/>
                <a:ea typeface="方正粗黑宋简体" panose="02000000000000000000" charset="-122"/>
                <a:cs typeface="方正粗黑宋简体" panose="02000000000000000000" charset="-122"/>
              </a:rPr>
              <a:t>放大电路的分析</a:t>
            </a:r>
            <a:endParaRPr sz="2400">
              <a:latin typeface="方正粗黑宋简体" panose="02000000000000000000" charset="-122"/>
              <a:ea typeface="方正粗黑宋简体" panose="02000000000000000000" charset="-122"/>
              <a:cs typeface="方正粗黑宋简体" panose="02000000000000000000" charset="-122"/>
            </a:endParaRPr>
          </a:p>
          <a:p>
            <a:r>
              <a:rPr lang="en-US" altLang="zh-CN" sz="2400">
                <a:latin typeface="方正粗黑宋简体" panose="02000000000000000000" charset="-122"/>
                <a:ea typeface="方正粗黑宋简体" panose="02000000000000000000" charset="-122"/>
                <a:cs typeface="方正粗黑宋简体" panose="02000000000000000000" charset="-122"/>
              </a:rPr>
              <a:t>6.3.1 </a:t>
            </a:r>
            <a:r>
              <a:rPr sz="2400">
                <a:latin typeface="方正粗黑宋简体" panose="02000000000000000000" charset="-122"/>
                <a:ea typeface="方正粗黑宋简体" panose="02000000000000000000" charset="-122"/>
                <a:cs typeface="方正粗黑宋简体" panose="02000000000000000000" charset="-122"/>
              </a:rPr>
              <a:t>直流通路、交流通路</a:t>
            </a:r>
            <a:endParaRPr sz="2400">
              <a:latin typeface="方正粗黑宋简体" panose="02000000000000000000" charset="-122"/>
              <a:ea typeface="方正粗黑宋简体" panose="02000000000000000000" charset="-122"/>
              <a:cs typeface="方正粗黑宋简体" panose="02000000000000000000" charset="-122"/>
            </a:endParaRPr>
          </a:p>
          <a:p>
            <a:r>
              <a:rPr lang="en-US" altLang="zh-CN" sz="2400">
                <a:latin typeface="方正粗黑宋简体" panose="02000000000000000000" charset="-122"/>
                <a:ea typeface="方正粗黑宋简体" panose="02000000000000000000" charset="-122"/>
                <a:cs typeface="方正粗黑宋简体" panose="02000000000000000000" charset="-122"/>
              </a:rPr>
              <a:t>6.3.2 </a:t>
            </a:r>
            <a:r>
              <a:rPr sz="2400">
                <a:latin typeface="方正粗黑宋简体" panose="02000000000000000000" charset="-122"/>
                <a:ea typeface="方正粗黑宋简体" panose="02000000000000000000" charset="-122"/>
                <a:cs typeface="方正粗黑宋简体" panose="02000000000000000000" charset="-122"/>
              </a:rPr>
              <a:t>静态分析与计算</a:t>
            </a:r>
            <a:endParaRPr sz="2400">
              <a:latin typeface="方正粗黑宋简体" panose="02000000000000000000" charset="-122"/>
              <a:ea typeface="方正粗黑宋简体" panose="02000000000000000000" charset="-122"/>
              <a:cs typeface="方正粗黑宋简体" panose="02000000000000000000" charset="-122"/>
            </a:endParaRPr>
          </a:p>
          <a:p>
            <a:r>
              <a:rPr lang="en-US" altLang="zh-CN" sz="2400">
                <a:latin typeface="方正粗黑宋简体" panose="02000000000000000000" charset="-122"/>
                <a:ea typeface="方正粗黑宋简体" panose="02000000000000000000" charset="-122"/>
                <a:cs typeface="方正粗黑宋简体" panose="02000000000000000000" charset="-122"/>
              </a:rPr>
              <a:t>6.3.3 </a:t>
            </a:r>
            <a:r>
              <a:rPr sz="2400">
                <a:latin typeface="方正粗黑宋简体" panose="02000000000000000000" charset="-122"/>
                <a:ea typeface="方正粗黑宋简体" panose="02000000000000000000" charset="-122"/>
                <a:cs typeface="方正粗黑宋简体" panose="02000000000000000000" charset="-122"/>
              </a:rPr>
              <a:t>动态分析</a:t>
            </a:r>
            <a:endParaRPr sz="2400">
              <a:latin typeface="方正粗黑宋简体" panose="02000000000000000000" charset="-122"/>
              <a:ea typeface="方正粗黑宋简体" panose="02000000000000000000" charset="-122"/>
              <a:cs typeface="方正粗黑宋简体" panose="02000000000000000000" charset="-122"/>
            </a:endParaRPr>
          </a:p>
          <a:p>
            <a:r>
              <a:rPr lang="en-US" altLang="zh-CN" sz="2400">
                <a:latin typeface="方正粗黑宋简体" panose="02000000000000000000" charset="-122"/>
                <a:ea typeface="方正粗黑宋简体" panose="02000000000000000000" charset="-122"/>
                <a:cs typeface="方正粗黑宋简体" panose="02000000000000000000" charset="-122"/>
              </a:rPr>
              <a:t>6.3.4 </a:t>
            </a:r>
            <a:r>
              <a:rPr sz="2400">
                <a:latin typeface="方正粗黑宋简体" panose="02000000000000000000" charset="-122"/>
                <a:ea typeface="方正粗黑宋简体" panose="02000000000000000000" charset="-122"/>
                <a:cs typeface="方正粗黑宋简体" panose="02000000000000000000" charset="-122"/>
              </a:rPr>
              <a:t>非线性失真</a:t>
            </a:r>
            <a:endParaRPr sz="2400">
              <a:latin typeface="方正粗黑宋简体" panose="02000000000000000000" charset="-122"/>
              <a:ea typeface="方正粗黑宋简体" panose="02000000000000000000" charset="-122"/>
              <a:cs typeface="方正粗黑宋简体" panose="02000000000000000000" charset="-122"/>
            </a:endParaRPr>
          </a:p>
          <a:p>
            <a:r>
              <a:rPr lang="en-US" altLang="zh-CN" sz="2400">
                <a:latin typeface="方正粗黑宋简体" panose="02000000000000000000" charset="-122"/>
                <a:ea typeface="方正粗黑宋简体" panose="02000000000000000000" charset="-122"/>
                <a:cs typeface="方正粗黑宋简体" panose="02000000000000000000" charset="-122"/>
              </a:rPr>
              <a:t>6.4.1 </a:t>
            </a:r>
            <a:r>
              <a:rPr sz="2400">
                <a:latin typeface="方正粗黑宋简体" panose="02000000000000000000" charset="-122"/>
                <a:ea typeface="方正粗黑宋简体" panose="02000000000000000000" charset="-122"/>
                <a:cs typeface="方正粗黑宋简体" panose="02000000000000000000" charset="-122"/>
              </a:rPr>
              <a:t>静态工作点稳定的共射极放大电路：直流通路分析。</a:t>
            </a:r>
            <a:endParaRPr sz="2400">
              <a:latin typeface="方正粗黑宋简体" panose="02000000000000000000" charset="-122"/>
              <a:ea typeface="方正粗黑宋简体" panose="02000000000000000000" charset="-122"/>
              <a:cs typeface="方正粗黑宋简体" panose="02000000000000000000" charset="-122"/>
            </a:endParaRPr>
          </a:p>
          <a:p>
            <a:pPr marL="0" indent="0">
              <a:buNone/>
            </a:pPr>
            <a:r>
              <a:rPr sz="2400">
                <a:solidFill>
                  <a:srgbClr val="FF0000"/>
                </a:solidFill>
                <a:latin typeface="方正粗黑宋简体" panose="02000000000000000000" charset="-122"/>
                <a:ea typeface="方正粗黑宋简体" panose="02000000000000000000" charset="-122"/>
                <a:cs typeface="方正粗黑宋简体" panose="02000000000000000000" charset="-122"/>
              </a:rPr>
              <a:t>作业参考：</a:t>
            </a:r>
            <a:r>
              <a:rPr lang="en-US" altLang="zh-CN" sz="2400">
                <a:solidFill>
                  <a:srgbClr val="FF0000"/>
                </a:solidFill>
                <a:latin typeface="方正粗黑宋简体" panose="02000000000000000000" charset="-122"/>
                <a:ea typeface="方正粗黑宋简体" panose="02000000000000000000" charset="-122"/>
                <a:cs typeface="方正粗黑宋简体" panose="02000000000000000000" charset="-122"/>
              </a:rPr>
              <a:t>P177: 6.2/6.4/6.8/6.12/6.16</a:t>
            </a:r>
            <a:endParaRPr sz="2400">
              <a:solidFill>
                <a:srgbClr val="FF0000"/>
              </a:solidFill>
              <a:latin typeface="方正粗黑宋简体" panose="02000000000000000000" charset="-122"/>
              <a:ea typeface="方正粗黑宋简体" panose="02000000000000000000" charset="-122"/>
              <a:cs typeface="方正粗黑宋简体" panose="02000000000000000000" charset="-122"/>
            </a:endParaRPr>
          </a:p>
          <a:p>
            <a:endParaRPr sz="2400">
              <a:latin typeface="方正粗黑宋简体" panose="02000000000000000000" charset="-122"/>
              <a:ea typeface="方正粗黑宋简体" panose="02000000000000000000" charset="-122"/>
              <a:cs typeface="方正粗黑宋简体" panose="02000000000000000000" charset="-122"/>
            </a:endParaRPr>
          </a:p>
          <a:p>
            <a:endParaRPr sz="2400">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0097" name="图片 9"/>
          <p:cNvPicPr>
            <a:picLocks noChangeAspect="1"/>
          </p:cNvPicPr>
          <p:nvPr/>
        </p:nvPicPr>
        <p:blipFill>
          <a:blip r:embed="rId1"/>
          <a:srcRect l="16135" t="28368" r="17682" b="37500"/>
          <a:stretch>
            <a:fillRect/>
          </a:stretch>
        </p:blipFill>
        <p:spPr>
          <a:xfrm>
            <a:off x="1790700" y="7938"/>
            <a:ext cx="8610600" cy="2497137"/>
          </a:xfrm>
          <a:prstGeom prst="rect">
            <a:avLst/>
          </a:prstGeom>
          <a:noFill/>
          <a:ln w="9525">
            <a:noFill/>
          </a:ln>
        </p:spPr>
      </p:pic>
      <p:pic>
        <p:nvPicPr>
          <p:cNvPr id="260098" name="图片 -2147482588" descr="5T7"/>
          <p:cNvPicPr>
            <a:picLocks noChangeAspect="1"/>
          </p:cNvPicPr>
          <p:nvPr/>
        </p:nvPicPr>
        <p:blipFill>
          <a:blip r:embed="rId2"/>
          <a:stretch>
            <a:fillRect/>
          </a:stretch>
        </p:blipFill>
        <p:spPr>
          <a:xfrm>
            <a:off x="2416175" y="2752725"/>
            <a:ext cx="7199313" cy="3852863"/>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594485" y="180340"/>
            <a:ext cx="9341485" cy="2292350"/>
          </a:xfrm>
          <a:prstGeom prst="rect">
            <a:avLst/>
          </a:prstGeom>
        </p:spPr>
      </p:pic>
      <p:pic>
        <p:nvPicPr>
          <p:cNvPr id="4" name="图片 -2147482533" descr="5T8"/>
          <p:cNvPicPr>
            <a:picLocks noChangeAspect="1"/>
          </p:cNvPicPr>
          <p:nvPr/>
        </p:nvPicPr>
        <p:blipFill>
          <a:blip r:embed="rId2"/>
          <a:stretch>
            <a:fillRect/>
          </a:stretch>
        </p:blipFill>
        <p:spPr>
          <a:xfrm>
            <a:off x="3618230" y="2823210"/>
            <a:ext cx="4107180" cy="3457575"/>
          </a:xfrm>
          <a:prstGeom prst="rect">
            <a:avLst/>
          </a:prstGeom>
          <a:noFill/>
          <a:ln w="9525">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rPr>
              <a:t>第九章 负反馈</a:t>
            </a:r>
            <a:endParaRPr lang="zh-CN" altLang="en-US" b="0">
              <a:solidFill>
                <a:srgbClr val="092EE7"/>
              </a:solidFill>
              <a:latin typeface="方正粗黑宋简体" panose="02000000000000000000" charset="-122"/>
              <a:ea typeface="方正粗黑宋简体" panose="02000000000000000000" charset="-122"/>
              <a:cs typeface="方正粗黑宋简体" panose="02000000000000000000" charset="-122"/>
            </a:endParaRPr>
          </a:p>
        </p:txBody>
      </p:sp>
      <p:sp>
        <p:nvSpPr>
          <p:cNvPr id="3" name="内容占位符 2"/>
          <p:cNvSpPr>
            <a:spLocks noGrp="1"/>
          </p:cNvSpPr>
          <p:nvPr>
            <p:ph idx="1"/>
          </p:nvPr>
        </p:nvSpPr>
        <p:spPr>
          <a:xfrm>
            <a:off x="608330" y="1490345"/>
            <a:ext cx="10968990" cy="4240530"/>
          </a:xfrm>
        </p:spPr>
        <p:txBody>
          <a:bodyPr>
            <a:normAutofit/>
          </a:bodyPr>
          <a:p>
            <a:r>
              <a:rPr lang="zh-CN" altLang="en-US" sz="2400"/>
              <a:t>反馈的概念：图</a:t>
            </a:r>
            <a:r>
              <a:rPr lang="en-US" altLang="zh-CN" sz="2400"/>
              <a:t>9.1.1 </a:t>
            </a:r>
            <a:endParaRPr lang="en-US" altLang="zh-CN" sz="2400"/>
          </a:p>
          <a:p>
            <a:r>
              <a:rPr lang="en-US" altLang="zh-CN" sz="2400"/>
              <a:t>9.1.2 </a:t>
            </a:r>
            <a:r>
              <a:rPr sz="2400"/>
              <a:t>反馈的类型</a:t>
            </a:r>
            <a:endParaRPr sz="2400"/>
          </a:p>
          <a:p>
            <a:r>
              <a:rPr lang="en-US" altLang="zh-CN" sz="2400"/>
              <a:t>9.1.3 </a:t>
            </a:r>
            <a:r>
              <a:rPr sz="2400"/>
              <a:t>反馈的</a:t>
            </a:r>
            <a:r>
              <a:rPr lang="en-US" altLang="zh-CN" sz="2400"/>
              <a:t>4</a:t>
            </a:r>
            <a:r>
              <a:rPr sz="2400"/>
              <a:t>中基本组态，瞬时极性法</a:t>
            </a:r>
            <a:endParaRPr sz="2400"/>
          </a:p>
          <a:p>
            <a:r>
              <a:rPr lang="en-US" altLang="zh-CN" sz="2400"/>
              <a:t>9.3 </a:t>
            </a:r>
            <a:r>
              <a:rPr sz="2400"/>
              <a:t>负反馈对放大电路性能的影响</a:t>
            </a:r>
            <a:endParaRPr sz="2400"/>
          </a:p>
          <a:p>
            <a:endParaRPr sz="2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147482623" descr="t8t1"/>
          <p:cNvPicPr>
            <a:picLocks noChangeAspect="1"/>
          </p:cNvPicPr>
          <p:nvPr>
            <p:custDataLst>
              <p:tags r:id="rId1"/>
            </p:custDataLst>
          </p:nvPr>
        </p:nvPicPr>
        <p:blipFill>
          <a:blip r:embed="rId2"/>
          <a:srcRect b="75575"/>
          <a:stretch>
            <a:fillRect/>
          </a:stretch>
        </p:blipFill>
        <p:spPr>
          <a:xfrm>
            <a:off x="1578610" y="2195830"/>
            <a:ext cx="9000000" cy="3107117"/>
          </a:xfrm>
          <a:prstGeom prst="rect">
            <a:avLst/>
          </a:prstGeom>
          <a:noFill/>
          <a:ln w="9525">
            <a:noFill/>
          </a:ln>
        </p:spPr>
      </p:pic>
      <p:sp>
        <p:nvSpPr>
          <p:cNvPr id="100" name="文本框 99"/>
          <p:cNvSpPr txBox="1"/>
          <p:nvPr>
            <p:custDataLst>
              <p:tags r:id="rId3"/>
            </p:custDataLst>
          </p:nvPr>
        </p:nvSpPr>
        <p:spPr>
          <a:xfrm>
            <a:off x="1686560" y="449580"/>
            <a:ext cx="8783320" cy="737235"/>
          </a:xfrm>
          <a:prstGeom prst="rect">
            <a:avLst/>
          </a:prstGeom>
          <a:noFill/>
          <a:ln w="9525">
            <a:noFill/>
          </a:ln>
        </p:spPr>
        <p:txBody>
          <a:bodyPr wrap="square">
            <a:spAutoFit/>
          </a:bodyPr>
          <a:lstStyle/>
          <a:p>
            <a:pPr indent="269875">
              <a:lnSpc>
                <a:spcPct val="150000"/>
              </a:lnSpc>
            </a:pPr>
            <a:r>
              <a:rPr lang="zh-CN" altLang="en-US" sz="2800">
                <a:latin typeface="宋体" panose="02010600030101010101" pitchFamily="2" charset="-122"/>
              </a:rPr>
              <a:t>【作业】</a:t>
            </a:r>
            <a:r>
              <a:rPr lang="en-US" sz="2800">
                <a:latin typeface="宋体" panose="02010600030101010101" pitchFamily="2" charset="-122"/>
              </a:rPr>
              <a:t>9.5  </a:t>
            </a:r>
            <a:r>
              <a:rPr lang="zh-CN" altLang="en-US" sz="2800">
                <a:latin typeface="华文中宋" panose="02010600040101010101" charset="-122"/>
                <a:ea typeface="华文中宋" panose="02010600040101010101" charset="-122"/>
              </a:rPr>
              <a:t>判断下</a:t>
            </a:r>
            <a:r>
              <a:rPr lang="zh-CN" sz="2800">
                <a:latin typeface="华文中宋" panose="02010600040101010101" charset="-122"/>
                <a:ea typeface="华文中宋" panose="02010600040101010101" charset="-122"/>
              </a:rPr>
              <a:t>图中的反馈组态。</a:t>
            </a:r>
            <a:endParaRPr lang="zh-CN" altLang="en-US" sz="2800">
              <a:latin typeface="华文中宋" panose="02010600040101010101" charset="-122"/>
              <a:ea typeface="华文中宋" panose="02010600040101010101" charset="-122"/>
            </a:endParaRPr>
          </a:p>
        </p:txBody>
      </p:sp>
      <p:sp>
        <p:nvSpPr>
          <p:cNvPr id="4" name="圆角矩形 3"/>
          <p:cNvSpPr/>
          <p:nvPr>
            <p:custDataLst>
              <p:tags r:id="rId4"/>
            </p:custDataLst>
          </p:nvPr>
        </p:nvSpPr>
        <p:spPr>
          <a:xfrm>
            <a:off x="3577590" y="3500755"/>
            <a:ext cx="1152525" cy="1368425"/>
          </a:xfrm>
          <a:prstGeom prst="roundRect">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5"/>
            </p:custDataLst>
          </p:nvPr>
        </p:nvSpPr>
        <p:spPr>
          <a:xfrm>
            <a:off x="2103120" y="5549900"/>
            <a:ext cx="3039745" cy="368300"/>
          </a:xfrm>
          <a:prstGeom prst="rect">
            <a:avLst/>
          </a:prstGeom>
          <a:noFill/>
          <a:ln w="9525">
            <a:noFill/>
          </a:ln>
        </p:spPr>
        <p:txBody>
          <a:bodyPr wrap="square">
            <a:spAutoFit/>
          </a:bodyPr>
          <a:lstStyle/>
          <a:p>
            <a:r>
              <a:rPr lang="zh-CN">
                <a:ea typeface="宋体" panose="02010600030101010101" pitchFamily="2" charset="-122"/>
              </a:rPr>
              <a:t>（电流串联负反馈）</a:t>
            </a:r>
            <a:endParaRPr lang="zh-CN" altLang="en-US"/>
          </a:p>
        </p:txBody>
      </p:sp>
      <p:sp>
        <p:nvSpPr>
          <p:cNvPr id="6" name="文本框 5"/>
          <p:cNvSpPr txBox="1"/>
          <p:nvPr>
            <p:custDataLst>
              <p:tags r:id="rId6"/>
            </p:custDataLst>
          </p:nvPr>
        </p:nvSpPr>
        <p:spPr>
          <a:xfrm>
            <a:off x="6576695" y="5549900"/>
            <a:ext cx="3039745" cy="368300"/>
          </a:xfrm>
          <a:prstGeom prst="rect">
            <a:avLst/>
          </a:prstGeom>
          <a:noFill/>
          <a:ln w="9525">
            <a:noFill/>
          </a:ln>
        </p:spPr>
        <p:txBody>
          <a:bodyPr wrap="square">
            <a:spAutoFit/>
          </a:bodyPr>
          <a:lstStyle/>
          <a:p>
            <a:r>
              <a:rPr lang="zh-CN">
                <a:ea typeface="宋体" panose="02010600030101010101" pitchFamily="2" charset="-122"/>
              </a:rPr>
              <a:t>（电压并联负反馈）</a:t>
            </a:r>
            <a:r>
              <a:rPr lang="en-US">
                <a:latin typeface="Times New Roman" panose="02020603050405020304" pitchFamily="18" charset="0"/>
              </a:rPr>
              <a:t> </a:t>
            </a:r>
            <a:endParaRPr lang="zh-CN" altLang="en-US"/>
          </a:p>
        </p:txBody>
      </p:sp>
      <p:sp>
        <p:nvSpPr>
          <p:cNvPr id="3" name="椭圆 2"/>
          <p:cNvSpPr/>
          <p:nvPr>
            <p:custDataLst>
              <p:tags r:id="rId7"/>
            </p:custDataLst>
          </p:nvPr>
        </p:nvSpPr>
        <p:spPr>
          <a:xfrm>
            <a:off x="8508365" y="3642360"/>
            <a:ext cx="935990" cy="596900"/>
          </a:xfrm>
          <a:prstGeom prst="ellipse">
            <a:avLst/>
          </a:prstGeom>
          <a:noFill/>
          <a:ln w="28575">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p:bldP spid="6" grpId="0"/>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147482623" descr="t8t1"/>
          <p:cNvPicPr>
            <a:picLocks noChangeAspect="1"/>
          </p:cNvPicPr>
          <p:nvPr>
            <p:custDataLst>
              <p:tags r:id="rId1"/>
            </p:custDataLst>
          </p:nvPr>
        </p:nvPicPr>
        <p:blipFill>
          <a:blip r:embed="rId2"/>
          <a:srcRect l="41043" t="53711" b="21924"/>
          <a:stretch>
            <a:fillRect/>
          </a:stretch>
        </p:blipFill>
        <p:spPr>
          <a:xfrm>
            <a:off x="3442970" y="994410"/>
            <a:ext cx="5306060" cy="3103880"/>
          </a:xfrm>
          <a:prstGeom prst="rect">
            <a:avLst/>
          </a:prstGeom>
          <a:noFill/>
          <a:ln w="9525">
            <a:noFill/>
          </a:ln>
        </p:spPr>
      </p:pic>
      <p:sp>
        <p:nvSpPr>
          <p:cNvPr id="5" name="文本框 4"/>
          <p:cNvSpPr txBox="1"/>
          <p:nvPr>
            <p:custDataLst>
              <p:tags r:id="rId3"/>
            </p:custDataLst>
          </p:nvPr>
        </p:nvSpPr>
        <p:spPr>
          <a:xfrm>
            <a:off x="4449445" y="4658360"/>
            <a:ext cx="3851275" cy="368300"/>
          </a:xfrm>
          <a:prstGeom prst="rect">
            <a:avLst/>
          </a:prstGeom>
          <a:solidFill>
            <a:schemeClr val="bg1"/>
          </a:solidFill>
          <a:ln w="9525">
            <a:noFill/>
          </a:ln>
        </p:spPr>
        <p:txBody>
          <a:bodyPr wrap="square">
            <a:spAutoFit/>
          </a:bodyPr>
          <a:lstStyle/>
          <a:p>
            <a:pPr indent="265430"/>
            <a:r>
              <a:rPr lang="en-US" b="1" i="1">
                <a:latin typeface="宋体" panose="02010600030101010101" pitchFamily="2" charset="-122"/>
              </a:rPr>
              <a:t>R</a:t>
            </a:r>
            <a:r>
              <a:rPr lang="en-US" b="1" baseline="-25000">
                <a:latin typeface="宋体" panose="02010600030101010101" pitchFamily="2" charset="-122"/>
              </a:rPr>
              <a:t>6</a:t>
            </a:r>
            <a:r>
              <a:rPr lang="zh-CN" b="1">
                <a:ea typeface="宋体" panose="02010600030101010101" pitchFamily="2" charset="-122"/>
              </a:rPr>
              <a:t>级间 交直流 电流 串联 负反馈；</a:t>
            </a:r>
            <a:endParaRPr lang="zh-CN" altLang="en-US" b="1"/>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147482623" descr="t8t1"/>
          <p:cNvPicPr>
            <a:picLocks noChangeAspect="1"/>
          </p:cNvPicPr>
          <p:nvPr>
            <p:custDataLst>
              <p:tags r:id="rId1"/>
            </p:custDataLst>
          </p:nvPr>
        </p:nvPicPr>
        <p:blipFill>
          <a:blip r:embed="rId2"/>
          <a:srcRect t="78311"/>
          <a:stretch>
            <a:fillRect/>
          </a:stretch>
        </p:blipFill>
        <p:spPr>
          <a:xfrm>
            <a:off x="1608455" y="1289050"/>
            <a:ext cx="9000000" cy="2762735"/>
          </a:xfrm>
          <a:prstGeom prst="rect">
            <a:avLst/>
          </a:prstGeom>
          <a:noFill/>
          <a:ln w="9525">
            <a:noFill/>
          </a:ln>
        </p:spPr>
      </p:pic>
      <p:sp>
        <p:nvSpPr>
          <p:cNvPr id="4" name="文本框 3"/>
          <p:cNvSpPr txBox="1"/>
          <p:nvPr>
            <p:custDataLst>
              <p:tags r:id="rId3"/>
            </p:custDataLst>
          </p:nvPr>
        </p:nvSpPr>
        <p:spPr>
          <a:xfrm>
            <a:off x="1501140" y="4757420"/>
            <a:ext cx="4749165" cy="368300"/>
          </a:xfrm>
          <a:prstGeom prst="rect">
            <a:avLst/>
          </a:prstGeom>
          <a:noFill/>
          <a:ln w="9525">
            <a:noFill/>
          </a:ln>
        </p:spPr>
        <p:txBody>
          <a:bodyPr wrap="square">
            <a:spAutoFit/>
          </a:bodyPr>
          <a:lstStyle/>
          <a:p>
            <a:pPr indent="269875"/>
            <a:r>
              <a:rPr lang="en-US" b="1" i="1">
                <a:cs typeface="Times New Roman" panose="02020603050405020304" pitchFamily="18" charset="0"/>
              </a:rPr>
              <a:t>R</a:t>
            </a:r>
            <a:r>
              <a:rPr lang="en-US" b="1" baseline="-25000">
                <a:cs typeface="Times New Roman" panose="02020603050405020304" pitchFamily="18" charset="0"/>
              </a:rPr>
              <a:t>1</a:t>
            </a:r>
            <a:r>
              <a:rPr lang="zh-CN" b="1">
                <a:ea typeface="宋体" panose="02010600030101010101" pitchFamily="2" charset="-122"/>
                <a:cs typeface="Times New Roman" panose="02020603050405020304" pitchFamily="18" charset="0"/>
              </a:rPr>
              <a:t>、</a:t>
            </a:r>
            <a:r>
              <a:rPr lang="en-US" b="1" i="1">
                <a:cs typeface="Times New Roman" panose="02020603050405020304" pitchFamily="18" charset="0"/>
              </a:rPr>
              <a:t>R</a:t>
            </a:r>
            <a:r>
              <a:rPr lang="en-US" b="1" baseline="-25000">
                <a:cs typeface="Times New Roman" panose="02020603050405020304" pitchFamily="18" charset="0"/>
              </a:rPr>
              <a:t>f   </a:t>
            </a:r>
            <a:r>
              <a:rPr lang="zh-CN" b="1">
                <a:ea typeface="宋体" panose="02010600030101010101" pitchFamily="2" charset="-122"/>
                <a:cs typeface="Times New Roman" panose="02020603050405020304" pitchFamily="18" charset="0"/>
              </a:rPr>
              <a:t>交直流 电压 串联 正 反馈；</a:t>
            </a:r>
            <a:endParaRPr lang="zh-CN" altLang="en-US" b="1">
              <a:cs typeface="Times New Roman" panose="02020603050405020304" pitchFamily="18" charset="0"/>
            </a:endParaRPr>
          </a:p>
        </p:txBody>
      </p:sp>
      <p:sp>
        <p:nvSpPr>
          <p:cNvPr id="5" name="文本框 4"/>
          <p:cNvSpPr txBox="1"/>
          <p:nvPr>
            <p:custDataLst>
              <p:tags r:id="rId4"/>
            </p:custDataLst>
          </p:nvPr>
        </p:nvSpPr>
        <p:spPr>
          <a:xfrm>
            <a:off x="6438900" y="4757420"/>
            <a:ext cx="4169410" cy="368300"/>
          </a:xfrm>
          <a:prstGeom prst="rect">
            <a:avLst/>
          </a:prstGeom>
          <a:noFill/>
          <a:ln w="9525">
            <a:noFill/>
          </a:ln>
        </p:spPr>
        <p:txBody>
          <a:bodyPr wrap="square">
            <a:spAutoFit/>
          </a:bodyPr>
          <a:lstStyle/>
          <a:p>
            <a:pPr indent="269875"/>
            <a:r>
              <a:rPr lang="en-US" b="1" i="1">
                <a:latin typeface="宋体" panose="02010600030101010101" pitchFamily="2" charset="-122"/>
              </a:rPr>
              <a:t>R</a:t>
            </a:r>
            <a:r>
              <a:rPr lang="en-US" b="1" baseline="-25000">
                <a:latin typeface="宋体" panose="02010600030101010101" pitchFamily="2" charset="-122"/>
              </a:rPr>
              <a:t>3  </a:t>
            </a:r>
            <a:r>
              <a:rPr lang="zh-CN" b="1">
                <a:ea typeface="宋体" panose="02010600030101010101" pitchFamily="2" charset="-122"/>
              </a:rPr>
              <a:t>交直流 电流 并联 负 反馈</a:t>
            </a:r>
            <a:endParaRPr lang="zh-CN" altLang="en-US" b="1"/>
          </a:p>
        </p:txBody>
      </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1585" y="362020"/>
            <a:ext cx="10969200" cy="705600"/>
          </a:xfrm>
        </p:spPr>
        <p:txBody>
          <a:bodyPr/>
          <a:p>
            <a:pPr algn="ctr"/>
            <a:r>
              <a:rPr lang="zh-CN" altLang="en-US" b="0">
                <a:latin typeface="方正粗黑宋简体" panose="02000000000000000000" charset="-122"/>
                <a:ea typeface="方正粗黑宋简体" panose="02000000000000000000" charset="-122"/>
              </a:rPr>
              <a:t>考试题型</a:t>
            </a:r>
            <a:endParaRPr lang="zh-CN" altLang="en-US" b="0">
              <a:latin typeface="方正粗黑宋简体" panose="02000000000000000000" charset="-122"/>
              <a:ea typeface="方正粗黑宋简体" panose="02000000000000000000" charset="-122"/>
            </a:endParaRPr>
          </a:p>
        </p:txBody>
      </p:sp>
      <p:sp>
        <p:nvSpPr>
          <p:cNvPr id="3" name="内容占位符 2"/>
          <p:cNvSpPr>
            <a:spLocks noGrp="1"/>
          </p:cNvSpPr>
          <p:nvPr>
            <p:ph idx="1"/>
          </p:nvPr>
        </p:nvSpPr>
        <p:spPr>
          <a:xfrm>
            <a:off x="608330" y="1266190"/>
            <a:ext cx="10968990" cy="5151120"/>
          </a:xfrm>
        </p:spPr>
        <p:txBody>
          <a:bodyPr>
            <a:normAutofit fontScale="90000" lnSpcReduction="10000"/>
          </a:bodyPr>
          <a:p>
            <a:r>
              <a:rPr lang="zh-CN" altLang="en-US" sz="2800">
                <a:latin typeface="华文中宋" panose="02010600040101010101" charset="-122"/>
                <a:ea typeface="华文中宋" panose="02010600040101010101" charset="-122"/>
                <a:cs typeface="华文中宋" panose="02010600040101010101" charset="-122"/>
              </a:rPr>
              <a:t>第一大题：选择</a:t>
            </a:r>
            <a:r>
              <a:rPr lang="en-US" altLang="zh-CN" sz="2800">
                <a:latin typeface="华文中宋" panose="02010600040101010101" charset="-122"/>
                <a:ea typeface="华文中宋" panose="02010600040101010101" charset="-122"/>
                <a:cs typeface="华文中宋" panose="02010600040101010101" charset="-122"/>
              </a:rPr>
              <a:t>15*2=30</a:t>
            </a:r>
            <a:endParaRPr lang="en-US" altLang="zh-CN" sz="2800">
              <a:latin typeface="华文中宋" panose="02010600040101010101" charset="-122"/>
              <a:ea typeface="华文中宋" panose="02010600040101010101" charset="-122"/>
              <a:cs typeface="华文中宋" panose="02010600040101010101" charset="-122"/>
            </a:endParaRPr>
          </a:p>
          <a:p>
            <a:pPr marL="0" indent="0">
              <a:buNone/>
            </a:pPr>
            <a:r>
              <a:rPr sz="2800">
                <a:latin typeface="华文中宋" panose="02010600040101010101" charset="-122"/>
                <a:ea typeface="华文中宋" panose="02010600040101010101" charset="-122"/>
                <a:cs typeface="华文中宋" panose="02010600040101010101" charset="-122"/>
              </a:rPr>
              <a:t>  主要是各个章节的基本知识点、概念和简单计算</a:t>
            </a:r>
            <a:endParaRPr sz="2800">
              <a:latin typeface="华文中宋" panose="02010600040101010101" charset="-122"/>
              <a:ea typeface="华文中宋" panose="02010600040101010101" charset="-122"/>
              <a:cs typeface="华文中宋" panose="02010600040101010101" charset="-122"/>
            </a:endParaRPr>
          </a:p>
          <a:p>
            <a:r>
              <a:rPr sz="2800">
                <a:latin typeface="华文中宋" panose="02010600040101010101" charset="-122"/>
                <a:ea typeface="华文中宋" panose="02010600040101010101" charset="-122"/>
                <a:cs typeface="华文中宋" panose="02010600040101010101" charset="-122"/>
              </a:rPr>
              <a:t>学过的每一章出</a:t>
            </a:r>
            <a:r>
              <a:rPr lang="en-US" altLang="zh-CN" sz="2800">
                <a:latin typeface="华文中宋" panose="02010600040101010101" charset="-122"/>
                <a:ea typeface="华文中宋" panose="02010600040101010101" charset="-122"/>
                <a:cs typeface="华文中宋" panose="02010600040101010101" charset="-122"/>
              </a:rPr>
              <a:t>1-2</a:t>
            </a:r>
            <a:r>
              <a:rPr sz="2800">
                <a:latin typeface="华文中宋" panose="02010600040101010101" charset="-122"/>
                <a:ea typeface="华文中宋" panose="02010600040101010101" charset="-122"/>
                <a:cs typeface="华文中宋" panose="02010600040101010101" charset="-122"/>
              </a:rPr>
              <a:t>个大题，共八道大题：  题目类型和难度与作业高度相似。</a:t>
            </a:r>
            <a:endParaRPr sz="2800">
              <a:latin typeface="华文中宋" panose="02010600040101010101" charset="-122"/>
              <a:ea typeface="华文中宋" panose="02010600040101010101" charset="-122"/>
              <a:cs typeface="华文中宋" panose="02010600040101010101" charset="-122"/>
            </a:endParaRPr>
          </a:p>
          <a:p>
            <a:pPr marL="0" indent="0">
              <a:buNone/>
            </a:pPr>
            <a:r>
              <a:rPr sz="2800">
                <a:latin typeface="华文中宋" panose="02010600040101010101" charset="-122"/>
                <a:ea typeface="华文中宋" panose="02010600040101010101" charset="-122"/>
                <a:cs typeface="华文中宋" panose="02010600040101010101" charset="-122"/>
              </a:rPr>
              <a:t>考试内容：课堂讲授知识</a:t>
            </a:r>
            <a:endParaRPr sz="2800">
              <a:latin typeface="华文中宋" panose="02010600040101010101" charset="-122"/>
              <a:ea typeface="华文中宋" panose="02010600040101010101" charset="-122"/>
              <a:cs typeface="华文中宋" panose="02010600040101010101" charset="-122"/>
            </a:endParaRPr>
          </a:p>
          <a:p>
            <a:pPr marL="0" indent="0">
              <a:buNone/>
            </a:pPr>
            <a:r>
              <a:rPr sz="2800">
                <a:latin typeface="华文中宋" panose="02010600040101010101" charset="-122"/>
                <a:ea typeface="华文中宋" panose="02010600040101010101" charset="-122"/>
                <a:cs typeface="华文中宋" panose="02010600040101010101" charset="-122"/>
              </a:rPr>
              <a:t>考试请携带：</a:t>
            </a:r>
            <a:r>
              <a:rPr sz="2800">
                <a:latin typeface="华文中宋" panose="02010600040101010101" charset="-122"/>
                <a:ea typeface="华文中宋" panose="02010600040101010101" charset="-122"/>
                <a:cs typeface="华文中宋" panose="02010600040101010101" charset="-122"/>
                <a:sym typeface="+mn-ea"/>
              </a:rPr>
              <a:t>计算器、</a:t>
            </a:r>
            <a:r>
              <a:rPr lang="en-US" altLang="zh-CN" sz="2800">
                <a:latin typeface="华文中宋" panose="02010600040101010101" charset="-122"/>
                <a:ea typeface="华文中宋" panose="02010600040101010101" charset="-122"/>
                <a:cs typeface="华文中宋" panose="02010600040101010101" charset="-122"/>
                <a:sym typeface="+mn-ea"/>
              </a:rPr>
              <a:t>2B</a:t>
            </a:r>
            <a:r>
              <a:rPr sz="2800">
                <a:latin typeface="华文中宋" panose="02010600040101010101" charset="-122"/>
                <a:ea typeface="华文中宋" panose="02010600040101010101" charset="-122"/>
                <a:cs typeface="华文中宋" panose="02010600040101010101" charset="-122"/>
                <a:sym typeface="+mn-ea"/>
              </a:rPr>
              <a:t>铅笔</a:t>
            </a:r>
            <a:r>
              <a:rPr lang="en-US" altLang="zh-CN" sz="2800">
                <a:latin typeface="华文中宋" panose="02010600040101010101" charset="-122"/>
                <a:ea typeface="华文中宋" panose="02010600040101010101" charset="-122"/>
                <a:cs typeface="华文中宋" panose="02010600040101010101" charset="-122"/>
                <a:sym typeface="+mn-ea"/>
              </a:rPr>
              <a:t>!</a:t>
            </a:r>
            <a:r>
              <a:rPr sz="2800">
                <a:latin typeface="华文中宋" panose="02010600040101010101" charset="-122"/>
                <a:ea typeface="华文中宋" panose="02010600040101010101" charset="-122"/>
                <a:cs typeface="华文中宋" panose="02010600040101010101" charset="-122"/>
                <a:sym typeface="+mn-ea"/>
              </a:rPr>
              <a:t>（答题卡）、</a:t>
            </a:r>
            <a:r>
              <a:rPr lang="en-US" altLang="zh-CN" sz="2800">
                <a:latin typeface="华文中宋" panose="02010600040101010101" charset="-122"/>
                <a:ea typeface="华文中宋" panose="02010600040101010101" charset="-122"/>
                <a:cs typeface="华文中宋" panose="02010600040101010101" charset="-122"/>
                <a:sym typeface="+mn-ea"/>
              </a:rPr>
              <a:t> </a:t>
            </a:r>
            <a:r>
              <a:rPr sz="2800">
                <a:latin typeface="华文中宋" panose="02010600040101010101" charset="-122"/>
                <a:ea typeface="华文中宋" panose="02010600040101010101" charset="-122"/>
                <a:cs typeface="华文中宋" panose="02010600040101010101" charset="-122"/>
                <a:sym typeface="+mn-ea"/>
              </a:rPr>
              <a:t>签字笔、橡皮。</a:t>
            </a:r>
            <a:endParaRPr sz="2800">
              <a:latin typeface="华文中宋" panose="02010600040101010101" charset="-122"/>
              <a:ea typeface="华文中宋" panose="02010600040101010101" charset="-122"/>
              <a:cs typeface="华文中宋" panose="02010600040101010101" charset="-122"/>
              <a:sym typeface="+mn-ea"/>
            </a:endParaRPr>
          </a:p>
          <a:p>
            <a:pPr marL="0" indent="0">
              <a:buNone/>
            </a:pPr>
            <a:r>
              <a:rPr sz="2800">
                <a:latin typeface="华文中宋" panose="02010600040101010101" charset="-122"/>
                <a:ea typeface="华文中宋" panose="02010600040101010101" charset="-122"/>
                <a:cs typeface="华文中宋" panose="02010600040101010101" charset="-122"/>
                <a:sym typeface="+mn-ea"/>
              </a:rPr>
              <a:t>考试不要携带：</a:t>
            </a:r>
            <a:r>
              <a:rPr sz="2800">
                <a:latin typeface="华文中宋" panose="02010600040101010101" charset="-122"/>
                <a:ea typeface="华文中宋" panose="02010600040101010101" charset="-122"/>
                <a:cs typeface="华文中宋" panose="02010600040101010101" charset="-122"/>
                <a:sym typeface="+mn-ea"/>
              </a:rPr>
              <a:t>草稿纸</a:t>
            </a:r>
            <a:r>
              <a:rPr lang="en-US" altLang="zh-CN" sz="2800">
                <a:latin typeface="华文中宋" panose="02010600040101010101" charset="-122"/>
                <a:ea typeface="华文中宋" panose="02010600040101010101" charset="-122"/>
                <a:cs typeface="华文中宋" panose="02010600040101010101" charset="-122"/>
                <a:sym typeface="+mn-ea"/>
              </a:rPr>
              <a:t>+</a:t>
            </a:r>
            <a:r>
              <a:rPr sz="2800">
                <a:latin typeface="华文中宋" panose="02010600040101010101" charset="-122"/>
                <a:ea typeface="华文中宋" panose="02010600040101010101" charset="-122"/>
                <a:cs typeface="华文中宋" panose="02010600040101010101" charset="-122"/>
              </a:rPr>
              <a:t>作弊打算</a:t>
            </a:r>
            <a:endParaRPr sz="2800">
              <a:latin typeface="华文中宋" panose="02010600040101010101" charset="-122"/>
              <a:ea typeface="华文中宋" panose="02010600040101010101" charset="-122"/>
              <a:cs typeface="华文中宋" panose="02010600040101010101" charset="-122"/>
            </a:endParaRPr>
          </a:p>
          <a:p>
            <a:pPr marL="0" indent="0">
              <a:buNone/>
            </a:pPr>
            <a:r>
              <a:rPr sz="2800">
                <a:latin typeface="华文中宋" panose="02010600040101010101" charset="-122"/>
                <a:ea typeface="华文中宋" panose="02010600040101010101" charset="-122"/>
                <a:cs typeface="华文中宋" panose="02010600040101010101" charset="-122"/>
              </a:rPr>
              <a:t>答题切记要找对答题框，不要超限。</a:t>
            </a:r>
            <a:endParaRPr sz="2800">
              <a:latin typeface="华文中宋" panose="02010600040101010101" charset="-122"/>
              <a:ea typeface="华文中宋" panose="02010600040101010101" charset="-122"/>
              <a:cs typeface="华文中宋" panose="02010600040101010101" charset="-122"/>
            </a:endParaRPr>
          </a:p>
          <a:p>
            <a:pPr marL="0" indent="0">
              <a:buNone/>
            </a:pPr>
            <a:r>
              <a:rPr sz="2800">
                <a:latin typeface="华文中宋" panose="02010600040101010101" charset="-122"/>
                <a:ea typeface="华文中宋" panose="02010600040101010101" charset="-122"/>
                <a:cs typeface="华文中宋" panose="02010600040101010101" charset="-122"/>
                <a:sym typeface="+mn-ea"/>
              </a:rPr>
              <a:t>小数点后面的位数和题目一样即可，最多小数点后两位。</a:t>
            </a:r>
            <a:endParaRPr sz="2800">
              <a:latin typeface="华文中宋" panose="02010600040101010101" charset="-122"/>
              <a:ea typeface="华文中宋" panose="02010600040101010101" charset="-122"/>
              <a:cs typeface="华文中宋" panose="02010600040101010101"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893570" y="159385"/>
            <a:ext cx="9454515" cy="1753235"/>
          </a:xfrm>
          <a:prstGeom prst="rect">
            <a:avLst/>
          </a:prstGeom>
          <a:noFill/>
        </p:spPr>
        <p:txBody>
          <a:bodyPr wrap="square" rtlCol="0" anchor="t">
            <a:spAutoFit/>
          </a:bodyPr>
          <a:p>
            <a:pPr>
              <a:lnSpc>
                <a:spcPct val="150000"/>
              </a:lnSpc>
            </a:pPr>
            <a:r>
              <a:rPr lang="zh-CN" altLang="en-US" sz="2400">
                <a:latin typeface="方正粗黑宋简体" panose="02000000000000000000" charset="-122"/>
                <a:ea typeface="方正粗黑宋简体" panose="02000000000000000000" charset="-122"/>
                <a:cs typeface="方正粗黑宋简体" panose="02000000000000000000" charset="-122"/>
              </a:rPr>
              <a:t>9.19　反馈放大电路如图所示，</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a:lnSpc>
                <a:spcPct val="150000"/>
              </a:lnSpc>
            </a:pPr>
            <a:r>
              <a:rPr lang="zh-CN" altLang="en-US" sz="2400">
                <a:latin typeface="方正粗黑宋简体" panose="02000000000000000000" charset="-122"/>
                <a:ea typeface="方正粗黑宋简体" panose="02000000000000000000" charset="-122"/>
                <a:cs typeface="方正粗黑宋简体" panose="02000000000000000000" charset="-122"/>
              </a:rPr>
              <a:t>（1）指明级间反馈元件，并判别反馈类型和性质；</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a:p>
            <a:pPr>
              <a:lnSpc>
                <a:spcPct val="150000"/>
              </a:lnSpc>
            </a:pPr>
            <a:r>
              <a:rPr lang="zh-CN" altLang="en-US" sz="2400">
                <a:latin typeface="方正粗黑宋简体" panose="02000000000000000000" charset="-122"/>
                <a:ea typeface="方正粗黑宋简体" panose="02000000000000000000" charset="-122"/>
                <a:cs typeface="方正粗黑宋简体" panose="02000000000000000000" charset="-122"/>
              </a:rPr>
              <a:t>（2）若电路满足深度负反馈的条件，求其电压放大倍       的表达式；</a:t>
            </a:r>
            <a:endParaRPr lang="zh-CN" altLang="en-US" sz="2400">
              <a:latin typeface="方正粗黑宋简体" panose="02000000000000000000" charset="-122"/>
              <a:ea typeface="方正粗黑宋简体" panose="02000000000000000000" charset="-122"/>
              <a:cs typeface="方正粗黑宋简体" panose="02000000000000000000" charset="-122"/>
            </a:endParaRPr>
          </a:p>
        </p:txBody>
      </p:sp>
      <p:graphicFrame>
        <p:nvGraphicFramePr>
          <p:cNvPr id="2" name="对象 -2147482569"/>
          <p:cNvGraphicFramePr>
            <a:graphicFrameLocks noChangeAspect="1"/>
          </p:cNvGraphicFramePr>
          <p:nvPr>
            <p:custDataLst>
              <p:tags r:id="rId2"/>
            </p:custDataLst>
          </p:nvPr>
        </p:nvGraphicFramePr>
        <p:xfrm>
          <a:off x="9216390" y="1278890"/>
          <a:ext cx="508635" cy="518160"/>
        </p:xfrm>
        <a:graphic>
          <a:graphicData uri="http://schemas.openxmlformats.org/presentationml/2006/ole">
            <mc:AlternateContent xmlns:mc="http://schemas.openxmlformats.org/markup-compatibility/2006">
              <mc:Choice xmlns:v="urn:schemas-microsoft-com:vml" Requires="v">
                <p:oleObj spid="_x0000_s3076" name="" r:id="rId3" imgW="241300" imgH="304800" progId="Equation.DSMT4">
                  <p:embed/>
                </p:oleObj>
              </mc:Choice>
              <mc:Fallback>
                <p:oleObj name="" r:id="rId3" imgW="241300" imgH="304800" progId="Equation.DSMT4">
                  <p:embed/>
                  <p:pic>
                    <p:nvPicPr>
                      <p:cNvPr id="0" name="图片 3075"/>
                      <p:cNvPicPr/>
                      <p:nvPr/>
                    </p:nvPicPr>
                    <p:blipFill>
                      <a:blip r:embed="rId4"/>
                      <a:stretch>
                        <a:fillRect/>
                      </a:stretch>
                    </p:blipFill>
                    <p:spPr>
                      <a:xfrm>
                        <a:off x="9216390" y="1278890"/>
                        <a:ext cx="508635" cy="518160"/>
                      </a:xfrm>
                      <a:prstGeom prst="rect">
                        <a:avLst/>
                      </a:prstGeom>
                      <a:noFill/>
                      <a:ln w="38100">
                        <a:noFill/>
                        <a:miter/>
                      </a:ln>
                    </p:spPr>
                  </p:pic>
                </p:oleObj>
              </mc:Fallback>
            </mc:AlternateContent>
          </a:graphicData>
        </a:graphic>
      </p:graphicFrame>
      <p:pic>
        <p:nvPicPr>
          <p:cNvPr id="3" name="图片 -2147482567" descr="T8T14"/>
          <p:cNvPicPr>
            <a:picLocks noChangeAspect="1"/>
          </p:cNvPicPr>
          <p:nvPr>
            <p:custDataLst>
              <p:tags r:id="rId5"/>
            </p:custDataLst>
          </p:nvPr>
        </p:nvPicPr>
        <p:blipFill>
          <a:blip r:embed="rId6"/>
          <a:stretch>
            <a:fillRect/>
          </a:stretch>
        </p:blipFill>
        <p:spPr>
          <a:xfrm>
            <a:off x="3841750" y="2248853"/>
            <a:ext cx="4680000" cy="4345160"/>
          </a:xfrm>
          <a:prstGeom prst="rect">
            <a:avLst/>
          </a:prstGeom>
          <a:noFill/>
          <a:ln w="9525">
            <a:noFill/>
          </a:ln>
        </p:spPr>
      </p:pic>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0">
                <a:latin typeface="方正粗黑宋简体" panose="02000000000000000000" charset="-122"/>
                <a:ea typeface="方正粗黑宋简体" panose="02000000000000000000" charset="-122"/>
              </a:rPr>
              <a:t>平时成绩</a:t>
            </a:r>
            <a:endParaRPr lang="zh-CN" altLang="en-US" b="0">
              <a:latin typeface="方正粗黑宋简体" panose="02000000000000000000" charset="-122"/>
              <a:ea typeface="方正粗黑宋简体" panose="02000000000000000000" charset="-122"/>
            </a:endParaRPr>
          </a:p>
        </p:txBody>
      </p:sp>
      <p:sp>
        <p:nvSpPr>
          <p:cNvPr id="3" name="内容占位符 2"/>
          <p:cNvSpPr>
            <a:spLocks noGrp="1"/>
          </p:cNvSpPr>
          <p:nvPr>
            <p:ph idx="1"/>
          </p:nvPr>
        </p:nvSpPr>
        <p:spPr>
          <a:xfrm>
            <a:off x="4451350" y="1927225"/>
            <a:ext cx="3996055" cy="2509520"/>
          </a:xfrm>
        </p:spPr>
        <p:txBody>
          <a:bodyPr/>
          <a:p>
            <a:r>
              <a:rPr lang="zh-CN" altLang="en-US" sz="3200">
                <a:solidFill>
                  <a:schemeClr val="tx1"/>
                </a:solidFill>
                <a:latin typeface="方正粗黑宋简体" panose="02000000000000000000" charset="-122"/>
                <a:ea typeface="方正粗黑宋简体" panose="02000000000000000000" charset="-122"/>
              </a:rPr>
              <a:t>平时作业未批</a:t>
            </a:r>
            <a:endParaRPr lang="zh-CN" altLang="en-US" sz="3200">
              <a:solidFill>
                <a:schemeClr val="tx1"/>
              </a:solidFill>
              <a:latin typeface="方正粗黑宋简体" panose="02000000000000000000" charset="-122"/>
              <a:ea typeface="方正粗黑宋简体" panose="02000000000000000000" charset="-122"/>
            </a:endParaRPr>
          </a:p>
          <a:p>
            <a:r>
              <a:rPr lang="zh-CN" altLang="en-US" sz="3200">
                <a:solidFill>
                  <a:schemeClr val="tx1"/>
                </a:solidFill>
                <a:latin typeface="方正粗黑宋简体" panose="02000000000000000000" charset="-122"/>
                <a:ea typeface="方正粗黑宋简体" panose="02000000000000000000" charset="-122"/>
              </a:rPr>
              <a:t>平时成绩未过</a:t>
            </a:r>
            <a:endParaRPr lang="zh-CN" altLang="en-US" sz="3200">
              <a:solidFill>
                <a:schemeClr val="tx1"/>
              </a:solidFill>
              <a:latin typeface="方正粗黑宋简体" panose="02000000000000000000" charset="-122"/>
              <a:ea typeface="方正粗黑宋简体" panose="02000000000000000000" charset="-122"/>
            </a:endParaRPr>
          </a:p>
          <a:p>
            <a:r>
              <a:rPr lang="zh-CN" altLang="en-US" sz="3200">
                <a:solidFill>
                  <a:schemeClr val="tx1"/>
                </a:solidFill>
                <a:latin typeface="方正粗黑宋简体" panose="02000000000000000000" charset="-122"/>
                <a:ea typeface="方正粗黑宋简体" panose="02000000000000000000" charset="-122"/>
              </a:rPr>
              <a:t>实验报告</a:t>
            </a:r>
            <a:endParaRPr lang="zh-CN" altLang="en-US" sz="3200">
              <a:solidFill>
                <a:schemeClr val="tx1"/>
              </a:solidFill>
              <a:latin typeface="方正粗黑宋简体" panose="02000000000000000000" charset="-122"/>
              <a:ea typeface="方正粗黑宋简体" panose="02000000000000000000"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lgn="ctr">
              <a:buNone/>
            </a:pPr>
            <a:r>
              <a:rPr lang="zh-CN" altLang="en-US" sz="3200">
                <a:solidFill>
                  <a:schemeClr val="accent5">
                    <a:lumMod val="75000"/>
                  </a:schemeClr>
                </a:solidFill>
                <a:latin typeface="方正粗黑宋简体" panose="02000000000000000000" charset="-122"/>
                <a:ea typeface="方正粗黑宋简体" panose="02000000000000000000" charset="-122"/>
              </a:rPr>
              <a:t>诗歌：快乐</a:t>
            </a:r>
            <a:endParaRPr lang="zh-CN" altLang="en-US" sz="3200">
              <a:solidFill>
                <a:schemeClr val="accent5">
                  <a:lumMod val="75000"/>
                </a:schemeClr>
              </a:solidFill>
              <a:latin typeface="方正粗黑宋简体" panose="02000000000000000000" charset="-122"/>
              <a:ea typeface="方正粗黑宋简体" panose="02000000000000000000" charset="-122"/>
            </a:endParaRPr>
          </a:p>
          <a:p>
            <a:pPr marL="0" indent="0" algn="ctr">
              <a:buNone/>
            </a:pPr>
            <a:endParaRPr lang="zh-CN" altLang="en-US" sz="3200">
              <a:solidFill>
                <a:schemeClr val="accent5">
                  <a:lumMod val="75000"/>
                </a:schemeClr>
              </a:solidFill>
              <a:latin typeface="方正粗黑宋简体" panose="02000000000000000000" charset="-122"/>
              <a:ea typeface="方正粗黑宋简体" panose="02000000000000000000" charset="-122"/>
            </a:endParaRPr>
          </a:p>
          <a:p>
            <a:pPr marL="0" indent="0" algn="ctr">
              <a:buNone/>
            </a:pPr>
            <a:r>
              <a:rPr lang="zh-CN" altLang="en-US" sz="3200">
                <a:solidFill>
                  <a:schemeClr val="accent5">
                    <a:lumMod val="75000"/>
                  </a:schemeClr>
                </a:solidFill>
                <a:latin typeface="方正粗黑宋简体" panose="02000000000000000000" charset="-122"/>
                <a:ea typeface="方正粗黑宋简体" panose="02000000000000000000" charset="-122"/>
              </a:rPr>
              <a:t>不挂科，使你快乐</a:t>
            </a:r>
            <a:endParaRPr lang="zh-CN" altLang="en-US" sz="3200">
              <a:solidFill>
                <a:schemeClr val="accent5">
                  <a:lumMod val="75000"/>
                </a:schemeClr>
              </a:solidFill>
              <a:latin typeface="方正粗黑宋简体" panose="02000000000000000000" charset="-122"/>
              <a:ea typeface="方正粗黑宋简体" panose="02000000000000000000" charset="-122"/>
            </a:endParaRPr>
          </a:p>
          <a:p>
            <a:pPr marL="0" indent="0" algn="ctr">
              <a:buNone/>
            </a:pPr>
            <a:r>
              <a:rPr lang="zh-CN" altLang="en-US" sz="3200">
                <a:solidFill>
                  <a:schemeClr val="accent5">
                    <a:lumMod val="75000"/>
                  </a:schemeClr>
                </a:solidFill>
                <a:latin typeface="方正粗黑宋简体" panose="02000000000000000000" charset="-122"/>
                <a:ea typeface="方正粗黑宋简体" panose="02000000000000000000" charset="-122"/>
              </a:rPr>
              <a:t>你快乐，你母亲快乐</a:t>
            </a:r>
            <a:endParaRPr lang="zh-CN" altLang="en-US" sz="3200">
              <a:solidFill>
                <a:schemeClr val="accent5">
                  <a:lumMod val="75000"/>
                </a:schemeClr>
              </a:solidFill>
              <a:latin typeface="方正粗黑宋简体" panose="02000000000000000000" charset="-122"/>
              <a:ea typeface="方正粗黑宋简体" panose="02000000000000000000" charset="-122"/>
            </a:endParaRPr>
          </a:p>
          <a:p>
            <a:pPr marL="0" indent="0" algn="ctr">
              <a:buNone/>
            </a:pPr>
            <a:r>
              <a:rPr lang="zh-CN" altLang="en-US" sz="3200">
                <a:solidFill>
                  <a:schemeClr val="accent5">
                    <a:lumMod val="75000"/>
                  </a:schemeClr>
                </a:solidFill>
                <a:latin typeface="方正粗黑宋简体" panose="02000000000000000000" charset="-122"/>
                <a:ea typeface="方正粗黑宋简体" panose="02000000000000000000" charset="-122"/>
              </a:rPr>
              <a:t>你母亲快乐，你们全家过年都快乐！</a:t>
            </a:r>
            <a:endParaRPr lang="zh-CN" altLang="en-US" sz="3200">
              <a:solidFill>
                <a:schemeClr val="accent5">
                  <a:lumMod val="75000"/>
                </a:schemeClr>
              </a:solidFill>
              <a:latin typeface="方正粗黑宋简体" panose="02000000000000000000" charset="-122"/>
              <a:ea typeface="方正粗黑宋简体" panose="020000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39490"/>
            <a:ext cx="10969200" cy="705600"/>
          </a:xfrm>
        </p:spPr>
        <p:txBody>
          <a:bodyPr/>
          <a:p>
            <a:pPr algn="ctr"/>
            <a:r>
              <a:rPr lang="zh-CN" altLang="en-US" b="0">
                <a:latin typeface="方正粗黑宋简体" panose="02000000000000000000" charset="-122"/>
                <a:ea typeface="方正粗黑宋简体" panose="02000000000000000000" charset="-122"/>
              </a:rPr>
              <a:t>复习方法建议</a:t>
            </a:r>
            <a:endParaRPr lang="zh-CN" altLang="en-US" b="0">
              <a:latin typeface="方正粗黑宋简体" panose="02000000000000000000" charset="-122"/>
              <a:ea typeface="方正粗黑宋简体" panose="02000000000000000000" charset="-122"/>
            </a:endParaRPr>
          </a:p>
        </p:txBody>
      </p:sp>
      <p:sp>
        <p:nvSpPr>
          <p:cNvPr id="3" name="内容占位符 2"/>
          <p:cNvSpPr>
            <a:spLocks noGrp="1"/>
          </p:cNvSpPr>
          <p:nvPr>
            <p:ph idx="1"/>
          </p:nvPr>
        </p:nvSpPr>
        <p:spPr>
          <a:xfrm>
            <a:off x="2013585" y="1525270"/>
            <a:ext cx="9473565" cy="4198620"/>
          </a:xfrm>
        </p:spPr>
        <p:txBody>
          <a:bodyPr>
            <a:noAutofit/>
          </a:bodyPr>
          <a:p>
            <a:pPr marL="0" indent="0">
              <a:buNone/>
            </a:pPr>
            <a:r>
              <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以</a:t>
            </a:r>
            <a:r>
              <a:rPr lang="en-US" altLang="zh-CN"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PPT</a:t>
            </a:r>
            <a:r>
              <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为主线，刷题结合例题</a:t>
            </a:r>
            <a:r>
              <a:rPr lang="en-US" altLang="zh-CN"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作业题</a:t>
            </a:r>
            <a:r>
              <a:rPr lang="en-US" altLang="zh-CN"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a:t>
            </a:r>
            <a:r>
              <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打印店真题</a:t>
            </a:r>
            <a:endPar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endParaRPr sz="2400">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r>
              <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答疑方式：找老师答疑，推荐</a:t>
            </a:r>
            <a:r>
              <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QQ</a:t>
            </a:r>
            <a:r>
              <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加好友，便于语音交流。</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endPar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r>
              <a:rPr sz="2400">
                <a:solidFill>
                  <a:srgbClr val="FF0000"/>
                </a:solidFill>
                <a:latin typeface="方正粗黑宋简体" panose="02000000000000000000" charset="-122"/>
                <a:ea typeface="方正粗黑宋简体" panose="02000000000000000000" charset="-122"/>
                <a:cs typeface="方正粗黑宋简体" panose="02000000000000000000" charset="-122"/>
                <a:sym typeface="+mn-ea"/>
              </a:rPr>
              <a:t>怎样评估自己的复习情况</a:t>
            </a:r>
            <a:r>
              <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：作业和例题能够独立做对。</a:t>
            </a:r>
            <a:endParaRPr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endPar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endParaRPr>
          </a:p>
          <a:p>
            <a:pPr marL="0" indent="0">
              <a:buNone/>
            </a:pPr>
            <a:r>
              <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不建议的复习方法：刷不常见的题</a:t>
            </a:r>
            <a:r>
              <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a:t>
            </a:r>
            <a:r>
              <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变异的题</a:t>
            </a:r>
            <a:r>
              <a:rPr lang="en-US" altLang="zh-CN"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a:t>
            </a:r>
            <a:r>
              <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rPr>
              <a:t>难度大的题目。</a:t>
            </a:r>
            <a:endParaRPr lang="zh-CN" altLang="en-US" sz="2400">
              <a:solidFill>
                <a:schemeClr val="tx1"/>
              </a:solidFill>
              <a:latin typeface="方正粗黑宋简体" panose="02000000000000000000" charset="-122"/>
              <a:ea typeface="方正粗黑宋简体" panose="02000000000000000000" charset="-122"/>
              <a:cs typeface="方正粗黑宋简体" panose="02000000000000000000" charset="-122"/>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p:nvPr>
            <p:ph type="sldNum" sz="quarter" idx="12"/>
          </p:nvPr>
        </p:nvSpPr>
        <p:spPr/>
        <p:txBody>
          <a:bodyPr anchor="t">
            <a:normAutofit lnSpcReduction="20000"/>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r"/>
            <a:fld id="{9A0DB2DC-4C9A-4742-B13C-FB6460FD3503}" type="slidenum">
              <a:rPr lang="zh-CN" altLang="en-US" sz="1600" b="1" dirty="0">
                <a:solidFill>
                  <a:srgbClr val="FFFF00"/>
                </a:solidFill>
                <a:ea typeface="宋体" panose="02010600030101010101" pitchFamily="2" charset="-122"/>
              </a:rPr>
            </a:fld>
            <a:endParaRPr lang="zh-CN" altLang="en-US" sz="1600" b="1" dirty="0">
              <a:solidFill>
                <a:srgbClr val="FFFF00"/>
              </a:solidFill>
              <a:ea typeface="宋体" panose="02010600030101010101" pitchFamily="2" charset="-122"/>
            </a:endParaRPr>
          </a:p>
        </p:txBody>
      </p:sp>
      <p:sp>
        <p:nvSpPr>
          <p:cNvPr id="25602" name="标题 66590"/>
          <p:cNvSpPr>
            <a:spLocks noGrp="1"/>
          </p:cNvSpPr>
          <p:nvPr>
            <p:ph type="ctrTitle"/>
          </p:nvPr>
        </p:nvSpPr>
        <p:spPr>
          <a:xfrm>
            <a:off x="5399405" y="233045"/>
            <a:ext cx="4321175" cy="720725"/>
          </a:xfrm>
          <a:ln>
            <a:noFill/>
            <a:miter/>
          </a:ln>
        </p:spPr>
        <p:txBody>
          <a:bodyPr anchor="ctr">
            <a:normAutofit/>
          </a:bodyPr>
          <a:p>
            <a:r>
              <a:rPr lang="zh-CN" altLang="en-US" sz="3110">
                <a:sym typeface="+mn-ea"/>
              </a:rPr>
              <a:t>功率的概念和计算</a:t>
            </a:r>
            <a:endParaRPr lang="zh-CN" altLang="en-US" sz="3110" dirty="0">
              <a:sym typeface="+mn-ea"/>
            </a:endParaRPr>
          </a:p>
        </p:txBody>
      </p:sp>
      <p:sp>
        <p:nvSpPr>
          <p:cNvPr id="66565" name="文本框 66564"/>
          <p:cNvSpPr txBox="1"/>
          <p:nvPr/>
        </p:nvSpPr>
        <p:spPr>
          <a:xfrm>
            <a:off x="3365500" y="2845435"/>
            <a:ext cx="8284845" cy="460375"/>
          </a:xfrm>
          <a:prstGeom prst="rect">
            <a:avLst/>
          </a:prstGeom>
          <a:noFill/>
          <a:ln w="9525">
            <a:noFill/>
          </a:ln>
        </p:spPr>
        <p:txBody>
          <a:bodyPr wrap="square" anchor="t">
            <a:spAutoFit/>
          </a:bodyPr>
          <a:p>
            <a:pPr>
              <a:spcBef>
                <a:spcPct val="50000"/>
              </a:spcBef>
            </a:pPr>
            <a:r>
              <a:rPr lang="zh-CN" altLang="en-US" sz="2400" b="1" dirty="0">
                <a:latin typeface="Times New Roman" panose="02020603050405020304" pitchFamily="18" charset="0"/>
              </a:rPr>
              <a:t>对任意一个二端元件，当电压与电流为</a:t>
            </a:r>
            <a:r>
              <a:rPr lang="zh-CN" altLang="en-US" sz="2400" b="1" dirty="0">
                <a:solidFill>
                  <a:srgbClr val="FF3399"/>
                </a:solidFill>
                <a:latin typeface="Times New Roman" panose="02020603050405020304" pitchFamily="18" charset="0"/>
              </a:rPr>
              <a:t>关联参考方向</a:t>
            </a:r>
            <a:r>
              <a:rPr lang="zh-CN" altLang="en-US" sz="2400" b="1" dirty="0">
                <a:latin typeface="Times New Roman" panose="02020603050405020304" pitchFamily="18" charset="0"/>
              </a:rPr>
              <a:t>时有</a:t>
            </a:r>
            <a:endParaRPr lang="zh-CN" altLang="en-US" sz="2400" b="1" dirty="0">
              <a:latin typeface="Times New Roman" panose="02020603050405020304" pitchFamily="18" charset="0"/>
            </a:endParaRPr>
          </a:p>
        </p:txBody>
      </p:sp>
      <p:graphicFrame>
        <p:nvGraphicFramePr>
          <p:cNvPr id="66566" name="对象 66565"/>
          <p:cNvGraphicFramePr/>
          <p:nvPr/>
        </p:nvGraphicFramePr>
        <p:xfrm>
          <a:off x="5818505" y="3550285"/>
          <a:ext cx="1455420" cy="552450"/>
        </p:xfrm>
        <a:graphic>
          <a:graphicData uri="http://schemas.openxmlformats.org/presentationml/2006/ole">
            <mc:AlternateContent xmlns:mc="http://schemas.openxmlformats.org/markup-compatibility/2006">
              <mc:Choice xmlns:v="urn:schemas-microsoft-com:vml" Requires="v">
                <p:oleObj spid="_x0000_s3103" name="" r:id="rId1" imgW="443865" imgH="203200" progId="Equation.3">
                  <p:embed/>
                </p:oleObj>
              </mc:Choice>
              <mc:Fallback>
                <p:oleObj name="" r:id="rId1" imgW="443865" imgH="203200" progId="Equation.3">
                  <p:embed/>
                  <p:pic>
                    <p:nvPicPr>
                      <p:cNvPr id="0" name="图片 3102"/>
                      <p:cNvPicPr/>
                      <p:nvPr/>
                    </p:nvPicPr>
                    <p:blipFill>
                      <a:blip r:embed="rId2"/>
                      <a:stretch>
                        <a:fillRect/>
                      </a:stretch>
                    </p:blipFill>
                    <p:spPr>
                      <a:xfrm>
                        <a:off x="5818505" y="3550285"/>
                        <a:ext cx="1455420" cy="552450"/>
                      </a:xfrm>
                      <a:prstGeom prst="rect">
                        <a:avLst/>
                      </a:prstGeom>
                      <a:solidFill>
                        <a:srgbClr val="AFFFEA"/>
                      </a:solidFill>
                      <a:ln w="38100">
                        <a:noFill/>
                        <a:miter/>
                      </a:ln>
                    </p:spPr>
                  </p:pic>
                </p:oleObj>
              </mc:Fallback>
            </mc:AlternateContent>
          </a:graphicData>
        </a:graphic>
      </p:graphicFrame>
      <p:grpSp>
        <p:nvGrpSpPr>
          <p:cNvPr id="66569" name="组合 66568"/>
          <p:cNvGrpSpPr/>
          <p:nvPr/>
        </p:nvGrpSpPr>
        <p:grpSpPr>
          <a:xfrm>
            <a:off x="794068" y="2010093"/>
            <a:ext cx="1765300" cy="1981200"/>
            <a:chOff x="672" y="528"/>
            <a:chExt cx="1112" cy="1248"/>
          </a:xfrm>
        </p:grpSpPr>
        <p:sp>
          <p:nvSpPr>
            <p:cNvPr id="25609" name="直接连接符 66569"/>
            <p:cNvSpPr/>
            <p:nvPr/>
          </p:nvSpPr>
          <p:spPr>
            <a:xfrm>
              <a:off x="816" y="576"/>
              <a:ext cx="864" cy="0"/>
            </a:xfrm>
            <a:prstGeom prst="line">
              <a:avLst/>
            </a:prstGeom>
            <a:ln w="38100" cap="flat" cmpd="sng">
              <a:solidFill>
                <a:schemeClr val="tx1"/>
              </a:solidFill>
              <a:prstDash val="solid"/>
              <a:round/>
              <a:headEnd type="none" w="med" len="med"/>
              <a:tailEnd type="none" w="med" len="med"/>
            </a:ln>
          </p:spPr>
        </p:sp>
        <p:sp>
          <p:nvSpPr>
            <p:cNvPr id="25610" name="直接连接符 66570"/>
            <p:cNvSpPr/>
            <p:nvPr/>
          </p:nvSpPr>
          <p:spPr>
            <a:xfrm>
              <a:off x="816" y="1728"/>
              <a:ext cx="864" cy="0"/>
            </a:xfrm>
            <a:prstGeom prst="line">
              <a:avLst/>
            </a:prstGeom>
            <a:ln w="38100" cap="flat" cmpd="sng">
              <a:solidFill>
                <a:schemeClr val="tx1"/>
              </a:solidFill>
              <a:prstDash val="solid"/>
              <a:round/>
              <a:headEnd type="none" w="med" len="med"/>
              <a:tailEnd type="none" w="med" len="med"/>
            </a:ln>
          </p:spPr>
        </p:sp>
        <p:sp>
          <p:nvSpPr>
            <p:cNvPr id="25611" name="直接连接符 66571"/>
            <p:cNvSpPr/>
            <p:nvPr/>
          </p:nvSpPr>
          <p:spPr>
            <a:xfrm>
              <a:off x="1614" y="672"/>
              <a:ext cx="0" cy="288"/>
            </a:xfrm>
            <a:prstGeom prst="line">
              <a:avLst/>
            </a:prstGeom>
            <a:ln w="38100" cap="flat" cmpd="sng">
              <a:solidFill>
                <a:srgbClr val="FF0000"/>
              </a:solidFill>
              <a:prstDash val="solid"/>
              <a:round/>
              <a:headEnd type="none" w="med" len="med"/>
              <a:tailEnd type="triangle" w="med" len="med"/>
            </a:ln>
          </p:spPr>
        </p:sp>
        <p:sp>
          <p:nvSpPr>
            <p:cNvPr id="25612" name="椭圆 66572"/>
            <p:cNvSpPr/>
            <p:nvPr/>
          </p:nvSpPr>
          <p:spPr>
            <a:xfrm>
              <a:off x="720" y="528"/>
              <a:ext cx="96" cy="96"/>
            </a:xfrm>
            <a:prstGeom prst="ellipse">
              <a:avLst/>
            </a:prstGeom>
            <a:solidFill>
              <a:schemeClr val="bg1"/>
            </a:solid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25613" name="椭圆 66573"/>
            <p:cNvSpPr/>
            <p:nvPr/>
          </p:nvSpPr>
          <p:spPr>
            <a:xfrm>
              <a:off x="720" y="1680"/>
              <a:ext cx="96" cy="96"/>
            </a:xfrm>
            <a:prstGeom prst="ellipse">
              <a:avLst/>
            </a:prstGeom>
            <a:solidFill>
              <a:schemeClr val="bg1"/>
            </a:solid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25614" name="文本框 66574"/>
            <p:cNvSpPr txBox="1"/>
            <p:nvPr/>
          </p:nvSpPr>
          <p:spPr>
            <a:xfrm>
              <a:off x="672" y="576"/>
              <a:ext cx="336" cy="1156"/>
            </a:xfrm>
            <a:prstGeom prst="rect">
              <a:avLst/>
            </a:prstGeom>
            <a:noFill/>
            <a:ln w="9525">
              <a:noFill/>
            </a:ln>
          </p:spPr>
          <p:txBody>
            <a:bodyPr anchor="t">
              <a:spAutoFit/>
            </a:bodyPr>
            <a:p>
              <a:pPr>
                <a:lnSpc>
                  <a:spcPct val="12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120000"/>
                </a:lnSpc>
                <a:spcBef>
                  <a:spcPct val="50000"/>
                </a:spcBef>
              </a:pPr>
              <a:r>
                <a:rPr lang="en-US" altLang="zh-CN" b="1" i="1">
                  <a:latin typeface="Times New Roman" panose="02020603050405020304" pitchFamily="18" charset="0"/>
                </a:rPr>
                <a:t>u</a:t>
              </a:r>
              <a:endParaRPr lang="en-US" altLang="zh-CN" b="1" i="1">
                <a:latin typeface="Times New Roman" panose="02020603050405020304" pitchFamily="18" charset="0"/>
              </a:endParaRPr>
            </a:p>
            <a:p>
              <a:pPr>
                <a:lnSpc>
                  <a:spcPct val="120000"/>
                </a:lnSpc>
                <a:spcBef>
                  <a:spcPct val="50000"/>
                </a:spcBef>
              </a:pPr>
              <a:endParaRPr lang="zh-CN" altLang="en-US" b="1">
                <a:latin typeface="Times New Roman" panose="02020603050405020304" pitchFamily="18" charset="0"/>
              </a:endParaRPr>
            </a:p>
            <a:p>
              <a:pPr>
                <a:lnSpc>
                  <a:spcPct val="120000"/>
                </a:lnSpc>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25615" name="直接连接符 66575"/>
            <p:cNvSpPr/>
            <p:nvPr/>
          </p:nvSpPr>
          <p:spPr>
            <a:xfrm>
              <a:off x="1686" y="576"/>
              <a:ext cx="0" cy="1152"/>
            </a:xfrm>
            <a:prstGeom prst="line">
              <a:avLst/>
            </a:prstGeom>
            <a:ln w="38100" cap="flat" cmpd="sng">
              <a:solidFill>
                <a:schemeClr val="tx1"/>
              </a:solidFill>
              <a:prstDash val="solid"/>
              <a:round/>
              <a:headEnd type="none" w="med" len="med"/>
              <a:tailEnd type="none" w="med" len="med"/>
            </a:ln>
          </p:spPr>
        </p:sp>
        <p:sp>
          <p:nvSpPr>
            <p:cNvPr id="25616" name="矩形 66576"/>
            <p:cNvSpPr/>
            <p:nvPr/>
          </p:nvSpPr>
          <p:spPr>
            <a:xfrm>
              <a:off x="1536" y="1104"/>
              <a:ext cx="240" cy="240"/>
            </a:xfrm>
            <a:prstGeom prst="rect">
              <a:avLst/>
            </a:prstGeom>
            <a:solidFill>
              <a:schemeClr val="bg1"/>
            </a:solid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25617" name="文本框 66577"/>
            <p:cNvSpPr txBox="1"/>
            <p:nvPr/>
          </p:nvSpPr>
          <p:spPr>
            <a:xfrm>
              <a:off x="1400" y="690"/>
              <a:ext cx="384" cy="232"/>
            </a:xfrm>
            <a:prstGeom prst="rect">
              <a:avLst/>
            </a:prstGeom>
            <a:noFill/>
            <a:ln w="9525">
              <a:noFill/>
            </a:ln>
          </p:spPr>
          <p:txBody>
            <a:bodyPr anchor="t">
              <a:spAutoFit/>
            </a:bodyPr>
            <a:p>
              <a:pPr>
                <a:spcBef>
                  <a:spcPct val="50000"/>
                </a:spcBef>
              </a:pPr>
              <a:r>
                <a:rPr lang="en-US" altLang="zh-CN" b="1" i="1">
                  <a:latin typeface="Times New Roman" panose="02020603050405020304" pitchFamily="18" charset="0"/>
                </a:rPr>
                <a:t>i</a:t>
              </a:r>
              <a:endParaRPr lang="en-US" altLang="zh-CN" b="1" i="1">
                <a:latin typeface="Times New Roman" panose="02020603050405020304" pitchFamily="18" charset="0"/>
              </a:endParaRPr>
            </a:p>
          </p:txBody>
        </p:sp>
      </p:grpSp>
      <p:sp>
        <p:nvSpPr>
          <p:cNvPr id="66579" name="文本框 66578"/>
          <p:cNvSpPr txBox="1"/>
          <p:nvPr/>
        </p:nvSpPr>
        <p:spPr>
          <a:xfrm>
            <a:off x="3365183" y="4659630"/>
            <a:ext cx="5437187" cy="460375"/>
          </a:xfrm>
          <a:prstGeom prst="rect">
            <a:avLst/>
          </a:prstGeom>
          <a:noFill/>
          <a:ln w="9525">
            <a:noFill/>
          </a:ln>
        </p:spPr>
        <p:txBody>
          <a:bodyPr anchor="t">
            <a:spAutoFit/>
          </a:bodyPr>
          <a:p>
            <a:pPr algn="l">
              <a:spcBef>
                <a:spcPct val="50000"/>
              </a:spcBef>
              <a:buClrTx/>
              <a:buSzTx/>
              <a:buFontTx/>
            </a:pPr>
            <a:r>
              <a:rPr lang="zh-CN" altLang="en-US" sz="2400" b="1" dirty="0">
                <a:latin typeface="Times New Roman" panose="02020603050405020304" pitchFamily="18" charset="0"/>
              </a:rPr>
              <a:t>当电压与电流为</a:t>
            </a:r>
            <a:r>
              <a:rPr lang="zh-CN" altLang="en-US" sz="2400" b="1" dirty="0">
                <a:solidFill>
                  <a:srgbClr val="FF3399"/>
                </a:solidFill>
                <a:latin typeface="Times New Roman" panose="02020603050405020304" pitchFamily="18" charset="0"/>
              </a:rPr>
              <a:t>非关联参考方向</a:t>
            </a:r>
            <a:r>
              <a:rPr lang="zh-CN" altLang="en-US" sz="2400" b="1" dirty="0">
                <a:latin typeface="Times New Roman" panose="02020603050405020304" pitchFamily="18" charset="0"/>
              </a:rPr>
              <a:t>时有</a:t>
            </a:r>
            <a:endParaRPr lang="zh-CN" altLang="en-US" sz="2400" b="1" dirty="0">
              <a:latin typeface="Times New Roman" panose="02020603050405020304" pitchFamily="18" charset="0"/>
            </a:endParaRPr>
          </a:p>
        </p:txBody>
      </p:sp>
      <p:grpSp>
        <p:nvGrpSpPr>
          <p:cNvPr id="66580" name="组合 66579"/>
          <p:cNvGrpSpPr/>
          <p:nvPr/>
        </p:nvGrpSpPr>
        <p:grpSpPr>
          <a:xfrm>
            <a:off x="794068" y="4026218"/>
            <a:ext cx="1800225" cy="1981200"/>
            <a:chOff x="672" y="2400"/>
            <a:chExt cx="1134" cy="1248"/>
          </a:xfrm>
        </p:grpSpPr>
        <p:sp>
          <p:nvSpPr>
            <p:cNvPr id="25620" name="直接连接符 66580"/>
            <p:cNvSpPr/>
            <p:nvPr/>
          </p:nvSpPr>
          <p:spPr>
            <a:xfrm>
              <a:off x="816" y="2448"/>
              <a:ext cx="864" cy="0"/>
            </a:xfrm>
            <a:prstGeom prst="line">
              <a:avLst/>
            </a:prstGeom>
            <a:ln w="38100" cap="flat" cmpd="sng">
              <a:solidFill>
                <a:schemeClr val="tx1"/>
              </a:solidFill>
              <a:prstDash val="solid"/>
              <a:round/>
              <a:headEnd type="none" w="med" len="med"/>
              <a:tailEnd type="none" w="med" len="med"/>
            </a:ln>
          </p:spPr>
        </p:sp>
        <p:sp>
          <p:nvSpPr>
            <p:cNvPr id="25621" name="直接连接符 66581"/>
            <p:cNvSpPr/>
            <p:nvPr/>
          </p:nvSpPr>
          <p:spPr>
            <a:xfrm>
              <a:off x="816" y="3600"/>
              <a:ext cx="864" cy="0"/>
            </a:xfrm>
            <a:prstGeom prst="line">
              <a:avLst/>
            </a:prstGeom>
            <a:ln w="38100" cap="flat" cmpd="sng">
              <a:solidFill>
                <a:schemeClr val="tx1"/>
              </a:solidFill>
              <a:prstDash val="solid"/>
              <a:round/>
              <a:headEnd type="none" w="med" len="med"/>
              <a:tailEnd type="none" w="med" len="med"/>
            </a:ln>
          </p:spPr>
        </p:sp>
        <p:sp>
          <p:nvSpPr>
            <p:cNvPr id="25622" name="直接连接符 66582"/>
            <p:cNvSpPr/>
            <p:nvPr/>
          </p:nvSpPr>
          <p:spPr>
            <a:xfrm>
              <a:off x="1636" y="2544"/>
              <a:ext cx="0" cy="288"/>
            </a:xfrm>
            <a:prstGeom prst="line">
              <a:avLst/>
            </a:prstGeom>
            <a:ln w="38100" cap="flat" cmpd="sng">
              <a:solidFill>
                <a:srgbClr val="FF0000"/>
              </a:solidFill>
              <a:prstDash val="solid"/>
              <a:round/>
              <a:headEnd type="triangle" w="med" len="med"/>
              <a:tailEnd type="none" w="med" len="med"/>
            </a:ln>
          </p:spPr>
        </p:sp>
        <p:sp>
          <p:nvSpPr>
            <p:cNvPr id="25623" name="椭圆 66583"/>
            <p:cNvSpPr/>
            <p:nvPr/>
          </p:nvSpPr>
          <p:spPr>
            <a:xfrm>
              <a:off x="720" y="2400"/>
              <a:ext cx="96" cy="96"/>
            </a:xfrm>
            <a:prstGeom prst="ellipse">
              <a:avLst/>
            </a:prstGeom>
            <a:solidFill>
              <a:schemeClr val="bg1"/>
            </a:solid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25624" name="椭圆 66584"/>
            <p:cNvSpPr/>
            <p:nvPr/>
          </p:nvSpPr>
          <p:spPr>
            <a:xfrm>
              <a:off x="720" y="3552"/>
              <a:ext cx="96" cy="96"/>
            </a:xfrm>
            <a:prstGeom prst="ellipse">
              <a:avLst/>
            </a:prstGeom>
            <a:solidFill>
              <a:schemeClr val="bg1"/>
            </a:solid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25625" name="文本框 66585"/>
            <p:cNvSpPr txBox="1"/>
            <p:nvPr/>
          </p:nvSpPr>
          <p:spPr>
            <a:xfrm>
              <a:off x="672" y="2448"/>
              <a:ext cx="480" cy="1156"/>
            </a:xfrm>
            <a:prstGeom prst="rect">
              <a:avLst/>
            </a:prstGeom>
            <a:noFill/>
            <a:ln w="9525">
              <a:noFill/>
            </a:ln>
          </p:spPr>
          <p:txBody>
            <a:bodyPr anchor="t">
              <a:spAutoFit/>
            </a:bodyPr>
            <a:p>
              <a:pPr>
                <a:lnSpc>
                  <a:spcPct val="120000"/>
                </a:lnSpc>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a:lnSpc>
                  <a:spcPct val="120000"/>
                </a:lnSpc>
                <a:spcBef>
                  <a:spcPct val="50000"/>
                </a:spcBef>
              </a:pPr>
              <a:r>
                <a:rPr lang="en-US" altLang="zh-CN" b="1" i="1">
                  <a:latin typeface="Times New Roman" panose="02020603050405020304" pitchFamily="18" charset="0"/>
                  <a:ea typeface="宋体" panose="02010600030101010101" pitchFamily="2" charset="-122"/>
                </a:rPr>
                <a:t>u</a:t>
              </a:r>
              <a:endParaRPr lang="en-US" altLang="zh-CN" b="1" i="1">
                <a:latin typeface="Times New Roman" panose="02020603050405020304" pitchFamily="18" charset="0"/>
                <a:ea typeface="宋体" panose="02010600030101010101" pitchFamily="2" charset="-122"/>
              </a:endParaRPr>
            </a:p>
            <a:p>
              <a:pPr>
                <a:lnSpc>
                  <a:spcPct val="120000"/>
                </a:lnSpc>
                <a:spcBef>
                  <a:spcPct val="50000"/>
                </a:spcBef>
              </a:pPr>
              <a:endParaRPr lang="zh-CN" altLang="en-US" b="1">
                <a:latin typeface="Arial" panose="020B0604020202020204" pitchFamily="34" charset="0"/>
                <a:ea typeface="宋体" panose="02010600030101010101" pitchFamily="2" charset="-122"/>
              </a:endParaRPr>
            </a:p>
            <a:p>
              <a:pPr>
                <a:lnSpc>
                  <a:spcPct val="120000"/>
                </a:lnSpc>
                <a:spcBef>
                  <a:spcPct val="50000"/>
                </a:spcBef>
              </a:pP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25626" name="直接连接符 66586"/>
            <p:cNvSpPr/>
            <p:nvPr/>
          </p:nvSpPr>
          <p:spPr>
            <a:xfrm>
              <a:off x="1680" y="2448"/>
              <a:ext cx="0" cy="1152"/>
            </a:xfrm>
            <a:prstGeom prst="line">
              <a:avLst/>
            </a:prstGeom>
            <a:ln w="38100" cap="flat" cmpd="sng">
              <a:solidFill>
                <a:schemeClr val="tx1"/>
              </a:solidFill>
              <a:prstDash val="solid"/>
              <a:round/>
              <a:headEnd type="none" w="med" len="med"/>
              <a:tailEnd type="none" w="med" len="med"/>
            </a:ln>
          </p:spPr>
        </p:sp>
        <p:sp>
          <p:nvSpPr>
            <p:cNvPr id="25627" name="矩形 66587"/>
            <p:cNvSpPr/>
            <p:nvPr/>
          </p:nvSpPr>
          <p:spPr>
            <a:xfrm>
              <a:off x="1536" y="2976"/>
              <a:ext cx="240" cy="240"/>
            </a:xfrm>
            <a:prstGeom prst="rect">
              <a:avLst/>
            </a:prstGeom>
            <a:solidFill>
              <a:schemeClr val="bg1"/>
            </a:solid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25628" name="文本框 66588"/>
            <p:cNvSpPr txBox="1"/>
            <p:nvPr/>
          </p:nvSpPr>
          <p:spPr>
            <a:xfrm>
              <a:off x="1422" y="2567"/>
              <a:ext cx="384" cy="232"/>
            </a:xfrm>
            <a:prstGeom prst="rect">
              <a:avLst/>
            </a:prstGeom>
            <a:noFill/>
            <a:ln w="9525">
              <a:noFill/>
            </a:ln>
          </p:spPr>
          <p:txBody>
            <a:bodyPr anchor="t">
              <a:spAutoFit/>
            </a:bodyPr>
            <a:p>
              <a:pPr>
                <a:spcBef>
                  <a:spcPct val="50000"/>
                </a:spcBef>
              </a:pPr>
              <a:r>
                <a:rPr lang="en-US" altLang="zh-CN" b="1" i="1">
                  <a:latin typeface="Times New Roman" panose="02020603050405020304" pitchFamily="18" charset="0"/>
                  <a:ea typeface="宋体" panose="02010600030101010101" pitchFamily="2" charset="-122"/>
                </a:rPr>
                <a:t>i</a:t>
              </a:r>
              <a:endParaRPr lang="en-US" altLang="zh-CN" b="1" i="1">
                <a:latin typeface="Times New Roman" panose="02020603050405020304" pitchFamily="18" charset="0"/>
                <a:ea typeface="宋体" panose="02010600030101010101" pitchFamily="2" charset="-122"/>
              </a:endParaRPr>
            </a:p>
          </p:txBody>
        </p:sp>
      </p:grpSp>
      <p:graphicFrame>
        <p:nvGraphicFramePr>
          <p:cNvPr id="66593" name="对象 66592"/>
          <p:cNvGraphicFramePr/>
          <p:nvPr/>
        </p:nvGraphicFramePr>
        <p:xfrm>
          <a:off x="5818505" y="5302885"/>
          <a:ext cx="1455738" cy="552450"/>
        </p:xfrm>
        <a:graphic>
          <a:graphicData uri="http://schemas.openxmlformats.org/presentationml/2006/ole">
            <mc:AlternateContent xmlns:mc="http://schemas.openxmlformats.org/markup-compatibility/2006">
              <mc:Choice xmlns:v="urn:schemas-microsoft-com:vml" Requires="v">
                <p:oleObj spid="_x0000_s3076" name="" r:id="rId3" imgW="532765" imgH="203200" progId="Equation.3">
                  <p:embed/>
                </p:oleObj>
              </mc:Choice>
              <mc:Fallback>
                <p:oleObj name="" r:id="rId3" imgW="532765" imgH="203200" progId="Equation.3">
                  <p:embed/>
                  <p:pic>
                    <p:nvPicPr>
                      <p:cNvPr id="0" name="图片 3075"/>
                      <p:cNvPicPr/>
                      <p:nvPr/>
                    </p:nvPicPr>
                    <p:blipFill>
                      <a:blip r:embed="rId4"/>
                      <a:stretch>
                        <a:fillRect/>
                      </a:stretch>
                    </p:blipFill>
                    <p:spPr>
                      <a:xfrm>
                        <a:off x="5818505" y="5302885"/>
                        <a:ext cx="1455738" cy="552450"/>
                      </a:xfrm>
                      <a:prstGeom prst="rect">
                        <a:avLst/>
                      </a:prstGeom>
                      <a:solidFill>
                        <a:srgbClr val="AFFFEA"/>
                      </a:solidFill>
                      <a:ln w="38100">
                        <a:noFill/>
                        <a:miter/>
                      </a:ln>
                    </p:spPr>
                  </p:pic>
                </p:oleObj>
              </mc:Fallback>
            </mc:AlternateContent>
          </a:graphicData>
        </a:graphic>
      </p:graphicFrame>
      <p:sp>
        <p:nvSpPr>
          <p:cNvPr id="2" name="文本框 1"/>
          <p:cNvSpPr txBox="1"/>
          <p:nvPr/>
        </p:nvSpPr>
        <p:spPr>
          <a:xfrm>
            <a:off x="3365500" y="1359535"/>
            <a:ext cx="4754880" cy="460375"/>
          </a:xfrm>
          <a:prstGeom prst="rect">
            <a:avLst/>
          </a:prstGeom>
          <a:noFill/>
        </p:spPr>
        <p:txBody>
          <a:bodyPr wrap="none" rtlCol="0">
            <a:spAutoFit/>
          </a:bodyPr>
          <a:p>
            <a:r>
              <a:rPr lang="zh-CN" altLang="en-US" sz="2400" b="1"/>
              <a:t>计算功率，一定要先确定好元件！</a:t>
            </a:r>
            <a:endParaRPr lang="zh-CN" altLang="en-US" sz="2400" b="1"/>
          </a:p>
        </p:txBody>
      </p:sp>
      <p:sp>
        <p:nvSpPr>
          <p:cNvPr id="3" name="标题 1"/>
          <p:cNvSpPr>
            <a:spLocks noGrp="1"/>
          </p:cNvSpPr>
          <p:nvPr/>
        </p:nvSpPr>
        <p:spPr>
          <a:xfrm>
            <a:off x="1604010" y="233045"/>
            <a:ext cx="3505835" cy="705485"/>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a:t>第一章 知识点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9"/>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nodeType="afterEffect">
                                  <p:stCondLst>
                                    <p:cond delay="0"/>
                                  </p:stCondLst>
                                  <p:childTnLst>
                                    <p:set>
                                      <p:cBhvr>
                                        <p:cTn id="9" dur="1" fill="hold">
                                          <p:stCondLst>
                                            <p:cond delay="0"/>
                                          </p:stCondLst>
                                        </p:cTn>
                                        <p:tgtEl>
                                          <p:spTgt spid="66566"/>
                                        </p:tgtEl>
                                        <p:attrNameLst>
                                          <p:attrName>style.visibility</p:attrName>
                                        </p:attrNameLst>
                                      </p:cBhvr>
                                      <p:to>
                                        <p:strVal val="visible"/>
                                      </p:to>
                                    </p:set>
                                    <p:animEffect transition="in" filter="box(in)">
                                      <p:cBhvr>
                                        <p:cTn id="10" dur="500"/>
                                        <p:tgtEl>
                                          <p:spTgt spid="6656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80"/>
                                        </p:tgtEl>
                                        <p:attrNameLst>
                                          <p:attrName>style.visibility</p:attrName>
                                        </p:attrNameLst>
                                      </p:cBhvr>
                                      <p:to>
                                        <p:strVal val="visible"/>
                                      </p:to>
                                    </p:set>
                                  </p:childTnLst>
                                </p:cTn>
                              </p:par>
                            </p:childTnLst>
                          </p:cTn>
                        </p:par>
                        <p:par>
                          <p:cTn id="15" fill="hold">
                            <p:stCondLst>
                              <p:cond delay="0"/>
                            </p:stCondLst>
                            <p:childTnLst>
                              <p:par>
                                <p:cTn id="16" presetID="4" presetClass="entr" presetSubtype="16" fill="hold" nodeType="afterEffect">
                                  <p:stCondLst>
                                    <p:cond delay="0"/>
                                  </p:stCondLst>
                                  <p:childTnLst>
                                    <p:set>
                                      <p:cBhvr>
                                        <p:cTn id="17" dur="1" fill="hold">
                                          <p:stCondLst>
                                            <p:cond delay="0"/>
                                          </p:stCondLst>
                                        </p:cTn>
                                        <p:tgtEl>
                                          <p:spTgt spid="66593"/>
                                        </p:tgtEl>
                                        <p:attrNameLst>
                                          <p:attrName>style.visibility</p:attrName>
                                        </p:attrNameLst>
                                      </p:cBhvr>
                                      <p:to>
                                        <p:strVal val="visible"/>
                                      </p:to>
                                    </p:set>
                                    <p:animEffect transition="in" filter="box(in)">
                                      <p:cBhvr>
                                        <p:cTn id="18" dur="500"/>
                                        <p:tgtEl>
                                          <p:spTgt spid="6659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6565">
                                            <p:txEl>
                                              <p:pRg st="0" end="0"/>
                                            </p:txEl>
                                          </p:spTgt>
                                        </p:tgtEl>
                                        <p:attrNameLst>
                                          <p:attrName>style.visibility</p:attrName>
                                        </p:attrNameLst>
                                      </p:cBhvr>
                                      <p:to>
                                        <p:strVal val="visible"/>
                                      </p:to>
                                    </p:set>
                                    <p:animEffect transition="in" filter="blinds(horizontal)">
                                      <p:cBhvr>
                                        <p:cTn id="23" dur="500"/>
                                        <p:tgtEl>
                                          <p:spTgt spid="6656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6579">
                                            <p:txEl>
                                              <p:pRg st="0" end="0"/>
                                            </p:txEl>
                                          </p:spTgt>
                                        </p:tgtEl>
                                        <p:attrNameLst>
                                          <p:attrName>style.visibility</p:attrName>
                                        </p:attrNameLst>
                                      </p:cBhvr>
                                      <p:to>
                                        <p:strVal val="visible"/>
                                      </p:to>
                                    </p:set>
                                    <p:animEffect transition="in" filter="wipe(left)">
                                      <p:cBhvr>
                                        <p:cTn id="28" dur="500"/>
                                        <p:tgtEl>
                                          <p:spTgt spid="66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9" grpId="0" bldLvl="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idx="10"/>
          </p:nvPr>
        </p:nvSpPr>
        <p:spPr>
          <a:xfrm>
            <a:off x="10056813" y="6597650"/>
            <a:ext cx="576262" cy="260350"/>
          </a:xfrm>
        </p:spPr>
        <p:txBody>
          <a:bodyPr anchor="t">
            <a:normAutofit fontScale="70000"/>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r"/>
            <a:fld id="{9A0DB2DC-4C9A-4742-B13C-FB6460FD3503}" type="slidenum">
              <a:rPr lang="zh-CN" altLang="en-US" sz="1600" b="1" dirty="0">
                <a:solidFill>
                  <a:srgbClr val="FFFF00"/>
                </a:solidFill>
                <a:ea typeface="宋体" panose="02010600030101010101" pitchFamily="2" charset="-122"/>
              </a:rPr>
            </a:fld>
            <a:endParaRPr lang="zh-CN" altLang="en-US" sz="1600" b="1" dirty="0">
              <a:solidFill>
                <a:srgbClr val="FFFF00"/>
              </a:solidFill>
              <a:ea typeface="宋体" panose="02010600030101010101" pitchFamily="2" charset="-122"/>
            </a:endParaRPr>
          </a:p>
        </p:txBody>
      </p:sp>
      <p:sp>
        <p:nvSpPr>
          <p:cNvPr id="108679" name="标题 108678"/>
          <p:cNvSpPr>
            <a:spLocks noGrp="1"/>
          </p:cNvSpPr>
          <p:nvPr>
            <p:ph type="title"/>
          </p:nvPr>
        </p:nvSpPr>
        <p:spPr>
          <a:xfrm>
            <a:off x="1903095" y="144145"/>
            <a:ext cx="8446135" cy="720725"/>
          </a:xfrm>
        </p:spPr>
        <p:txBody>
          <a:bodyPr anchor="ctr">
            <a:normAutofit/>
          </a:bodyPr>
          <a:p>
            <a:pPr marL="0" marR="0" indent="0" algn="ctr" defTabSz="914400" rtl="0" eaLnBrk="0" fontAlgn="base" latinLnBrk="0" hangingPunct="0">
              <a:lnSpc>
                <a:spcPct val="100000"/>
              </a:lnSpc>
              <a:spcBef>
                <a:spcPct val="0"/>
              </a:spcBef>
              <a:spcAft>
                <a:spcPct val="0"/>
              </a:spcAft>
              <a:buClrTx/>
              <a:buSzTx/>
              <a:buFontTx/>
              <a:buNone/>
            </a:pPr>
            <a:r>
              <a:rPr kumimoji="0" lang="en-US" altLang="zh-CN" sz="3600" i="0" u="none" strike="noStrike" normalizeH="0" baseline="0" noProof="1">
                <a:solidFill>
                  <a:srgbClr val="DF3621"/>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等效电路</a:t>
            </a:r>
            <a:endParaRPr kumimoji="0" lang="en-US" altLang="zh-CN" sz="3600" i="0" u="none" strike="noStrike" normalizeH="0" baseline="0" noProof="1">
              <a:solidFill>
                <a:srgbClr val="DF3621"/>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endParaRPr>
          </a:p>
        </p:txBody>
      </p:sp>
      <p:grpSp>
        <p:nvGrpSpPr>
          <p:cNvPr id="110599" name="组合 110598"/>
          <p:cNvGrpSpPr/>
          <p:nvPr/>
        </p:nvGrpSpPr>
        <p:grpSpPr>
          <a:xfrm>
            <a:off x="1385253" y="2127568"/>
            <a:ext cx="3979862" cy="1905000"/>
            <a:chOff x="421" y="1891"/>
            <a:chExt cx="2507" cy="1200"/>
          </a:xfrm>
        </p:grpSpPr>
        <p:grpSp>
          <p:nvGrpSpPr>
            <p:cNvPr id="85000" name="组合 110599"/>
            <p:cNvGrpSpPr/>
            <p:nvPr/>
          </p:nvGrpSpPr>
          <p:grpSpPr>
            <a:xfrm>
              <a:off x="421" y="1891"/>
              <a:ext cx="2507" cy="1200"/>
              <a:chOff x="421" y="1891"/>
              <a:chExt cx="2507" cy="1200"/>
            </a:xfrm>
          </p:grpSpPr>
          <p:grpSp>
            <p:nvGrpSpPr>
              <p:cNvPr id="85001" name="组合 110600"/>
              <p:cNvGrpSpPr/>
              <p:nvPr/>
            </p:nvGrpSpPr>
            <p:grpSpPr>
              <a:xfrm>
                <a:off x="421" y="1891"/>
                <a:ext cx="1147" cy="1152"/>
                <a:chOff x="421" y="1891"/>
                <a:chExt cx="1147" cy="1152"/>
              </a:xfrm>
            </p:grpSpPr>
            <p:sp>
              <p:nvSpPr>
                <p:cNvPr id="110602" name="文本框 110601"/>
                <p:cNvSpPr txBox="1"/>
                <p:nvPr/>
              </p:nvSpPr>
              <p:spPr>
                <a:xfrm>
                  <a:off x="453" y="2524"/>
                  <a:ext cx="315" cy="288"/>
                </a:xfrm>
                <a:prstGeom prst="rect">
                  <a:avLst/>
                </a:prstGeom>
                <a:noFill/>
                <a:ln w="9525">
                  <a:noFill/>
                </a:ln>
              </p:spPr>
              <p:txBody>
                <a:bodyPr anchor="ctr">
                  <a:spAutoFit/>
                </a:bodyPr>
                <a:p>
                  <a:pPr algn="ctr">
                    <a:spcBef>
                      <a:spcPct val="50000"/>
                    </a:spcBef>
                  </a:pPr>
                  <a:r>
                    <a:rPr lang="en-US" altLang="zh-CN" b="1" i="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R</a:t>
                  </a:r>
                  <a:r>
                    <a:rPr lang="en-US" altLang="zh-CN" b="1" baseline="-25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03" name="直接连接符 110602"/>
                <p:cNvSpPr/>
                <p:nvPr/>
              </p:nvSpPr>
              <p:spPr>
                <a:xfrm>
                  <a:off x="699" y="2396"/>
                  <a:ext cx="0" cy="0"/>
                </a:xfrm>
                <a:prstGeom prst="line">
                  <a:avLst/>
                </a:prstGeom>
                <a:ln w="9525" cap="flat" cmpd="sng">
                  <a:solidFill>
                    <a:schemeClr val="tx1"/>
                  </a:solidFill>
                  <a:prstDash val="solid"/>
                  <a:round/>
                  <a:headEnd type="none" w="med" len="med"/>
                  <a:tailEnd type="none" w="med" len="med"/>
                </a:ln>
              </p:spPr>
            </p:sp>
            <p:sp>
              <p:nvSpPr>
                <p:cNvPr id="85004" name="椭圆 110603"/>
                <p:cNvSpPr/>
                <p:nvPr/>
              </p:nvSpPr>
              <p:spPr>
                <a:xfrm>
                  <a:off x="713" y="2202"/>
                  <a:ext cx="195" cy="194"/>
                </a:xfrm>
                <a:prstGeom prst="ellipse">
                  <a:avLst/>
                </a:prstGeom>
                <a:no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85005" name="直接连接符 110604"/>
                <p:cNvSpPr/>
                <p:nvPr/>
              </p:nvSpPr>
              <p:spPr>
                <a:xfrm>
                  <a:off x="819" y="2057"/>
                  <a:ext cx="0" cy="484"/>
                </a:xfrm>
                <a:prstGeom prst="line">
                  <a:avLst/>
                </a:prstGeom>
                <a:ln w="38100" cap="flat" cmpd="sng">
                  <a:solidFill>
                    <a:schemeClr val="tx1"/>
                  </a:solidFill>
                  <a:prstDash val="solid"/>
                  <a:miter/>
                  <a:headEnd type="none" w="med" len="med"/>
                  <a:tailEnd type="none" w="med" len="med"/>
                </a:ln>
              </p:spPr>
            </p:sp>
            <p:sp>
              <p:nvSpPr>
                <p:cNvPr id="110606" name="矩形 110605"/>
                <p:cNvSpPr/>
                <p:nvPr/>
              </p:nvSpPr>
              <p:spPr>
                <a:xfrm>
                  <a:off x="779" y="2541"/>
                  <a:ext cx="80" cy="194"/>
                </a:xfrm>
                <a:prstGeom prst="rect">
                  <a:avLst/>
                </a:prstGeom>
                <a:noFill/>
                <a:ln w="38100" cap="flat" cmpd="sng">
                  <a:solidFill>
                    <a:schemeClr val="tx1"/>
                  </a:solidFill>
                  <a:prstDash val="solid"/>
                  <a:miter/>
                  <a:headEnd type="none" w="med" len="med"/>
                  <a:tailEnd type="none" w="med" len="med"/>
                </a:ln>
              </p:spPr>
              <p:txBody>
                <a:bodyPr wrap="none" anchor="ctr"/>
                <a:p>
                  <a:pPr algn="ctr" fontAlgn="base"/>
                  <a:endParaRPr lang="zh-CN" altLang="en-US" sz="28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07" name="直接连接符 110606"/>
                <p:cNvSpPr/>
                <p:nvPr/>
              </p:nvSpPr>
              <p:spPr>
                <a:xfrm>
                  <a:off x="819" y="2735"/>
                  <a:ext cx="0" cy="193"/>
                </a:xfrm>
                <a:prstGeom prst="line">
                  <a:avLst/>
                </a:prstGeom>
                <a:ln w="38100" cap="flat" cmpd="sng">
                  <a:solidFill>
                    <a:schemeClr val="tx1"/>
                  </a:solidFill>
                  <a:prstDash val="solid"/>
                  <a:round/>
                  <a:headEnd type="none" w="med" len="med"/>
                  <a:tailEnd type="none" w="med" len="med"/>
                </a:ln>
              </p:spPr>
            </p:sp>
            <p:sp>
              <p:nvSpPr>
                <p:cNvPr id="110608" name="文本框 110607"/>
                <p:cNvSpPr txBox="1"/>
                <p:nvPr/>
              </p:nvSpPr>
              <p:spPr>
                <a:xfrm>
                  <a:off x="528" y="1914"/>
                  <a:ext cx="160" cy="731"/>
                </a:xfrm>
                <a:prstGeom prst="rect">
                  <a:avLst/>
                </a:prstGeom>
                <a:noFill/>
                <a:ln w="9525">
                  <a:noFill/>
                </a:ln>
              </p:spPr>
              <p:txBody>
                <a:bodyPr anchor="ctr">
                  <a:spAutoFit/>
                </a:bodyPr>
                <a:p>
                  <a:pPr algn="ctr">
                    <a:spcBef>
                      <a:spcPct val="50000"/>
                    </a:spcBef>
                  </a:pPr>
                  <a:r>
                    <a:rPr lang="en-US" altLang="zh-CN" sz="2800" b="1"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sz="2800" b="1" noProof="1">
                    <a:effectLst>
                      <a:outerShdw blurRad="38100" dist="38100" dir="2700000">
                        <a:srgbClr val="FFFFFF"/>
                      </a:outerShdw>
                    </a:effectLst>
                    <a:latin typeface="Times New Roman" panose="02020603050405020304" pitchFamily="18" charset="0"/>
                    <a:ea typeface="宋体" panose="02010600030101010101" pitchFamily="2" charset="-122"/>
                  </a:endParaRPr>
                </a:p>
                <a:p>
                  <a:pPr algn="ctr">
                    <a:spcBef>
                      <a:spcPct val="50000"/>
                    </a:spcBef>
                  </a:pPr>
                  <a:r>
                    <a:rPr lang="en-US" altLang="zh-CN" sz="28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sz="2800" b="1" noProof="1">
                    <a:solidFill>
                      <a:srgbClr val="FF33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110609" name="矩形 110608"/>
                <p:cNvSpPr/>
                <p:nvPr/>
              </p:nvSpPr>
              <p:spPr>
                <a:xfrm>
                  <a:off x="421" y="2157"/>
                  <a:ext cx="326" cy="288"/>
                </a:xfrm>
                <a:prstGeom prst="rect">
                  <a:avLst/>
                </a:prstGeom>
                <a:noFill/>
                <a:ln w="9525">
                  <a:noFill/>
                </a:ln>
              </p:spPr>
              <p:txBody>
                <a:bodyPr wrap="none" anchor="ctr">
                  <a:spAutoFit/>
                </a:bodyPr>
                <a:p>
                  <a:pPr algn="ctr" fontAlgn="base"/>
                  <a:r>
                    <a:rPr lang="en-US" altLang="zh-CN"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U</a:t>
                  </a:r>
                  <a:r>
                    <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a:t>
                  </a:r>
                  <a:endPar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85010" name="直接连接符 110609"/>
                <p:cNvSpPr/>
                <p:nvPr/>
              </p:nvSpPr>
              <p:spPr>
                <a:xfrm>
                  <a:off x="817" y="2058"/>
                  <a:ext cx="500" cy="0"/>
                </a:xfrm>
                <a:prstGeom prst="line">
                  <a:avLst/>
                </a:prstGeom>
                <a:ln w="38100" cap="flat" cmpd="sng">
                  <a:solidFill>
                    <a:schemeClr val="tx1"/>
                  </a:solidFill>
                  <a:prstDash val="solid"/>
                  <a:round/>
                  <a:headEnd type="none" w="med" len="med"/>
                  <a:tailEnd type="none" w="med" len="med"/>
                </a:ln>
              </p:spPr>
            </p:sp>
            <p:sp>
              <p:nvSpPr>
                <p:cNvPr id="85011" name="直接连接符 110610"/>
                <p:cNvSpPr/>
                <p:nvPr/>
              </p:nvSpPr>
              <p:spPr>
                <a:xfrm>
                  <a:off x="820" y="2916"/>
                  <a:ext cx="501" cy="0"/>
                </a:xfrm>
                <a:prstGeom prst="line">
                  <a:avLst/>
                </a:prstGeom>
                <a:ln w="38100" cap="flat" cmpd="sng">
                  <a:solidFill>
                    <a:schemeClr val="tx1"/>
                  </a:solidFill>
                  <a:prstDash val="solid"/>
                  <a:round/>
                  <a:headEnd type="none" w="med" len="med"/>
                  <a:tailEnd type="none" w="med" len="med"/>
                </a:ln>
              </p:spPr>
            </p:sp>
            <p:sp>
              <p:nvSpPr>
                <p:cNvPr id="85012" name="椭圆 110611"/>
                <p:cNvSpPr/>
                <p:nvPr/>
              </p:nvSpPr>
              <p:spPr>
                <a:xfrm>
                  <a:off x="1317" y="2022"/>
                  <a:ext cx="43" cy="58"/>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13" name="椭圆 110612"/>
                <p:cNvSpPr/>
                <p:nvPr/>
              </p:nvSpPr>
              <p:spPr>
                <a:xfrm>
                  <a:off x="1317" y="2870"/>
                  <a:ext cx="43" cy="58"/>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110614" name="文本框 110613"/>
                <p:cNvSpPr txBox="1"/>
                <p:nvPr/>
              </p:nvSpPr>
              <p:spPr>
                <a:xfrm>
                  <a:off x="1356" y="1891"/>
                  <a:ext cx="212" cy="288"/>
                </a:xfrm>
                <a:prstGeom prst="rect">
                  <a:avLst/>
                </a:prstGeom>
                <a:noFill/>
                <a:ln w="9525">
                  <a:noFill/>
                </a:ln>
              </p:spPr>
              <p:txBody>
                <a:bodyPr wrap="none"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0615" name="文本框 110614"/>
                <p:cNvSpPr txBox="1"/>
                <p:nvPr/>
              </p:nvSpPr>
              <p:spPr>
                <a:xfrm>
                  <a:off x="1341" y="2755"/>
                  <a:ext cx="223" cy="288"/>
                </a:xfrm>
                <a:prstGeom prst="rect">
                  <a:avLst/>
                </a:prstGeom>
                <a:noFill/>
                <a:ln w="9525">
                  <a:noFill/>
                </a:ln>
              </p:spPr>
              <p:txBody>
                <a:bodyPr wrap="none"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b</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grpSp>
            <p:nvGrpSpPr>
              <p:cNvPr id="85016" name="组合 110615"/>
              <p:cNvGrpSpPr/>
              <p:nvPr/>
            </p:nvGrpSpPr>
            <p:grpSpPr>
              <a:xfrm>
                <a:off x="1363" y="1891"/>
                <a:ext cx="1565" cy="1200"/>
                <a:chOff x="1363" y="1891"/>
                <a:chExt cx="1565" cy="1200"/>
              </a:xfrm>
            </p:grpSpPr>
            <p:sp>
              <p:nvSpPr>
                <p:cNvPr id="110617" name="矩形 110616"/>
                <p:cNvSpPr/>
                <p:nvPr/>
              </p:nvSpPr>
              <p:spPr>
                <a:xfrm>
                  <a:off x="1363" y="2358"/>
                  <a:ext cx="432" cy="288"/>
                </a:xfrm>
                <a:prstGeom prst="rect">
                  <a:avLst/>
                </a:prstGeom>
                <a:noFill/>
                <a:ln w="9525">
                  <a:noFill/>
                </a:ln>
              </p:spPr>
              <p:txBody>
                <a:bodyPr anchor="ctr">
                  <a:spAutoFit/>
                </a:bodyPr>
                <a:p>
                  <a:pPr algn="ctr" fontAlgn="base"/>
                  <a:r>
                    <a:rPr lang="en-US" altLang="zh-CN"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a:t>
                  </a:r>
                  <a:r>
                    <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a:t>
                  </a:r>
                  <a:endPar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grpSp>
              <p:nvGrpSpPr>
                <p:cNvPr id="85018" name="组合 110617"/>
                <p:cNvGrpSpPr/>
                <p:nvPr/>
              </p:nvGrpSpPr>
              <p:grpSpPr>
                <a:xfrm>
                  <a:off x="1754" y="2065"/>
                  <a:ext cx="195" cy="899"/>
                  <a:chOff x="2448" y="960"/>
                  <a:chExt cx="192" cy="864"/>
                </a:xfrm>
              </p:grpSpPr>
              <p:grpSp>
                <p:nvGrpSpPr>
                  <p:cNvPr id="85019" name="组合 110618"/>
                  <p:cNvGrpSpPr/>
                  <p:nvPr/>
                </p:nvGrpSpPr>
                <p:grpSpPr>
                  <a:xfrm flipV="1">
                    <a:off x="2448" y="1296"/>
                    <a:ext cx="192" cy="192"/>
                    <a:chOff x="1344" y="1872"/>
                    <a:chExt cx="192" cy="192"/>
                  </a:xfrm>
                </p:grpSpPr>
                <p:sp>
                  <p:nvSpPr>
                    <p:cNvPr id="85020" name="椭圆 110619"/>
                    <p:cNvSpPr/>
                    <p:nvPr/>
                  </p:nvSpPr>
                  <p:spPr>
                    <a:xfrm>
                      <a:off x="1344" y="1872"/>
                      <a:ext cx="192" cy="192"/>
                    </a:xfrm>
                    <a:prstGeom prst="ellipse">
                      <a:avLst/>
                    </a:prstGeom>
                    <a:no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85021" name="直接连接符 110620"/>
                    <p:cNvSpPr/>
                    <p:nvPr/>
                  </p:nvSpPr>
                  <p:spPr>
                    <a:xfrm>
                      <a:off x="1344" y="1968"/>
                      <a:ext cx="192" cy="0"/>
                    </a:xfrm>
                    <a:prstGeom prst="line">
                      <a:avLst/>
                    </a:prstGeom>
                    <a:ln w="38100" cap="flat" cmpd="sng">
                      <a:solidFill>
                        <a:schemeClr val="tx1"/>
                      </a:solidFill>
                      <a:prstDash val="solid"/>
                      <a:miter/>
                      <a:headEnd type="none" w="med" len="med"/>
                      <a:tailEnd type="none" w="med" len="med"/>
                    </a:ln>
                  </p:spPr>
                </p:sp>
              </p:grpSp>
              <p:sp>
                <p:nvSpPr>
                  <p:cNvPr id="85022" name="直接连接符 110621"/>
                  <p:cNvSpPr/>
                  <p:nvPr/>
                </p:nvSpPr>
                <p:spPr>
                  <a:xfrm>
                    <a:off x="2544" y="1488"/>
                    <a:ext cx="0" cy="336"/>
                  </a:xfrm>
                  <a:prstGeom prst="line">
                    <a:avLst/>
                  </a:prstGeom>
                  <a:ln w="38100" cap="flat" cmpd="sng">
                    <a:solidFill>
                      <a:schemeClr val="tx1"/>
                    </a:solidFill>
                    <a:prstDash val="solid"/>
                    <a:round/>
                    <a:headEnd type="none" w="med" len="med"/>
                    <a:tailEnd type="none" w="med" len="med"/>
                  </a:ln>
                </p:spPr>
              </p:sp>
              <p:sp>
                <p:nvSpPr>
                  <p:cNvPr id="85023" name="直接连接符 110622"/>
                  <p:cNvSpPr/>
                  <p:nvPr/>
                </p:nvSpPr>
                <p:spPr>
                  <a:xfrm>
                    <a:off x="2544" y="960"/>
                    <a:ext cx="0" cy="336"/>
                  </a:xfrm>
                  <a:prstGeom prst="line">
                    <a:avLst/>
                  </a:prstGeom>
                  <a:ln w="38100" cap="flat" cmpd="sng">
                    <a:solidFill>
                      <a:schemeClr val="tx1"/>
                    </a:solidFill>
                    <a:prstDash val="solid"/>
                    <a:round/>
                    <a:headEnd type="none" w="med" len="med"/>
                    <a:tailEnd type="none" w="med" len="med"/>
                  </a:ln>
                </p:spPr>
              </p:sp>
            </p:grpSp>
            <p:sp>
              <p:nvSpPr>
                <p:cNvPr id="85024" name="直接连接符 110623"/>
                <p:cNvSpPr/>
                <p:nvPr/>
              </p:nvSpPr>
              <p:spPr>
                <a:xfrm>
                  <a:off x="1833" y="2053"/>
                  <a:ext cx="796" cy="0"/>
                </a:xfrm>
                <a:prstGeom prst="line">
                  <a:avLst/>
                </a:prstGeom>
                <a:ln w="38100" cap="flat" cmpd="sng">
                  <a:solidFill>
                    <a:schemeClr val="tx1"/>
                  </a:solidFill>
                  <a:prstDash val="solid"/>
                  <a:round/>
                  <a:headEnd type="none" w="med" len="med"/>
                  <a:tailEnd type="none" w="med" len="med"/>
                </a:ln>
              </p:spPr>
            </p:sp>
            <p:sp>
              <p:nvSpPr>
                <p:cNvPr id="85025" name="直接连接符 110624"/>
                <p:cNvSpPr/>
                <p:nvPr/>
              </p:nvSpPr>
              <p:spPr>
                <a:xfrm>
                  <a:off x="1833" y="2951"/>
                  <a:ext cx="819" cy="0"/>
                </a:xfrm>
                <a:prstGeom prst="line">
                  <a:avLst/>
                </a:prstGeom>
                <a:ln w="38100" cap="flat" cmpd="sng">
                  <a:solidFill>
                    <a:schemeClr val="tx1"/>
                  </a:solidFill>
                  <a:prstDash val="solid"/>
                  <a:round/>
                  <a:headEnd type="none" w="med" len="med"/>
                  <a:tailEnd type="none" w="med" len="med"/>
                </a:ln>
              </p:spPr>
            </p:sp>
            <p:sp>
              <p:nvSpPr>
                <p:cNvPr id="110626" name="矩形 110625"/>
                <p:cNvSpPr/>
                <p:nvPr/>
              </p:nvSpPr>
              <p:spPr>
                <a:xfrm>
                  <a:off x="2163" y="2403"/>
                  <a:ext cx="90" cy="199"/>
                </a:xfrm>
                <a:prstGeom prst="rect">
                  <a:avLst/>
                </a:prstGeom>
                <a:noFill/>
                <a:ln w="38100" cap="flat" cmpd="sng">
                  <a:solidFill>
                    <a:schemeClr val="tx1"/>
                  </a:solidFill>
                  <a:prstDash val="solid"/>
                  <a:miter/>
                  <a:headEnd type="none" w="med" len="med"/>
                  <a:tailEnd type="none" w="med" len="med"/>
                </a:ln>
              </p:spPr>
              <p:txBody>
                <a:bodyPr wrap="none" anchor="ctr"/>
                <a:p>
                  <a:pPr algn="ctr" fontAlgn="base"/>
                  <a:endParaRPr lang="zh-CN" altLang="en-US" sz="28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27" name="直接连接符 110626"/>
                <p:cNvSpPr/>
                <p:nvPr/>
              </p:nvSpPr>
              <p:spPr>
                <a:xfrm>
                  <a:off x="2209" y="2602"/>
                  <a:ext cx="0" cy="349"/>
                </a:xfrm>
                <a:prstGeom prst="line">
                  <a:avLst/>
                </a:prstGeom>
                <a:ln w="38100" cap="flat" cmpd="sng">
                  <a:solidFill>
                    <a:schemeClr val="tx1"/>
                  </a:solidFill>
                  <a:prstDash val="solid"/>
                  <a:round/>
                  <a:headEnd type="none" w="med" len="med"/>
                  <a:tailEnd type="none" w="med" len="med"/>
                </a:ln>
              </p:spPr>
            </p:sp>
            <p:sp>
              <p:nvSpPr>
                <p:cNvPr id="85028" name="直接连接符 110627"/>
                <p:cNvSpPr/>
                <p:nvPr/>
              </p:nvSpPr>
              <p:spPr>
                <a:xfrm flipV="1">
                  <a:off x="2209" y="2053"/>
                  <a:ext cx="0" cy="350"/>
                </a:xfrm>
                <a:prstGeom prst="line">
                  <a:avLst/>
                </a:prstGeom>
                <a:ln w="38100" cap="flat" cmpd="sng">
                  <a:solidFill>
                    <a:schemeClr val="tx1"/>
                  </a:solidFill>
                  <a:prstDash val="solid"/>
                  <a:round/>
                  <a:headEnd type="none" w="med" len="med"/>
                  <a:tailEnd type="none" w="med" len="med"/>
                </a:ln>
              </p:spPr>
            </p:sp>
            <p:sp>
              <p:nvSpPr>
                <p:cNvPr id="110629" name="文本框 110628"/>
                <p:cNvSpPr txBox="1"/>
                <p:nvPr/>
              </p:nvSpPr>
              <p:spPr>
                <a:xfrm>
                  <a:off x="2237" y="2363"/>
                  <a:ext cx="384" cy="288"/>
                </a:xfrm>
                <a:prstGeom prst="rect">
                  <a:avLst/>
                </a:prstGeom>
                <a:noFill/>
                <a:ln w="9525">
                  <a:noFill/>
                </a:ln>
              </p:spPr>
              <p:txBody>
                <a:bodyPr anchor="ctr">
                  <a:spAutoFit/>
                </a:bodyPr>
                <a:p>
                  <a:pPr algn="ctr">
                    <a:spcBef>
                      <a:spcPct val="50000"/>
                    </a:spcBef>
                  </a:pPr>
                  <a:r>
                    <a:rPr lang="en-US" altLang="zh-CN" b="1" i="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R</a:t>
                  </a:r>
                  <a:r>
                    <a:rPr lang="en-US" altLang="zh-CN" b="1" baseline="-25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30" name="椭圆 110629"/>
                <p:cNvSpPr/>
                <p:nvPr/>
              </p:nvSpPr>
              <p:spPr>
                <a:xfrm>
                  <a:off x="2641" y="2016"/>
                  <a:ext cx="45" cy="62"/>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31" name="椭圆 110630"/>
                <p:cNvSpPr/>
                <p:nvPr/>
              </p:nvSpPr>
              <p:spPr>
                <a:xfrm>
                  <a:off x="2652" y="2926"/>
                  <a:ext cx="46" cy="63"/>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32" name="直接连接符 110631"/>
                <p:cNvSpPr/>
                <p:nvPr/>
              </p:nvSpPr>
              <p:spPr>
                <a:xfrm flipV="1">
                  <a:off x="1851" y="2061"/>
                  <a:ext cx="0" cy="359"/>
                </a:xfrm>
                <a:prstGeom prst="line">
                  <a:avLst/>
                </a:prstGeom>
                <a:ln w="38100" cap="flat" cmpd="sng">
                  <a:solidFill>
                    <a:srgbClr val="FF0000"/>
                  </a:solidFill>
                  <a:prstDash val="solid"/>
                  <a:round/>
                  <a:headEnd type="none" w="med" len="med"/>
                  <a:tailEnd type="triangle" w="med" len="med"/>
                </a:ln>
              </p:spPr>
            </p:sp>
            <p:sp>
              <p:nvSpPr>
                <p:cNvPr id="110633" name="文本框 110632"/>
                <p:cNvSpPr txBox="1"/>
                <p:nvPr/>
              </p:nvSpPr>
              <p:spPr>
                <a:xfrm>
                  <a:off x="2659" y="1891"/>
                  <a:ext cx="269" cy="288"/>
                </a:xfrm>
                <a:prstGeom prst="rect">
                  <a:avLst/>
                </a:prstGeom>
                <a:noFill/>
                <a:ln w="9525">
                  <a:noFill/>
                </a:ln>
              </p:spPr>
              <p:txBody>
                <a:bodyPr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0634" name="文本框 110633"/>
                <p:cNvSpPr txBox="1"/>
                <p:nvPr/>
              </p:nvSpPr>
              <p:spPr>
                <a:xfrm>
                  <a:off x="2698" y="2803"/>
                  <a:ext cx="230" cy="288"/>
                </a:xfrm>
                <a:prstGeom prst="rect">
                  <a:avLst/>
                </a:prstGeom>
                <a:noFill/>
                <a:ln w="9525">
                  <a:noFill/>
                </a:ln>
              </p:spPr>
              <p:txBody>
                <a:bodyPr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b</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grpSp>
        <p:sp>
          <p:nvSpPr>
            <p:cNvPr id="85035" name="椭圆 110634"/>
            <p:cNvSpPr/>
            <p:nvPr/>
          </p:nvSpPr>
          <p:spPr>
            <a:xfrm>
              <a:off x="2171" y="2028"/>
              <a:ext cx="57" cy="57"/>
            </a:xfrm>
            <a:prstGeom prst="ellipse">
              <a:avLst/>
            </a:prstGeom>
            <a:solidFill>
              <a:schemeClr val="tx2"/>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36" name="椭圆 110635"/>
            <p:cNvSpPr/>
            <p:nvPr/>
          </p:nvSpPr>
          <p:spPr>
            <a:xfrm>
              <a:off x="2171" y="2919"/>
              <a:ext cx="57" cy="57"/>
            </a:xfrm>
            <a:prstGeom prst="ellipse">
              <a:avLst/>
            </a:prstGeom>
            <a:solidFill>
              <a:schemeClr val="tx2"/>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grpSp>
      <p:grpSp>
        <p:nvGrpSpPr>
          <p:cNvPr id="110637" name="组合 110636"/>
          <p:cNvGrpSpPr/>
          <p:nvPr/>
        </p:nvGrpSpPr>
        <p:grpSpPr>
          <a:xfrm>
            <a:off x="6897688" y="2091373"/>
            <a:ext cx="4025900" cy="1905000"/>
            <a:chOff x="2976" y="1948"/>
            <a:chExt cx="2536" cy="1200"/>
          </a:xfrm>
        </p:grpSpPr>
        <p:grpSp>
          <p:nvGrpSpPr>
            <p:cNvPr id="85038" name="组合 110637"/>
            <p:cNvGrpSpPr/>
            <p:nvPr/>
          </p:nvGrpSpPr>
          <p:grpSpPr>
            <a:xfrm>
              <a:off x="2976" y="1948"/>
              <a:ext cx="2536" cy="1200"/>
              <a:chOff x="2976" y="1948"/>
              <a:chExt cx="2536" cy="1200"/>
            </a:xfrm>
          </p:grpSpPr>
          <p:grpSp>
            <p:nvGrpSpPr>
              <p:cNvPr id="85039" name="组合 110638"/>
              <p:cNvGrpSpPr/>
              <p:nvPr/>
            </p:nvGrpSpPr>
            <p:grpSpPr>
              <a:xfrm>
                <a:off x="2976" y="1948"/>
                <a:ext cx="1161" cy="1152"/>
                <a:chOff x="2976" y="1948"/>
                <a:chExt cx="1161" cy="1152"/>
              </a:xfrm>
            </p:grpSpPr>
            <p:sp>
              <p:nvSpPr>
                <p:cNvPr id="110640" name="文本框 110639"/>
                <p:cNvSpPr txBox="1"/>
                <p:nvPr/>
              </p:nvSpPr>
              <p:spPr>
                <a:xfrm>
                  <a:off x="3024" y="2572"/>
                  <a:ext cx="360" cy="288"/>
                </a:xfrm>
                <a:prstGeom prst="rect">
                  <a:avLst/>
                </a:prstGeom>
                <a:noFill/>
                <a:ln w="9525">
                  <a:noFill/>
                </a:ln>
              </p:spPr>
              <p:txBody>
                <a:bodyPr anchor="ctr">
                  <a:spAutoFit/>
                </a:bodyPr>
                <a:p>
                  <a:pPr algn="ctr">
                    <a:spcBef>
                      <a:spcPct val="50000"/>
                    </a:spcBef>
                  </a:pPr>
                  <a:r>
                    <a:rPr lang="en-US" altLang="zh-CN" b="1" i="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R</a:t>
                  </a:r>
                  <a:r>
                    <a:rPr lang="en-US" altLang="zh-CN" b="1" baseline="-25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41" name="直接连接符 110640"/>
                <p:cNvSpPr/>
                <p:nvPr/>
              </p:nvSpPr>
              <p:spPr>
                <a:xfrm>
                  <a:off x="3268" y="2453"/>
                  <a:ext cx="0" cy="0"/>
                </a:xfrm>
                <a:prstGeom prst="line">
                  <a:avLst/>
                </a:prstGeom>
                <a:ln w="9525" cap="flat" cmpd="sng">
                  <a:solidFill>
                    <a:schemeClr val="tx1"/>
                  </a:solidFill>
                  <a:prstDash val="solid"/>
                  <a:round/>
                  <a:headEnd type="none" w="med" len="med"/>
                  <a:tailEnd type="none" w="med" len="med"/>
                </a:ln>
              </p:spPr>
            </p:sp>
            <p:sp>
              <p:nvSpPr>
                <p:cNvPr id="85042" name="椭圆 110641"/>
                <p:cNvSpPr/>
                <p:nvPr/>
              </p:nvSpPr>
              <p:spPr>
                <a:xfrm>
                  <a:off x="3298" y="2259"/>
                  <a:ext cx="195" cy="194"/>
                </a:xfrm>
                <a:prstGeom prst="ellipse">
                  <a:avLst/>
                </a:prstGeom>
                <a:no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85043" name="直接连接符 110642"/>
                <p:cNvSpPr/>
                <p:nvPr/>
              </p:nvSpPr>
              <p:spPr>
                <a:xfrm>
                  <a:off x="3388" y="2114"/>
                  <a:ext cx="0" cy="484"/>
                </a:xfrm>
                <a:prstGeom prst="line">
                  <a:avLst/>
                </a:prstGeom>
                <a:ln w="38100" cap="flat" cmpd="sng">
                  <a:solidFill>
                    <a:schemeClr val="tx1"/>
                  </a:solidFill>
                  <a:prstDash val="solid"/>
                  <a:miter/>
                  <a:headEnd type="none" w="med" len="med"/>
                  <a:tailEnd type="none" w="med" len="med"/>
                </a:ln>
              </p:spPr>
            </p:sp>
            <p:sp>
              <p:nvSpPr>
                <p:cNvPr id="110644" name="矩形 110643"/>
                <p:cNvSpPr/>
                <p:nvPr/>
              </p:nvSpPr>
              <p:spPr>
                <a:xfrm>
                  <a:off x="3348" y="2598"/>
                  <a:ext cx="80" cy="194"/>
                </a:xfrm>
                <a:prstGeom prst="rect">
                  <a:avLst/>
                </a:prstGeom>
                <a:noFill/>
                <a:ln w="38100" cap="flat" cmpd="sng">
                  <a:solidFill>
                    <a:schemeClr val="tx1"/>
                  </a:solidFill>
                  <a:prstDash val="solid"/>
                  <a:miter/>
                  <a:headEnd type="none" w="med" len="med"/>
                  <a:tailEnd type="none" w="med" len="med"/>
                </a:ln>
              </p:spPr>
              <p:txBody>
                <a:bodyPr wrap="none" anchor="ctr"/>
                <a:p>
                  <a:pPr algn="ctr" fontAlgn="base"/>
                  <a:endParaRPr lang="zh-CN" altLang="en-US" sz="28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45" name="直接连接符 110644"/>
                <p:cNvSpPr/>
                <p:nvPr/>
              </p:nvSpPr>
              <p:spPr>
                <a:xfrm>
                  <a:off x="3388" y="2792"/>
                  <a:ext cx="0" cy="193"/>
                </a:xfrm>
                <a:prstGeom prst="line">
                  <a:avLst/>
                </a:prstGeom>
                <a:ln w="38100" cap="flat" cmpd="sng">
                  <a:solidFill>
                    <a:schemeClr val="tx1"/>
                  </a:solidFill>
                  <a:prstDash val="solid"/>
                  <a:round/>
                  <a:headEnd type="none" w="med" len="med"/>
                  <a:tailEnd type="none" w="med" len="med"/>
                </a:ln>
              </p:spPr>
            </p:sp>
            <p:sp>
              <p:nvSpPr>
                <p:cNvPr id="110646" name="文本框 110645"/>
                <p:cNvSpPr txBox="1"/>
                <p:nvPr/>
              </p:nvSpPr>
              <p:spPr>
                <a:xfrm>
                  <a:off x="3120" y="1968"/>
                  <a:ext cx="160" cy="731"/>
                </a:xfrm>
                <a:prstGeom prst="rect">
                  <a:avLst/>
                </a:prstGeom>
                <a:noFill/>
                <a:ln w="9525">
                  <a:noFill/>
                </a:ln>
              </p:spPr>
              <p:txBody>
                <a:bodyPr anchor="ctr">
                  <a:spAutoFit/>
                </a:bodyPr>
                <a:p>
                  <a:pPr algn="ctr">
                    <a:spcBef>
                      <a:spcPct val="50000"/>
                    </a:spcBef>
                  </a:pPr>
                  <a:r>
                    <a:rPr lang="en-US" altLang="zh-CN" sz="2800" b="1"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sz="2800" b="1"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a:p>
                  <a:pPr algn="ctr">
                    <a:spcBef>
                      <a:spcPct val="50000"/>
                    </a:spcBef>
                  </a:pPr>
                  <a:r>
                    <a:rPr lang="en-US" altLang="zh-CN" sz="2800" b="1"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a:t>
                  </a:r>
                  <a:endParaRPr lang="en-US" altLang="zh-CN" sz="2800" b="1"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110647" name="矩形 110646"/>
                <p:cNvSpPr/>
                <p:nvPr/>
              </p:nvSpPr>
              <p:spPr>
                <a:xfrm>
                  <a:off x="2976" y="2160"/>
                  <a:ext cx="382" cy="327"/>
                </a:xfrm>
                <a:prstGeom prst="rect">
                  <a:avLst/>
                </a:prstGeom>
                <a:noFill/>
                <a:ln w="9525">
                  <a:noFill/>
                </a:ln>
              </p:spPr>
              <p:txBody>
                <a:bodyPr wrap="none" anchor="ctr">
                  <a:spAutoFit/>
                </a:bodyPr>
                <a:p>
                  <a:pPr algn="ctr" fontAlgn="base"/>
                  <a:r>
                    <a:rPr lang="en-US" altLang="zh-CN"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U</a:t>
                  </a:r>
                  <a:r>
                    <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a:t>
                  </a:r>
                  <a:r>
                    <a:rPr lang="en-US" altLang="zh-CN" sz="2800"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 </a:t>
                  </a:r>
                  <a:endParaRPr lang="en-US" altLang="zh-CN" sz="2800"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85048" name="直接连接符 110647"/>
                <p:cNvSpPr/>
                <p:nvPr/>
              </p:nvSpPr>
              <p:spPr>
                <a:xfrm>
                  <a:off x="3386" y="2115"/>
                  <a:ext cx="500" cy="0"/>
                </a:xfrm>
                <a:prstGeom prst="line">
                  <a:avLst/>
                </a:prstGeom>
                <a:ln w="38100" cap="flat" cmpd="sng">
                  <a:solidFill>
                    <a:schemeClr val="tx1"/>
                  </a:solidFill>
                  <a:prstDash val="solid"/>
                  <a:round/>
                  <a:headEnd type="none" w="med" len="med"/>
                  <a:tailEnd type="none" w="med" len="med"/>
                </a:ln>
              </p:spPr>
            </p:sp>
            <p:sp>
              <p:nvSpPr>
                <p:cNvPr id="85049" name="直接连接符 110648"/>
                <p:cNvSpPr/>
                <p:nvPr/>
              </p:nvSpPr>
              <p:spPr>
                <a:xfrm>
                  <a:off x="3389" y="2973"/>
                  <a:ext cx="501" cy="0"/>
                </a:xfrm>
                <a:prstGeom prst="line">
                  <a:avLst/>
                </a:prstGeom>
                <a:ln w="38100" cap="flat" cmpd="sng">
                  <a:solidFill>
                    <a:schemeClr val="tx1"/>
                  </a:solidFill>
                  <a:prstDash val="solid"/>
                  <a:round/>
                  <a:headEnd type="none" w="med" len="med"/>
                  <a:tailEnd type="none" w="med" len="med"/>
                </a:ln>
              </p:spPr>
            </p:sp>
            <p:sp>
              <p:nvSpPr>
                <p:cNvPr id="85050" name="椭圆 110649"/>
                <p:cNvSpPr/>
                <p:nvPr/>
              </p:nvSpPr>
              <p:spPr>
                <a:xfrm>
                  <a:off x="3886" y="2079"/>
                  <a:ext cx="43" cy="58"/>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51" name="椭圆 110650"/>
                <p:cNvSpPr/>
                <p:nvPr/>
              </p:nvSpPr>
              <p:spPr>
                <a:xfrm>
                  <a:off x="3886" y="2927"/>
                  <a:ext cx="43" cy="58"/>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110652" name="文本框 110651"/>
                <p:cNvSpPr txBox="1"/>
                <p:nvPr/>
              </p:nvSpPr>
              <p:spPr>
                <a:xfrm>
                  <a:off x="3925" y="1948"/>
                  <a:ext cx="212" cy="288"/>
                </a:xfrm>
                <a:prstGeom prst="rect">
                  <a:avLst/>
                </a:prstGeom>
                <a:noFill/>
                <a:ln w="9525">
                  <a:noFill/>
                </a:ln>
              </p:spPr>
              <p:txBody>
                <a:bodyPr wrap="none"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0653" name="文本框 110652"/>
                <p:cNvSpPr txBox="1"/>
                <p:nvPr/>
              </p:nvSpPr>
              <p:spPr>
                <a:xfrm>
                  <a:off x="3910" y="2812"/>
                  <a:ext cx="223" cy="288"/>
                </a:xfrm>
                <a:prstGeom prst="rect">
                  <a:avLst/>
                </a:prstGeom>
                <a:noFill/>
                <a:ln w="9525">
                  <a:noFill/>
                </a:ln>
              </p:spPr>
              <p:txBody>
                <a:bodyPr wrap="none"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b</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grpSp>
            <p:nvGrpSpPr>
              <p:cNvPr id="85054" name="组合 110653"/>
              <p:cNvGrpSpPr/>
              <p:nvPr/>
            </p:nvGrpSpPr>
            <p:grpSpPr>
              <a:xfrm>
                <a:off x="3947" y="1948"/>
                <a:ext cx="1565" cy="1200"/>
                <a:chOff x="3947" y="1948"/>
                <a:chExt cx="1565" cy="1200"/>
              </a:xfrm>
            </p:grpSpPr>
            <p:sp>
              <p:nvSpPr>
                <p:cNvPr id="110655" name="矩形 110654"/>
                <p:cNvSpPr/>
                <p:nvPr/>
              </p:nvSpPr>
              <p:spPr>
                <a:xfrm>
                  <a:off x="3947" y="2415"/>
                  <a:ext cx="432" cy="288"/>
                </a:xfrm>
                <a:prstGeom prst="rect">
                  <a:avLst/>
                </a:prstGeom>
                <a:noFill/>
                <a:ln w="9525">
                  <a:noFill/>
                </a:ln>
              </p:spPr>
              <p:txBody>
                <a:bodyPr anchor="ctr">
                  <a:spAutoFit/>
                </a:bodyPr>
                <a:p>
                  <a:pPr algn="ctr" fontAlgn="base"/>
                  <a:r>
                    <a:rPr lang="en-US" altLang="zh-CN" b="1" i="1" strike="noStrike"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I</a:t>
                  </a:r>
                  <a:r>
                    <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S</a:t>
                  </a:r>
                  <a:endParaRPr lang="en-US" altLang="zh-CN" b="1" strike="noStrike" baseline="-25000"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grpSp>
              <p:nvGrpSpPr>
                <p:cNvPr id="85056" name="组合 110655"/>
                <p:cNvGrpSpPr/>
                <p:nvPr/>
              </p:nvGrpSpPr>
              <p:grpSpPr>
                <a:xfrm>
                  <a:off x="4315" y="2122"/>
                  <a:ext cx="195" cy="899"/>
                  <a:chOff x="4315" y="2122"/>
                  <a:chExt cx="195" cy="899"/>
                </a:xfrm>
              </p:grpSpPr>
              <p:grpSp>
                <p:nvGrpSpPr>
                  <p:cNvPr id="85057" name="组合 110656"/>
                  <p:cNvGrpSpPr/>
                  <p:nvPr/>
                </p:nvGrpSpPr>
                <p:grpSpPr>
                  <a:xfrm flipV="1">
                    <a:off x="4315" y="2472"/>
                    <a:ext cx="195" cy="199"/>
                    <a:chOff x="1344" y="1872"/>
                    <a:chExt cx="192" cy="192"/>
                  </a:xfrm>
                </p:grpSpPr>
                <p:sp>
                  <p:nvSpPr>
                    <p:cNvPr id="85058" name="椭圆 110657"/>
                    <p:cNvSpPr/>
                    <p:nvPr/>
                  </p:nvSpPr>
                  <p:spPr>
                    <a:xfrm>
                      <a:off x="1344" y="1872"/>
                      <a:ext cx="192" cy="192"/>
                    </a:xfrm>
                    <a:prstGeom prst="ellipse">
                      <a:avLst/>
                    </a:prstGeom>
                    <a:noFill/>
                    <a:ln w="38100"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ndParaRPr>
                    </a:p>
                  </p:txBody>
                </p:sp>
                <p:sp>
                  <p:nvSpPr>
                    <p:cNvPr id="85059" name="直接连接符 110658"/>
                    <p:cNvSpPr/>
                    <p:nvPr/>
                  </p:nvSpPr>
                  <p:spPr>
                    <a:xfrm>
                      <a:off x="1344" y="1968"/>
                      <a:ext cx="192" cy="0"/>
                    </a:xfrm>
                    <a:prstGeom prst="line">
                      <a:avLst/>
                    </a:prstGeom>
                    <a:ln w="38100" cap="flat" cmpd="sng">
                      <a:solidFill>
                        <a:schemeClr val="tx1"/>
                      </a:solidFill>
                      <a:prstDash val="solid"/>
                      <a:miter/>
                      <a:headEnd type="none" w="med" len="med"/>
                      <a:tailEnd type="none" w="med" len="med"/>
                    </a:ln>
                  </p:spPr>
                </p:sp>
              </p:grpSp>
              <p:sp>
                <p:nvSpPr>
                  <p:cNvPr id="85060" name="直接连接符 110659"/>
                  <p:cNvSpPr/>
                  <p:nvPr/>
                </p:nvSpPr>
                <p:spPr>
                  <a:xfrm>
                    <a:off x="4413" y="2671"/>
                    <a:ext cx="0" cy="350"/>
                  </a:xfrm>
                  <a:prstGeom prst="line">
                    <a:avLst/>
                  </a:prstGeom>
                  <a:ln w="38100" cap="flat" cmpd="sng">
                    <a:solidFill>
                      <a:schemeClr val="tx1"/>
                    </a:solidFill>
                    <a:prstDash val="solid"/>
                    <a:round/>
                    <a:headEnd type="none" w="med" len="med"/>
                    <a:tailEnd type="none" w="med" len="med"/>
                  </a:ln>
                </p:spPr>
              </p:sp>
              <p:sp>
                <p:nvSpPr>
                  <p:cNvPr id="85061" name="直接连接符 110660"/>
                  <p:cNvSpPr/>
                  <p:nvPr/>
                </p:nvSpPr>
                <p:spPr>
                  <a:xfrm>
                    <a:off x="4413" y="2122"/>
                    <a:ext cx="0" cy="350"/>
                  </a:xfrm>
                  <a:prstGeom prst="line">
                    <a:avLst/>
                  </a:prstGeom>
                  <a:ln w="38100" cap="flat" cmpd="sng">
                    <a:solidFill>
                      <a:schemeClr val="tx1"/>
                    </a:solidFill>
                    <a:prstDash val="solid"/>
                    <a:round/>
                    <a:headEnd type="none" w="med" len="med"/>
                    <a:tailEnd type="none" w="med" len="med"/>
                  </a:ln>
                </p:spPr>
              </p:sp>
            </p:grpSp>
            <p:sp>
              <p:nvSpPr>
                <p:cNvPr id="85062" name="直接连接符 110661"/>
                <p:cNvSpPr/>
                <p:nvPr/>
              </p:nvSpPr>
              <p:spPr>
                <a:xfrm>
                  <a:off x="4417" y="2110"/>
                  <a:ext cx="796" cy="0"/>
                </a:xfrm>
                <a:prstGeom prst="line">
                  <a:avLst/>
                </a:prstGeom>
                <a:ln w="38100" cap="flat" cmpd="sng">
                  <a:solidFill>
                    <a:schemeClr val="tx1"/>
                  </a:solidFill>
                  <a:prstDash val="solid"/>
                  <a:round/>
                  <a:headEnd type="none" w="med" len="med"/>
                  <a:tailEnd type="none" w="med" len="med"/>
                </a:ln>
              </p:spPr>
            </p:sp>
            <p:sp>
              <p:nvSpPr>
                <p:cNvPr id="85063" name="直接连接符 110662"/>
                <p:cNvSpPr/>
                <p:nvPr/>
              </p:nvSpPr>
              <p:spPr>
                <a:xfrm>
                  <a:off x="4417" y="3008"/>
                  <a:ext cx="819" cy="0"/>
                </a:xfrm>
                <a:prstGeom prst="line">
                  <a:avLst/>
                </a:prstGeom>
                <a:ln w="38100" cap="flat" cmpd="sng">
                  <a:solidFill>
                    <a:schemeClr val="tx1"/>
                  </a:solidFill>
                  <a:prstDash val="solid"/>
                  <a:round/>
                  <a:headEnd type="none" w="med" len="med"/>
                  <a:tailEnd type="none" w="med" len="med"/>
                </a:ln>
              </p:spPr>
            </p:sp>
            <p:sp>
              <p:nvSpPr>
                <p:cNvPr id="110664" name="矩形 110663"/>
                <p:cNvSpPr/>
                <p:nvPr/>
              </p:nvSpPr>
              <p:spPr>
                <a:xfrm>
                  <a:off x="4747" y="2460"/>
                  <a:ext cx="90" cy="199"/>
                </a:xfrm>
                <a:prstGeom prst="rect">
                  <a:avLst/>
                </a:prstGeom>
                <a:noFill/>
                <a:ln w="38100" cap="flat" cmpd="sng">
                  <a:solidFill>
                    <a:schemeClr val="tx1"/>
                  </a:solidFill>
                  <a:prstDash val="solid"/>
                  <a:miter/>
                  <a:headEnd type="none" w="med" len="med"/>
                  <a:tailEnd type="none" w="med" len="med"/>
                </a:ln>
              </p:spPr>
              <p:txBody>
                <a:bodyPr wrap="none" anchor="ctr"/>
                <a:p>
                  <a:pPr algn="ctr" fontAlgn="base"/>
                  <a:endParaRPr lang="zh-CN" altLang="en-US" sz="28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65" name="直接连接符 110664"/>
                <p:cNvSpPr/>
                <p:nvPr/>
              </p:nvSpPr>
              <p:spPr>
                <a:xfrm>
                  <a:off x="4793" y="2659"/>
                  <a:ext cx="0" cy="349"/>
                </a:xfrm>
                <a:prstGeom prst="line">
                  <a:avLst/>
                </a:prstGeom>
                <a:ln w="38100" cap="flat" cmpd="sng">
                  <a:solidFill>
                    <a:schemeClr val="tx1"/>
                  </a:solidFill>
                  <a:prstDash val="solid"/>
                  <a:round/>
                  <a:headEnd type="none" w="med" len="med"/>
                  <a:tailEnd type="none" w="med" len="med"/>
                </a:ln>
              </p:spPr>
            </p:sp>
            <p:sp>
              <p:nvSpPr>
                <p:cNvPr id="85066" name="直接连接符 110665"/>
                <p:cNvSpPr/>
                <p:nvPr/>
              </p:nvSpPr>
              <p:spPr>
                <a:xfrm flipV="1">
                  <a:off x="4793" y="2110"/>
                  <a:ext cx="0" cy="350"/>
                </a:xfrm>
                <a:prstGeom prst="line">
                  <a:avLst/>
                </a:prstGeom>
                <a:ln w="38100" cap="flat" cmpd="sng">
                  <a:solidFill>
                    <a:schemeClr val="tx1"/>
                  </a:solidFill>
                  <a:prstDash val="solid"/>
                  <a:round/>
                  <a:headEnd type="none" w="med" len="med"/>
                  <a:tailEnd type="none" w="med" len="med"/>
                </a:ln>
              </p:spPr>
            </p:sp>
            <p:sp>
              <p:nvSpPr>
                <p:cNvPr id="110667" name="文本框 110666"/>
                <p:cNvSpPr txBox="1"/>
                <p:nvPr/>
              </p:nvSpPr>
              <p:spPr>
                <a:xfrm>
                  <a:off x="4821" y="2420"/>
                  <a:ext cx="384" cy="288"/>
                </a:xfrm>
                <a:prstGeom prst="rect">
                  <a:avLst/>
                </a:prstGeom>
                <a:noFill/>
                <a:ln w="9525">
                  <a:noFill/>
                </a:ln>
              </p:spPr>
              <p:txBody>
                <a:bodyPr anchor="ctr">
                  <a:spAutoFit/>
                </a:bodyPr>
                <a:p>
                  <a:pPr algn="ctr">
                    <a:spcBef>
                      <a:spcPct val="50000"/>
                    </a:spcBef>
                  </a:pPr>
                  <a:r>
                    <a:rPr lang="en-US" altLang="zh-CN" b="1" i="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R</a:t>
                  </a:r>
                  <a:r>
                    <a:rPr lang="en-US" altLang="zh-CN" b="1" baseline="-25000"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S</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85068" name="椭圆 110667"/>
                <p:cNvSpPr/>
                <p:nvPr/>
              </p:nvSpPr>
              <p:spPr>
                <a:xfrm>
                  <a:off x="5225" y="2073"/>
                  <a:ext cx="45" cy="62"/>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69" name="椭圆 110668"/>
                <p:cNvSpPr/>
                <p:nvPr/>
              </p:nvSpPr>
              <p:spPr>
                <a:xfrm>
                  <a:off x="5236" y="2983"/>
                  <a:ext cx="46" cy="63"/>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70" name="直接连接符 110669"/>
                <p:cNvSpPr/>
                <p:nvPr/>
              </p:nvSpPr>
              <p:spPr>
                <a:xfrm>
                  <a:off x="4413" y="2671"/>
                  <a:ext cx="0" cy="359"/>
                </a:xfrm>
                <a:prstGeom prst="line">
                  <a:avLst/>
                </a:prstGeom>
                <a:ln w="38100" cap="flat" cmpd="sng">
                  <a:solidFill>
                    <a:srgbClr val="FF0000"/>
                  </a:solidFill>
                  <a:prstDash val="solid"/>
                  <a:round/>
                  <a:headEnd type="none" w="med" len="med"/>
                  <a:tailEnd type="triangle" w="med" len="med"/>
                </a:ln>
              </p:spPr>
            </p:sp>
            <p:sp>
              <p:nvSpPr>
                <p:cNvPr id="110671" name="文本框 110670"/>
                <p:cNvSpPr txBox="1"/>
                <p:nvPr/>
              </p:nvSpPr>
              <p:spPr>
                <a:xfrm>
                  <a:off x="5243" y="1948"/>
                  <a:ext cx="269" cy="288"/>
                </a:xfrm>
                <a:prstGeom prst="rect">
                  <a:avLst/>
                </a:prstGeom>
                <a:noFill/>
                <a:ln w="9525">
                  <a:noFill/>
                </a:ln>
              </p:spPr>
              <p:txBody>
                <a:bodyPr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a</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10672" name="文本框 110671"/>
                <p:cNvSpPr txBox="1"/>
                <p:nvPr/>
              </p:nvSpPr>
              <p:spPr>
                <a:xfrm>
                  <a:off x="5282" y="2860"/>
                  <a:ext cx="230" cy="288"/>
                </a:xfrm>
                <a:prstGeom prst="rect">
                  <a:avLst/>
                </a:prstGeom>
                <a:noFill/>
                <a:ln w="9525">
                  <a:noFill/>
                </a:ln>
              </p:spPr>
              <p:txBody>
                <a:bodyPr anchor="ctr">
                  <a:spAutoFit/>
                </a:bodyPr>
                <a:p>
                  <a:pPr algn="ctr" eaLnBrk="0" hangingPunct="0"/>
                  <a:r>
                    <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cs typeface="+mn-cs"/>
                    </a:rPr>
                    <a:t>b</a:t>
                  </a:r>
                  <a:endParaRPr lang="en-US" altLang="zh-CN" b="1" noProof="1">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grpSp>
        <p:sp>
          <p:nvSpPr>
            <p:cNvPr id="85073" name="椭圆 110672"/>
            <p:cNvSpPr/>
            <p:nvPr/>
          </p:nvSpPr>
          <p:spPr>
            <a:xfrm>
              <a:off x="4765" y="2083"/>
              <a:ext cx="57" cy="57"/>
            </a:xfrm>
            <a:prstGeom prst="ellipse">
              <a:avLst/>
            </a:prstGeom>
            <a:solidFill>
              <a:schemeClr val="tx2"/>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sp>
          <p:nvSpPr>
            <p:cNvPr id="85074" name="椭圆 110673"/>
            <p:cNvSpPr/>
            <p:nvPr/>
          </p:nvSpPr>
          <p:spPr>
            <a:xfrm>
              <a:off x="4765" y="2976"/>
              <a:ext cx="57" cy="57"/>
            </a:xfrm>
            <a:prstGeom prst="ellipse">
              <a:avLst/>
            </a:prstGeom>
            <a:solidFill>
              <a:schemeClr val="tx2"/>
            </a:solidFill>
            <a:ln w="9525" cap="flat" cmpd="sng">
              <a:solidFill>
                <a:schemeClr val="tx1"/>
              </a:solidFill>
              <a:prstDash val="solid"/>
              <a:round/>
              <a:headEnd type="none" w="med" len="med"/>
              <a:tailEnd type="none" w="med" len="med"/>
            </a:ln>
          </p:spPr>
          <p:txBody>
            <a:bodyPr anchor="t"/>
            <a:p>
              <a:endParaRPr lang="zh-CN" altLang="en-US">
                <a:latin typeface="Times New Roman" panose="02020603050405020304" pitchFamily="18" charset="0"/>
              </a:endParaRPr>
            </a:p>
          </p:txBody>
        </p:sp>
      </p:grpSp>
      <p:sp>
        <p:nvSpPr>
          <p:cNvPr id="3" name="文本框 2"/>
          <p:cNvSpPr txBox="1"/>
          <p:nvPr/>
        </p:nvSpPr>
        <p:spPr>
          <a:xfrm>
            <a:off x="1287145" y="1484630"/>
            <a:ext cx="6545580" cy="368300"/>
          </a:xfrm>
          <a:prstGeom prst="rect">
            <a:avLst/>
          </a:prstGeom>
          <a:noFill/>
        </p:spPr>
        <p:txBody>
          <a:bodyPr wrap="none" rtlCol="0">
            <a:spAutoFit/>
          </a:bodyPr>
          <a:p>
            <a:r>
              <a:rPr lang="en-US" altLang="zh-CN"/>
              <a:t>1.</a:t>
            </a:r>
            <a:r>
              <a:rPr lang="zh-CN" altLang="en-US"/>
              <a:t>实际电压源和实际电流源相互等效转换时，一定要注意方向。</a:t>
            </a:r>
            <a:endParaRPr lang="zh-CN" altLang="en-US"/>
          </a:p>
        </p:txBody>
      </p:sp>
      <p:sp>
        <p:nvSpPr>
          <p:cNvPr id="4" name="文本框 3"/>
          <p:cNvSpPr txBox="1"/>
          <p:nvPr/>
        </p:nvSpPr>
        <p:spPr>
          <a:xfrm>
            <a:off x="1300480" y="4493895"/>
            <a:ext cx="4716780" cy="368300"/>
          </a:xfrm>
          <a:prstGeom prst="rect">
            <a:avLst/>
          </a:prstGeom>
          <a:noFill/>
        </p:spPr>
        <p:txBody>
          <a:bodyPr wrap="none" rtlCol="0">
            <a:spAutoFit/>
          </a:bodyPr>
          <a:p>
            <a:r>
              <a:rPr lang="en-US" altLang="zh-CN"/>
              <a:t>2.</a:t>
            </a:r>
            <a:r>
              <a:rPr lang="zh-CN" altLang="en-US"/>
              <a:t>等效变换时，切记不要把待求支路等效掉。</a:t>
            </a:r>
            <a:endParaRPr lang="zh-CN" altLang="en-US"/>
          </a:p>
        </p:txBody>
      </p:sp>
      <p:pic>
        <p:nvPicPr>
          <p:cNvPr id="5" name="图片 -2147482572" descr="1x12"/>
          <p:cNvPicPr>
            <a:picLocks noChangeAspect="1"/>
          </p:cNvPicPr>
          <p:nvPr>
            <p:custDataLst>
              <p:tags r:id="rId1"/>
            </p:custDataLst>
          </p:nvPr>
        </p:nvPicPr>
        <p:blipFill>
          <a:blip r:embed="rId2"/>
          <a:stretch>
            <a:fillRect/>
          </a:stretch>
        </p:blipFill>
        <p:spPr>
          <a:xfrm>
            <a:off x="6343650" y="4612640"/>
            <a:ext cx="3600000" cy="1754481"/>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0599"/>
                                        </p:tgtEl>
                                        <p:attrNameLst>
                                          <p:attrName>style.visibility</p:attrName>
                                        </p:attrNameLst>
                                      </p:cBhvr>
                                      <p:to>
                                        <p:strVal val="visible"/>
                                      </p:to>
                                    </p:set>
                                    <p:animEffect transition="in" filter="box(in)">
                                      <p:cBhvr>
                                        <p:cTn id="7" dur="500"/>
                                        <p:tgtEl>
                                          <p:spTgt spid="1105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637"/>
                                        </p:tgtEl>
                                        <p:attrNameLst>
                                          <p:attrName>style.visibility</p:attrName>
                                        </p:attrNameLst>
                                      </p:cBhvr>
                                      <p:to>
                                        <p:strVal val="visible"/>
                                      </p:to>
                                    </p:set>
                                    <p:animEffect transition="in" filter="box(in)">
                                      <p:cBhvr>
                                        <p:cTn id="12" dur="500"/>
                                        <p:tgtEl>
                                          <p:spTgt spid="110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3030" name="Picture 22"/>
          <p:cNvPicPr>
            <a:picLocks noChangeAspect="1"/>
          </p:cNvPicPr>
          <p:nvPr/>
        </p:nvPicPr>
        <p:blipFill>
          <a:blip r:embed="rId1"/>
          <a:srcRect b="5362"/>
          <a:stretch>
            <a:fillRect/>
          </a:stretch>
        </p:blipFill>
        <p:spPr>
          <a:xfrm>
            <a:off x="6421438" y="1434148"/>
            <a:ext cx="4032250" cy="3244850"/>
          </a:xfrm>
          <a:prstGeom prst="rect">
            <a:avLst/>
          </a:prstGeom>
          <a:noFill/>
          <a:ln w="9525">
            <a:noFill/>
          </a:ln>
        </p:spPr>
      </p:pic>
      <p:sp>
        <p:nvSpPr>
          <p:cNvPr id="43012" name="Rectangle 4"/>
          <p:cNvSpPr>
            <a:spLocks noGrp="1"/>
          </p:cNvSpPr>
          <p:nvPr>
            <p:ph type="body" sz="half" idx="1"/>
          </p:nvPr>
        </p:nvSpPr>
        <p:spPr>
          <a:xfrm>
            <a:off x="227330" y="941705"/>
            <a:ext cx="4154805" cy="885825"/>
          </a:xfrm>
        </p:spPr>
        <p:txBody>
          <a:bodyPr vert="horz" wrap="square" lIns="91440" tIns="45720" rIns="91440" bIns="45720" anchor="t">
            <a:normAutofit fontScale="90000" lnSpcReduction="20000"/>
          </a:bodyPr>
          <a:p>
            <a:pPr eaLnBrk="1" hangingPunct="1">
              <a:lnSpc>
                <a:spcPct val="110000"/>
              </a:lnSpc>
              <a:buClrTx/>
              <a:buSzTx/>
              <a:buFontTx/>
              <a:buNone/>
            </a:pPr>
            <a:r>
              <a:rPr lang="en-US" altLang="zh-CN" sz="2400" b="1" dirty="0">
                <a:solidFill>
                  <a:srgbClr val="003300"/>
                </a:solidFill>
                <a:ea typeface="楷体_GB2312" pitchFamily="49" charset="-122"/>
              </a:rPr>
              <a:t> </a:t>
            </a:r>
            <a:r>
              <a:rPr lang="zh-CN" altLang="en-US" sz="2400" b="1" dirty="0">
                <a:solidFill>
                  <a:srgbClr val="FF0000"/>
                </a:solidFill>
                <a:ea typeface="楷体_GB2312" pitchFamily="49" charset="-122"/>
              </a:rPr>
              <a:t>依据</a:t>
            </a:r>
            <a:r>
              <a:rPr lang="zh-CN" altLang="en-US" sz="2400" b="1"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楷体_GB2312" pitchFamily="49"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rgbClr val="003300"/>
                </a:solidFill>
                <a:latin typeface="Times New Roman" panose="02020603050405020304" pitchFamily="18" charset="0"/>
                <a:ea typeface="楷体_GB2312" pitchFamily="49" charset="-122"/>
                <a:cs typeface="Times New Roman" panose="02020603050405020304" pitchFamily="18" charset="0"/>
              </a:rPr>
              <a:t>KCL   </a:t>
            </a:r>
            <a:endParaRPr lang="en-US" altLang="zh-CN" sz="2400" b="1" dirty="0">
              <a:solidFill>
                <a:srgbClr val="003300"/>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buClrTx/>
              <a:buSzTx/>
              <a:buFontTx/>
              <a:buNone/>
            </a:pPr>
            <a:r>
              <a:rPr lang="en-US" altLang="zh-CN" sz="2400" b="1" dirty="0">
                <a:solidFill>
                  <a:srgbClr val="003300"/>
                </a:solidFill>
                <a:latin typeface="Times New Roman" panose="02020603050405020304" pitchFamily="18" charset="0"/>
                <a:ea typeface="楷体_GB2312" pitchFamily="49" charset="-122"/>
                <a:cs typeface="Times New Roman" panose="02020603050405020304" pitchFamily="18" charset="0"/>
              </a:rPr>
              <a:t>           </a:t>
            </a:r>
            <a:r>
              <a:rPr lang="en-US" altLang="zh-CN" sz="2400" b="1" dirty="0">
                <a:solidFill>
                  <a:srgbClr val="0000FF"/>
                </a:solidFill>
                <a:latin typeface="Times New Roman" panose="02020603050405020304" pitchFamily="18" charset="0"/>
                <a:ea typeface="楷体_GB2312" pitchFamily="49" charset="-122"/>
                <a:cs typeface="Times New Roman" panose="02020603050405020304" pitchFamily="18" charset="0"/>
              </a:rPr>
              <a:t>(2)</a:t>
            </a:r>
            <a:r>
              <a:rPr lang="en-US" altLang="zh-CN" sz="2400" b="1" dirty="0">
                <a:solidFill>
                  <a:srgbClr val="003300"/>
                </a:solidFill>
                <a:latin typeface="Times New Roman" panose="02020603050405020304" pitchFamily="18" charset="0"/>
                <a:ea typeface="楷体_GB2312" pitchFamily="49" charset="-122"/>
                <a:cs typeface="Times New Roman" panose="02020603050405020304" pitchFamily="18" charset="0"/>
              </a:rPr>
              <a:t>   </a:t>
            </a:r>
            <a:r>
              <a:rPr lang="zh-CN" altLang="en-US" sz="2400" b="1" dirty="0">
                <a:solidFill>
                  <a:srgbClr val="003300"/>
                </a:solidFill>
                <a:latin typeface="Times New Roman" panose="02020603050405020304" pitchFamily="18" charset="0"/>
                <a:ea typeface="楷体_GB2312" pitchFamily="49" charset="-122"/>
                <a:cs typeface="Times New Roman" panose="02020603050405020304" pitchFamily="18" charset="0"/>
              </a:rPr>
              <a:t>支路</a:t>
            </a:r>
            <a:r>
              <a:rPr lang="en-US" altLang="zh-CN" sz="2400" b="1" dirty="0">
                <a:solidFill>
                  <a:srgbClr val="003300"/>
                </a:solidFill>
                <a:latin typeface="Times New Roman" panose="02020603050405020304" pitchFamily="18" charset="0"/>
                <a:ea typeface="楷体_GB2312" pitchFamily="49" charset="-122"/>
                <a:cs typeface="Times New Roman" panose="02020603050405020304" pitchFamily="18" charset="0"/>
              </a:rPr>
              <a:t>VCR</a:t>
            </a:r>
            <a:r>
              <a:rPr lang="en-US" altLang="zh-CN" sz="2000" b="1" dirty="0">
                <a:solidFill>
                  <a:srgbClr val="003300"/>
                </a:solidFill>
                <a:latin typeface="Times New Roman" panose="02020603050405020304" pitchFamily="18" charset="0"/>
                <a:ea typeface="楷体_GB2312" pitchFamily="49" charset="-122"/>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43014" name="Text Box 6"/>
          <p:cNvSpPr txBox="1"/>
          <p:nvPr/>
        </p:nvSpPr>
        <p:spPr>
          <a:xfrm>
            <a:off x="227013" y="1888173"/>
            <a:ext cx="1920875" cy="460375"/>
          </a:xfrm>
          <a:prstGeom prst="rect">
            <a:avLst/>
          </a:prstGeom>
          <a:noFill/>
          <a:ln w="9525">
            <a:noFill/>
          </a:ln>
        </p:spPr>
        <p:txBody>
          <a:bodyPr anchor="t">
            <a:spAutoFit/>
          </a:bodyPr>
          <a:p>
            <a:pPr>
              <a:spcBef>
                <a:spcPct val="50000"/>
              </a:spcBef>
            </a:pPr>
            <a:r>
              <a:rPr lang="zh-CN" altLang="en-US" sz="2400" b="1" dirty="0">
                <a:solidFill>
                  <a:srgbClr val="FF0000"/>
                </a:solidFill>
                <a:latin typeface="Times New Roman" panose="02020603050405020304" pitchFamily="18" charset="0"/>
                <a:ea typeface="楷体_GB2312" pitchFamily="49" charset="-122"/>
              </a:rPr>
              <a:t>步骤：</a:t>
            </a:r>
            <a:endParaRPr lang="zh-CN" altLang="en-US" sz="2400" dirty="0">
              <a:latin typeface="Times New Roman" panose="02020603050405020304" pitchFamily="18" charset="0"/>
              <a:ea typeface="宋体" panose="02010600030101010101" pitchFamily="2" charset="-122"/>
            </a:endParaRPr>
          </a:p>
        </p:txBody>
      </p:sp>
      <p:sp>
        <p:nvSpPr>
          <p:cNvPr id="43015" name="Text Box 7"/>
          <p:cNvSpPr txBox="1"/>
          <p:nvPr/>
        </p:nvSpPr>
        <p:spPr>
          <a:xfrm>
            <a:off x="134620" y="2527935"/>
            <a:ext cx="6004560" cy="521970"/>
          </a:xfrm>
          <a:prstGeom prst="rect">
            <a:avLst/>
          </a:prstGeom>
          <a:noFill/>
          <a:ln w="9525">
            <a:noFill/>
          </a:ln>
        </p:spPr>
        <p:txBody>
          <a:bodyPr wrap="square" anchor="t">
            <a:spAutoFit/>
          </a:bodyPr>
          <a:p>
            <a:pPr>
              <a:spcBef>
                <a:spcPct val="50000"/>
              </a:spcBef>
            </a:pP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楷体_GB2312" pitchFamily="49" charset="-122"/>
              </a:rPr>
              <a:t>选择参考节点，标出其余节点电压变量</a:t>
            </a:r>
            <a:r>
              <a:rPr lang="zh-CN" altLang="en-US" sz="2800" b="1" dirty="0">
                <a:solidFill>
                  <a:srgbClr val="003300"/>
                </a:solidFill>
                <a:latin typeface="Times New Roman" panose="02020603050405020304" pitchFamily="18" charset="0"/>
                <a:ea typeface="宋体" panose="02010600030101010101" pitchFamily="2" charset="-122"/>
              </a:rPr>
              <a:t>；</a:t>
            </a:r>
            <a:endParaRPr lang="zh-CN" altLang="en-US" sz="2800" b="1" dirty="0">
              <a:solidFill>
                <a:srgbClr val="003300"/>
              </a:solidFill>
              <a:latin typeface="Times New Roman" panose="02020603050405020304" pitchFamily="18" charset="0"/>
              <a:ea typeface="宋体" panose="02010600030101010101" pitchFamily="2" charset="-122"/>
            </a:endParaRPr>
          </a:p>
        </p:txBody>
      </p:sp>
      <p:sp>
        <p:nvSpPr>
          <p:cNvPr id="43016" name="Text Box 8"/>
          <p:cNvSpPr txBox="1"/>
          <p:nvPr/>
        </p:nvSpPr>
        <p:spPr>
          <a:xfrm>
            <a:off x="7429500" y="5617210"/>
            <a:ext cx="3203575" cy="1014730"/>
          </a:xfrm>
          <a:prstGeom prst="rect">
            <a:avLst/>
          </a:prstGeom>
          <a:noFill/>
          <a:ln w="9525">
            <a:noFill/>
          </a:ln>
        </p:spPr>
        <p:txBody>
          <a:bodyPr anchor="t">
            <a:spAutoFit/>
          </a:bodyPr>
          <a:p>
            <a:pPr>
              <a:spcBef>
                <a:spcPct val="50000"/>
              </a:spcBef>
            </a:pPr>
            <a:r>
              <a:rPr lang="en-US" altLang="zh-CN" sz="2400" b="1" dirty="0">
                <a:solidFill>
                  <a:srgbClr val="1001D3"/>
                </a:solidFill>
                <a:latin typeface="Times New Roman" panose="02020603050405020304" pitchFamily="18" charset="0"/>
                <a:ea typeface="宋体" panose="02010600030101010101" pitchFamily="2" charset="-122"/>
              </a:rPr>
              <a:t>3</a:t>
            </a:r>
            <a:r>
              <a:rPr lang="zh-CN" altLang="en-US" sz="2400" b="1" dirty="0">
                <a:solidFill>
                  <a:srgbClr val="1001D3"/>
                </a:solidFill>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楷体_GB2312" pitchFamily="49" charset="-122"/>
              </a:rPr>
              <a:t>求解节点电压；</a:t>
            </a:r>
            <a:endParaRPr lang="zh-CN" altLang="en-US" sz="2400" b="1" dirty="0">
              <a:solidFill>
                <a:srgbClr val="990000"/>
              </a:solidFill>
              <a:latin typeface="Times New Roman" panose="02020603050405020304" pitchFamily="18" charset="0"/>
              <a:ea typeface="楷体_GB2312" pitchFamily="49" charset="-122"/>
            </a:endParaRPr>
          </a:p>
          <a:p>
            <a:pPr>
              <a:spcBef>
                <a:spcPct val="50000"/>
              </a:spcBef>
            </a:pPr>
            <a:r>
              <a:rPr lang="en-US" altLang="zh-CN" sz="2400" b="1" dirty="0">
                <a:solidFill>
                  <a:srgbClr val="1001D3"/>
                </a:solidFill>
                <a:latin typeface="Times New Roman" panose="02020603050405020304" pitchFamily="18" charset="0"/>
                <a:ea typeface="宋体" panose="02010600030101010101" pitchFamily="2" charset="-122"/>
              </a:rPr>
              <a:t>4</a:t>
            </a:r>
            <a:r>
              <a:rPr lang="zh-CN" altLang="en-US" sz="2400" b="1" dirty="0">
                <a:solidFill>
                  <a:srgbClr val="1001D3"/>
                </a:solidFill>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楷体_GB2312" pitchFamily="49" charset="-122"/>
              </a:rPr>
              <a:t>求其它响应</a:t>
            </a:r>
            <a:r>
              <a:rPr lang="zh-CN" altLang="en-US" sz="2400" b="1" dirty="0">
                <a:solidFill>
                  <a:srgbClr val="003300"/>
                </a:solidFill>
                <a:latin typeface="Times New Roman" panose="02020603050405020304" pitchFamily="18" charset="0"/>
                <a:ea typeface="宋体" panose="02010600030101010101" pitchFamily="2" charset="-122"/>
              </a:rPr>
              <a:t>。</a:t>
            </a:r>
            <a:endParaRPr lang="zh-CN" altLang="en-US" sz="2400" b="1" dirty="0">
              <a:solidFill>
                <a:srgbClr val="003300"/>
              </a:solidFill>
              <a:latin typeface="Times New Roman" panose="02020603050405020304" pitchFamily="18" charset="0"/>
              <a:ea typeface="宋体" panose="02010600030101010101" pitchFamily="2" charset="-122"/>
            </a:endParaRPr>
          </a:p>
        </p:txBody>
      </p:sp>
      <p:graphicFrame>
        <p:nvGraphicFramePr>
          <p:cNvPr id="43017" name="Object 9"/>
          <p:cNvGraphicFramePr>
            <a:graphicFrameLocks noChangeAspect="1"/>
          </p:cNvGraphicFramePr>
          <p:nvPr/>
        </p:nvGraphicFramePr>
        <p:xfrm>
          <a:off x="6138863" y="2278698"/>
          <a:ext cx="496887" cy="528637"/>
        </p:xfrm>
        <a:graphic>
          <a:graphicData uri="http://schemas.openxmlformats.org/presentationml/2006/ole">
            <mc:AlternateContent xmlns:mc="http://schemas.openxmlformats.org/markup-compatibility/2006">
              <mc:Choice xmlns:v="urn:schemas-microsoft-com:vml" Requires="v">
                <p:oleObj spid="_x0000_s3105" name="" r:id="rId2" imgW="266700" imgH="292100" progId="Equation.3">
                  <p:embed/>
                </p:oleObj>
              </mc:Choice>
              <mc:Fallback>
                <p:oleObj name="" r:id="rId2" imgW="266700" imgH="292100" progId="Equation.3">
                  <p:embed/>
                  <p:pic>
                    <p:nvPicPr>
                      <p:cNvPr id="0" name="图片 3104"/>
                      <p:cNvPicPr/>
                      <p:nvPr/>
                    </p:nvPicPr>
                    <p:blipFill>
                      <a:blip r:embed="rId3">
                        <a:clrChange>
                          <a:clrFrom>
                            <a:srgbClr val="000000"/>
                          </a:clrFrom>
                          <a:clrTo>
                            <a:srgbClr val="FF00FF"/>
                          </a:clrTo>
                        </a:clrChange>
                      </a:blip>
                      <a:stretch>
                        <a:fillRect/>
                      </a:stretch>
                    </p:blipFill>
                    <p:spPr>
                      <a:xfrm>
                        <a:off x="6138863" y="2278698"/>
                        <a:ext cx="496887" cy="528637"/>
                      </a:xfrm>
                      <a:prstGeom prst="rect">
                        <a:avLst/>
                      </a:prstGeom>
                      <a:noFill/>
                      <a:ln w="38100">
                        <a:noFill/>
                        <a:miter/>
                      </a:ln>
                    </p:spPr>
                  </p:pic>
                </p:oleObj>
              </mc:Fallback>
            </mc:AlternateContent>
          </a:graphicData>
        </a:graphic>
      </p:graphicFrame>
      <p:graphicFrame>
        <p:nvGraphicFramePr>
          <p:cNvPr id="43018" name="Object 10"/>
          <p:cNvGraphicFramePr>
            <a:graphicFrameLocks noChangeAspect="1"/>
          </p:cNvGraphicFramePr>
          <p:nvPr/>
        </p:nvGraphicFramePr>
        <p:xfrm>
          <a:off x="7939088" y="2278698"/>
          <a:ext cx="495300" cy="527050"/>
        </p:xfrm>
        <a:graphic>
          <a:graphicData uri="http://schemas.openxmlformats.org/presentationml/2006/ole">
            <mc:AlternateContent xmlns:mc="http://schemas.openxmlformats.org/markup-compatibility/2006">
              <mc:Choice xmlns:v="urn:schemas-microsoft-com:vml" Requires="v">
                <p:oleObj spid="_x0000_s3106" name="" r:id="rId4" imgW="266700" imgH="292100" progId="Equation.3">
                  <p:embed/>
                </p:oleObj>
              </mc:Choice>
              <mc:Fallback>
                <p:oleObj name="" r:id="rId4" imgW="266700" imgH="292100" progId="Equation.3">
                  <p:embed/>
                  <p:pic>
                    <p:nvPicPr>
                      <p:cNvPr id="0" name="图片 3105"/>
                      <p:cNvPicPr/>
                      <p:nvPr/>
                    </p:nvPicPr>
                    <p:blipFill>
                      <a:blip r:embed="rId5">
                        <a:clrChange>
                          <a:clrFrom>
                            <a:srgbClr val="000000"/>
                          </a:clrFrom>
                          <a:clrTo>
                            <a:srgbClr val="FF00FF"/>
                          </a:clrTo>
                        </a:clrChange>
                      </a:blip>
                      <a:stretch>
                        <a:fillRect/>
                      </a:stretch>
                    </p:blipFill>
                    <p:spPr>
                      <a:xfrm>
                        <a:off x="7939088" y="2278698"/>
                        <a:ext cx="495300" cy="527050"/>
                      </a:xfrm>
                      <a:prstGeom prst="rect">
                        <a:avLst/>
                      </a:prstGeom>
                      <a:noFill/>
                      <a:ln w="38100">
                        <a:noFill/>
                        <a:miter/>
                      </a:ln>
                    </p:spPr>
                  </p:pic>
                </p:oleObj>
              </mc:Fallback>
            </mc:AlternateContent>
          </a:graphicData>
        </a:graphic>
      </p:graphicFrame>
      <p:graphicFrame>
        <p:nvGraphicFramePr>
          <p:cNvPr id="43019" name="Object 11"/>
          <p:cNvGraphicFramePr>
            <a:graphicFrameLocks noChangeAspect="1"/>
          </p:cNvGraphicFramePr>
          <p:nvPr/>
        </p:nvGraphicFramePr>
        <p:xfrm>
          <a:off x="10164763" y="2348548"/>
          <a:ext cx="455612" cy="490537"/>
        </p:xfrm>
        <a:graphic>
          <a:graphicData uri="http://schemas.openxmlformats.org/presentationml/2006/ole">
            <mc:AlternateContent xmlns:mc="http://schemas.openxmlformats.org/markup-compatibility/2006">
              <mc:Choice xmlns:v="urn:schemas-microsoft-com:vml" Requires="v">
                <p:oleObj spid="_x0000_s3107" name="" r:id="rId6" imgW="266700" imgH="304800" progId="Equation.3">
                  <p:embed/>
                </p:oleObj>
              </mc:Choice>
              <mc:Fallback>
                <p:oleObj name="" r:id="rId6" imgW="266700" imgH="304800" progId="Equation.3">
                  <p:embed/>
                  <p:pic>
                    <p:nvPicPr>
                      <p:cNvPr id="0" name="图片 3106"/>
                      <p:cNvPicPr/>
                      <p:nvPr/>
                    </p:nvPicPr>
                    <p:blipFill>
                      <a:blip r:embed="rId7">
                        <a:clrChange>
                          <a:clrFrom>
                            <a:srgbClr val="000000"/>
                          </a:clrFrom>
                          <a:clrTo>
                            <a:srgbClr val="FF00FF"/>
                          </a:clrTo>
                        </a:clrChange>
                      </a:blip>
                      <a:stretch>
                        <a:fillRect/>
                      </a:stretch>
                    </p:blipFill>
                    <p:spPr>
                      <a:xfrm>
                        <a:off x="10164763" y="2348548"/>
                        <a:ext cx="455612" cy="490537"/>
                      </a:xfrm>
                      <a:prstGeom prst="rect">
                        <a:avLst/>
                      </a:prstGeom>
                      <a:noFill/>
                      <a:ln w="38100">
                        <a:noFill/>
                        <a:miter/>
                      </a:ln>
                    </p:spPr>
                  </p:pic>
                </p:oleObj>
              </mc:Fallback>
            </mc:AlternateContent>
          </a:graphicData>
        </a:graphic>
      </p:graphicFrame>
      <p:sp>
        <p:nvSpPr>
          <p:cNvPr id="43020" name="Text Box 12"/>
          <p:cNvSpPr txBox="1"/>
          <p:nvPr/>
        </p:nvSpPr>
        <p:spPr>
          <a:xfrm>
            <a:off x="8077200" y="4317048"/>
            <a:ext cx="685800" cy="645160"/>
          </a:xfrm>
          <a:prstGeom prst="rect">
            <a:avLst/>
          </a:prstGeom>
          <a:noFill/>
          <a:ln w="9525">
            <a:noFill/>
          </a:ln>
        </p:spPr>
        <p:txBody>
          <a:bodyPr anchor="t">
            <a:spAutoFit/>
          </a:bodyPr>
          <a:p>
            <a:pPr>
              <a:spcBef>
                <a:spcPct val="50000"/>
              </a:spcBef>
            </a:pPr>
            <a:r>
              <a:rPr lang="en-US" altLang="zh-CN" sz="36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endParaRPr>
          </a:p>
        </p:txBody>
      </p:sp>
      <p:sp>
        <p:nvSpPr>
          <p:cNvPr id="43021" name="Text Box 13"/>
          <p:cNvSpPr txBox="1"/>
          <p:nvPr/>
        </p:nvSpPr>
        <p:spPr>
          <a:xfrm>
            <a:off x="162243" y="3168968"/>
            <a:ext cx="3598862" cy="521970"/>
          </a:xfrm>
          <a:prstGeom prst="rect">
            <a:avLst/>
          </a:prstGeom>
          <a:noFill/>
          <a:ln w="9525">
            <a:noFill/>
          </a:ln>
        </p:spPr>
        <p:txBody>
          <a:bodyPr anchor="t">
            <a:spAutoFit/>
          </a:bodyPr>
          <a:p>
            <a:r>
              <a:rPr lang="en-US" altLang="zh-CN" sz="2800" b="1" dirty="0">
                <a:solidFill>
                  <a:srgbClr val="0000FF"/>
                </a:solidFill>
                <a:latin typeface="Times New Roman" panose="02020603050405020304" pitchFamily="18" charset="0"/>
                <a:ea typeface="宋体" panose="02010600030101010101" pitchFamily="2" charset="-122"/>
              </a:rPr>
              <a:t>2</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400" b="1" dirty="0">
                <a:solidFill>
                  <a:srgbClr val="990000"/>
                </a:solidFill>
                <a:latin typeface="楷体_GB2312" pitchFamily="49" charset="-122"/>
                <a:ea typeface="楷体_GB2312" pitchFamily="49" charset="-122"/>
              </a:rPr>
              <a:t>列写节点电位方程：</a:t>
            </a:r>
            <a:endParaRPr lang="zh-CN" altLang="en-US" sz="2400" b="1" dirty="0">
              <a:solidFill>
                <a:srgbClr val="990000"/>
              </a:solidFill>
              <a:latin typeface="楷体_GB2312" pitchFamily="49" charset="-122"/>
              <a:ea typeface="楷体_GB2312" pitchFamily="49" charset="-122"/>
            </a:endParaRPr>
          </a:p>
        </p:txBody>
      </p:sp>
      <p:sp>
        <p:nvSpPr>
          <p:cNvPr id="43022" name="Rectangle 14"/>
          <p:cNvSpPr/>
          <p:nvPr/>
        </p:nvSpPr>
        <p:spPr>
          <a:xfrm>
            <a:off x="7285038" y="5123498"/>
            <a:ext cx="3168650" cy="460375"/>
          </a:xfrm>
          <a:prstGeom prst="rect">
            <a:avLst/>
          </a:prstGeom>
          <a:noFill/>
          <a:ln w="9525">
            <a:noFill/>
          </a:ln>
        </p:spPr>
        <p:txBody>
          <a:bodyPr anchor="t">
            <a:spAutoFit/>
          </a:bodyPr>
          <a:p>
            <a:r>
              <a:rPr lang="zh-CN" altLang="en-US" sz="2400" b="1" dirty="0">
                <a:solidFill>
                  <a:srgbClr val="FF00FF"/>
                </a:solidFill>
                <a:latin typeface="楷体_GB2312" pitchFamily="49" charset="-122"/>
                <a:ea typeface="楷体_GB2312" pitchFamily="49" charset="-122"/>
              </a:rPr>
              <a:t>方程数 </a:t>
            </a:r>
            <a:r>
              <a:rPr lang="en-US" altLang="zh-CN" sz="2400" b="1" dirty="0">
                <a:solidFill>
                  <a:srgbClr val="FF00FF"/>
                </a:solidFill>
                <a:latin typeface="楷体_GB2312" pitchFamily="49" charset="-122"/>
                <a:ea typeface="楷体_GB2312" pitchFamily="49" charset="-122"/>
              </a:rPr>
              <a:t>= </a:t>
            </a:r>
            <a:r>
              <a:rPr lang="zh-CN" altLang="en-US" sz="2400" b="1" dirty="0">
                <a:solidFill>
                  <a:srgbClr val="FF00FF"/>
                </a:solidFill>
                <a:latin typeface="楷体_GB2312" pitchFamily="49" charset="-122"/>
                <a:ea typeface="楷体_GB2312" pitchFamily="49" charset="-122"/>
              </a:rPr>
              <a:t>独立节点数</a:t>
            </a:r>
            <a:endParaRPr lang="zh-CN" altLang="en-US" sz="2400" b="1" dirty="0">
              <a:solidFill>
                <a:srgbClr val="FF00FF"/>
              </a:solidFill>
              <a:latin typeface="楷体_GB2312" pitchFamily="49" charset="-122"/>
              <a:ea typeface="楷体_GB2312" pitchFamily="49" charset="-122"/>
            </a:endParaRPr>
          </a:p>
        </p:txBody>
      </p:sp>
      <p:graphicFrame>
        <p:nvGraphicFramePr>
          <p:cNvPr id="43023" name="Object 15"/>
          <p:cNvGraphicFramePr>
            <a:graphicFrameLocks noGrp="1" noChangeAspect="1"/>
          </p:cNvGraphicFramePr>
          <p:nvPr>
            <p:ph sz="quarter" idx="3"/>
          </p:nvPr>
        </p:nvGraphicFramePr>
        <p:xfrm>
          <a:off x="1668463" y="3648710"/>
          <a:ext cx="4608512" cy="692150"/>
        </p:xfrm>
        <a:graphic>
          <a:graphicData uri="http://schemas.openxmlformats.org/presentationml/2006/ole">
            <mc:AlternateContent xmlns:mc="http://schemas.openxmlformats.org/markup-compatibility/2006">
              <mc:Choice xmlns:v="urn:schemas-microsoft-com:vml" Requires="v">
                <p:oleObj spid="_x0000_s3108" name="" r:id="rId8" imgW="4025900" imgH="596900" progId="Equation.3">
                  <p:embed/>
                </p:oleObj>
              </mc:Choice>
              <mc:Fallback>
                <p:oleObj name="" r:id="rId8" imgW="4025900" imgH="596900" progId="Equation.3">
                  <p:embed/>
                  <p:pic>
                    <p:nvPicPr>
                      <p:cNvPr id="0" name="图片 3107"/>
                      <p:cNvPicPr/>
                      <p:nvPr/>
                    </p:nvPicPr>
                    <p:blipFill>
                      <a:blip r:embed="rId9">
                        <a:clrChange>
                          <a:clrFrom>
                            <a:srgbClr val="000000"/>
                          </a:clrFrom>
                          <a:clrTo>
                            <a:srgbClr val="0000FF"/>
                          </a:clrTo>
                        </a:clrChange>
                      </a:blip>
                      <a:stretch>
                        <a:fillRect/>
                      </a:stretch>
                    </p:blipFill>
                    <p:spPr>
                      <a:xfrm>
                        <a:off x="1668463" y="3648710"/>
                        <a:ext cx="4608512" cy="692150"/>
                      </a:xfrm>
                      <a:prstGeom prst="rect">
                        <a:avLst/>
                      </a:prstGeom>
                      <a:noFill/>
                      <a:ln w="38100">
                        <a:miter/>
                      </a:ln>
                    </p:spPr>
                  </p:pic>
                </p:oleObj>
              </mc:Fallback>
            </mc:AlternateContent>
          </a:graphicData>
        </a:graphic>
      </p:graphicFrame>
      <p:graphicFrame>
        <p:nvGraphicFramePr>
          <p:cNvPr id="43024" name="Object 16"/>
          <p:cNvGraphicFramePr>
            <a:graphicFrameLocks noChangeAspect="1"/>
          </p:cNvGraphicFramePr>
          <p:nvPr/>
        </p:nvGraphicFramePr>
        <p:xfrm>
          <a:off x="1739900" y="5123498"/>
          <a:ext cx="5026025" cy="758825"/>
        </p:xfrm>
        <a:graphic>
          <a:graphicData uri="http://schemas.openxmlformats.org/presentationml/2006/ole">
            <mc:AlternateContent xmlns:mc="http://schemas.openxmlformats.org/markup-compatibility/2006">
              <mc:Choice xmlns:v="urn:schemas-microsoft-com:vml" Requires="v">
                <p:oleObj spid="_x0000_s3109" name="" r:id="rId10" imgW="4203700" imgH="596900" progId="Equation.3">
                  <p:embed/>
                </p:oleObj>
              </mc:Choice>
              <mc:Fallback>
                <p:oleObj name="" r:id="rId10" imgW="4203700" imgH="596900" progId="Equation.3">
                  <p:embed/>
                  <p:pic>
                    <p:nvPicPr>
                      <p:cNvPr id="0" name="图片 3108"/>
                      <p:cNvPicPr/>
                      <p:nvPr/>
                    </p:nvPicPr>
                    <p:blipFill>
                      <a:blip r:embed="rId11">
                        <a:clrChange>
                          <a:clrFrom>
                            <a:srgbClr val="000000"/>
                          </a:clrFrom>
                          <a:clrTo>
                            <a:srgbClr val="0000FF"/>
                          </a:clrTo>
                        </a:clrChange>
                      </a:blip>
                      <a:stretch>
                        <a:fillRect/>
                      </a:stretch>
                    </p:blipFill>
                    <p:spPr>
                      <a:xfrm>
                        <a:off x="1739900" y="5123498"/>
                        <a:ext cx="5026025" cy="758825"/>
                      </a:xfrm>
                      <a:prstGeom prst="rect">
                        <a:avLst/>
                      </a:prstGeom>
                      <a:noFill/>
                      <a:ln w="38100">
                        <a:noFill/>
                        <a:miter/>
                      </a:ln>
                    </p:spPr>
                  </p:pic>
                </p:oleObj>
              </mc:Fallback>
            </mc:AlternateContent>
          </a:graphicData>
        </a:graphic>
      </p:graphicFrame>
      <p:graphicFrame>
        <p:nvGraphicFramePr>
          <p:cNvPr id="43025" name="Object 17"/>
          <p:cNvGraphicFramePr>
            <a:graphicFrameLocks noChangeAspect="1"/>
          </p:cNvGraphicFramePr>
          <p:nvPr/>
        </p:nvGraphicFramePr>
        <p:xfrm>
          <a:off x="1739900" y="5969635"/>
          <a:ext cx="5189538" cy="757238"/>
        </p:xfrm>
        <a:graphic>
          <a:graphicData uri="http://schemas.openxmlformats.org/presentationml/2006/ole">
            <mc:AlternateContent xmlns:mc="http://schemas.openxmlformats.org/markup-compatibility/2006">
              <mc:Choice xmlns:v="urn:schemas-microsoft-com:vml" Requires="v">
                <p:oleObj spid="_x0000_s3110" name="" r:id="rId12" imgW="4330700" imgH="596900" progId="Equation.3">
                  <p:embed/>
                </p:oleObj>
              </mc:Choice>
              <mc:Fallback>
                <p:oleObj name="" r:id="rId12" imgW="4330700" imgH="596900" progId="Equation.3">
                  <p:embed/>
                  <p:pic>
                    <p:nvPicPr>
                      <p:cNvPr id="0" name="图片 3109"/>
                      <p:cNvPicPr/>
                      <p:nvPr/>
                    </p:nvPicPr>
                    <p:blipFill>
                      <a:blip r:embed="rId13">
                        <a:clrChange>
                          <a:clrFrom>
                            <a:srgbClr val="000000"/>
                          </a:clrFrom>
                          <a:clrTo>
                            <a:srgbClr val="0000FF"/>
                          </a:clrTo>
                        </a:clrChange>
                      </a:blip>
                      <a:stretch>
                        <a:fillRect/>
                      </a:stretch>
                    </p:blipFill>
                    <p:spPr>
                      <a:xfrm>
                        <a:off x="1739900" y="5969635"/>
                        <a:ext cx="5189538" cy="757238"/>
                      </a:xfrm>
                      <a:prstGeom prst="rect">
                        <a:avLst/>
                      </a:prstGeom>
                      <a:noFill/>
                      <a:ln w="38100">
                        <a:noFill/>
                        <a:miter/>
                      </a:ln>
                    </p:spPr>
                  </p:pic>
                </p:oleObj>
              </mc:Fallback>
            </mc:AlternateContent>
          </a:graphicData>
        </a:graphic>
      </p:graphicFrame>
      <p:sp>
        <p:nvSpPr>
          <p:cNvPr id="43026" name="AutoShape 18"/>
          <p:cNvSpPr/>
          <p:nvPr/>
        </p:nvSpPr>
        <p:spPr>
          <a:xfrm>
            <a:off x="1739583" y="4784725"/>
            <a:ext cx="936625" cy="350838"/>
          </a:xfrm>
          <a:prstGeom prst="wedgeRectCallout">
            <a:avLst>
              <a:gd name="adj1" fmla="val 45593"/>
              <a:gd name="adj2" fmla="val -166741"/>
            </a:avLst>
          </a:prstGeom>
          <a:solidFill>
            <a:srgbClr val="CCFFFF"/>
          </a:solidFill>
          <a:ln w="9525" cap="flat" cmpd="sng">
            <a:solidFill>
              <a:schemeClr val="tx1"/>
            </a:solidFill>
            <a:prstDash val="solid"/>
            <a:miter/>
            <a:headEnd type="none" w="med" len="med"/>
            <a:tailEnd type="none" w="med" len="med"/>
          </a:ln>
        </p:spPr>
        <p:txBody>
          <a:bodyPr anchor="t"/>
          <a:p>
            <a:pPr>
              <a:spcBef>
                <a:spcPct val="50000"/>
              </a:spcBef>
            </a:pPr>
            <a:r>
              <a:rPr lang="zh-CN" altLang="en-US" b="1" dirty="0">
                <a:latin typeface="Tahoma" panose="020B0604030504040204" pitchFamily="34" charset="0"/>
                <a:ea typeface="楷体_GB2312" pitchFamily="49" charset="-122"/>
                <a:sym typeface="+mn-ea"/>
              </a:rPr>
              <a:t>自电导</a:t>
            </a:r>
            <a:endParaRPr lang="zh-CN" altLang="en-US" dirty="0">
              <a:latin typeface="Tahoma" panose="020B0604030504040204" pitchFamily="34" charset="0"/>
              <a:ea typeface="楷体_GB2312" pitchFamily="49" charset="-122"/>
            </a:endParaRPr>
          </a:p>
        </p:txBody>
      </p:sp>
      <p:sp>
        <p:nvSpPr>
          <p:cNvPr id="43027" name="AutoShape 19"/>
          <p:cNvSpPr/>
          <p:nvPr/>
        </p:nvSpPr>
        <p:spPr>
          <a:xfrm>
            <a:off x="2786380" y="4784725"/>
            <a:ext cx="935038" cy="350838"/>
          </a:xfrm>
          <a:prstGeom prst="wedgeRectCallout">
            <a:avLst>
              <a:gd name="adj1" fmla="val 46230"/>
              <a:gd name="adj2" fmla="val -215429"/>
            </a:avLst>
          </a:prstGeom>
          <a:solidFill>
            <a:srgbClr val="CCFFCC"/>
          </a:solidFill>
          <a:ln w="9525" cap="flat" cmpd="sng">
            <a:solidFill>
              <a:schemeClr val="tx1"/>
            </a:solidFill>
            <a:prstDash val="solid"/>
            <a:miter/>
            <a:headEnd type="none" w="med" len="med"/>
            <a:tailEnd type="none" w="med" len="med"/>
          </a:ln>
        </p:spPr>
        <p:txBody>
          <a:bodyPr anchor="t"/>
          <a:p>
            <a:pPr>
              <a:spcBef>
                <a:spcPct val="50000"/>
              </a:spcBef>
            </a:pPr>
            <a:r>
              <a:rPr lang="zh-CN" altLang="en-US" b="1" dirty="0">
                <a:solidFill>
                  <a:srgbClr val="0000FF"/>
                </a:solidFill>
                <a:latin typeface="Tahoma" panose="020B0604030504040204" pitchFamily="34" charset="0"/>
                <a:ea typeface="楷体_GB2312" pitchFamily="49" charset="-122"/>
                <a:sym typeface="+mn-ea"/>
              </a:rPr>
              <a:t>互电导</a:t>
            </a:r>
            <a:endParaRPr lang="zh-CN" altLang="en-US" dirty="0">
              <a:solidFill>
                <a:srgbClr val="0000FF"/>
              </a:solidFill>
              <a:latin typeface="Tahoma" panose="020B0604030504040204" pitchFamily="34" charset="0"/>
              <a:ea typeface="楷体_GB2312" pitchFamily="49" charset="-122"/>
            </a:endParaRPr>
          </a:p>
        </p:txBody>
      </p:sp>
      <p:sp>
        <p:nvSpPr>
          <p:cNvPr id="43028" name="AutoShape 20"/>
          <p:cNvSpPr/>
          <p:nvPr/>
        </p:nvSpPr>
        <p:spPr>
          <a:xfrm>
            <a:off x="3830638" y="4774565"/>
            <a:ext cx="1008062" cy="349250"/>
          </a:xfrm>
          <a:prstGeom prst="wedgeRectCallout">
            <a:avLst>
              <a:gd name="adj1" fmla="val 17055"/>
              <a:gd name="adj2" fmla="val -213454"/>
            </a:avLst>
          </a:prstGeom>
          <a:solidFill>
            <a:srgbClr val="CCFFCC"/>
          </a:solidFill>
          <a:ln w="9525" cap="flat" cmpd="sng">
            <a:solidFill>
              <a:schemeClr val="tx1"/>
            </a:solidFill>
            <a:prstDash val="solid"/>
            <a:miter/>
            <a:headEnd type="none" w="med" len="med"/>
            <a:tailEnd type="none" w="med" len="med"/>
          </a:ln>
        </p:spPr>
        <p:txBody>
          <a:bodyPr anchor="t"/>
          <a:p>
            <a:pPr>
              <a:spcBef>
                <a:spcPct val="50000"/>
              </a:spcBef>
            </a:pPr>
            <a:r>
              <a:rPr lang="zh-CN" altLang="en-US" b="1" dirty="0">
                <a:solidFill>
                  <a:srgbClr val="0000FF"/>
                </a:solidFill>
                <a:latin typeface="Tahoma" panose="020B0604030504040204" pitchFamily="34" charset="0"/>
                <a:ea typeface="楷体_GB2312" pitchFamily="49" charset="-122"/>
                <a:sym typeface="+mn-ea"/>
              </a:rPr>
              <a:t>互电导</a:t>
            </a:r>
            <a:endParaRPr lang="zh-CN" altLang="en-US" dirty="0">
              <a:solidFill>
                <a:srgbClr val="0000FF"/>
              </a:solidFill>
              <a:latin typeface="Tahoma" panose="020B0604030504040204" pitchFamily="34" charset="0"/>
              <a:ea typeface="楷体_GB2312" pitchFamily="49" charset="-122"/>
            </a:endParaRPr>
          </a:p>
        </p:txBody>
      </p:sp>
      <p:sp>
        <p:nvSpPr>
          <p:cNvPr id="43029" name="AutoShape 21"/>
          <p:cNvSpPr/>
          <p:nvPr/>
        </p:nvSpPr>
        <p:spPr>
          <a:xfrm>
            <a:off x="4951730" y="4772660"/>
            <a:ext cx="2987675" cy="350838"/>
          </a:xfrm>
          <a:prstGeom prst="wedgeRectCallout">
            <a:avLst>
              <a:gd name="adj1" fmla="val -23071"/>
              <a:gd name="adj2" fmla="val -198597"/>
            </a:avLst>
          </a:prstGeom>
          <a:solidFill>
            <a:srgbClr val="CCFFCC"/>
          </a:solidFill>
          <a:ln w="9525" cap="flat" cmpd="sng">
            <a:solidFill>
              <a:schemeClr val="tx1"/>
            </a:solidFill>
            <a:prstDash val="solid"/>
            <a:miter/>
            <a:headEnd type="none" w="med" len="med"/>
            <a:tailEnd type="none" w="med" len="med"/>
          </a:ln>
        </p:spPr>
        <p:txBody>
          <a:bodyPr anchor="t"/>
          <a:p>
            <a:pPr>
              <a:spcBef>
                <a:spcPct val="50000"/>
              </a:spcBef>
            </a:pPr>
            <a:r>
              <a:rPr lang="zh-CN" altLang="en-US" b="1" dirty="0">
                <a:solidFill>
                  <a:srgbClr val="990000"/>
                </a:solidFill>
                <a:latin typeface="Tahoma" panose="020B0604030504040204" pitchFamily="34" charset="0"/>
                <a:ea typeface="楷体_GB2312" pitchFamily="49" charset="-122"/>
                <a:sym typeface="+mn-ea"/>
              </a:rPr>
              <a:t>流入节点电流源电流代数和</a:t>
            </a:r>
            <a:endParaRPr lang="zh-CN" altLang="en-US" dirty="0">
              <a:solidFill>
                <a:srgbClr val="990000"/>
              </a:solidFill>
              <a:latin typeface="Tahoma" panose="020B0604030504040204" pitchFamily="34" charset="0"/>
              <a:ea typeface="楷体_GB2312" pitchFamily="49" charset="-122"/>
            </a:endParaRPr>
          </a:p>
        </p:txBody>
      </p:sp>
      <p:graphicFrame>
        <p:nvGraphicFramePr>
          <p:cNvPr id="43013" name="Object 5"/>
          <p:cNvGraphicFramePr>
            <a:graphicFrameLocks noGrp="1" noChangeAspect="1"/>
          </p:cNvGraphicFramePr>
          <p:nvPr>
            <p:ph sz="quarter" idx="2"/>
          </p:nvPr>
        </p:nvGraphicFramePr>
        <p:xfrm>
          <a:off x="5699760" y="569595"/>
          <a:ext cx="4804410" cy="871220"/>
        </p:xfrm>
        <a:graphic>
          <a:graphicData uri="http://schemas.openxmlformats.org/presentationml/2006/ole">
            <mc:AlternateContent xmlns:mc="http://schemas.openxmlformats.org/markup-compatibility/2006">
              <mc:Choice xmlns:v="urn:schemas-microsoft-com:vml" Requires="v">
                <p:oleObj spid="_x0000_s3111" name="" r:id="rId14" imgW="3263900" imgH="596900" progId="Equation.3">
                  <p:embed/>
                </p:oleObj>
              </mc:Choice>
              <mc:Fallback>
                <p:oleObj name="" r:id="rId14" imgW="3263900" imgH="596900" progId="Equation.3">
                  <p:embed/>
                  <p:pic>
                    <p:nvPicPr>
                      <p:cNvPr id="0" name="图片 3110"/>
                      <p:cNvPicPr/>
                      <p:nvPr/>
                    </p:nvPicPr>
                    <p:blipFill>
                      <a:blip r:embed="rId15">
                        <a:clrChange>
                          <a:clrFrom>
                            <a:srgbClr val="FFFFFF"/>
                          </a:clrFrom>
                          <a:clrTo>
                            <a:srgbClr val="FFFFFF"/>
                          </a:clrTo>
                        </a:clrChange>
                        <a:clrChange>
                          <a:clrFrom>
                            <a:srgbClr val="000000"/>
                          </a:clrFrom>
                          <a:clrTo>
                            <a:srgbClr val="FF0000"/>
                          </a:clrTo>
                        </a:clrChange>
                      </a:blip>
                      <a:stretch>
                        <a:fillRect/>
                      </a:stretch>
                    </p:blipFill>
                    <p:spPr>
                      <a:xfrm>
                        <a:off x="5699760" y="569595"/>
                        <a:ext cx="4804410" cy="871220"/>
                      </a:xfrm>
                      <a:prstGeom prst="rect">
                        <a:avLst/>
                      </a:prstGeom>
                      <a:noFill/>
                      <a:ln w="38100">
                        <a:miter/>
                      </a:ln>
                    </p:spPr>
                  </p:pic>
                </p:oleObj>
              </mc:Fallback>
            </mc:AlternateContent>
          </a:graphicData>
        </a:graphic>
      </p:graphicFrame>
      <p:sp>
        <p:nvSpPr>
          <p:cNvPr id="2" name="文本框 1"/>
          <p:cNvSpPr txBox="1"/>
          <p:nvPr/>
        </p:nvSpPr>
        <p:spPr>
          <a:xfrm>
            <a:off x="5596890" y="109220"/>
            <a:ext cx="1936750" cy="460375"/>
          </a:xfrm>
          <a:prstGeom prst="rect">
            <a:avLst/>
          </a:prstGeom>
          <a:noFill/>
        </p:spPr>
        <p:txBody>
          <a:bodyPr wrap="none" rtlCol="0">
            <a:spAutoFit/>
          </a:bodyPr>
          <a:p>
            <a:r>
              <a:rPr lang="zh-CN" altLang="en-US" sz="2400" b="1">
                <a:latin typeface="华文中宋" panose="02010600040101010101" charset="-122"/>
                <a:ea typeface="华文中宋" panose="02010600040101010101" charset="-122"/>
                <a:cs typeface="华文中宋" panose="02010600040101010101" charset="-122"/>
              </a:rPr>
              <a:t>节点</a:t>
            </a:r>
            <a:r>
              <a:rPr lang="en-US" altLang="zh-CN" sz="2400" b="1">
                <a:latin typeface="华文中宋" panose="02010600040101010101" charset="-122"/>
                <a:ea typeface="华文中宋" panose="02010600040101010101" charset="-122"/>
                <a:cs typeface="华文中宋" panose="02010600040101010101" charset="-122"/>
              </a:rPr>
              <a:t>A</a:t>
            </a:r>
            <a:r>
              <a:rPr lang="zh-CN" altLang="en-US" sz="2400" b="1">
                <a:latin typeface="华文中宋" panose="02010600040101010101" charset="-122"/>
                <a:ea typeface="华文中宋" panose="02010600040101010101" charset="-122"/>
                <a:cs typeface="华文中宋" panose="02010600040101010101" charset="-122"/>
              </a:rPr>
              <a:t>处</a:t>
            </a:r>
            <a:r>
              <a:rPr lang="en-US" altLang="zh-CN" sz="2400" b="1">
                <a:latin typeface="华文中宋" panose="02010600040101010101" charset="-122"/>
                <a:ea typeface="华文中宋" panose="02010600040101010101" charset="-122"/>
                <a:cs typeface="华文中宋" panose="02010600040101010101" charset="-122"/>
              </a:rPr>
              <a:t>KCL</a:t>
            </a:r>
            <a:endParaRPr lang="en-US" altLang="zh-CN" sz="2400" b="1">
              <a:latin typeface="华文中宋" panose="02010600040101010101" charset="-122"/>
              <a:ea typeface="华文中宋" panose="02010600040101010101" charset="-122"/>
              <a:cs typeface="华文中宋" panose="02010600040101010101" charset="-122"/>
            </a:endParaRPr>
          </a:p>
        </p:txBody>
      </p:sp>
      <p:sp>
        <p:nvSpPr>
          <p:cNvPr id="3" name="矩形 2"/>
          <p:cNvSpPr/>
          <p:nvPr/>
        </p:nvSpPr>
        <p:spPr>
          <a:xfrm>
            <a:off x="5403215" y="17780"/>
            <a:ext cx="5292090" cy="1511935"/>
          </a:xfrm>
          <a:prstGeom prst="rect">
            <a:avLst/>
          </a:prstGeom>
          <a:noFill/>
          <a:ln w="28575">
            <a:solidFill>
              <a:srgbClr val="FF3399"/>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00685" y="220980"/>
            <a:ext cx="4604385" cy="583565"/>
          </a:xfrm>
          <a:prstGeom prst="rect">
            <a:avLst/>
          </a:prstGeom>
          <a:noFill/>
        </p:spPr>
        <p:txBody>
          <a:bodyPr wrap="none" rtlCol="0" anchor="t">
            <a:spAutoFit/>
          </a:bodyPr>
          <a:p>
            <a:r>
              <a:rPr lang="zh-CN" altLang="en-US" sz="3200" b="1" dirty="0">
                <a:solidFill>
                  <a:srgbClr val="333399"/>
                </a:solidFill>
                <a:latin typeface="华文中宋" panose="02010600040101010101" charset="-122"/>
                <a:ea typeface="华文中宋" panose="02010600040101010101" charset="-122"/>
                <a:cs typeface="+mn-ea"/>
                <a:sym typeface="+mn-ea"/>
              </a:rPr>
              <a:t>节点电位分析法（</a:t>
            </a:r>
            <a:r>
              <a:rPr lang="en-US" altLang="zh-CN" sz="3200" b="1" dirty="0">
                <a:solidFill>
                  <a:srgbClr val="333399"/>
                </a:solidFill>
                <a:latin typeface="华文中宋" panose="02010600040101010101" charset="-122"/>
                <a:ea typeface="华文中宋" panose="02010600040101010101" charset="-122"/>
                <a:cs typeface="+mn-ea"/>
                <a:sym typeface="+mn-ea"/>
              </a:rPr>
              <a:t>P17</a:t>
            </a:r>
            <a:r>
              <a:rPr lang="zh-CN" altLang="en-US" sz="3200" b="1" dirty="0">
                <a:solidFill>
                  <a:srgbClr val="333399"/>
                </a:solidFill>
                <a:latin typeface="华文中宋" panose="02010600040101010101" charset="-122"/>
                <a:ea typeface="华文中宋" panose="02010600040101010101" charset="-122"/>
                <a:cs typeface="+mn-ea"/>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2">
                                            <p:txEl>
                                              <p:charRg st="0" end="17"/>
                                            </p:txEl>
                                          </p:spTgt>
                                        </p:tgtEl>
                                        <p:attrNameLst>
                                          <p:attrName>style.visibility</p:attrName>
                                        </p:attrNameLst>
                                      </p:cBhvr>
                                      <p:to>
                                        <p:strVal val="visible"/>
                                      </p:to>
                                    </p:set>
                                    <p:anim calcmode="lin" valueType="num">
                                      <p:cBhvr additive="base">
                                        <p:cTn id="7" dur="500" fill="hold"/>
                                        <p:tgtEl>
                                          <p:spTgt spid="43012">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2">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2">
                                            <p:txEl>
                                              <p:charRg st="17" end="43"/>
                                            </p:txEl>
                                          </p:spTgt>
                                        </p:tgtEl>
                                        <p:attrNameLst>
                                          <p:attrName>style.visibility</p:attrName>
                                        </p:attrNameLst>
                                      </p:cBhvr>
                                      <p:to>
                                        <p:strVal val="visible"/>
                                      </p:to>
                                    </p:set>
                                    <p:anim calcmode="lin" valueType="num">
                                      <p:cBhvr additive="base">
                                        <p:cTn id="13" dur="500" fill="hold"/>
                                        <p:tgtEl>
                                          <p:spTgt spid="43012">
                                            <p:txEl>
                                              <p:charRg st="17" end="4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2">
                                            <p:txEl>
                                              <p:charRg st="17" end="4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0-#ppt_w/2"/>
                                          </p:val>
                                        </p:tav>
                                        <p:tav tm="100000">
                                          <p:val>
                                            <p:strVal val="#ppt_x"/>
                                          </p:val>
                                        </p:tav>
                                      </p:tavLst>
                                    </p:anim>
                                    <p:anim calcmode="lin" valueType="num">
                                      <p:cBhvr additive="base">
                                        <p:cTn id="20"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30"/>
                                        </p:tgtEl>
                                        <p:attrNameLst>
                                          <p:attrName>style.visibility</p:attrName>
                                        </p:attrNameLst>
                                      </p:cBhvr>
                                      <p:to>
                                        <p:strVal val="visible"/>
                                      </p:to>
                                    </p:set>
                                    <p:anim calcmode="lin" valueType="num">
                                      <p:cBhvr additive="base">
                                        <p:cTn id="25" dur="500" fill="hold"/>
                                        <p:tgtEl>
                                          <p:spTgt spid="43030"/>
                                        </p:tgtEl>
                                        <p:attrNameLst>
                                          <p:attrName>ppt_x</p:attrName>
                                        </p:attrNameLst>
                                      </p:cBhvr>
                                      <p:tavLst>
                                        <p:tav tm="0">
                                          <p:val>
                                            <p:strVal val="#ppt_x"/>
                                          </p:val>
                                        </p:tav>
                                        <p:tav tm="100000">
                                          <p:val>
                                            <p:strVal val="#ppt_x"/>
                                          </p:val>
                                        </p:tav>
                                      </p:tavLst>
                                    </p:anim>
                                    <p:anim calcmode="lin" valueType="num">
                                      <p:cBhvr additive="base">
                                        <p:cTn id="26" dur="500" fill="hold"/>
                                        <p:tgtEl>
                                          <p:spTgt spid="430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3015">
                                            <p:txEl>
                                              <p:charRg st="0" end="21"/>
                                            </p:txEl>
                                          </p:spTgt>
                                        </p:tgtEl>
                                        <p:attrNameLst>
                                          <p:attrName>style.visibility</p:attrName>
                                        </p:attrNameLst>
                                      </p:cBhvr>
                                      <p:to>
                                        <p:strVal val="visible"/>
                                      </p:to>
                                    </p:set>
                                    <p:animEffect transition="in" filter="dissolve">
                                      <p:cBhvr>
                                        <p:cTn id="31" dur="500"/>
                                        <p:tgtEl>
                                          <p:spTgt spid="43015">
                                            <p:txEl>
                                              <p:charRg st="0" end="2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3020">
                                            <p:txEl>
                                              <p:charRg st="0" end="2"/>
                                            </p:txEl>
                                          </p:spTgt>
                                        </p:tgtEl>
                                        <p:attrNameLst>
                                          <p:attrName>style.visibility</p:attrName>
                                        </p:attrNameLst>
                                      </p:cBhvr>
                                      <p:to>
                                        <p:strVal val="visible"/>
                                      </p:to>
                                    </p:set>
                                    <p:animEffect transition="in" filter="dissolve">
                                      <p:cBhvr>
                                        <p:cTn id="36" dur="500"/>
                                        <p:tgtEl>
                                          <p:spTgt spid="43020">
                                            <p:txEl>
                                              <p:charRg st="0"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3017"/>
                                        </p:tgtEl>
                                        <p:attrNameLst>
                                          <p:attrName>style.visibility</p:attrName>
                                        </p:attrNameLst>
                                      </p:cBhvr>
                                      <p:to>
                                        <p:strVal val="visible"/>
                                      </p:to>
                                    </p:set>
                                    <p:animEffect transition="in" filter="wipe(left)">
                                      <p:cBhvr>
                                        <p:cTn id="41" dur="500"/>
                                        <p:tgtEl>
                                          <p:spTgt spid="430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3018"/>
                                        </p:tgtEl>
                                        <p:attrNameLst>
                                          <p:attrName>style.visibility</p:attrName>
                                        </p:attrNameLst>
                                      </p:cBhvr>
                                      <p:to>
                                        <p:strVal val="visible"/>
                                      </p:to>
                                    </p:set>
                                    <p:animEffect transition="in" filter="wipe(down)">
                                      <p:cBhvr>
                                        <p:cTn id="46" dur="500"/>
                                        <p:tgtEl>
                                          <p:spTgt spid="430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43019"/>
                                        </p:tgtEl>
                                        <p:attrNameLst>
                                          <p:attrName>style.visibility</p:attrName>
                                        </p:attrNameLst>
                                      </p:cBhvr>
                                      <p:to>
                                        <p:strVal val="visible"/>
                                      </p:to>
                                    </p:set>
                                    <p:animEffect transition="in" filter="wipe(right)">
                                      <p:cBhvr>
                                        <p:cTn id="51" dur="500"/>
                                        <p:tgtEl>
                                          <p:spTgt spid="4301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43021"/>
                                        </p:tgtEl>
                                        <p:attrNameLst>
                                          <p:attrName>style.visibility</p:attrName>
                                        </p:attrNameLst>
                                      </p:cBhvr>
                                      <p:to>
                                        <p:strVal val="visible"/>
                                      </p:to>
                                    </p:set>
                                    <p:anim calcmode="lin" valueType="num">
                                      <p:cBhvr additive="base">
                                        <p:cTn id="56" dur="500" fill="hold"/>
                                        <p:tgtEl>
                                          <p:spTgt spid="43021"/>
                                        </p:tgtEl>
                                        <p:attrNameLst>
                                          <p:attrName>ppt_x</p:attrName>
                                        </p:attrNameLst>
                                      </p:cBhvr>
                                      <p:tavLst>
                                        <p:tav tm="0">
                                          <p:val>
                                            <p:strVal val="0-#ppt_w/2"/>
                                          </p:val>
                                        </p:tav>
                                        <p:tav tm="100000">
                                          <p:val>
                                            <p:strVal val="#ppt_x"/>
                                          </p:val>
                                        </p:tav>
                                      </p:tavLst>
                                    </p:anim>
                                    <p:anim calcmode="lin" valueType="num">
                                      <p:cBhvr additive="base">
                                        <p:cTn id="57" dur="500" fill="hold"/>
                                        <p:tgtEl>
                                          <p:spTgt spid="4302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xEl>
                                              <p:pRg st="0" end="0"/>
                                            </p:txEl>
                                          </p:spTgt>
                                        </p:tgtEl>
                                        <p:attrNameLst>
                                          <p:attrName>style.visibility</p:attrName>
                                        </p:attrNameLst>
                                      </p:cBhvr>
                                      <p:to>
                                        <p:strVal val="visible"/>
                                      </p:to>
                                    </p:set>
                                    <p:animEffect transition="in" filter="wipe(left)">
                                      <p:cBhvr>
                                        <p:cTn id="62" dur="500"/>
                                        <p:tgtEl>
                                          <p:spTgt spid="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43013"/>
                                        </p:tgtEl>
                                        <p:attrNameLst>
                                          <p:attrName>style.visibility</p:attrName>
                                        </p:attrNameLst>
                                      </p:cBhvr>
                                      <p:to>
                                        <p:strVal val="visible"/>
                                      </p:to>
                                    </p:set>
                                    <p:anim calcmode="lin" valueType="num">
                                      <p:cBhvr additive="base">
                                        <p:cTn id="67" dur="500" fill="hold"/>
                                        <p:tgtEl>
                                          <p:spTgt spid="43013"/>
                                        </p:tgtEl>
                                        <p:attrNameLst>
                                          <p:attrName>ppt_x</p:attrName>
                                        </p:attrNameLst>
                                      </p:cBhvr>
                                      <p:tavLst>
                                        <p:tav tm="0">
                                          <p:val>
                                            <p:strVal val="1+#ppt_w/2"/>
                                          </p:val>
                                        </p:tav>
                                        <p:tav tm="100000">
                                          <p:val>
                                            <p:strVal val="#ppt_x"/>
                                          </p:val>
                                        </p:tav>
                                      </p:tavLst>
                                    </p:anim>
                                    <p:anim calcmode="lin" valueType="num">
                                      <p:cBhvr additive="base">
                                        <p:cTn id="6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3023"/>
                                        </p:tgtEl>
                                        <p:attrNameLst>
                                          <p:attrName>style.visibility</p:attrName>
                                        </p:attrNameLst>
                                      </p:cBhvr>
                                      <p:to>
                                        <p:strVal val="visible"/>
                                      </p:to>
                                    </p:set>
                                    <p:animEffect transition="in" filter="wipe(left)">
                                      <p:cBhvr>
                                        <p:cTn id="73" dur="500"/>
                                        <p:tgtEl>
                                          <p:spTgt spid="43023"/>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8" fill="hold" grpId="0" nodeType="clickEffect">
                                  <p:stCondLst>
                                    <p:cond delay="0"/>
                                  </p:stCondLst>
                                  <p:childTnLst>
                                    <p:set>
                                      <p:cBhvr>
                                        <p:cTn id="77" dur="1" fill="hold">
                                          <p:stCondLst>
                                            <p:cond delay="0"/>
                                          </p:stCondLst>
                                        </p:cTn>
                                        <p:tgtEl>
                                          <p:spTgt spid="43026"/>
                                        </p:tgtEl>
                                        <p:attrNameLst>
                                          <p:attrName>style.visibility</p:attrName>
                                        </p:attrNameLst>
                                      </p:cBhvr>
                                      <p:to>
                                        <p:strVal val="visible"/>
                                      </p:to>
                                    </p:set>
                                    <p:animEffect transition="in" filter="slide(fromLeft)">
                                      <p:cBhvr>
                                        <p:cTn id="78" dur="500"/>
                                        <p:tgtEl>
                                          <p:spTgt spid="43026"/>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30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430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0" presetClass="entr" presetSubtype="0" fill="hold" grpId="0" nodeType="clickEffect">
                                  <p:stCondLst>
                                    <p:cond delay="0"/>
                                  </p:stCondLst>
                                  <p:childTnLst>
                                    <p:set>
                                      <p:cBhvr>
                                        <p:cTn id="90" dur="1" fill="hold">
                                          <p:stCondLst>
                                            <p:cond delay="0"/>
                                          </p:stCondLst>
                                        </p:cTn>
                                        <p:tgtEl>
                                          <p:spTgt spid="43029"/>
                                        </p:tgtEl>
                                        <p:attrNameLst>
                                          <p:attrName>style.visibility</p:attrName>
                                        </p:attrNameLst>
                                      </p:cBhvr>
                                      <p:to>
                                        <p:strVal val="visible"/>
                                      </p:to>
                                    </p:set>
                                    <p:animEffect transition="in" filter="wedge">
                                      <p:cBhvr>
                                        <p:cTn id="91" dur="500"/>
                                        <p:tgtEl>
                                          <p:spTgt spid="43029"/>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43024"/>
                                        </p:tgtEl>
                                        <p:attrNameLst>
                                          <p:attrName>style.visibility</p:attrName>
                                        </p:attrNameLst>
                                      </p:cBhvr>
                                      <p:to>
                                        <p:strVal val="visible"/>
                                      </p:to>
                                    </p:set>
                                    <p:anim calcmode="lin" valueType="num">
                                      <p:cBhvr additive="base">
                                        <p:cTn id="96" dur="500" fill="hold"/>
                                        <p:tgtEl>
                                          <p:spTgt spid="43024"/>
                                        </p:tgtEl>
                                        <p:attrNameLst>
                                          <p:attrName>ppt_x</p:attrName>
                                        </p:attrNameLst>
                                      </p:cBhvr>
                                      <p:tavLst>
                                        <p:tav tm="0">
                                          <p:val>
                                            <p:strVal val="0-#ppt_w/2"/>
                                          </p:val>
                                        </p:tav>
                                        <p:tav tm="100000">
                                          <p:val>
                                            <p:strVal val="#ppt_x"/>
                                          </p:val>
                                        </p:tav>
                                      </p:tavLst>
                                    </p:anim>
                                    <p:anim calcmode="lin" valueType="num">
                                      <p:cBhvr additive="base">
                                        <p:cTn id="97" dur="500" fill="hold"/>
                                        <p:tgtEl>
                                          <p:spTgt spid="43024"/>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43025"/>
                                        </p:tgtEl>
                                        <p:attrNameLst>
                                          <p:attrName>style.visibility</p:attrName>
                                        </p:attrNameLst>
                                      </p:cBhvr>
                                      <p:to>
                                        <p:strVal val="visible"/>
                                      </p:to>
                                    </p:set>
                                    <p:anim calcmode="lin" valueType="num">
                                      <p:cBhvr additive="base">
                                        <p:cTn id="102" dur="500" fill="hold"/>
                                        <p:tgtEl>
                                          <p:spTgt spid="43025"/>
                                        </p:tgtEl>
                                        <p:attrNameLst>
                                          <p:attrName>ppt_x</p:attrName>
                                        </p:attrNameLst>
                                      </p:cBhvr>
                                      <p:tavLst>
                                        <p:tav tm="0">
                                          <p:val>
                                            <p:strVal val="#ppt_x"/>
                                          </p:val>
                                        </p:tav>
                                        <p:tav tm="100000">
                                          <p:val>
                                            <p:strVal val="#ppt_x"/>
                                          </p:val>
                                        </p:tav>
                                      </p:tavLst>
                                    </p:anim>
                                    <p:anim calcmode="lin" valueType="num">
                                      <p:cBhvr additive="base">
                                        <p:cTn id="103" dur="500" fill="hold"/>
                                        <p:tgtEl>
                                          <p:spTgt spid="43025"/>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5" presetClass="entr" presetSubtype="0" fill="hold" grpId="0" nodeType="clickEffect">
                                  <p:stCondLst>
                                    <p:cond delay="0"/>
                                  </p:stCondLst>
                                  <p:childTnLst>
                                    <p:set>
                                      <p:cBhvr>
                                        <p:cTn id="107" dur="1" fill="hold">
                                          <p:stCondLst>
                                            <p:cond delay="0"/>
                                          </p:stCondLst>
                                        </p:cTn>
                                        <p:tgtEl>
                                          <p:spTgt spid="43022"/>
                                        </p:tgtEl>
                                        <p:attrNameLst>
                                          <p:attrName>style.visibility</p:attrName>
                                        </p:attrNameLst>
                                      </p:cBhvr>
                                      <p:to>
                                        <p:strVal val="visible"/>
                                      </p:to>
                                    </p:set>
                                    <p:anim calcmode="lin" valueType="num">
                                      <p:cBhvr>
                                        <p:cTn id="108" dur="1000" fill="hold"/>
                                        <p:tgtEl>
                                          <p:spTgt spid="43022"/>
                                        </p:tgtEl>
                                        <p:attrNameLst>
                                          <p:attrName>ppt_w</p:attrName>
                                        </p:attrNameLst>
                                      </p:cBhvr>
                                      <p:tavLst>
                                        <p:tav tm="0">
                                          <p:val>
                                            <p:fltVal val="0.000000"/>
                                          </p:val>
                                        </p:tav>
                                        <p:tav tm="100000">
                                          <p:val>
                                            <p:strVal val="#ppt_w"/>
                                          </p:val>
                                        </p:tav>
                                      </p:tavLst>
                                    </p:anim>
                                    <p:anim calcmode="lin" valueType="num">
                                      <p:cBhvr>
                                        <p:cTn id="109" dur="1000" fill="hold"/>
                                        <p:tgtEl>
                                          <p:spTgt spid="43022"/>
                                        </p:tgtEl>
                                        <p:attrNameLst>
                                          <p:attrName>ppt_h</p:attrName>
                                        </p:attrNameLst>
                                      </p:cBhvr>
                                      <p:tavLst>
                                        <p:tav tm="0">
                                          <p:val>
                                            <p:fltVal val="0.000000"/>
                                          </p:val>
                                        </p:tav>
                                        <p:tav tm="100000">
                                          <p:val>
                                            <p:strVal val="#ppt_h"/>
                                          </p:val>
                                        </p:tav>
                                      </p:tavLst>
                                    </p:anim>
                                    <p:anim calcmode="lin" valueType="num">
                                      <p:cBhvr>
                                        <p:cTn id="110" dur="1000" fill="hold"/>
                                        <p:tgtEl>
                                          <p:spTgt spid="43022"/>
                                        </p:tgtEl>
                                        <p:attrNameLst>
                                          <p:attrName>ppt_x</p:attrName>
                                        </p:attrNameLst>
                                      </p:cBhvr>
                                      <p:tavLst>
                                        <p:tav tm="0" fmla="#ppt_x+(cos(-2*pi*(1-$))*-#ppt_x-sin(-2*pi*(1-$))*(1-#ppt_y))*(1-$)">
                                          <p:val>
                                            <p:fltVal val="0.000000"/>
                                          </p:val>
                                        </p:tav>
                                        <p:tav tm="100000">
                                          <p:val>
                                            <p:fltVal val="1.000000"/>
                                          </p:val>
                                        </p:tav>
                                      </p:tavLst>
                                    </p:anim>
                                    <p:anim calcmode="lin" valueType="num">
                                      <p:cBhvr>
                                        <p:cTn id="111" dur="1000" fill="hold"/>
                                        <p:tgtEl>
                                          <p:spTgt spid="4302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43016">
                                            <p:txEl>
                                              <p:charRg st="0" end="10"/>
                                            </p:txEl>
                                          </p:spTgt>
                                        </p:tgtEl>
                                        <p:attrNameLst>
                                          <p:attrName>style.visibility</p:attrName>
                                        </p:attrNameLst>
                                      </p:cBhvr>
                                      <p:to>
                                        <p:strVal val="visible"/>
                                      </p:to>
                                    </p:set>
                                    <p:anim calcmode="lin" valueType="num">
                                      <p:cBhvr additive="base">
                                        <p:cTn id="116" dur="500" fill="hold"/>
                                        <p:tgtEl>
                                          <p:spTgt spid="43016">
                                            <p:txEl>
                                              <p:charRg st="0" end="10"/>
                                            </p:txEl>
                                          </p:spTgt>
                                        </p:tgtEl>
                                        <p:attrNameLst>
                                          <p:attrName>ppt_x</p:attrName>
                                        </p:attrNameLst>
                                      </p:cBhvr>
                                      <p:tavLst>
                                        <p:tav tm="0">
                                          <p:val>
                                            <p:strVal val="1+#ppt_w/2"/>
                                          </p:val>
                                        </p:tav>
                                        <p:tav tm="100000">
                                          <p:val>
                                            <p:strVal val="#ppt_x"/>
                                          </p:val>
                                        </p:tav>
                                      </p:tavLst>
                                    </p:anim>
                                    <p:anim calcmode="lin" valueType="num">
                                      <p:cBhvr additive="base">
                                        <p:cTn id="117" dur="500" fill="hold"/>
                                        <p:tgtEl>
                                          <p:spTgt spid="43016">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43016">
                                            <p:txEl>
                                              <p:charRg st="10" end="19"/>
                                            </p:txEl>
                                          </p:spTgt>
                                        </p:tgtEl>
                                        <p:attrNameLst>
                                          <p:attrName>style.visibility</p:attrName>
                                        </p:attrNameLst>
                                      </p:cBhvr>
                                      <p:to>
                                        <p:strVal val="visible"/>
                                      </p:to>
                                    </p:set>
                                    <p:anim calcmode="lin" valueType="num">
                                      <p:cBhvr additive="base">
                                        <p:cTn id="122" dur="500" fill="hold"/>
                                        <p:tgtEl>
                                          <p:spTgt spid="43016">
                                            <p:txEl>
                                              <p:charRg st="10" end="19"/>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43016">
                                            <p:txEl>
                                              <p:charRg st="10"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P spid="43014" grpId="0"/>
      <p:bldP spid="43015" grpId="0" build="p"/>
      <p:bldP spid="43016" grpId="0" build="p"/>
      <p:bldP spid="43020" grpId="0" build="p"/>
      <p:bldP spid="43021" grpId="0"/>
      <p:bldP spid="43022" grpId="0"/>
      <p:bldP spid="43026" grpId="0" bldLvl="0" animBg="1"/>
      <p:bldP spid="43027" grpId="0" bldLvl="0" animBg="1"/>
      <p:bldP spid="43028" grpId="0" bldLvl="0" animBg="1"/>
      <p:bldP spid="4302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idx="12"/>
          </p:nvPr>
        </p:nvSpPr>
        <p:spPr>
          <a:xfrm>
            <a:off x="7044280" y="6207720"/>
            <a:ext cx="2025000" cy="316800"/>
          </a:xfrm>
        </p:spPr>
        <p:txBody>
          <a:bodyPr anchor="t">
            <a:normAutofit lnSpcReduction="20000"/>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黑体" panose="02010609060101010101" pitchFamily="49" charset="-122"/>
                <a:cs typeface="+mn-cs"/>
              </a:defRPr>
            </a:lvl5pPr>
          </a:lstStyle>
          <a:p>
            <a:pPr lvl="0" algn="r"/>
            <a:fld id="{9A0DB2DC-4C9A-4742-B13C-FB6460FD3503}" type="slidenum">
              <a:rPr lang="zh-CN" altLang="en-US" sz="1600" b="1" dirty="0">
                <a:solidFill>
                  <a:srgbClr val="FFFF00"/>
                </a:solidFill>
                <a:ea typeface="宋体" panose="02010600030101010101" pitchFamily="2" charset="-122"/>
              </a:rPr>
            </a:fld>
            <a:endParaRPr lang="zh-CN" altLang="en-US" sz="1600" b="1" dirty="0">
              <a:solidFill>
                <a:srgbClr val="FFFF00"/>
              </a:solidFill>
              <a:ea typeface="宋体" panose="02010600030101010101" pitchFamily="2" charset="-122"/>
            </a:endParaRPr>
          </a:p>
        </p:txBody>
      </p:sp>
      <p:graphicFrame>
        <p:nvGraphicFramePr>
          <p:cNvPr id="141361" name="对象 141360"/>
          <p:cNvGraphicFramePr/>
          <p:nvPr/>
        </p:nvGraphicFramePr>
        <p:xfrm>
          <a:off x="5348605" y="3609023"/>
          <a:ext cx="2922588" cy="2420937"/>
        </p:xfrm>
        <a:graphic>
          <a:graphicData uri="http://schemas.openxmlformats.org/presentationml/2006/ole">
            <mc:AlternateContent xmlns:mc="http://schemas.openxmlformats.org/markup-compatibility/2006">
              <mc:Choice xmlns:v="urn:schemas-microsoft-com:vml" Requires="v">
                <p:oleObj spid="_x0000_s3300" name="" r:id="rId1" imgW="1622425" imgH="1344930" progId="Visio.Drawing.11">
                  <p:embed/>
                </p:oleObj>
              </mc:Choice>
              <mc:Fallback>
                <p:oleObj name="" r:id="rId1" imgW="1622425" imgH="1344930" progId="Visio.Drawing.11">
                  <p:embed/>
                  <p:pic>
                    <p:nvPicPr>
                      <p:cNvPr id="0" name="图片 3299"/>
                      <p:cNvPicPr/>
                      <p:nvPr/>
                    </p:nvPicPr>
                    <p:blipFill>
                      <a:blip r:embed="rId2"/>
                      <a:stretch>
                        <a:fillRect/>
                      </a:stretch>
                    </p:blipFill>
                    <p:spPr>
                      <a:xfrm>
                        <a:off x="5348605" y="3609023"/>
                        <a:ext cx="2922588" cy="2420937"/>
                      </a:xfrm>
                      <a:prstGeom prst="rect">
                        <a:avLst/>
                      </a:prstGeom>
                      <a:noFill/>
                      <a:ln w="38100">
                        <a:noFill/>
                        <a:miter/>
                      </a:ln>
                    </p:spPr>
                  </p:pic>
                </p:oleObj>
              </mc:Fallback>
            </mc:AlternateContent>
          </a:graphicData>
        </a:graphic>
      </p:graphicFrame>
      <p:sp>
        <p:nvSpPr>
          <p:cNvPr id="141314" name="副标题 141313"/>
          <p:cNvSpPr>
            <a:spLocks noGrp="1"/>
          </p:cNvSpPr>
          <p:nvPr>
            <p:ph type="subTitle" idx="1"/>
          </p:nvPr>
        </p:nvSpPr>
        <p:spPr>
          <a:xfrm>
            <a:off x="271780" y="1054100"/>
            <a:ext cx="11647805" cy="2699385"/>
          </a:xfrm>
          <a:ln>
            <a:noFill/>
            <a:miter/>
          </a:ln>
        </p:spPr>
        <p:txBody>
          <a:bodyPr anchor="t">
            <a:normAutofit lnSpcReduction="20000"/>
          </a:bodyPr>
          <a:p>
            <a:pPr marL="360045" lvl="1" indent="97790" algn="l">
              <a:lnSpc>
                <a:spcPct val="150000"/>
              </a:lnSpc>
              <a:spcBef>
                <a:spcPts val="0"/>
              </a:spcBef>
              <a:spcAft>
                <a:spcPts val="0"/>
              </a:spcAft>
              <a:buChar char="–"/>
            </a:pP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戴维南定理：任何一个有源二端线性网络都可以用一个电压源和电阻的串联来等效代替。</a:t>
            </a:r>
            <a:endParaRPr lang="zh-CN" altLang="en-US" sz="2500" b="1" dirty="0">
              <a:solidFill>
                <a:schemeClr val="tx1"/>
              </a:solidFill>
              <a:latin typeface="华文中宋" panose="02010600040101010101" charset="-122"/>
              <a:ea typeface="华文中宋" panose="02010600040101010101" charset="-122"/>
              <a:cs typeface="华文中宋" panose="02010600040101010101" charset="-122"/>
            </a:endParaRPr>
          </a:p>
          <a:p>
            <a:pPr marL="471805" lvl="1" indent="-13970" algn="l">
              <a:lnSpc>
                <a:spcPct val="150000"/>
              </a:lnSpc>
              <a:spcBef>
                <a:spcPts val="0"/>
              </a:spcBef>
              <a:spcAft>
                <a:spcPts val="0"/>
              </a:spcAft>
              <a:buChar char="–"/>
            </a:pP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等效电压源的电压</a:t>
            </a: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等于有源二端网络的</a:t>
            </a: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开路电压</a:t>
            </a:r>
            <a:r>
              <a:rPr lang="en-US" altLang="zh-CN" sz="2500" b="1" i="1">
                <a:solidFill>
                  <a:srgbClr val="FF0000"/>
                </a:solidFill>
                <a:latin typeface="华文中宋" panose="02010600040101010101" charset="-122"/>
                <a:ea typeface="华文中宋" panose="02010600040101010101" charset="-122"/>
                <a:cs typeface="华文中宋" panose="02010600040101010101" charset="-122"/>
              </a:rPr>
              <a:t>U</a:t>
            </a:r>
            <a:r>
              <a:rPr lang="en-US" altLang="zh-CN" sz="2500" b="1" baseline="-25000">
                <a:solidFill>
                  <a:srgbClr val="FF0000"/>
                </a:solidFill>
                <a:latin typeface="华文中宋" panose="02010600040101010101" charset="-122"/>
                <a:ea typeface="华文中宋" panose="02010600040101010101" charset="-122"/>
                <a:cs typeface="华文中宋" panose="02010600040101010101" charset="-122"/>
              </a:rPr>
              <a:t>OC</a:t>
            </a:r>
            <a:r>
              <a:rPr lang="zh-CN" altLang="en-US" sz="2500" b="1" baseline="-25000">
                <a:solidFill>
                  <a:srgbClr val="FF0000"/>
                </a:solidFill>
                <a:latin typeface="华文中宋" panose="02010600040101010101" charset="-122"/>
                <a:ea typeface="华文中宋" panose="02010600040101010101" charset="-122"/>
                <a:cs typeface="华文中宋" panose="02010600040101010101" charset="-122"/>
              </a:rPr>
              <a:t>。</a:t>
            </a:r>
            <a:endParaRPr lang="zh-CN" altLang="en-US" sz="2500" b="1" dirty="0">
              <a:solidFill>
                <a:schemeClr val="tx1"/>
              </a:solidFill>
              <a:latin typeface="华文中宋" panose="02010600040101010101" charset="-122"/>
              <a:ea typeface="华文中宋" panose="02010600040101010101" charset="-122"/>
              <a:cs typeface="华文中宋" panose="02010600040101010101" charset="-122"/>
            </a:endParaRPr>
          </a:p>
          <a:p>
            <a:pPr marL="443865" lvl="1" indent="13970" algn="l">
              <a:lnSpc>
                <a:spcPct val="150000"/>
              </a:lnSpc>
              <a:spcBef>
                <a:spcPts val="0"/>
              </a:spcBef>
              <a:spcAft>
                <a:spcPts val="0"/>
              </a:spcAft>
              <a:buChar char="–"/>
            </a:pP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等效电阻</a:t>
            </a: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等于有源二端网络中</a:t>
            </a: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除去所有电源</a:t>
            </a: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a:t>
            </a: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电压源短路，电流源开路</a:t>
            </a: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）后所得到的无源二端网络的</a:t>
            </a:r>
            <a:r>
              <a:rPr lang="zh-CN" altLang="en-US" sz="2500" b="1" dirty="0">
                <a:solidFill>
                  <a:srgbClr val="FF0000"/>
                </a:solidFill>
                <a:latin typeface="华文中宋" panose="02010600040101010101" charset="-122"/>
                <a:ea typeface="华文中宋" panose="02010600040101010101" charset="-122"/>
                <a:cs typeface="华文中宋" panose="02010600040101010101" charset="-122"/>
              </a:rPr>
              <a:t>等效电阻</a:t>
            </a:r>
            <a:r>
              <a:rPr lang="en-US" altLang="zh-CN" sz="2500" b="1" i="1">
                <a:solidFill>
                  <a:srgbClr val="FF0000"/>
                </a:solidFill>
                <a:latin typeface="华文中宋" panose="02010600040101010101" charset="-122"/>
                <a:ea typeface="华文中宋" panose="02010600040101010101" charset="-122"/>
                <a:cs typeface="华文中宋" panose="02010600040101010101" charset="-122"/>
              </a:rPr>
              <a:t>R</a:t>
            </a:r>
            <a:r>
              <a:rPr lang="en-US" altLang="zh-CN" sz="2500" b="1" baseline="-25000">
                <a:solidFill>
                  <a:srgbClr val="FF0000"/>
                </a:solidFill>
                <a:latin typeface="华文中宋" panose="02010600040101010101" charset="-122"/>
                <a:ea typeface="华文中宋" panose="02010600040101010101" charset="-122"/>
                <a:cs typeface="华文中宋" panose="02010600040101010101" charset="-122"/>
              </a:rPr>
              <a:t>O</a:t>
            </a:r>
            <a:r>
              <a:rPr lang="en-US" altLang="zh-CN" sz="2500" b="1">
                <a:solidFill>
                  <a:schemeClr val="tx1"/>
                </a:solidFill>
                <a:latin typeface="华文中宋" panose="02010600040101010101" charset="-122"/>
                <a:ea typeface="华文中宋" panose="02010600040101010101" charset="-122"/>
                <a:cs typeface="华文中宋" panose="02010600040101010101" charset="-122"/>
              </a:rPr>
              <a:t> </a:t>
            </a:r>
            <a:r>
              <a:rPr lang="zh-CN" altLang="en-US" sz="2500" b="1" dirty="0">
                <a:solidFill>
                  <a:schemeClr val="tx1"/>
                </a:solidFill>
                <a:latin typeface="华文中宋" panose="02010600040101010101" charset="-122"/>
                <a:ea typeface="华文中宋" panose="02010600040101010101" charset="-122"/>
                <a:cs typeface="华文中宋" panose="02010600040101010101" charset="-122"/>
              </a:rPr>
              <a:t>。</a:t>
            </a:r>
            <a:endParaRPr lang="zh-CN" altLang="en-US" sz="2500" b="1" dirty="0">
              <a:solidFill>
                <a:schemeClr val="tx1"/>
              </a:solidFill>
              <a:latin typeface="华文中宋" panose="02010600040101010101" charset="-122"/>
              <a:ea typeface="华文中宋" panose="02010600040101010101" charset="-122"/>
              <a:cs typeface="华文中宋" panose="02010600040101010101" charset="-122"/>
            </a:endParaRPr>
          </a:p>
        </p:txBody>
      </p:sp>
      <p:sp>
        <p:nvSpPr>
          <p:cNvPr id="141317" name="矩形 141316"/>
          <p:cNvSpPr/>
          <p:nvPr/>
        </p:nvSpPr>
        <p:spPr>
          <a:xfrm>
            <a:off x="5339080" y="3931285"/>
            <a:ext cx="1589088" cy="1981200"/>
          </a:xfrm>
          <a:prstGeom prst="rect">
            <a:avLst/>
          </a:prstGeom>
          <a:noFill/>
          <a:ln w="38100" cap="flat" cmpd="sng">
            <a:solidFill>
              <a:srgbClr val="CC3300"/>
            </a:solidFill>
            <a:prstDash val="dash"/>
            <a:miter/>
            <a:headEnd type="none" w="med" len="med"/>
            <a:tailEnd type="none" w="med" len="med"/>
          </a:ln>
        </p:spPr>
        <p:txBody>
          <a:bodyPr wrap="none" anchor="ctr"/>
          <a:p>
            <a:pPr algn="ctr" eaLnBrk="0" fontAlgn="base" hangingPunct="0">
              <a:lnSpc>
                <a:spcPct val="140000"/>
              </a:lnSpc>
            </a:pPr>
            <a:endParaRPr lang="zh-CN" altLang="en-US" sz="24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a:p>
            <a:pPr algn="ctr" eaLnBrk="0" fontAlgn="base" hangingPunct="0">
              <a:lnSpc>
                <a:spcPct val="120000"/>
              </a:lnSpc>
            </a:pPr>
            <a:endParaRPr lang="zh-CN" altLang="en-US" sz="2400" b="1" strike="noStrike" noProof="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141318" name="燕尾形箭头 141317"/>
          <p:cNvSpPr/>
          <p:nvPr/>
        </p:nvSpPr>
        <p:spPr>
          <a:xfrm>
            <a:off x="4577080" y="4563110"/>
            <a:ext cx="533400" cy="400050"/>
          </a:xfrm>
          <a:prstGeom prst="notchedRightArrow">
            <a:avLst>
              <a:gd name="adj1" fmla="val 50000"/>
              <a:gd name="adj2" fmla="val 33333"/>
            </a:avLst>
          </a:prstGeom>
          <a:gradFill rotWithShape="0">
            <a:gsLst>
              <a:gs pos="0">
                <a:srgbClr val="FFFF00"/>
              </a:gs>
              <a:gs pos="100000">
                <a:srgbClr val="FF3300"/>
              </a:gs>
            </a:gsLst>
            <a:lin ang="0" scaled="1"/>
            <a:tileRect/>
          </a:gradFill>
          <a:ln w="38100" cap="flat" cmpd="sng">
            <a:solidFill>
              <a:srgbClr val="FF3300"/>
            </a:solidFill>
            <a:prstDash val="solid"/>
            <a:miter/>
            <a:headEnd type="none" w="med" len="med"/>
            <a:tailEnd type="none" w="med" len="med"/>
          </a:ln>
        </p:spPr>
        <p:txBody>
          <a:bodyPr wrap="none" anchor="ctr"/>
          <a:p>
            <a:pPr algn="ctr" fontAlgn="base"/>
            <a:endParaRPr lang="zh-CN" altLang="en-US" sz="2400" b="1" strike="noStrike" noProof="1" dirty="0">
              <a:solidFill>
                <a:srgbClr val="FFCC00"/>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141355" name="圆角矩形标注 141354"/>
          <p:cNvSpPr/>
          <p:nvPr/>
        </p:nvSpPr>
        <p:spPr>
          <a:xfrm>
            <a:off x="3553143" y="5985510"/>
            <a:ext cx="2268538" cy="533400"/>
          </a:xfrm>
          <a:prstGeom prst="wedgeRoundRectCallout">
            <a:avLst>
              <a:gd name="adj1" fmla="val 28028"/>
              <a:gd name="adj2" fmla="val -154764"/>
              <a:gd name="adj3" fmla="val 16667"/>
            </a:avLst>
          </a:prstGeom>
          <a:noFill/>
          <a:ln w="28575" cap="flat" cmpd="sng">
            <a:solidFill>
              <a:srgbClr val="006600"/>
            </a:solidFill>
            <a:prstDash val="solid"/>
            <a:miter/>
            <a:headEnd type="none" w="med" len="med"/>
            <a:tailEnd type="none" w="med" len="med"/>
          </a:ln>
        </p:spPr>
        <p:txBody>
          <a:bodyPr wrap="none" anchor="ctr"/>
          <a:p>
            <a:pPr algn="ctr" eaLnBrk="0" fontAlgn="base" hangingPunct="0"/>
            <a:r>
              <a:rPr lang="zh-CN" altLang="en-US" sz="2400" b="1" dirty="0">
                <a:solidFill>
                  <a:srgbClr val="CC0000"/>
                </a:solidFill>
                <a:effectLst>
                  <a:outerShdw blurRad="38100" dist="38100" dir="2700000">
                    <a:srgbClr val="000000"/>
                  </a:outerShdw>
                </a:effectLst>
                <a:latin typeface="Times New Roman" panose="02020603050405020304" pitchFamily="18" charset="0"/>
                <a:ea typeface="黑体" panose="02010609060101010101" pitchFamily="49" charset="-122"/>
                <a:sym typeface="+mn-ea"/>
              </a:rPr>
              <a:t>等效电源</a:t>
            </a:r>
            <a:endParaRPr lang="zh-CN" altLang="en-US" sz="2400" b="1" strike="noStrike" noProof="1" dirty="0">
              <a:solidFill>
                <a:srgbClr val="CC0000"/>
              </a:solidFill>
              <a:effectLst>
                <a:outerShdw blurRad="38100" dist="38100" dir="2700000">
                  <a:srgbClr val="000000"/>
                </a:outerShdw>
              </a:effectLst>
              <a:latin typeface="Times New Roman" panose="02020603050405020304" pitchFamily="18" charset="0"/>
              <a:ea typeface="黑体" panose="02010609060101010101" pitchFamily="49" charset="-122"/>
              <a:cs typeface="+mn-cs"/>
            </a:endParaRPr>
          </a:p>
        </p:txBody>
      </p:sp>
      <p:graphicFrame>
        <p:nvGraphicFramePr>
          <p:cNvPr id="141359" name="对象 141358"/>
          <p:cNvGraphicFramePr/>
          <p:nvPr/>
        </p:nvGraphicFramePr>
        <p:xfrm>
          <a:off x="1910080" y="3753485"/>
          <a:ext cx="2832100" cy="2374900"/>
        </p:xfrm>
        <a:graphic>
          <a:graphicData uri="http://schemas.openxmlformats.org/presentationml/2006/ole">
            <mc:AlternateContent xmlns:mc="http://schemas.openxmlformats.org/markup-compatibility/2006">
              <mc:Choice xmlns:v="urn:schemas-microsoft-com:vml" Requires="v">
                <p:oleObj spid="_x0000_s3303" name="" r:id="rId3" imgW="1577975" imgH="1326515" progId="Visio.Drawing.11">
                  <p:embed/>
                </p:oleObj>
              </mc:Choice>
              <mc:Fallback>
                <p:oleObj name="" r:id="rId3" imgW="1577975" imgH="1326515" progId="Visio.Drawing.11">
                  <p:embed/>
                  <p:pic>
                    <p:nvPicPr>
                      <p:cNvPr id="0" name="图片 3302"/>
                      <p:cNvPicPr/>
                      <p:nvPr/>
                    </p:nvPicPr>
                    <p:blipFill>
                      <a:blip r:embed="rId4"/>
                      <a:stretch>
                        <a:fillRect/>
                      </a:stretch>
                    </p:blipFill>
                    <p:spPr>
                      <a:xfrm>
                        <a:off x="1910080" y="3753485"/>
                        <a:ext cx="2832100" cy="2374900"/>
                      </a:xfrm>
                      <a:prstGeom prst="rect">
                        <a:avLst/>
                      </a:prstGeom>
                      <a:noFill/>
                      <a:ln w="38100">
                        <a:noFill/>
                        <a:miter/>
                      </a:ln>
                    </p:spPr>
                  </p:pic>
                </p:oleObj>
              </mc:Fallback>
            </mc:AlternateContent>
          </a:graphicData>
        </a:graphic>
      </p:graphicFrame>
      <p:sp>
        <p:nvSpPr>
          <p:cNvPr id="132101" name="矩形 142427"/>
          <p:cNvSpPr/>
          <p:nvPr/>
        </p:nvSpPr>
        <p:spPr>
          <a:xfrm>
            <a:off x="2207895" y="190500"/>
            <a:ext cx="7851140" cy="720725"/>
          </a:xfrm>
          <a:prstGeom prst="rect">
            <a:avLst/>
          </a:prstGeom>
          <a:noFill/>
          <a:ln w="9525">
            <a:noFill/>
          </a:ln>
        </p:spPr>
        <p:txBody>
          <a:bodyPr anchor="ctr"/>
          <a:p>
            <a:pPr algn="ctr" eaLnBrk="0" hangingPunct="0"/>
            <a:r>
              <a:rPr lang="en-US" altLang="zh-CN" sz="3600" b="1">
                <a:solidFill>
                  <a:srgbClr val="2E08D4"/>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 </a:t>
            </a:r>
            <a:r>
              <a:rPr lang="zh-CN" altLang="en-US" sz="3600" b="1" dirty="0">
                <a:solidFill>
                  <a:srgbClr val="2E08D4"/>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戴维南定理 </a:t>
            </a:r>
            <a:r>
              <a:rPr lang="en-US" altLang="zh-CN" sz="2400" b="1" dirty="0">
                <a:solidFill>
                  <a:srgbClr val="2E08D4"/>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rPr>
              <a:t>(Thevenin's Theorem)</a:t>
            </a:r>
            <a:endParaRPr lang="en-US" altLang="zh-CN" sz="2400" b="1" dirty="0">
              <a:solidFill>
                <a:srgbClr val="2E08D4"/>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华文中宋" panose="02010600040101010101" charset="-122"/>
            </a:endParaRPr>
          </a:p>
        </p:txBody>
      </p:sp>
      <p:sp>
        <p:nvSpPr>
          <p:cNvPr id="2" name="矩形 1"/>
          <p:cNvSpPr>
            <a:spLocks noChangeAspect="1"/>
          </p:cNvSpPr>
          <p:nvPr>
            <p:custDataLst>
              <p:tags r:id="rId5"/>
            </p:custDataLst>
          </p:nvPr>
        </p:nvSpPr>
        <p:spPr>
          <a:xfrm>
            <a:off x="8480425" y="4562475"/>
            <a:ext cx="2187575" cy="2125980"/>
          </a:xfrm>
          <a:prstGeom prst="rect">
            <a:avLst/>
          </a:prstGeom>
          <a:blipFill rotWithShape="1">
            <a:blip r:embed="rId6"/>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355600" rIns="355600" rtlCol="0" anchor="ctr">
            <a:noAutofit/>
          </a:bodyPr>
          <a:p>
            <a:pPr algn="ctr"/>
            <a:r>
              <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慕课视频片段</a:t>
            </a:r>
            <a:endPar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rPr>
              <a:t>视频名称：戴维南和诺顿定理(2)</a:t>
            </a:r>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zh-CN" altLang="en-US" sz="1600">
              <a:solidFill>
                <a:srgbClr val="F8F8F8"/>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1100">
                <a:solidFill>
                  <a:srgbClr val="C8C8C8"/>
                </a:solidFill>
                <a:latin typeface="微软雅黑" panose="020B0503020204020204" pitchFamily="34" charset="-122"/>
                <a:ea typeface="微软雅黑" panose="020B0503020204020204" pitchFamily="34" charset="-122"/>
                <a:cs typeface="微软雅黑" panose="020B0503020204020204" pitchFamily="34" charset="-122"/>
              </a:rPr>
              <a:t>温馨提示：此视频框在点击“上传手机课件”时会进行转换，用手机进行观看时则会变为可点击的视频。此视频框可被拖动移位和修改大小</a:t>
            </a:r>
            <a:endParaRPr lang="zh-CN" altLang="en-US" sz="1100">
              <a:solidFill>
                <a:srgbClr val="C8C8C8"/>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41314">
                                            <p:txEl>
                                              <p:charRg st="0" end="119"/>
                                            </p:txEl>
                                          </p:spTgt>
                                        </p:tgtEl>
                                        <p:attrNameLst>
                                          <p:attrName>style.visibility</p:attrName>
                                        </p:attrNameLst>
                                      </p:cBhvr>
                                      <p:to>
                                        <p:strVal val="visible"/>
                                      </p:to>
                                    </p:set>
                                    <p:anim calcmode="discrete" valueType="clr">
                                      <p:cBhvr override="childStyle">
                                        <p:cTn id="7" dur="50"/>
                                        <p:tgtEl>
                                          <p:spTgt spid="141314">
                                            <p:txEl>
                                              <p:charRg st="0" end="11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50"/>
                                        <p:tgtEl>
                                          <p:spTgt spid="141314">
                                            <p:txEl>
                                              <p:charRg st="0" end="119"/>
                                            </p:txEl>
                                          </p:spTgt>
                                        </p:tgtEl>
                                        <p:attrNameLst>
                                          <p:attrName>fillcolor</p:attrName>
                                        </p:attrNameLst>
                                      </p:cBhvr>
                                      <p:tavLst>
                                        <p:tav tm="0">
                                          <p:val>
                                            <p:clrVal>
                                              <a:schemeClr val="accent2"/>
                                            </p:clrVal>
                                          </p:val>
                                        </p:tav>
                                        <p:tav tm="50000">
                                          <p:val>
                                            <p:clrVal>
                                              <a:schemeClr val="hlink"/>
                                            </p:clrVal>
                                          </p:val>
                                        </p:tav>
                                      </p:tavLst>
                                    </p:anim>
                                    <p:set>
                                      <p:cBhvr>
                                        <p:cTn id="9" dur="50"/>
                                        <p:tgtEl>
                                          <p:spTgt spid="141314">
                                            <p:txEl>
                                              <p:charRg st="0" end="119"/>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41314">
                                            <p:txEl>
                                              <p:charRg st="1" end="1"/>
                                            </p:txEl>
                                          </p:spTgt>
                                        </p:tgtEl>
                                        <p:attrNameLst>
                                          <p:attrName>style.visibility</p:attrName>
                                        </p:attrNameLst>
                                      </p:cBhvr>
                                      <p:to>
                                        <p:strVal val="visible"/>
                                      </p:to>
                                    </p:set>
                                    <p:anim calcmode="discrete" valueType="clr">
                                      <p:cBhvr override="childStyle">
                                        <p:cTn id="14" dur="50"/>
                                        <p:tgtEl>
                                          <p:spTgt spid="141314">
                                            <p:txEl>
                                              <p:char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
                                        <p:tgtEl>
                                          <p:spTgt spid="141314">
                                            <p:txEl>
                                              <p:charRg st="1" end="1"/>
                                            </p:txEl>
                                          </p:spTgt>
                                        </p:tgtEl>
                                        <p:attrNameLst>
                                          <p:attrName>fillcolor</p:attrName>
                                        </p:attrNameLst>
                                      </p:cBhvr>
                                      <p:tavLst>
                                        <p:tav tm="0">
                                          <p:val>
                                            <p:clrVal>
                                              <a:schemeClr val="accent2"/>
                                            </p:clrVal>
                                          </p:val>
                                        </p:tav>
                                        <p:tav tm="50000">
                                          <p:val>
                                            <p:clrVal>
                                              <a:schemeClr val="hlink"/>
                                            </p:clrVal>
                                          </p:val>
                                        </p:tav>
                                      </p:tavLst>
                                    </p:anim>
                                    <p:set>
                                      <p:cBhvr>
                                        <p:cTn id="16" dur="50"/>
                                        <p:tgtEl>
                                          <p:spTgt spid="141314">
                                            <p:txEl>
                                              <p:char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141314">
                                            <p:txEl>
                                              <p:charRg st="2" end="2"/>
                                            </p:txEl>
                                          </p:spTgt>
                                        </p:tgtEl>
                                        <p:attrNameLst>
                                          <p:attrName>style.visibility</p:attrName>
                                        </p:attrNameLst>
                                      </p:cBhvr>
                                      <p:to>
                                        <p:strVal val="visible"/>
                                      </p:to>
                                    </p:set>
                                    <p:anim calcmode="discrete" valueType="clr">
                                      <p:cBhvr override="childStyle">
                                        <p:cTn id="21" dur="50"/>
                                        <p:tgtEl>
                                          <p:spTgt spid="141314">
                                            <p:txEl>
                                              <p:char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50"/>
                                        <p:tgtEl>
                                          <p:spTgt spid="141314">
                                            <p:txEl>
                                              <p:charRg st="2" end="2"/>
                                            </p:txEl>
                                          </p:spTgt>
                                        </p:tgtEl>
                                        <p:attrNameLst>
                                          <p:attrName>fillcolor</p:attrName>
                                        </p:attrNameLst>
                                      </p:cBhvr>
                                      <p:tavLst>
                                        <p:tav tm="0">
                                          <p:val>
                                            <p:clrVal>
                                              <a:schemeClr val="accent2"/>
                                            </p:clrVal>
                                          </p:val>
                                        </p:tav>
                                        <p:tav tm="50000">
                                          <p:val>
                                            <p:clrVal>
                                              <a:schemeClr val="hlink"/>
                                            </p:clrVal>
                                          </p:val>
                                        </p:tav>
                                      </p:tavLst>
                                    </p:anim>
                                    <p:set>
                                      <p:cBhvr>
                                        <p:cTn id="23" dur="50"/>
                                        <p:tgtEl>
                                          <p:spTgt spid="141314">
                                            <p:txEl>
                                              <p:char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1359"/>
                                        </p:tgtEl>
                                        <p:attrNameLst>
                                          <p:attrName>style.visibility</p:attrName>
                                        </p:attrNameLst>
                                      </p:cBhvr>
                                      <p:to>
                                        <p:strVal val="visible"/>
                                      </p:to>
                                    </p:set>
                                    <p:animEffect transition="in" filter="wipe(left)">
                                      <p:cBhvr>
                                        <p:cTn id="28" dur="1000"/>
                                        <p:tgtEl>
                                          <p:spTgt spid="1413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1318"/>
                                        </p:tgtEl>
                                        <p:attrNameLst>
                                          <p:attrName>style.visibility</p:attrName>
                                        </p:attrNameLst>
                                      </p:cBhvr>
                                      <p:to>
                                        <p:strVal val="visible"/>
                                      </p:to>
                                    </p:set>
                                    <p:animEffect transition="in" filter="wipe(left)">
                                      <p:cBhvr>
                                        <p:cTn id="33" dur="500"/>
                                        <p:tgtEl>
                                          <p:spTgt spid="1413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1361"/>
                                        </p:tgtEl>
                                        <p:attrNameLst>
                                          <p:attrName>style.visibility</p:attrName>
                                        </p:attrNameLst>
                                      </p:cBhvr>
                                      <p:to>
                                        <p:strVal val="visible"/>
                                      </p:to>
                                    </p:set>
                                    <p:animEffect transition="in" filter="wipe(left)">
                                      <p:cBhvr>
                                        <p:cTn id="38" dur="1000"/>
                                        <p:tgtEl>
                                          <p:spTgt spid="14136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41317"/>
                                        </p:tgtEl>
                                        <p:attrNameLst>
                                          <p:attrName>style.visibility</p:attrName>
                                        </p:attrNameLst>
                                      </p:cBhvr>
                                      <p:to>
                                        <p:strVal val="visible"/>
                                      </p:to>
                                    </p:set>
                                    <p:animEffect transition="in" filter="barn(outVertical)">
                                      <p:cBhvr>
                                        <p:cTn id="43" dur="500"/>
                                        <p:tgtEl>
                                          <p:spTgt spid="141317"/>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41355"/>
                                        </p:tgtEl>
                                        <p:attrNameLst>
                                          <p:attrName>style.visibility</p:attrName>
                                        </p:attrNameLst>
                                      </p:cBhvr>
                                      <p:to>
                                        <p:strVal val="visible"/>
                                      </p:to>
                                    </p:set>
                                    <p:animEffect transition="in" filter="wipe(down)">
                                      <p:cBhvr>
                                        <p:cTn id="47" dur="500"/>
                                        <p:tgtEl>
                                          <p:spTgt spid="1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bldLvl="0" animBg="1"/>
      <p:bldP spid="141318" grpId="0" bldLvl="0" animBg="1"/>
      <p:bldP spid="14135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986280" y="493395"/>
            <a:ext cx="8057515" cy="953135"/>
          </a:xfrm>
          <a:prstGeom prst="rect">
            <a:avLst/>
          </a:prstGeom>
          <a:noFill/>
          <a:ln w="9525">
            <a:noFill/>
          </a:ln>
        </p:spPr>
        <p:txBody>
          <a:bodyPr wrap="square">
            <a:spAutoFit/>
          </a:bodyPr>
          <a:p>
            <a:pPr indent="262255"/>
            <a:r>
              <a:rPr lang="en-US" sz="2800" b="1">
                <a:solidFill>
                  <a:srgbClr val="000000"/>
                </a:solidFill>
                <a:latin typeface="华文中宋" panose="02010600040101010101" charset="-122"/>
                <a:ea typeface="华文中宋" panose="02010600040101010101" charset="-122"/>
                <a:cs typeface="华文中宋" panose="02010600040101010101" charset="-122"/>
              </a:rPr>
              <a:t>1.21 </a:t>
            </a:r>
            <a:r>
              <a:rPr lang="zh-CN" sz="2800">
                <a:solidFill>
                  <a:srgbClr val="000000"/>
                </a:solidFill>
                <a:latin typeface="华文中宋" panose="02010600040101010101" charset="-122"/>
                <a:ea typeface="华文中宋" panose="02010600040101010101" charset="-122"/>
                <a:cs typeface="华文中宋" panose="02010600040101010101" charset="-122"/>
              </a:rPr>
              <a:t>用</a:t>
            </a:r>
            <a:r>
              <a:rPr lang="zh-CN" sz="2800" b="1">
                <a:solidFill>
                  <a:srgbClr val="FF0000"/>
                </a:solidFill>
                <a:latin typeface="华文中宋" panose="02010600040101010101" charset="-122"/>
                <a:ea typeface="华文中宋" panose="02010600040101010101" charset="-122"/>
                <a:cs typeface="华文中宋" panose="02010600040101010101" charset="-122"/>
              </a:rPr>
              <a:t>戴维南定理</a:t>
            </a:r>
            <a:r>
              <a:rPr lang="zh-CN" sz="2800">
                <a:solidFill>
                  <a:srgbClr val="000000"/>
                </a:solidFill>
                <a:latin typeface="华文中宋" panose="02010600040101010101" charset="-122"/>
                <a:ea typeface="华文中宋" panose="02010600040101010101" charset="-122"/>
                <a:cs typeface="华文中宋" panose="02010600040101010101" charset="-122"/>
              </a:rPr>
              <a:t>求右图所示电路的电压</a:t>
            </a:r>
            <a:r>
              <a:rPr lang="en-US" altLang="zh-CN" sz="2800">
                <a:solidFill>
                  <a:srgbClr val="000000"/>
                </a:solidFill>
                <a:latin typeface="华文中宋" panose="02010600040101010101" charset="-122"/>
                <a:ea typeface="华文中宋" panose="02010600040101010101" charset="-122"/>
                <a:cs typeface="华文中宋" panose="02010600040101010101" charset="-122"/>
              </a:rPr>
              <a:t>U</a:t>
            </a:r>
            <a:r>
              <a:rPr lang="zh-CN" altLang="en-US" sz="2800">
                <a:solidFill>
                  <a:srgbClr val="000000"/>
                </a:solidFill>
                <a:latin typeface="华文中宋" panose="02010600040101010101" charset="-122"/>
                <a:ea typeface="华文中宋" panose="02010600040101010101" charset="-122"/>
                <a:cs typeface="华文中宋" panose="02010600040101010101" charset="-122"/>
              </a:rPr>
              <a:t>。</a:t>
            </a:r>
            <a:endParaRPr lang="zh-CN" altLang="en-US" sz="2800">
              <a:solidFill>
                <a:srgbClr val="000000"/>
              </a:solidFill>
              <a:latin typeface="华文中宋" panose="02010600040101010101" charset="-122"/>
              <a:ea typeface="华文中宋" panose="02010600040101010101" charset="-122"/>
              <a:cs typeface="华文中宋" panose="02010600040101010101" charset="-122"/>
            </a:endParaRPr>
          </a:p>
          <a:p>
            <a:pPr indent="262255"/>
            <a:endParaRPr lang="zh-CN" altLang="en-US" sz="2800">
              <a:solidFill>
                <a:srgbClr val="000000"/>
              </a:solidFill>
              <a:ea typeface="宋体" panose="02010600030101010101" pitchFamily="2" charset="-122"/>
            </a:endParaRPr>
          </a:p>
        </p:txBody>
      </p:sp>
      <p:pic>
        <p:nvPicPr>
          <p:cNvPr id="8" name="图片 -2147482495" descr="1X22"/>
          <p:cNvPicPr>
            <a:picLocks noChangeAspect="1"/>
          </p:cNvPicPr>
          <p:nvPr/>
        </p:nvPicPr>
        <p:blipFill>
          <a:blip r:embed="rId1"/>
          <a:stretch>
            <a:fillRect/>
          </a:stretch>
        </p:blipFill>
        <p:spPr>
          <a:xfrm>
            <a:off x="3563620" y="1446530"/>
            <a:ext cx="4400550" cy="26289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
        <p:nvSpPr>
          <p:cNvPr id="3" name="文本框 2"/>
          <p:cNvSpPr txBox="1"/>
          <p:nvPr/>
        </p:nvSpPr>
        <p:spPr>
          <a:xfrm>
            <a:off x="4350385" y="965835"/>
            <a:ext cx="3745230" cy="645160"/>
          </a:xfrm>
          <a:prstGeom prst="rect">
            <a:avLst/>
          </a:prstGeom>
          <a:noFill/>
        </p:spPr>
        <p:txBody>
          <a:bodyPr wrap="none" rtlCol="0">
            <a:spAutoFit/>
          </a:bodyPr>
          <a:p>
            <a:r>
              <a:rPr lang="zh-CN" altLang="en-US" sz="3600">
                <a:solidFill>
                  <a:srgbClr val="0606F8"/>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cs typeface="方正粗黑宋简体" panose="02000000000000000000" charset="-122"/>
              </a:rPr>
              <a:t>第二章</a:t>
            </a:r>
            <a:r>
              <a:rPr lang="en-US" altLang="zh-CN" sz="3600">
                <a:solidFill>
                  <a:srgbClr val="0606F8"/>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cs typeface="方正粗黑宋简体" panose="02000000000000000000" charset="-122"/>
              </a:rPr>
              <a:t>---</a:t>
            </a:r>
            <a:r>
              <a:rPr lang="zh-CN" altLang="en-US" sz="3600">
                <a:solidFill>
                  <a:srgbClr val="0606F8"/>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cs typeface="方正粗黑宋简体" panose="02000000000000000000" charset="-122"/>
              </a:rPr>
              <a:t>知识点</a:t>
            </a:r>
            <a:endParaRPr lang="zh-CN" altLang="en-US" sz="3600">
              <a:solidFill>
                <a:srgbClr val="0606F8"/>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cs typeface="方正粗黑宋简体" panose="02000000000000000000" charset="-122"/>
            </a:endParaRPr>
          </a:p>
        </p:txBody>
      </p:sp>
      <p:sp>
        <p:nvSpPr>
          <p:cNvPr id="4" name="文本框 3"/>
          <p:cNvSpPr txBox="1"/>
          <p:nvPr/>
        </p:nvSpPr>
        <p:spPr>
          <a:xfrm>
            <a:off x="2774315" y="2303780"/>
            <a:ext cx="7850505" cy="2676525"/>
          </a:xfrm>
          <a:prstGeom prst="rect">
            <a:avLst/>
          </a:prstGeom>
          <a:noFill/>
        </p:spPr>
        <p:txBody>
          <a:bodyPr wrap="square" rtlCol="0">
            <a:spAutoFit/>
          </a:bodyPr>
          <a:p>
            <a:pPr algn="l">
              <a:lnSpc>
                <a:spcPct val="200000"/>
              </a:lnSpc>
            </a:pPr>
            <a:r>
              <a:rPr lang="en-US" altLang="zh-CN" sz="2800">
                <a:solidFill>
                  <a:srgbClr val="092EE7"/>
                </a:solidFill>
                <a:latin typeface="方正粗黑宋简体" panose="02000000000000000000" charset="-122"/>
                <a:ea typeface="方正粗黑宋简体" panose="02000000000000000000" charset="-122"/>
                <a:cs typeface="方正粗黑宋简体" panose="02000000000000000000" charset="-122"/>
              </a:rPr>
              <a:t>1.</a:t>
            </a:r>
            <a:r>
              <a:rPr lang="zh-CN" altLang="en-US" sz="2800">
                <a:solidFill>
                  <a:srgbClr val="092EE7"/>
                </a:solidFill>
                <a:latin typeface="方正粗黑宋简体" panose="02000000000000000000" charset="-122"/>
                <a:ea typeface="方正粗黑宋简体" panose="02000000000000000000" charset="-122"/>
                <a:cs typeface="方正粗黑宋简体" panose="02000000000000000000" charset="-122"/>
                <a:sym typeface="+mn-ea"/>
              </a:rPr>
              <a:t>状态变量：</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u</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C</a:t>
            </a:r>
            <a:r>
              <a:rPr lang="zh-CN" altLang="en-US" sz="2800" b="1" dirty="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i</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L</a:t>
            </a:r>
            <a:endParaRPr lang="en-US" altLang="zh-CN" sz="2800" baseline="-25000">
              <a:solidFill>
                <a:srgbClr val="092EE7"/>
              </a:solidFill>
              <a:latin typeface="方正粗黑宋简体" panose="02000000000000000000" charset="-122"/>
              <a:ea typeface="方正粗黑宋简体" panose="02000000000000000000" charset="-122"/>
              <a:cs typeface="方正粗黑宋简体" panose="02000000000000000000" charset="-122"/>
              <a:sym typeface="+mn-ea"/>
            </a:endParaRPr>
          </a:p>
          <a:p>
            <a:pPr algn="l">
              <a:lnSpc>
                <a:spcPct val="200000"/>
              </a:lnSpc>
            </a:pPr>
            <a:r>
              <a:rPr lang="en-US" altLang="zh-CN" sz="2800">
                <a:solidFill>
                  <a:srgbClr val="092EE7"/>
                </a:solidFill>
                <a:latin typeface="方正粗黑宋简体" panose="02000000000000000000" charset="-122"/>
                <a:ea typeface="方正粗黑宋简体" panose="02000000000000000000" charset="-122"/>
                <a:cs typeface="方正粗黑宋简体" panose="02000000000000000000" charset="-122"/>
              </a:rPr>
              <a:t>2. </a:t>
            </a:r>
            <a:r>
              <a:rPr lang="zh-CN" altLang="en-US" sz="2800">
                <a:solidFill>
                  <a:srgbClr val="092EE7"/>
                </a:solidFill>
                <a:latin typeface="方正粗黑宋简体" panose="02000000000000000000" charset="-122"/>
                <a:ea typeface="方正粗黑宋简体" panose="02000000000000000000" charset="-122"/>
                <a:cs typeface="方正粗黑宋简体" panose="02000000000000000000" charset="-122"/>
              </a:rPr>
              <a:t>换路定理：</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u</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C</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(0</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u</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C</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(0+) </a:t>
            </a:r>
            <a:r>
              <a:rPr lang="zh-CN" altLang="en-US" sz="2800" b="1" dirty="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i</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L</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(0</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a:t>
            </a:r>
            <a:r>
              <a:rPr lang="en-US" altLang="zh-CN" sz="2800" b="1" i="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i</a:t>
            </a:r>
            <a:r>
              <a:rPr lang="en-US" altLang="zh-CN" sz="2800" b="1" baseline="-25000">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L</a:t>
            </a:r>
            <a:r>
              <a:rPr lang="en-US" altLang="zh-CN" sz="2800" b="1">
                <a:solidFill>
                  <a:srgbClr val="092EE7"/>
                </a:solidFill>
                <a:latin typeface="Times New Roman" panose="02020603050405020304" pitchFamily="18" charset="0"/>
                <a:ea typeface="方正粗黑宋简体" panose="02000000000000000000" charset="-122"/>
                <a:cs typeface="Times New Roman" panose="02020603050405020304" pitchFamily="18" charset="0"/>
                <a:sym typeface="+mn-ea"/>
              </a:rPr>
              <a:t>(0+)</a:t>
            </a:r>
            <a:endParaRPr lang="zh-CN" altLang="en-US" sz="2800">
              <a:solidFill>
                <a:srgbClr val="092EE7"/>
              </a:solidFill>
              <a:latin typeface="方正粗黑宋简体" panose="02000000000000000000" charset="-122"/>
              <a:ea typeface="方正粗黑宋简体" panose="02000000000000000000" charset="-122"/>
              <a:cs typeface="方正粗黑宋简体" panose="02000000000000000000" charset="-122"/>
            </a:endParaRPr>
          </a:p>
          <a:p>
            <a:pPr algn="l">
              <a:lnSpc>
                <a:spcPct val="200000"/>
              </a:lnSpc>
            </a:pPr>
            <a:r>
              <a:rPr lang="en-US" altLang="zh-CN" sz="2800">
                <a:solidFill>
                  <a:srgbClr val="092EE7"/>
                </a:solidFill>
                <a:latin typeface="方正粗黑宋简体" panose="02000000000000000000" charset="-122"/>
                <a:ea typeface="方正粗黑宋简体" panose="02000000000000000000" charset="-122"/>
                <a:cs typeface="方正粗黑宋简体" panose="02000000000000000000" charset="-122"/>
              </a:rPr>
              <a:t>3. </a:t>
            </a:r>
            <a:r>
              <a:rPr lang="zh-CN" altLang="en-US" sz="2800">
                <a:solidFill>
                  <a:srgbClr val="092EE7"/>
                </a:solidFill>
                <a:latin typeface="方正粗黑宋简体" panose="02000000000000000000" charset="-122"/>
                <a:ea typeface="方正粗黑宋简体" panose="02000000000000000000" charset="-122"/>
                <a:cs typeface="方正粗黑宋简体" panose="02000000000000000000" charset="-122"/>
              </a:rPr>
              <a:t>三要素 </a:t>
            </a:r>
            <a:endParaRPr lang="zh-CN" altLang="en-US" sz="2800">
              <a:solidFill>
                <a:srgbClr val="092EE7"/>
              </a:solidFill>
              <a:latin typeface="方正粗黑宋简体" panose="02000000000000000000" charset="-122"/>
              <a:ea typeface="方正粗黑宋简体" panose="02000000000000000000" charset="-122"/>
              <a:cs typeface="方正粗黑宋简体" panose="02000000000000000000" charset="-122"/>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160083_3*m_h_f*1_4_1"/>
  <p:tag name="KSO_WM_TEMPLATE_CATEGORY" val="diagram"/>
  <p:tag name="KSO_WM_TEMPLATE_INDEX" val="16008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083_3*m_h_i*1_2_1"/>
  <p:tag name="KSO_WM_TEMPLATE_CATEGORY" val="diagram"/>
  <p:tag name="KSO_WM_TEMPLATE_INDEX" val="160083"/>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160083_3*m_h_i*1_1_3"/>
  <p:tag name="KSO_WM_TEMPLATE_CATEGORY" val="diagram"/>
  <p:tag name="KSO_WM_TEMPLATE_INDEX" val="160083"/>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03.xml><?xml version="1.0" encoding="utf-8"?>
<p:tagLst xmlns:p="http://schemas.openxmlformats.org/presentationml/2006/main">
  <p:tag name="KSO_WM_TEMPLATE_CATEGORY" val="custom"/>
  <p:tag name="KSO_WM_TEMPLATE_INDEX" val="20193369"/>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2601"/>
</p:tagLst>
</file>

<file path=ppt/tags/tag108.xml><?xml version="1.0" encoding="utf-8"?>
<p:tagLst xmlns:p="http://schemas.openxmlformats.org/presentationml/2006/main">
  <p:tag name="KSO_WM_BEAUTIFY_FLAG" val="#wm#"/>
  <p:tag name="KSO_WM_TEMPLATE_CATEGORY" val="custom"/>
  <p:tag name="KSO_WM_TEMPLATE_INDEX" val="20202601"/>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FULL_TEXT_BEAUTIFY_COPY_ID" val="2"/>
</p:tagLst>
</file>

<file path=ppt/tags/tag111.xml><?xml version="1.0" encoding="utf-8"?>
<p:tagLst xmlns:p="http://schemas.openxmlformats.org/presentationml/2006/main">
  <p:tag name="KSO_WM_FULL_TEXT_BEAUTIFY_COPY_ID" val="100"/>
</p:tagLst>
</file>

<file path=ppt/tags/tag112.xml><?xml version="1.0" encoding="utf-8"?>
<p:tagLst xmlns:p="http://schemas.openxmlformats.org/presentationml/2006/main">
  <p:tag name="KSO_WM_FULL_TEXT_BEAUTIFY_COPY_ID" val="4"/>
</p:tagLst>
</file>

<file path=ppt/tags/tag113.xml><?xml version="1.0" encoding="utf-8"?>
<p:tagLst xmlns:p="http://schemas.openxmlformats.org/presentationml/2006/main">
  <p:tag name="KSO_WM_FULL_TEXT_BEAUTIFY_COPY_ID" val="5"/>
</p:tagLst>
</file>

<file path=ppt/tags/tag114.xml><?xml version="1.0" encoding="utf-8"?>
<p:tagLst xmlns:p="http://schemas.openxmlformats.org/presentationml/2006/main">
  <p:tag name="KSO_WM_FULL_TEXT_BEAUTIFY_COPY_ID" val="6"/>
</p:tagLst>
</file>

<file path=ppt/tags/tag115.xml><?xml version="1.0" encoding="utf-8"?>
<p:tagLst xmlns:p="http://schemas.openxmlformats.org/presentationml/2006/main">
  <p:tag name="KSO_WM_FULL_TEXT_BEAUTIFY_COPY_ID" val="3"/>
</p:tagLst>
</file>

<file path=ppt/tags/tag116.xml><?xml version="1.0" encoding="utf-8"?>
<p:tagLst xmlns:p="http://schemas.openxmlformats.org/presentationml/2006/main">
  <p:tag name="KSO_WM_BEAUTIFY_FLAG" val="#wm#"/>
  <p:tag name="KSO_WM_TEMPLATE_CATEGORY" val="custom"/>
  <p:tag name="KSO_WM_TEMPLATE_INDEX" val="20202661"/>
  <p:tag name="KSO_WM_FULL_TEXT_BEAUTIFY_COPY_ID" val="150995455"/>
</p:tagLst>
</file>

<file path=ppt/tags/tag117.xml><?xml version="1.0" encoding="utf-8"?>
<p:tagLst xmlns:p="http://schemas.openxmlformats.org/presentationml/2006/main">
  <p:tag name="KSO_WM_FULL_TEXT_BEAUTIFY_COPY_ID" val="2"/>
</p:tagLst>
</file>

<file path=ppt/tags/tag118.xml><?xml version="1.0" encoding="utf-8"?>
<p:tagLst xmlns:p="http://schemas.openxmlformats.org/presentationml/2006/main">
  <p:tag name="KSO_WM_FULL_TEXT_BEAUTIFY_COPY_ID" val="5"/>
</p:tagLst>
</file>

<file path=ppt/tags/tag119.xml><?xml version="1.0" encoding="utf-8"?>
<p:tagLst xmlns:p="http://schemas.openxmlformats.org/presentationml/2006/main">
  <p:tag name="KSO_WM_BEAUTIFY_FLAG" val="#wm#"/>
  <p:tag name="KSO_WM_TEMPLATE_CATEGORY" val="custom"/>
  <p:tag name="KSO_WM_TEMPLATE_INDEX" val="20202661"/>
  <p:tag name="KSO_WM_FULL_TEXT_BEAUTIFY_COPY_ID" val="15099545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FULL_TEXT_BEAUTIFY_COPY_ID" val="2"/>
</p:tagLst>
</file>

<file path=ppt/tags/tag121.xml><?xml version="1.0" encoding="utf-8"?>
<p:tagLst xmlns:p="http://schemas.openxmlformats.org/presentationml/2006/main">
  <p:tag name="KSO_WM_FULL_TEXT_BEAUTIFY_COPY_ID" val="4"/>
</p:tagLst>
</file>

<file path=ppt/tags/tag122.xml><?xml version="1.0" encoding="utf-8"?>
<p:tagLst xmlns:p="http://schemas.openxmlformats.org/presentationml/2006/main">
  <p:tag name="KSO_WM_FULL_TEXT_BEAUTIFY_COPY_ID" val="5"/>
</p:tagLst>
</file>

<file path=ppt/tags/tag123.xml><?xml version="1.0" encoding="utf-8"?>
<p:tagLst xmlns:p="http://schemas.openxmlformats.org/presentationml/2006/main">
  <p:tag name="KSO_WM_BEAUTIFY_FLAG" val="#wm#"/>
  <p:tag name="KSO_WM_TEMPLATE_CATEGORY" val="custom"/>
  <p:tag name="KSO_WM_TEMPLATE_INDEX" val="20202661"/>
  <p:tag name="KSO_WM_FULL_TEXT_BEAUTIFY_COPY_ID" val="150995458"/>
</p:tagLst>
</file>

<file path=ppt/tags/tag124.xml><?xml version="1.0" encoding="utf-8"?>
<p:tagLst xmlns:p="http://schemas.openxmlformats.org/presentationml/2006/main">
  <p:tag name="KSO_WM_FULL_TEXT_BEAUTIFY_COPY_ID" val="5"/>
</p:tagLst>
</file>

<file path=ppt/tags/tag125.xml><?xml version="1.0" encoding="utf-8"?>
<p:tagLst xmlns:p="http://schemas.openxmlformats.org/presentationml/2006/main">
  <p:tag name="KSO_WM_FULL_TEXT_BEAUTIFY_COPY_ID" val="2"/>
</p:tagLst>
</file>

<file path=ppt/tags/tag126.xml><?xml version="1.0" encoding="utf-8"?>
<p:tagLst xmlns:p="http://schemas.openxmlformats.org/presentationml/2006/main">
  <p:tag name="KSO_WM_FULL_TEXT_BEAUTIFY_COPY_ID" val="3"/>
</p:tagLst>
</file>

<file path=ppt/tags/tag127.xml><?xml version="1.0" encoding="utf-8"?>
<p:tagLst xmlns:p="http://schemas.openxmlformats.org/presentationml/2006/main">
  <p:tag name="KSO_WM_BEAUTIFY_FLAG" val="#wm#"/>
  <p:tag name="KSO_WM_TEMPLATE_CATEGORY" val="custom"/>
  <p:tag name="KSO_WM_TEMPLATE_INDEX" val="20202661"/>
  <p:tag name="KSO_WM_FULL_TEXT_BEAUTIFY_COPY_ID" val="150995743"/>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5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5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6"/>
  <p:tag name="KSO_WM_UNIT_LAYERLEVEL" val="1"/>
  <p:tag name="KSO_WM_TAG_VERSION" val="1.0"/>
  <p:tag name="KSO_WM_BEAUTIFY_FLAG" val="#wm#"/>
  <p:tag name="KSO_WM_UNIT_TYPE" val="i"/>
  <p:tag name="KSO_WM_UNIT_INDEX" val="6"/>
</p:tagLst>
</file>

<file path=ppt/tags/tag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7"/>
  <p:tag name="KSO_WM_UNIT_LAYERLEVEL" val="1"/>
  <p:tag name="KSO_WM_TAG_VERSION" val="1.0"/>
  <p:tag name="KSO_WM_BEAUTIFY_FLAG" val="#wm#"/>
  <p:tag name="KSO_WM_UNIT_TYPE" val="i"/>
  <p:tag name="KSO_WM_UNIT_INDEX" val="7"/>
</p:tagLst>
</file>

<file path=ppt/tags/tag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8"/>
  <p:tag name="KSO_WM_UNIT_LAYERLEVEL" val="1"/>
  <p:tag name="KSO_WM_TAG_VERSION" val="1.0"/>
  <p:tag name="KSO_WM_BEAUTIFY_FLAG" val="#wm#"/>
  <p:tag name="KSO_WM_UNIT_TYPE" val="i"/>
  <p:tag name="KSO_WM_UNIT_INDEX" val="8"/>
</p:tagLst>
</file>

<file path=ppt/tags/tag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10"/>
  <p:tag name="KSO_WM_UNIT_LAYERLEVEL" val="1"/>
  <p:tag name="KSO_WM_TAG_VERSION" val="1.0"/>
  <p:tag name="KSO_WM_BEAUTIFY_FLAG" val="#wm#"/>
  <p:tag name="KSO_WM_UNIT_TYPE" val="i"/>
  <p:tag name="KSO_WM_UNIT_INDEX" val="10"/>
</p:tagLst>
</file>

<file path=ppt/tags/tag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i*9"/>
  <p:tag name="KSO_WM_UNIT_LAYERLEVEL" val="1"/>
  <p:tag name="KSO_WM_TAG_VERSION" val="1.0"/>
  <p:tag name="KSO_WM_BEAUTIFY_FLAG" val="#wm#"/>
  <p:tag name="KSO_WM_UNIT_TYPE" val="i"/>
  <p:tag name="KSO_WM_UNIT_INDEX" val="9"/>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7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1916,&quot;width&quot;:3932}"/>
</p:tagLst>
</file>

<file path=ppt/tags/tag81.xml><?xml version="1.0" encoding="utf-8"?>
<p:tagLst xmlns:p="http://schemas.openxmlformats.org/presentationml/2006/main">
  <p:tag name="MOOCVIDEO" val="174"/>
  <p:tag name="MOOCFILETYPE" val="1"/>
</p:tagLst>
</file>

<file path=ppt/tags/tag82.xml><?xml version="1.0" encoding="utf-8"?>
<p:tagLst xmlns:p="http://schemas.openxmlformats.org/presentationml/2006/main">
  <p:tag name="KSO_WM_TEMPLATE_CATEGORY" val="custom"/>
  <p:tag name="KSO_WM_TEMPLATE_INDEX" val="20193369"/>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160083_3*m_i*1_2"/>
  <p:tag name="KSO_WM_TEMPLATE_CATEGORY" val="diagram"/>
  <p:tag name="KSO_WM_TEMPLATE_INDEX" val="160083"/>
  <p:tag name="KSO_WM_UNIT_LAYERLEVEL" val="1_1"/>
  <p:tag name="KSO_WM_TAG_VERSION" val="1.0"/>
  <p:tag name="KSO_WM_BEAUTIFY_FLAG" val="#wm#"/>
  <p:tag name="KSO_WM_UNIT_LINE_FORE_SCHEMECOLOR_INDEX" val="5"/>
  <p:tag name="KSO_WM_UNIT_LINE_FILL_TYPE"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160083_3*m_i*1_1"/>
  <p:tag name="KSO_WM_TEMPLATE_CATEGORY" val="diagram"/>
  <p:tag name="KSO_WM_TEMPLATE_INDEX" val="160083"/>
  <p:tag name="KSO_WM_UNIT_LAYERLEVEL" val="1_1"/>
  <p:tag name="KSO_WM_TAG_VERSION" val="1.0"/>
  <p:tag name="KSO_WM_BEAUTIFY_FLAG" val="#wm#"/>
  <p:tag name="KSO_WM_UNIT_LINE_FORE_SCHEMECOLOR_INDEX" val="5"/>
  <p:tag name="KSO_WM_UNIT_LINE_FILL_TYPE"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083_3*m_h_i*1_1_1"/>
  <p:tag name="KSO_WM_TEMPLATE_CATEGORY" val="diagram"/>
  <p:tag name="KSO_WM_TEMPLATE_INDEX" val="16008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160083_3*m_h_i*1_1_2"/>
  <p:tag name="KSO_WM_TEMPLATE_CATEGORY" val="diagram"/>
  <p:tag name="KSO_WM_TEMPLATE_INDEX" val="160083"/>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160083_3*m_h_i*1_1_3"/>
  <p:tag name="KSO_WM_TEMPLATE_CATEGORY" val="diagram"/>
  <p:tag name="KSO_WM_TEMPLATE_INDEX" val="160083"/>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88.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160083_3*m_h_f*1_1_1"/>
  <p:tag name="KSO_WM_TEMPLATE_CATEGORY" val="diagram"/>
  <p:tag name="KSO_WM_TEMPLATE_INDEX" val="16008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160083_3*m_h_i*1_3_3"/>
  <p:tag name="KSO_WM_TEMPLATE_CATEGORY" val="diagram"/>
  <p:tag name="KSO_WM_TEMPLATE_INDEX" val="16008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083_3*m_h_i*1_3_1"/>
  <p:tag name="KSO_WM_TEMPLATE_CATEGORY" val="diagram"/>
  <p:tag name="KSO_WM_TEMPLATE_INDEX" val="160083"/>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160083_3*m_h_i*1_3_2"/>
  <p:tag name="KSO_WM_TEMPLATE_CATEGORY" val="diagram"/>
  <p:tag name="KSO_WM_TEMPLATE_INDEX" val="160083"/>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9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160083_3*m_h_f*1_3_1"/>
  <p:tag name="KSO_WM_TEMPLATE_CATEGORY" val="diagram"/>
  <p:tag name="KSO_WM_TEMPLATE_INDEX" val="16008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083_3*m_h_i*1_2_1"/>
  <p:tag name="KSO_WM_TEMPLATE_CATEGORY" val="diagram"/>
  <p:tag name="KSO_WM_TEMPLATE_INDEX" val="160083"/>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160083_3*m_h_i*1_2_2"/>
  <p:tag name="KSO_WM_TEMPLATE_CATEGORY" val="diagram"/>
  <p:tag name="KSO_WM_TEMPLATE_INDEX" val="16008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160083_3*m_h_i*1_2_3"/>
  <p:tag name="KSO_WM_TEMPLATE_CATEGORY" val="diagram"/>
  <p:tag name="KSO_WM_TEMPLATE_INDEX" val="160083"/>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083_3*m_h_f*1_2_1"/>
  <p:tag name="KSO_WM_TEMPLATE_CATEGORY" val="diagram"/>
  <p:tag name="KSO_WM_TEMPLATE_INDEX" val="160083"/>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083_3*m_h_i*1_4_1"/>
  <p:tag name="KSO_WM_TEMPLATE_CATEGORY" val="diagram"/>
  <p:tag name="KSO_WM_TEMPLATE_INDEX" val="16008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160083_3*m_h_i*1_4_2"/>
  <p:tag name="KSO_WM_TEMPLATE_CATEGORY" val="diagram"/>
  <p:tag name="KSO_WM_TEMPLATE_INDEX" val="16008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160083_3*m_h_i*1_4_3"/>
  <p:tag name="KSO_WM_TEMPLATE_CATEGORY" val="diagram"/>
  <p:tag name="KSO_WM_TEMPLATE_INDEX" val="160083"/>
  <p:tag name="KSO_WM_UNIT_LAYERLEVEL" val="1_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1849</Words>
  <Application>WPS 演示</Application>
  <PresentationFormat>宽屏</PresentationFormat>
  <Paragraphs>245</Paragraphs>
  <Slides>22</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13</vt:i4>
      </vt:variant>
      <vt:variant>
        <vt:lpstr>幻灯片标题</vt:lpstr>
      </vt:variant>
      <vt:variant>
        <vt:i4>22</vt:i4>
      </vt:variant>
    </vt:vector>
  </HeadingPairs>
  <TitlesOfParts>
    <vt:vector size="51" baseType="lpstr">
      <vt:lpstr>Arial</vt:lpstr>
      <vt:lpstr>宋体</vt:lpstr>
      <vt:lpstr>Wingdings</vt:lpstr>
      <vt:lpstr>微软雅黑</vt:lpstr>
      <vt:lpstr>Wingdings</vt:lpstr>
      <vt:lpstr>Times New Roman</vt:lpstr>
      <vt:lpstr>黑体</vt:lpstr>
      <vt:lpstr>方正粗黑宋简体</vt:lpstr>
      <vt:lpstr>华文中宋</vt:lpstr>
      <vt:lpstr>楷体_GB2312</vt:lpstr>
      <vt:lpstr>新宋体</vt:lpstr>
      <vt:lpstr>Symbol</vt:lpstr>
      <vt:lpstr>Tahoma</vt:lpstr>
      <vt:lpstr>Arial Unicode MS</vt:lpstr>
      <vt:lpstr>Calibri</vt:lpstr>
      <vt:lpstr>Office 主题​​</vt:lpstr>
      <vt:lpstr>Equation.3</vt:lpstr>
      <vt:lpstr>Visio.Drawing.11</vt:lpstr>
      <vt:lpstr>Visio.Drawing.11</vt:lpstr>
      <vt:lpstr>Equation.DSMT4</vt:lpstr>
      <vt:lpstr>Equation.DSMT4</vt:lpstr>
      <vt:lpstr>Equation.3</vt:lpstr>
      <vt:lpstr>Equation.3</vt:lpstr>
      <vt:lpstr>Equation.3</vt:lpstr>
      <vt:lpstr>Equation.3</vt:lpstr>
      <vt:lpstr>Equation.3</vt:lpstr>
      <vt:lpstr>Equation.3</vt:lpstr>
      <vt:lpstr>Equation.3</vt:lpstr>
      <vt:lpstr>Equation.3</vt:lpstr>
      <vt:lpstr>爱来不来 电子技术基础-复习课</vt:lpstr>
      <vt:lpstr>考试题型</vt:lpstr>
      <vt:lpstr>复习方法建议</vt:lpstr>
      <vt:lpstr>功率的概念和计算</vt:lpstr>
      <vt:lpstr>等效电路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第九章 负反馈</vt:lpstr>
      <vt:lpstr>PowerPoint 演示文稿</vt:lpstr>
      <vt:lpstr>PowerPoint 演示文稿</vt:lpstr>
      <vt:lpstr>PowerPoint 演示文稿</vt:lpstr>
      <vt:lpstr>PowerPoint 演示文稿</vt:lpstr>
      <vt:lpstr>平时成绩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nana</cp:lastModifiedBy>
  <cp:revision>230</cp:revision>
  <dcterms:created xsi:type="dcterms:W3CDTF">2019-06-19T02:08:00Z</dcterms:created>
  <dcterms:modified xsi:type="dcterms:W3CDTF">2021-01-04T10:01:40Z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KSOSaveFontToCloudKey">
    <vt:lpwstr>655466387_btnclosed</vt:lpwstr>
  </property>
</Properties>
</file>