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_rels/data3.xml.rels" ContentType="application/vnd.openxmlformats-package.relationships+xml"/>
  <Override PartName="/ppt/diagrams/_rels/drawing3.xml.rels" ContentType="application/vnd.openxmlformats-package.relationships+xml"/>
  <Override PartName="/ppt/diagrams/_rels/data7.xml.rels" ContentType="application/vnd.openxmlformats-package.relationships+xml"/>
  <Override PartName="/ppt/diagrams/_rels/data8.xml.rels" ContentType="application/vnd.openxmlformats-package.relationships+xml"/>
  <Override PartName="/ppt/diagrams/_rels/data11.xml.rels" ContentType="application/vnd.openxmlformats-package.relationships+xml"/>
  <Override PartName="/ppt/diagrams/drawing12.xml" ContentType="application/vnd.ms-office.drawingml.diagramDrawing+xml"/>
  <Override PartName="/ppt/diagrams/quickStyle12.xml" ContentType="application/vnd.openxmlformats-officedocument.drawingml.diagramStyle+xml"/>
  <Override PartName="/ppt/diagrams/data12.xml" ContentType="application/vnd.openxmlformats-officedocument.drawingml.diagramData+xml"/>
  <Override PartName="/ppt/diagrams/drawing11.xml" ContentType="application/vnd.ms-office.drawingml.diagramDrawing+xml"/>
  <Override PartName="/ppt/diagrams/quickStyle11.xml" ContentType="application/vnd.openxmlformats-officedocument.drawingml.diagramStyle+xml"/>
  <Override PartName="/ppt/diagrams/colors13.xml" ContentType="application/vnd.openxmlformats-officedocument.drawingml.diagramColors+xml"/>
  <Override PartName="/ppt/diagrams/layout5.xml" ContentType="application/vnd.openxmlformats-officedocument.drawingml.diagramLayout+xml"/>
  <Override PartName="/ppt/diagrams/layout12.xml" ContentType="application/vnd.openxmlformats-officedocument.drawingml.diagramLayout+xml"/>
  <Override PartName="/ppt/diagrams/colors1.xml" ContentType="application/vnd.openxmlformats-officedocument.drawingml.diagramColors+xml"/>
  <Override PartName="/ppt/diagrams/colors12.xml" ContentType="application/vnd.openxmlformats-officedocument.drawingml.diagramColors+xml"/>
  <Override PartName="/ppt/diagrams/layout4.xml" ContentType="application/vnd.openxmlformats-officedocument.drawingml.diagramLayout+xml"/>
  <Override PartName="/ppt/diagrams/layout3.xml" ContentType="application/vnd.openxmlformats-officedocument.drawingml.diagramLayout+xml"/>
  <Override PartName="/ppt/diagrams/data1.xml" ContentType="application/vnd.openxmlformats-officedocument.drawingml.diagramData+xml"/>
  <Override PartName="/ppt/diagrams/colors11.xml" ContentType="application/vnd.openxmlformats-officedocument.drawingml.diagramColors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layout7.xml" ContentType="application/vnd.openxmlformats-officedocument.drawingml.diagramLayout+xml"/>
  <Override PartName="/ppt/diagrams/layout13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7.xml" ContentType="application/vnd.openxmlformats-officedocument.drawingml.diagramColors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diagrams/layout6.xml" ContentType="application/vnd.openxmlformats-officedocument.drawingml.diagramLayout+xml"/>
  <Override PartName="/ppt/diagrams/data3.xml" ContentType="application/vnd.openxmlformats-officedocument.drawingml.diagramData+xml"/>
  <Override PartName="/ppt/diagrams/quickStyle2.xml" ContentType="application/vnd.openxmlformats-officedocument.drawingml.diagramStyle+xml"/>
  <Override PartName="/ppt/diagrams/drawing3.xml" ContentType="application/vnd.ms-office.drawingml.diagramDrawing+xml"/>
  <Override PartName="/ppt/diagrams/colors8.xml" ContentType="application/vnd.openxmlformats-officedocument.drawingml.diagramColors+xml"/>
  <Override PartName="/ppt/diagrams/layout8.xml" ContentType="application/vnd.openxmlformats-officedocument.drawingml.diagramLayout+xml"/>
  <Override PartName="/ppt/diagrams/quickStyle5.xml" ContentType="application/vnd.openxmlformats-officedocument.drawingml.diagramStyle+xml"/>
  <Override PartName="/ppt/diagrams/data6.xml" ContentType="application/vnd.openxmlformats-officedocument.drawingml.diagramData+xml"/>
  <Override PartName="/ppt/diagrams/drawing5.xml" ContentType="application/vnd.ms-office.drawingml.diagramDrawing+xml"/>
  <Override PartName="/ppt/diagrams/drawing13.xml" ContentType="application/vnd.ms-office.drawingml.diagramDrawing+xml"/>
  <Override PartName="/ppt/diagrams/data1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1.xml" ContentType="application/vnd.ms-office.drawingml.diagramDrawing+xml"/>
  <Override PartName="/ppt/diagrams/data4.xml" ContentType="application/vnd.openxmlformats-officedocument.drawingml.diagramData+xml"/>
  <Override PartName="/ppt/diagrams/quickStyle3.xml" ContentType="application/vnd.openxmlformats-officedocument.drawingml.diagramStyle+xml"/>
  <Override PartName="/ppt/diagrams/colors9.xml" ContentType="application/vnd.openxmlformats-officedocument.drawingml.diagramColors+xml"/>
  <Override PartName="/ppt/diagrams/drawing4.xml" ContentType="application/vnd.ms-office.drawingml.diagramDrawing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colors10.xml" ContentType="application/vnd.openxmlformats-officedocument.drawingml.diagramColors+xml"/>
  <Override PartName="/ppt/diagrams/layout1.xml" ContentType="application/vnd.openxmlformats-officedocument.drawingml.diagramLayout+xml"/>
  <Override PartName="/ppt/diagrams/colors4.xml" ContentType="application/vnd.openxmlformats-officedocument.drawingml.diagramColors+xml"/>
  <Override PartName="/ppt/diagrams/drawing6.xml" ContentType="application/vnd.ms-office.drawingml.diagramDrawing+xml"/>
  <Override PartName="/ppt/diagrams/quickStyle6.xml" ContentType="application/vnd.openxmlformats-officedocument.drawingml.diagramStyle+xml"/>
  <Override PartName="/ppt/diagrams/data7.xml" ContentType="application/vnd.openxmlformats-officedocument.drawingml.diagramData+xml"/>
  <Override PartName="/ppt/diagrams/layout9.xml" ContentType="application/vnd.openxmlformats-officedocument.drawingml.diagramLayout+xml"/>
  <Override PartName="/ppt/diagrams/quickStyle7.xml" ContentType="application/vnd.openxmlformats-officedocument.drawingml.diagramStyle+xml"/>
  <Override PartName="/ppt/diagrams/data8.xml" ContentType="application/vnd.openxmlformats-officedocument.drawingml.diagramData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data9.xml" ContentType="application/vnd.openxmlformats-officedocument.drawingml.diagramData+xml"/>
  <Override PartName="/ppt/diagrams/quickStyle9.xml" ContentType="application/vnd.openxmlformats-officedocument.drawingml.diagramStyle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quickStyle13.xml" ContentType="application/vnd.openxmlformats-officedocument.drawingml.diagramStyle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7.xml.rels" ContentType="application/vnd.openxmlformats-package.relationships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OOXDiagramDataRels8_0.png" ContentType="image/png"/>
  <Override PartName="/ppt/media/OOXDiagramDrawingRels2_0.png" ContentType="image/png"/>
  <Override PartName="/ppt/media/image15.png" ContentType="image/png"/>
  <Override PartName="/ppt/media/image6.png" ContentType="image/png"/>
  <Override PartName="/ppt/media/image4.png" ContentType="image/png"/>
  <Override PartName="/ppt/media/OOXDiagramDrawingRels3_2.png" ContentType="image/png"/>
  <Override PartName="/ppt/media/OOXDiagramDrawingRels3_1.svg" ContentType="image/svg"/>
  <Override PartName="/ppt/media/OOXDiagramDrawingRels3_0.png" ContentType="image/png"/>
  <Override PartName="/ppt/media/OOXDiagramDataRels8_1.png" ContentType="image/png"/>
  <Override PartName="/ppt/media/OOXDiagramDataRels3_2.png" ContentType="image/png"/>
  <Override PartName="/ppt/media/image16.png" ContentType="image/png"/>
  <Override PartName="/ppt/media/OOXDiagramDataRels3_1.svg" ContentType="image/svg"/>
  <Override PartName="/ppt/media/image5.png" ContentType="image/png"/>
  <Override PartName="/ppt/media/OOXDiagramDataRels3_0.png" ContentType="image/png"/>
  <Override PartName="/ppt/media/image14.png" ContentType="image/png"/>
  <Override PartName="/ppt/media/OOXDiagramDrawingRels2_5.svg" ContentType="image/svg"/>
  <Override PartName="/ppt/media/OOXDiagramDataRels2_5.svg" ContentType="image/svg"/>
  <Override PartName="/ppt/media/image2.jpeg" ContentType="image/jpeg"/>
  <Override PartName="/ppt/media/image20.png" ContentType="image/png"/>
  <Override PartName="/ppt/media/image8.png" ContentType="image/png"/>
  <Override PartName="/ppt/media/image12.png" ContentType="image/png"/>
  <Override PartName="/ppt/media/image3.png" ContentType="image/png"/>
  <Override PartName="/ppt/media/OOXDiagramDrawingRels2_3.svg" ContentType="image/svg"/>
  <Override PartName="/ppt/media/image9.png" ContentType="image/png"/>
  <Override PartName="/ppt/media/image18.png" ContentType="image/png"/>
  <Override PartName="/ppt/media/OOXDiagramDataRels11_0.png" ContentType="image/png"/>
  <Override PartName="/ppt/media/image23.png" ContentType="image/png"/>
  <Override PartName="/ppt/media/image13.png" ContentType="image/png"/>
  <Override PartName="/ppt/media/image21.png" ContentType="image/png"/>
  <Override PartName="/ppt/media/image1.jpeg" ContentType="image/jpeg"/>
  <Override PartName="/ppt/media/image10.png" ContentType="image/png"/>
  <Override PartName="/ppt/media/OOXDiagramDataRels2_2.png" ContentType="image/png"/>
  <Override PartName="/ppt/media/image22.png" ContentType="image/png"/>
  <Override PartName="/ppt/media/image7.png" ContentType="image/png"/>
  <Override PartName="/ppt/media/image17.png" ContentType="image/png"/>
  <Override PartName="/ppt/media/OOXDiagramDrawingRels2_2.png" ContentType="image/png"/>
  <Override PartName="/ppt/media/image19.png" ContentType="image/png"/>
  <Override PartName="/ppt/media/OOXDiagramDrawingRels2_4.png" ContentType="image/png"/>
  <Override PartName="/ppt/media/OOXDiagramDataRels7_0.png" ContentType="image/png"/>
  <Override PartName="/ppt/media/OOXDiagramDrawingRels2_1.svg" ContentType="image/svg"/>
  <Override PartName="/ppt/media/image11.png" ContentType="image/png"/>
  <Override PartName="/ppt/media/OOXDiagramDrawingRels3_3.svg" ContentType="image/svg"/>
  <Override PartName="/ppt/media/OOXDiagramDataRels2_4.png" ContentType="image/png"/>
  <Override PartName="/ppt/media/OOXDiagramDataRels11_1.png" ContentType="image/png"/>
  <Override PartName="/ppt/media/OOXDiagramDataRels2_1.svg" ContentType="image/svg"/>
  <Override PartName="/ppt/media/OOXDiagramDataRels2_0.png" ContentType="image/png"/>
  <Override PartName="/ppt/media/OOXDiagramDataRels3_3.svg" ContentType="image/svg"/>
  <Override PartName="/ppt/media/OOXDiagramDataRels2_3.svg" ContentType="image/sv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7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presProps" Target="presProps.xml"/>
</Relationships>
</file>

<file path=ppt/diagrams/_rels/data11.xml.rels><?xml version="1.0" encoding="UTF-8"?>
<Relationships xmlns="http://schemas.openxmlformats.org/package/2006/relationships"><Relationship Id="rId1" Type="http://schemas.openxmlformats.org/officeDocument/2006/relationships/image" Target="../media/OOXDiagramDataRels11_0.png"/><Relationship Id="rId2" Type="http://schemas.openxmlformats.org/officeDocument/2006/relationships/image" Target="../media/OOXDiagramDataRels11_1.pn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2" Type="http://schemas.openxmlformats.org/officeDocument/2006/relationships/image" Target="../media/OOXDiagramDataRels3_1.svg"/><Relationship Id="rId3" Type="http://schemas.openxmlformats.org/officeDocument/2006/relationships/image" Target="../media/OOXDiagramDataRels3_2.png"/><Relationship Id="rId4" Type="http://schemas.openxmlformats.org/officeDocument/2006/relationships/image" Target="../media/OOXDiagramDataRels3_3.svg"/>
</Relationships>
</file>

<file path=ppt/diagrams/_rels/data7.xml.rels><?xml version="1.0" encoding="UTF-8"?>
<Relationships xmlns="http://schemas.openxmlformats.org/package/2006/relationships"><Relationship Id="rId1" Type="http://schemas.openxmlformats.org/officeDocument/2006/relationships/image" Target="../media/OOXDiagramDataRels7_0.png"/>
</Relationships>
</file>

<file path=ppt/diagrams/_rels/data8.xml.rels><?xml version="1.0" encoding="UTF-8"?>
<Relationships xmlns="http://schemas.openxmlformats.org/package/2006/relationships"><Relationship Id="rId1" Type="http://schemas.openxmlformats.org/officeDocument/2006/relationships/image" Target="../media/OOXDiagramDataRels8_0.png"/><Relationship Id="rId2" Type="http://schemas.openxmlformats.org/officeDocument/2006/relationships/image" Target="../media/OOXDiagramDataRels8_1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2" Type="http://schemas.openxmlformats.org/officeDocument/2006/relationships/image" Target="../media/OOXDiagramDrawingRels3_1.svg"/><Relationship Id="rId3" Type="http://schemas.openxmlformats.org/officeDocument/2006/relationships/image" Target="../media/OOXDiagramDrawingRels3_2.png"/><Relationship Id="rId4" Type="http://schemas.openxmlformats.org/officeDocument/2006/relationships/image" Target="../media/OOXDiagramDrawingRels3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3200" cap="none" dirty="0" err="1"/>
            <a:t>Raccolta</a:t>
          </a:r>
          <a:r>
            <a:rPr lang="en-US" sz="3200" cap="none" dirty="0"/>
            <a:t> di </a:t>
          </a:r>
          <a:r>
            <a:rPr lang="en-US" sz="3200" cap="none" dirty="0" err="1"/>
            <a:t>più</a:t>
          </a:r>
          <a:r>
            <a:rPr lang="en-US" sz="3200" cap="none" dirty="0"/>
            <a:t> di </a:t>
          </a:r>
          <a:r>
            <a:rPr lang="en-US" sz="3200" b="1" cap="none" dirty="0"/>
            <a:t>17000</a:t>
          </a:r>
          <a:r>
            <a:rPr lang="en-US" sz="3200" cap="none" dirty="0"/>
            <a:t> </a:t>
          </a:r>
          <a:r>
            <a:rPr lang="en-US" sz="3200" b="1" cap="none" dirty="0"/>
            <a:t>tweets</a:t>
          </a:r>
          <a:r>
            <a:rPr lang="en-US" sz="3200" cap="none" dirty="0"/>
            <a:t> da </a:t>
          </a:r>
          <a:r>
            <a:rPr lang="en-US" sz="3200" cap="none" dirty="0" err="1"/>
            <a:t>presunti</a:t>
          </a:r>
          <a:r>
            <a:rPr lang="en-US" sz="3200" cap="none" dirty="0"/>
            <a:t> </a:t>
          </a:r>
          <a:r>
            <a:rPr lang="en-US" sz="3200" b="1" cap="none" dirty="0" err="1"/>
            <a:t>utenti</a:t>
          </a:r>
          <a:r>
            <a:rPr lang="en-US" sz="3200" cap="none" dirty="0"/>
            <a:t> </a:t>
          </a:r>
          <a:r>
            <a:rPr lang="en-US" sz="3200" b="1" cap="none" dirty="0"/>
            <a:t>pro-ISIS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Inizio: 13/11/2015 (</a:t>
          </a:r>
          <a:r>
            <a:rPr lang="it-IT" sz="3200" b="1" cap="none" dirty="0"/>
            <a:t>attacco di Parigi</a:t>
          </a:r>
          <a:r>
            <a:rPr lang="it-IT" sz="3200" cap="none" dirty="0"/>
            <a:t>)</a:t>
          </a:r>
          <a:br>
            <a:rPr lang="it-IT" sz="3200" cap="none" dirty="0"/>
          </a:br>
          <a:r>
            <a:rPr lang="it-IT" sz="3200" cap="none" dirty="0"/>
            <a:t>Fine: 13/05/</a:t>
          </a:r>
          <a:r>
            <a:rPr lang="en-US" sz="3200" b="0" i="0" cap="none" dirty="0"/>
            <a:t>2016</a:t>
          </a:r>
          <a:endParaRPr lang="en-US" sz="3200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en-US" sz="3200" cap="none" dirty="0"/>
            <a:t>Tweets in diverse lingue (non solo inglese)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Preprocessing tweet: </a:t>
          </a:r>
          <a:r>
            <a:rPr lang="en-US" dirty="0" err="1"/>
            <a:t>rimozione</a:t>
          </a:r>
          <a:r>
            <a:rPr lang="en-US" dirty="0"/>
            <a:t> link, #, \n, “ENGLISH TRANSLATION”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/>
            <a:t>Tokenization, POS tagging, Dependency parsing, lemmatization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/>
            <a:t>Named entity recognition (SPACY)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4C05A6-B4FC-4B55-A545-742BF9BDA215}">
      <dgm:prSet/>
      <dgm:spPr/>
      <dgm:t>
        <a:bodyPr/>
        <a:lstStyle/>
        <a:p>
          <a:pPr>
            <a:defRPr cap="all"/>
          </a:pPr>
          <a:r>
            <a:rPr lang="en-US"/>
            <a:t>RAGGRUPPAMENTO DI ENTITà CON NOME SIMILE (metrica: edit distance)</a:t>
          </a:r>
        </a:p>
      </dgm:t>
    </dgm:pt>
    <dgm:pt modelId="{FAC0B90C-C6B6-41BC-A244-BAB4F40EB09D}" type="sibTrans" cxnId="{F929AAAC-BA8E-40C4-B80D-3C7C3A05F87C}">
      <dgm:prSet/>
      <dgm:spPr/>
      <dgm:t>
        <a:bodyPr/>
        <a:lstStyle/>
        <a:p>
          <a:endParaRPr lang="it-IT"/>
        </a:p>
      </dgm:t>
    </dgm:pt>
    <dgm:pt modelId="{A42EADFA-277F-4FB6-A5C6-7496FBCB69C0}" type="parTrans" cxnId="{F929AAAC-BA8E-40C4-B80D-3C7C3A05F87C}">
      <dgm:prSet/>
      <dgm:spPr/>
      <dgm:t>
        <a:bodyPr/>
        <a:lstStyle/>
        <a:p>
          <a:endParaRPr lang="it-IT"/>
        </a:p>
      </dgm:t>
    </dgm:pt>
    <dgm:pt modelId="{05BD343A-CE17-404D-B18B-60FF5D59B62C}">
      <dgm:prSet/>
      <dgm:spPr/>
      <dgm:t>
        <a:bodyPr/>
        <a:lstStyle/>
        <a:p>
          <a:r>
            <a:rPr lang="it-IT"/>
            <a:t>SENTIMENT ANALYSIS DEL TWEET E DELLE SUE SENTENCES.  </a:t>
          </a:r>
        </a:p>
      </dgm:t>
    </dgm:pt>
    <dgm:pt modelId="{311CDB0B-403F-4FBE-8BEC-314909108212}" type="sibTrans" cxnId="{797F07E1-66BC-4ECB-A3A5-1B0E20D17A05}">
      <dgm:prSet/>
      <dgm:spPr/>
      <dgm:t>
        <a:bodyPr/>
        <a:lstStyle/>
        <a:p>
          <a:endParaRPr lang="it-IT"/>
        </a:p>
      </dgm:t>
    </dgm:pt>
    <dgm:pt modelId="{5D811F17-C191-488B-BFF4-14A6AB96CD20}" type="parTrans" cxnId="{797F07E1-66BC-4ECB-A3A5-1B0E20D17A05}">
      <dgm:prSet/>
      <dgm:spPr/>
      <dgm:t>
        <a:bodyPr/>
        <a:lstStyle/>
        <a:p>
          <a:endParaRPr lang="it-IT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13ECCD95-1BA3-4872-ABB8-0866A747DEB8}" type="pres">
      <dgm:prSet presAssocID="{01A66772-F185-4D58-B8BB-E9370D7A7A2B}" presName="FiveNodes_1" presStyleLbl="node1" presStyleIdx="0" presStyleCnt="5">
        <dgm:presLayoutVars>
          <dgm:bulletEnabled val="1"/>
        </dgm:presLayoutVars>
      </dgm:prSet>
      <dgm:spPr/>
    </dgm:pt>
    <dgm:pt modelId="{0F2958DF-81D0-4585-8388-E9DA3D43D540}" type="pres">
      <dgm:prSet presAssocID="{01A66772-F185-4D58-B8BB-E9370D7A7A2B}" presName="FiveNodes_2" presStyleLbl="node1" presStyleIdx="1" presStyleCnt="5">
        <dgm:presLayoutVars>
          <dgm:bulletEnabled val="1"/>
        </dgm:presLayoutVars>
      </dgm:prSet>
      <dgm:spPr/>
    </dgm:pt>
    <dgm:pt modelId="{7886BCA4-060F-4645-AF59-F897586D1963}" type="pres">
      <dgm:prSet presAssocID="{01A66772-F185-4D58-B8BB-E9370D7A7A2B}" presName="FiveNodes_3" presStyleLbl="node1" presStyleIdx="2" presStyleCnt="5">
        <dgm:presLayoutVars>
          <dgm:bulletEnabled val="1"/>
        </dgm:presLayoutVars>
      </dgm:prSet>
      <dgm:spPr/>
    </dgm:pt>
    <dgm:pt modelId="{4A0B2002-7CFF-422C-B52C-3D0DAC7CFD7C}" type="pres">
      <dgm:prSet presAssocID="{01A66772-F185-4D58-B8BB-E9370D7A7A2B}" presName="FiveNodes_4" presStyleLbl="node1" presStyleIdx="3" presStyleCnt="5">
        <dgm:presLayoutVars>
          <dgm:bulletEnabled val="1"/>
        </dgm:presLayoutVars>
      </dgm:prSet>
      <dgm:spPr/>
    </dgm:pt>
    <dgm:pt modelId="{25A750E5-90BC-42D0-8D06-9ACE00D36314}" type="pres">
      <dgm:prSet presAssocID="{01A66772-F185-4D58-B8BB-E9370D7A7A2B}" presName="FiveNodes_5" presStyleLbl="node1" presStyleIdx="4" presStyleCnt="5">
        <dgm:presLayoutVars>
          <dgm:bulletEnabled val="1"/>
        </dgm:presLayoutVars>
      </dgm:prSet>
      <dgm:spPr/>
    </dgm:pt>
    <dgm:pt modelId="{5B1B0F04-4109-4449-B1FD-6C2FA3492FCA}" type="pres">
      <dgm:prSet presAssocID="{01A66772-F185-4D58-B8BB-E9370D7A7A2B}" presName="FiveConn_1-2" presStyleLbl="fgAccFollowNode1" presStyleIdx="0" presStyleCnt="4">
        <dgm:presLayoutVars>
          <dgm:bulletEnabled val="1"/>
        </dgm:presLayoutVars>
      </dgm:prSet>
      <dgm:spPr/>
    </dgm:pt>
    <dgm:pt modelId="{E55ED87E-ADD2-4D80-9DBA-57279CDE27E0}" type="pres">
      <dgm:prSet presAssocID="{01A66772-F185-4D58-B8BB-E9370D7A7A2B}" presName="FiveConn_2-3" presStyleLbl="fgAccFollowNode1" presStyleIdx="1" presStyleCnt="4">
        <dgm:presLayoutVars>
          <dgm:bulletEnabled val="1"/>
        </dgm:presLayoutVars>
      </dgm:prSet>
      <dgm:spPr/>
    </dgm:pt>
    <dgm:pt modelId="{60E2EAFF-6F8C-4079-B423-F701E0CD1834}" type="pres">
      <dgm:prSet presAssocID="{01A66772-F185-4D58-B8BB-E9370D7A7A2B}" presName="FiveConn_3-4" presStyleLbl="fgAccFollowNode1" presStyleIdx="2" presStyleCnt="4">
        <dgm:presLayoutVars>
          <dgm:bulletEnabled val="1"/>
        </dgm:presLayoutVars>
      </dgm:prSet>
      <dgm:spPr/>
    </dgm:pt>
    <dgm:pt modelId="{2E3034C5-3FFC-4EBF-9A9C-530BC46AC53C}" type="pres">
      <dgm:prSet presAssocID="{01A66772-F185-4D58-B8BB-E9370D7A7A2B}" presName="FiveConn_4-5" presStyleLbl="fgAccFollowNode1" presStyleIdx="3" presStyleCnt="4">
        <dgm:presLayoutVars>
          <dgm:bulletEnabled val="1"/>
        </dgm:presLayoutVars>
      </dgm:prSet>
      <dgm:spPr/>
    </dgm:pt>
    <dgm:pt modelId="{9A0E5C54-84B7-4F5A-94D6-736690E738CE}" type="pres">
      <dgm:prSet presAssocID="{01A66772-F185-4D58-B8BB-E9370D7A7A2B}" presName="FiveNodes_1_text" presStyleLbl="node1" presStyleIdx="4" presStyleCnt="5">
        <dgm:presLayoutVars>
          <dgm:bulletEnabled val="1"/>
        </dgm:presLayoutVars>
      </dgm:prSet>
      <dgm:spPr/>
    </dgm:pt>
    <dgm:pt modelId="{62ABCB83-E7B9-41C5-A6B2-6936A0EF843E}" type="pres">
      <dgm:prSet presAssocID="{01A66772-F185-4D58-B8BB-E9370D7A7A2B}" presName="FiveNodes_2_text" presStyleLbl="node1" presStyleIdx="4" presStyleCnt="5">
        <dgm:presLayoutVars>
          <dgm:bulletEnabled val="1"/>
        </dgm:presLayoutVars>
      </dgm:prSet>
      <dgm:spPr/>
    </dgm:pt>
    <dgm:pt modelId="{86D3A2D4-6A39-4887-9266-0D0388D8CDBF}" type="pres">
      <dgm:prSet presAssocID="{01A66772-F185-4D58-B8BB-E9370D7A7A2B}" presName="FiveNodes_3_text" presStyleLbl="node1" presStyleIdx="4" presStyleCnt="5">
        <dgm:presLayoutVars>
          <dgm:bulletEnabled val="1"/>
        </dgm:presLayoutVars>
      </dgm:prSet>
      <dgm:spPr/>
    </dgm:pt>
    <dgm:pt modelId="{85192595-CEDF-4F59-AB17-39BFE2EBE18E}" type="pres">
      <dgm:prSet presAssocID="{01A66772-F185-4D58-B8BB-E9370D7A7A2B}" presName="FiveNodes_4_text" presStyleLbl="node1" presStyleIdx="4" presStyleCnt="5">
        <dgm:presLayoutVars>
          <dgm:bulletEnabled val="1"/>
        </dgm:presLayoutVars>
      </dgm:prSet>
      <dgm:spPr/>
    </dgm:pt>
    <dgm:pt modelId="{AE77BCE6-3A15-468A-A35E-5B72220E4E8C}" type="pres">
      <dgm:prSet presAssocID="{01A66772-F185-4D58-B8BB-E9370D7A7A2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315A990A-681A-4055-BF59-7A1D9008222D}" type="presOf" srcId="{05BD343A-CE17-404D-B18B-60FF5D59B62C}" destId="{AE77BCE6-3A15-468A-A35E-5B72220E4E8C}" srcOrd="1" destOrd="0" presId="urn:microsoft.com/office/officeart/2005/8/layout/vProcess5"/>
    <dgm:cxn modelId="{9D89F40D-41C8-48BF-B6EE-FB6A2B350B39}" type="presOf" srcId="{FAC0B90C-C6B6-41BC-A244-BAB4F40EB09D}" destId="{2E3034C5-3FFC-4EBF-9A9C-530BC46AC53C}" srcOrd="0" destOrd="0" presId="urn:microsoft.com/office/officeart/2005/8/layout/vProcess5"/>
    <dgm:cxn modelId="{9BC77D2A-0B5B-4277-8C3C-068E655808A6}" type="presOf" srcId="{9646853A-8964-4519-A5B1-0B7D18B2983D}" destId="{E55ED87E-ADD2-4D80-9DBA-57279CDE27E0}" srcOrd="0" destOrd="0" presId="urn:microsoft.com/office/officeart/2005/8/layout/vProcess5"/>
    <dgm:cxn modelId="{570FFA2A-4CC0-4747-BA79-696DFFCFF075}" type="presOf" srcId="{49225C73-1633-42F1-AB3B-7CB183E5F8B8}" destId="{62ABCB83-E7B9-41C5-A6B2-6936A0EF843E}" srcOrd="1" destOrd="0" presId="urn:microsoft.com/office/officeart/2005/8/layout/vProcess5"/>
    <dgm:cxn modelId="{14690044-D49E-437A-A911-04DDF02227C5}" type="presOf" srcId="{40FC4FFE-8987-4A26-B7F4-8A516F18ADAE}" destId="{13ECCD95-1BA3-4872-ABB8-0866A747DEB8}" srcOrd="0" destOrd="0" presId="urn:microsoft.com/office/officeart/2005/8/layout/vProcess5"/>
    <dgm:cxn modelId="{C303C366-E007-43B2-9C52-A768B4D28FFB}" type="presOf" srcId="{05BD343A-CE17-404D-B18B-60FF5D59B62C}" destId="{25A750E5-90BC-42D0-8D06-9ACE00D36314}" srcOrd="0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31FB96A-984A-41D9-9785-884167582142}" type="presOf" srcId="{1C383F32-22E8-4F62-A3E0-BDC3D5F48992}" destId="{86D3A2D4-6A39-4887-9266-0D0388D8CDBF}" srcOrd="1" destOrd="0" presId="urn:microsoft.com/office/officeart/2005/8/layout/vProcess5"/>
    <dgm:cxn modelId="{BB6DBB4E-B75E-43C3-81FE-0F84749172C5}" type="presOf" srcId="{01A66772-F185-4D58-B8BB-E9370D7A7A2B}" destId="{D690ACBA-3413-43A6-9B78-5CFCF21DE6F9}" srcOrd="0" destOrd="0" presId="urn:microsoft.com/office/officeart/2005/8/layout/vProcess5"/>
    <dgm:cxn modelId="{C167B973-E2A7-4361-8F4E-6B703BB06DC8}" type="presOf" srcId="{8500F72A-2C6D-4FDF-9C1D-CA691380EB0B}" destId="{60E2EAFF-6F8C-4079-B423-F701E0CD1834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F6B35CA0-C58E-4836-9AAC-04E9295E9F04}" type="presOf" srcId="{1C383F32-22E8-4F62-A3E0-BDC3D5F48992}" destId="{7886BCA4-060F-4645-AF59-F897586D1963}" srcOrd="0" destOrd="0" presId="urn:microsoft.com/office/officeart/2005/8/layout/vProcess5"/>
    <dgm:cxn modelId="{72728EA5-9FD1-4A1A-A739-A8C54641AECF}" type="presOf" srcId="{404C05A6-B4FC-4B55-A545-742BF9BDA215}" destId="{4A0B2002-7CFF-422C-B52C-3D0DAC7CFD7C}" srcOrd="0" destOrd="0" presId="urn:microsoft.com/office/officeart/2005/8/layout/vProcess5"/>
    <dgm:cxn modelId="{EDAC65A6-1971-45EC-8478-C7DC04656C87}" type="presOf" srcId="{5B62599A-5C9B-48E7-896E-EA782AC60C8B}" destId="{5B1B0F04-4109-4449-B1FD-6C2FA3492FCA}" srcOrd="0" destOrd="0" presId="urn:microsoft.com/office/officeart/2005/8/layout/vProcess5"/>
    <dgm:cxn modelId="{F929AAAC-BA8E-40C4-B80D-3C7C3A05F87C}" srcId="{01A66772-F185-4D58-B8BB-E9370D7A7A2B}" destId="{404C05A6-B4FC-4B55-A545-742BF9BDA215}" srcOrd="3" destOrd="0" parTransId="{A42EADFA-277F-4FB6-A5C6-7496FBCB69C0}" sibTransId="{FAC0B90C-C6B6-41BC-A244-BAB4F40EB09D}"/>
    <dgm:cxn modelId="{0102D9B0-00B5-404A-8075-8727914F193E}" type="presOf" srcId="{404C05A6-B4FC-4B55-A545-742BF9BDA215}" destId="{85192595-CEDF-4F59-AB17-39BFE2EBE18E}" srcOrd="1" destOrd="0" presId="urn:microsoft.com/office/officeart/2005/8/layout/vProcess5"/>
    <dgm:cxn modelId="{D917D2B2-D82F-4E79-B392-9E6221EE1032}" type="presOf" srcId="{49225C73-1633-42F1-AB3B-7CB183E5F8B8}" destId="{0F2958DF-81D0-4585-8388-E9DA3D43D540}" srcOrd="0" destOrd="0" presId="urn:microsoft.com/office/officeart/2005/8/layout/vProcess5"/>
    <dgm:cxn modelId="{1B83C4BC-532B-48FA-98E2-1E6C6836E264}" type="presOf" srcId="{40FC4FFE-8987-4A26-B7F4-8A516F18ADAE}" destId="{9A0E5C54-84B7-4F5A-94D6-736690E738CE}" srcOrd="1" destOrd="0" presId="urn:microsoft.com/office/officeart/2005/8/layout/vProcess5"/>
    <dgm:cxn modelId="{797F07E1-66BC-4ECB-A3A5-1B0E20D17A05}" srcId="{01A66772-F185-4D58-B8BB-E9370D7A7A2B}" destId="{05BD343A-CE17-404D-B18B-60FF5D59B62C}" srcOrd="4" destOrd="0" parTransId="{5D811F17-C191-488B-BFF4-14A6AB96CD20}" sibTransId="{311CDB0B-403F-4FBE-8BEC-314909108212}"/>
    <dgm:cxn modelId="{4130B46D-BDAF-4E61-873C-86E112184B1B}" type="presParOf" srcId="{D690ACBA-3413-43A6-9B78-5CFCF21DE6F9}" destId="{723C0FA4-98C0-4F77-81A4-26C94021EBFF}" srcOrd="0" destOrd="0" presId="urn:microsoft.com/office/officeart/2005/8/layout/vProcess5"/>
    <dgm:cxn modelId="{8D4BA886-2AA1-4EBA-AB5A-07D8EF9641AF}" type="presParOf" srcId="{D690ACBA-3413-43A6-9B78-5CFCF21DE6F9}" destId="{13ECCD95-1BA3-4872-ABB8-0866A747DEB8}" srcOrd="1" destOrd="0" presId="urn:microsoft.com/office/officeart/2005/8/layout/vProcess5"/>
    <dgm:cxn modelId="{4E8F34CC-9136-4B91-86BE-D02E4BA566FC}" type="presParOf" srcId="{D690ACBA-3413-43A6-9B78-5CFCF21DE6F9}" destId="{0F2958DF-81D0-4585-8388-E9DA3D43D540}" srcOrd="2" destOrd="0" presId="urn:microsoft.com/office/officeart/2005/8/layout/vProcess5"/>
    <dgm:cxn modelId="{5EA27501-E9ED-4083-A7BF-8E51F10B0697}" type="presParOf" srcId="{D690ACBA-3413-43A6-9B78-5CFCF21DE6F9}" destId="{7886BCA4-060F-4645-AF59-F897586D1963}" srcOrd="3" destOrd="0" presId="urn:microsoft.com/office/officeart/2005/8/layout/vProcess5"/>
    <dgm:cxn modelId="{54CE8A4E-65DE-4356-B5F9-9419670B7136}" type="presParOf" srcId="{D690ACBA-3413-43A6-9B78-5CFCF21DE6F9}" destId="{4A0B2002-7CFF-422C-B52C-3D0DAC7CFD7C}" srcOrd="4" destOrd="0" presId="urn:microsoft.com/office/officeart/2005/8/layout/vProcess5"/>
    <dgm:cxn modelId="{12C68D49-9244-4D39-BD3E-470FAFA11CD2}" type="presParOf" srcId="{D690ACBA-3413-43A6-9B78-5CFCF21DE6F9}" destId="{25A750E5-90BC-42D0-8D06-9ACE00D36314}" srcOrd="5" destOrd="0" presId="urn:microsoft.com/office/officeart/2005/8/layout/vProcess5"/>
    <dgm:cxn modelId="{13C48C9F-939B-4149-907B-A424867FE4B0}" type="presParOf" srcId="{D690ACBA-3413-43A6-9B78-5CFCF21DE6F9}" destId="{5B1B0F04-4109-4449-B1FD-6C2FA3492FCA}" srcOrd="6" destOrd="0" presId="urn:microsoft.com/office/officeart/2005/8/layout/vProcess5"/>
    <dgm:cxn modelId="{CDEBA98C-547F-4441-B324-2BEB3AAC6B67}" type="presParOf" srcId="{D690ACBA-3413-43A6-9B78-5CFCF21DE6F9}" destId="{E55ED87E-ADD2-4D80-9DBA-57279CDE27E0}" srcOrd="7" destOrd="0" presId="urn:microsoft.com/office/officeart/2005/8/layout/vProcess5"/>
    <dgm:cxn modelId="{D32D5B87-5205-4632-981C-059906551AB0}" type="presParOf" srcId="{D690ACBA-3413-43A6-9B78-5CFCF21DE6F9}" destId="{60E2EAFF-6F8C-4079-B423-F701E0CD1834}" srcOrd="8" destOrd="0" presId="urn:microsoft.com/office/officeart/2005/8/layout/vProcess5"/>
    <dgm:cxn modelId="{01EE7FD0-7F00-45D2-9959-542A25A25DED}" type="presParOf" srcId="{D690ACBA-3413-43A6-9B78-5CFCF21DE6F9}" destId="{2E3034C5-3FFC-4EBF-9A9C-530BC46AC53C}" srcOrd="9" destOrd="0" presId="urn:microsoft.com/office/officeart/2005/8/layout/vProcess5"/>
    <dgm:cxn modelId="{2376608C-3311-4807-B9B4-E6AFFEE7D099}" type="presParOf" srcId="{D690ACBA-3413-43A6-9B78-5CFCF21DE6F9}" destId="{9A0E5C54-84B7-4F5A-94D6-736690E738CE}" srcOrd="10" destOrd="0" presId="urn:microsoft.com/office/officeart/2005/8/layout/vProcess5"/>
    <dgm:cxn modelId="{214B467E-FF09-467D-ADC4-358B18CB4662}" type="presParOf" srcId="{D690ACBA-3413-43A6-9B78-5CFCF21DE6F9}" destId="{62ABCB83-E7B9-41C5-A6B2-6936A0EF843E}" srcOrd="11" destOrd="0" presId="urn:microsoft.com/office/officeart/2005/8/layout/vProcess5"/>
    <dgm:cxn modelId="{6B3E39A8-555F-458A-8DFD-DEA59770678A}" type="presParOf" srcId="{D690ACBA-3413-43A6-9B78-5CFCF21DE6F9}" destId="{86D3A2D4-6A39-4887-9266-0D0388D8CDBF}" srcOrd="12" destOrd="0" presId="urn:microsoft.com/office/officeart/2005/8/layout/vProcess5"/>
    <dgm:cxn modelId="{636523D8-9A3E-4D1F-B758-FD983C52881B}" type="presParOf" srcId="{D690ACBA-3413-43A6-9B78-5CFCF21DE6F9}" destId="{85192595-CEDF-4F59-AB17-39BFE2EBE18E}" srcOrd="13" destOrd="0" presId="urn:microsoft.com/office/officeart/2005/8/layout/vProcess5"/>
    <dgm:cxn modelId="{2033FFE5-F732-437E-BA02-E18D6C3736E5}" type="presParOf" srcId="{D690ACBA-3413-43A6-9B78-5CFCF21DE6F9}" destId="{AE77BCE6-3A15-468A-A35E-5B72220E4E8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2800" b="1" cap="none" dirty="0"/>
            <a:t>Grafo diretto, orientato, bipartito e pesato</a:t>
          </a:r>
          <a:r>
            <a:rPr lang="it-IT" sz="2400" b="0" cap="none" dirty="0"/>
            <a:t> </a:t>
          </a:r>
          <a:endParaRPr lang="en-US" sz="24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>
        <a:blipFill>
          <a:blip xmlns:r="http://schemas.openxmlformats.org/officeDocument/2006/relationships" r:embed="rId1"/>
          <a:stretch>
            <a:fillRect l="-464" b="-84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>
        <a:blipFill>
          <a:blip xmlns:r="http://schemas.openxmlformats.org/officeDocument/2006/relationships" r:embed="rId2"/>
          <a:stretch>
            <a:fillRect b="-545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AF8DECEA-D3AC-41E2-90CE-1C17E416B535}" type="pres">
      <dgm:prSet presAssocID="{01A66772-F185-4D58-B8BB-E9370D7A7A2B}" presName="ThreeNodes_1" presStyleLbl="node1" presStyleIdx="0" presStyleCnt="3">
        <dgm:presLayoutVars>
          <dgm:bulletEnabled val="1"/>
        </dgm:presLayoutVars>
      </dgm:prSet>
      <dgm:spPr/>
    </dgm:pt>
    <dgm:pt modelId="{519F33F1-B481-480A-B35A-31AC83D170DD}" type="pres">
      <dgm:prSet presAssocID="{01A66772-F185-4D58-B8BB-E9370D7A7A2B}" presName="ThreeNodes_2" presStyleLbl="node1" presStyleIdx="1" presStyleCnt="3">
        <dgm:presLayoutVars>
          <dgm:bulletEnabled val="1"/>
        </dgm:presLayoutVars>
      </dgm:prSet>
      <dgm:spPr/>
    </dgm:pt>
    <dgm:pt modelId="{2D55B51C-64AB-4ADF-9AA6-6BB0A407EBDD}" type="pres">
      <dgm:prSet presAssocID="{01A66772-F185-4D58-B8BB-E9370D7A7A2B}" presName="ThreeNodes_3" presStyleLbl="node1" presStyleIdx="2" presStyleCnt="3">
        <dgm:presLayoutVars>
          <dgm:bulletEnabled val="1"/>
        </dgm:presLayoutVars>
      </dgm:prSet>
      <dgm:spPr/>
    </dgm:pt>
    <dgm:pt modelId="{EA58061E-3351-4C9B-909A-E8F7D9E0650C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4676D0D5-CCBE-48BD-AD33-1C88C62EEDFA}" type="pres">
      <dgm:prSet presAssocID="{01A66772-F185-4D58-B8BB-E9370D7A7A2B}" presName="ThreeConn_2-3" presStyleLbl="fgAccFollowNode1" presStyleIdx="1" presStyleCnt="2">
        <dgm:presLayoutVars>
          <dgm:bulletEnabled val="1"/>
        </dgm:presLayoutVars>
      </dgm:prSet>
      <dgm:spPr/>
    </dgm:pt>
    <dgm:pt modelId="{2049C79B-26EB-46D6-A336-D47ADBDE1A07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BB236D21-E44C-49F4-A2F0-E45DFD633A76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83D7B2F0-ED9D-4F9A-AB02-C29D526B5251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4D462713-E64D-438C-B5A2-9DAE7B1EA79A}" type="presOf" srcId="{49225C73-1633-42F1-AB3B-7CB183E5F8B8}" destId="{BB236D21-E44C-49F4-A2F0-E45DFD633A76}" srcOrd="1" destOrd="0" presId="urn:microsoft.com/office/officeart/2005/8/layout/vProcess5"/>
    <dgm:cxn modelId="{0F7EF71D-40BB-4998-BFB4-0ED01EB45709}" type="presOf" srcId="{40FC4FFE-8987-4A26-B7F4-8A516F18ADAE}" destId="{2049C79B-26EB-46D6-A336-D47ADBDE1A07}" srcOrd="1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28AB3970-5E8A-4D56-AAA3-526830107478}" type="presOf" srcId="{1C383F32-22E8-4F62-A3E0-BDC3D5F48992}" destId="{83D7B2F0-ED9D-4F9A-AB02-C29D526B5251}" srcOrd="1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FFE099B-B82A-4AEB-94A4-3DB626F741E0}" type="presOf" srcId="{1C383F32-22E8-4F62-A3E0-BDC3D5F48992}" destId="{2D55B51C-64AB-4ADF-9AA6-6BB0A407EBDD}" srcOrd="0" destOrd="0" presId="urn:microsoft.com/office/officeart/2005/8/layout/vProcess5"/>
    <dgm:cxn modelId="{C8E4FCCB-2A69-4515-89DA-11BA0F4E8A9B}" type="presOf" srcId="{40FC4FFE-8987-4A26-B7F4-8A516F18ADAE}" destId="{AF8DECEA-D3AC-41E2-90CE-1C17E416B535}" srcOrd="0" destOrd="0" presId="urn:microsoft.com/office/officeart/2005/8/layout/vProcess5"/>
    <dgm:cxn modelId="{364CA1D4-8242-4A80-AD7E-40F0ED21287F}" type="presOf" srcId="{5B62599A-5C9B-48E7-896E-EA782AC60C8B}" destId="{EA58061E-3351-4C9B-909A-E8F7D9E0650C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B47924D6-2F77-4024-AA67-63D58283E71B}" type="presOf" srcId="{49225C73-1633-42F1-AB3B-7CB183E5F8B8}" destId="{519F33F1-B481-480A-B35A-31AC83D170DD}" srcOrd="0" destOrd="0" presId="urn:microsoft.com/office/officeart/2005/8/layout/vProcess5"/>
    <dgm:cxn modelId="{B44562FF-E7E7-411D-A90D-59E66F4573FB}" type="presOf" srcId="{9646853A-8964-4519-A5B1-0B7D18B2983D}" destId="{4676D0D5-CCBE-48BD-AD33-1C88C62EEDFA}" srcOrd="0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DBAE6204-2671-4991-914F-86150AC25790}" type="presParOf" srcId="{D690ACBA-3413-43A6-9B78-5CFCF21DE6F9}" destId="{AF8DECEA-D3AC-41E2-90CE-1C17E416B535}" srcOrd="1" destOrd="0" presId="urn:microsoft.com/office/officeart/2005/8/layout/vProcess5"/>
    <dgm:cxn modelId="{0A575510-7537-46C1-B7BE-2AC6328181D6}" type="presParOf" srcId="{D690ACBA-3413-43A6-9B78-5CFCF21DE6F9}" destId="{519F33F1-B481-480A-B35A-31AC83D170DD}" srcOrd="2" destOrd="0" presId="urn:microsoft.com/office/officeart/2005/8/layout/vProcess5"/>
    <dgm:cxn modelId="{3BB3CEFF-C7AE-40E9-82AE-86280666AE49}" type="presParOf" srcId="{D690ACBA-3413-43A6-9B78-5CFCF21DE6F9}" destId="{2D55B51C-64AB-4ADF-9AA6-6BB0A407EBDD}" srcOrd="3" destOrd="0" presId="urn:microsoft.com/office/officeart/2005/8/layout/vProcess5"/>
    <dgm:cxn modelId="{B9B539C1-E7F8-44D1-96AB-B456F0B37721}" type="presParOf" srcId="{D690ACBA-3413-43A6-9B78-5CFCF21DE6F9}" destId="{EA58061E-3351-4C9B-909A-E8F7D9E0650C}" srcOrd="4" destOrd="0" presId="urn:microsoft.com/office/officeart/2005/8/layout/vProcess5"/>
    <dgm:cxn modelId="{C7FC1D0B-76B4-4EAB-AEB0-6812AF63172A}" type="presParOf" srcId="{D690ACBA-3413-43A6-9B78-5CFCF21DE6F9}" destId="{4676D0D5-CCBE-48BD-AD33-1C88C62EEDFA}" srcOrd="5" destOrd="0" presId="urn:microsoft.com/office/officeart/2005/8/layout/vProcess5"/>
    <dgm:cxn modelId="{738BE082-E05E-467C-9FDA-AE7F5E29835D}" type="presParOf" srcId="{D690ACBA-3413-43A6-9B78-5CFCF21DE6F9}" destId="{2049C79B-26EB-46D6-A336-D47ADBDE1A07}" srcOrd="6" destOrd="0" presId="urn:microsoft.com/office/officeart/2005/8/layout/vProcess5"/>
    <dgm:cxn modelId="{C1E3AD13-3064-4281-9620-904DD15707C8}" type="presParOf" srcId="{D690ACBA-3413-43A6-9B78-5CFCF21DE6F9}" destId="{BB236D21-E44C-49F4-A2F0-E45DFD633A76}" srcOrd="7" destOrd="0" presId="urn:microsoft.com/office/officeart/2005/8/layout/vProcess5"/>
    <dgm:cxn modelId="{51288FBA-9163-4A2D-9F6D-AD8C05A2AF6E}" type="presParOf" srcId="{D690ACBA-3413-43A6-9B78-5CFCF21DE6F9}" destId="{83D7B2F0-ED9D-4F9A-AB02-C29D526B52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Per </a:t>
          </a:r>
          <a:r>
            <a:rPr lang="en-US" sz="2400" cap="none" dirty="0" err="1"/>
            <a:t>ogni</a:t>
          </a:r>
          <a:r>
            <a:rPr lang="en-US" sz="2400" cap="none" dirty="0"/>
            <a:t> tweet, per </a:t>
          </a:r>
          <a:r>
            <a:rPr lang="en-US" sz="2400" cap="none" dirty="0" err="1"/>
            <a:t>ogni</a:t>
          </a:r>
          <a:r>
            <a:rPr lang="en-US" sz="2400" cap="none" dirty="0"/>
            <a:t> </a:t>
          </a:r>
          <a:r>
            <a:rPr lang="en-US" sz="2400" cap="none" dirty="0" err="1"/>
            <a:t>sua</a:t>
          </a:r>
          <a:r>
            <a:rPr lang="en-US" sz="2400" cap="none" dirty="0"/>
            <a:t> sentence, </a:t>
          </a:r>
          <a:r>
            <a:rPr lang="en-US" sz="2400" cap="none" dirty="0" err="1"/>
            <a:t>estraggo</a:t>
          </a:r>
          <a:r>
            <a:rPr lang="en-US" sz="2400" cap="none" dirty="0"/>
            <a:t> </a:t>
          </a:r>
          <a:r>
            <a:rPr lang="en-US" sz="2400" cap="none" dirty="0" err="1"/>
            <a:t>delle</a:t>
          </a:r>
          <a:r>
            <a:rPr lang="en-US" sz="2400" cap="none" dirty="0"/>
            <a:t> </a:t>
          </a:r>
          <a:r>
            <a:rPr lang="en-US" sz="2400" cap="none" dirty="0" err="1"/>
            <a:t>entità</a:t>
          </a:r>
          <a:r>
            <a:rPr lang="en-US" sz="2400" cap="none" dirty="0"/>
            <a:t>, a cui </a:t>
          </a:r>
          <a:r>
            <a:rPr lang="en-US" sz="2400" cap="none" dirty="0" err="1"/>
            <a:t>lego</a:t>
          </a:r>
          <a:r>
            <a:rPr lang="en-US" sz="2400" cap="none" dirty="0"/>
            <a:t> il sentiment </a:t>
          </a:r>
          <a:r>
            <a:rPr lang="en-US" sz="2400" cap="none" dirty="0" err="1"/>
            <a:t>della</a:t>
          </a:r>
          <a:r>
            <a:rPr lang="en-US" sz="2400" cap="none" dirty="0"/>
            <a:t> sentence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en-US" sz="2200" cap="none" dirty="0"/>
            <a:t>Il sentiment di </a:t>
          </a:r>
          <a:r>
            <a:rPr lang="en-US" sz="2200" cap="none" dirty="0" err="1"/>
            <a:t>una</a:t>
          </a:r>
          <a:r>
            <a:rPr lang="en-US" sz="2200" cap="none" dirty="0"/>
            <a:t> </a:t>
          </a:r>
          <a:r>
            <a:rPr lang="en-US" sz="2200" cap="none" dirty="0" err="1"/>
            <a:t>frase</a:t>
          </a:r>
          <a:r>
            <a:rPr lang="en-US" sz="2200" cap="none" dirty="0"/>
            <a:t> è la media </a:t>
          </a:r>
          <a:r>
            <a:rPr lang="en-US" sz="2200" cap="none" dirty="0" err="1"/>
            <a:t>tra</a:t>
          </a:r>
          <a:r>
            <a:rPr lang="en-US" sz="2200" cap="none" dirty="0"/>
            <a:t> </a:t>
          </a:r>
          <a:r>
            <a:rPr lang="en-US" sz="2200" b="1" cap="none" dirty="0" err="1"/>
            <a:t>Afinn</a:t>
          </a:r>
          <a:r>
            <a:rPr lang="en-US" sz="2200" cap="none" dirty="0"/>
            <a:t> score </a:t>
          </a:r>
          <a:r>
            <a:rPr lang="en-US" sz="2200" cap="none" dirty="0" err="1"/>
            <a:t>normalizzato</a:t>
          </a:r>
          <a:r>
            <a:rPr lang="en-US" sz="2200" cap="none" dirty="0"/>
            <a:t> e lo score </a:t>
          </a:r>
          <a:r>
            <a:rPr lang="en-US" sz="2200" cap="none" dirty="0" err="1"/>
            <a:t>assegnato</a:t>
          </a:r>
          <a:r>
            <a:rPr lang="en-US" sz="2200" cap="none" dirty="0"/>
            <a:t> da </a:t>
          </a:r>
          <a:r>
            <a:rPr lang="en-US" sz="2200" b="1" cap="none" dirty="0"/>
            <a:t>NLTK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ECEB73E-145F-40F1-BE98-EE21776B9C57}">
      <dgm:prSet/>
      <dgm:spPr/>
      <dgm:t>
        <a:bodyPr/>
        <a:lstStyle/>
        <a:p>
          <a:r>
            <a:rPr lang="it-IT" cap="none"/>
            <a:t>Finita la NER si fa la media dei sentiment legati ad ogni entità</a:t>
          </a:r>
          <a:endParaRPr lang="it-IT"/>
        </a:p>
      </dgm:t>
    </dgm:pt>
    <dgm:pt modelId="{BC5F0B6B-6693-434E-BD9A-B273DE50CA77}" type="parTrans" cxnId="{3F9EE0D9-928E-4612-87CC-BA8062E78E6A}">
      <dgm:prSet/>
      <dgm:spPr/>
      <dgm:t>
        <a:bodyPr/>
        <a:lstStyle/>
        <a:p>
          <a:endParaRPr lang="it-IT"/>
        </a:p>
      </dgm:t>
    </dgm:pt>
    <dgm:pt modelId="{15661512-E19D-430F-BBDA-CBD7FCFC4094}" type="sibTrans" cxnId="{3F9EE0D9-928E-4612-87CC-BA8062E78E6A}">
      <dgm:prSet/>
      <dgm:spPr/>
      <dgm:t>
        <a:bodyPr/>
        <a:lstStyle/>
        <a:p>
          <a:endParaRPr lang="it-IT"/>
        </a:p>
      </dgm:t>
    </dgm:pt>
    <dgm:pt modelId="{B3442721-8A6F-4C57-93BC-72DB0634D738}">
      <dgm:prSet/>
      <dgm:spPr/>
      <dgm:t>
        <a:bodyPr/>
        <a:lstStyle/>
        <a:p>
          <a:pPr>
            <a:defRPr cap="all"/>
          </a:pPr>
          <a:r>
            <a:rPr lang="en-US" cap="none" dirty="0"/>
            <a:t>Per </a:t>
          </a:r>
          <a:r>
            <a:rPr lang="en-US" cap="none" dirty="0" err="1"/>
            <a:t>ogni</a:t>
          </a:r>
          <a:r>
            <a:rPr lang="en-US" cap="none" dirty="0"/>
            <a:t> tweet (</a:t>
          </a:r>
          <a:r>
            <a:rPr lang="en-US" cap="none" dirty="0" err="1"/>
            <a:t>intero</a:t>
          </a:r>
          <a:r>
            <a:rPr lang="en-US" cap="none" dirty="0"/>
            <a:t>) </a:t>
          </a:r>
          <a:r>
            <a:rPr lang="en-US" cap="none" dirty="0" err="1"/>
            <a:t>calcolo</a:t>
          </a:r>
          <a:r>
            <a:rPr lang="en-US" cap="none" dirty="0"/>
            <a:t> il </a:t>
          </a:r>
          <a:r>
            <a:rPr lang="en-US" cap="none" dirty="0" err="1"/>
            <a:t>suo</a:t>
          </a:r>
          <a:r>
            <a:rPr lang="en-US" cap="none" dirty="0"/>
            <a:t> sentiment</a:t>
          </a:r>
        </a:p>
      </dgm:t>
    </dgm:pt>
    <dgm:pt modelId="{530863D5-089E-4A90-BDE3-AB03302AF4AA}" type="parTrans" cxnId="{E29DCE47-3382-493A-AB88-E725C4A02EF2}">
      <dgm:prSet/>
      <dgm:spPr/>
      <dgm:t>
        <a:bodyPr/>
        <a:lstStyle/>
        <a:p>
          <a:endParaRPr lang="it-IT"/>
        </a:p>
      </dgm:t>
    </dgm:pt>
    <dgm:pt modelId="{87533B27-F00E-4F74-B38B-9EF657492FF1}" type="sibTrans" cxnId="{E29DCE47-3382-493A-AB88-E725C4A02EF2}">
      <dgm:prSet/>
      <dgm:spPr/>
      <dgm:t>
        <a:bodyPr/>
        <a:lstStyle/>
        <a:p>
          <a:endParaRPr lang="it-IT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47C36B62-B31B-4A13-B815-DEE779DAB66B}" type="pres">
      <dgm:prSet presAssocID="{01A66772-F185-4D58-B8BB-E9370D7A7A2B}" presName="FourNodes_1" presStyleLbl="node1" presStyleIdx="0" presStyleCnt="4">
        <dgm:presLayoutVars>
          <dgm:bulletEnabled val="1"/>
        </dgm:presLayoutVars>
      </dgm:prSet>
      <dgm:spPr/>
    </dgm:pt>
    <dgm:pt modelId="{61ED5D69-3342-4E41-A7A7-1315133FAE56}" type="pres">
      <dgm:prSet presAssocID="{01A66772-F185-4D58-B8BB-E9370D7A7A2B}" presName="FourNodes_2" presStyleLbl="node1" presStyleIdx="1" presStyleCnt="4" custLinFactY="10693" custLinFactNeighborX="4633" custLinFactNeighborY="100000">
        <dgm:presLayoutVars>
          <dgm:bulletEnabled val="1"/>
        </dgm:presLayoutVars>
      </dgm:prSet>
      <dgm:spPr/>
    </dgm:pt>
    <dgm:pt modelId="{23B8A9B7-D0DE-48FA-B73D-F8F1F8B35F92}" type="pres">
      <dgm:prSet presAssocID="{01A66772-F185-4D58-B8BB-E9370D7A7A2B}" presName="FourNodes_3" presStyleLbl="node1" presStyleIdx="2" presStyleCnt="4" custLinFactY="15347" custLinFactNeighborX="-13009" custLinFactNeighborY="100000">
        <dgm:presLayoutVars>
          <dgm:bulletEnabled val="1"/>
        </dgm:presLayoutVars>
      </dgm:prSet>
      <dgm:spPr/>
    </dgm:pt>
    <dgm:pt modelId="{0E1F3A02-E4DA-4114-9233-228F4D6C4030}" type="pres">
      <dgm:prSet presAssocID="{01A66772-F185-4D58-B8BB-E9370D7A7A2B}" presName="FourNodes_4" presStyleLbl="node1" presStyleIdx="3" presStyleCnt="4" custScaleX="76856" custLinFactY="-100000" custLinFactNeighborX="794" custLinFactNeighborY="-146598">
        <dgm:presLayoutVars>
          <dgm:bulletEnabled val="1"/>
        </dgm:presLayoutVars>
      </dgm:prSet>
      <dgm:spPr/>
    </dgm:pt>
    <dgm:pt modelId="{28E41677-2906-44DE-A831-639EB0FF2C32}" type="pres">
      <dgm:prSet presAssocID="{01A66772-F185-4D58-B8BB-E9370D7A7A2B}" presName="FourConn_1-2" presStyleLbl="fgAccFollowNode1" presStyleIdx="0" presStyleCnt="3" custScaleX="190330" custScaleY="198944" custLinFactX="-600000" custLinFactNeighborX="-624331" custLinFactNeighborY="85299">
        <dgm:presLayoutVars>
          <dgm:bulletEnabled val="1"/>
        </dgm:presLayoutVars>
      </dgm:prSet>
      <dgm:spPr/>
    </dgm:pt>
    <dgm:pt modelId="{BBF6F6E2-6F26-4B76-8F18-C1275CBA3DB5}" type="pres">
      <dgm:prSet presAssocID="{01A66772-F185-4D58-B8BB-E9370D7A7A2B}" presName="FourConn_2-3" presStyleLbl="fgAccFollowNode1" presStyleIdx="1" presStyleCnt="3" custScaleX="145193" custScaleY="136250" custLinFactNeighborX="13724" custLinFactNeighborY="-43278">
        <dgm:presLayoutVars>
          <dgm:bulletEnabled val="1"/>
        </dgm:presLayoutVars>
      </dgm:prSet>
      <dgm:spPr/>
    </dgm:pt>
    <dgm:pt modelId="{51BB715A-C131-4F83-A43B-4624DD5F78A5}" type="pres">
      <dgm:prSet presAssocID="{01A66772-F185-4D58-B8BB-E9370D7A7A2B}" presName="FourConn_3-4" presStyleLbl="fgAccFollowNode1" presStyleIdx="2" presStyleCnt="3" custScaleX="135377" custScaleY="147478" custLinFactX="-80740" custLinFactNeighborX="-100000" custLinFactNeighborY="4629">
        <dgm:presLayoutVars>
          <dgm:bulletEnabled val="1"/>
        </dgm:presLayoutVars>
      </dgm:prSet>
      <dgm:spPr/>
    </dgm:pt>
    <dgm:pt modelId="{6910183F-4A69-4969-A706-50E3C5A9F213}" type="pres">
      <dgm:prSet presAssocID="{01A66772-F185-4D58-B8BB-E9370D7A7A2B}" presName="FourNodes_1_text" presStyleLbl="node1" presStyleIdx="3" presStyleCnt="4">
        <dgm:presLayoutVars>
          <dgm:bulletEnabled val="1"/>
        </dgm:presLayoutVars>
      </dgm:prSet>
      <dgm:spPr/>
    </dgm:pt>
    <dgm:pt modelId="{A24F6829-E476-41F1-822B-115E5AE93E6D}" type="pres">
      <dgm:prSet presAssocID="{01A66772-F185-4D58-B8BB-E9370D7A7A2B}" presName="FourNodes_2_text" presStyleLbl="node1" presStyleIdx="3" presStyleCnt="4">
        <dgm:presLayoutVars>
          <dgm:bulletEnabled val="1"/>
        </dgm:presLayoutVars>
      </dgm:prSet>
      <dgm:spPr/>
    </dgm:pt>
    <dgm:pt modelId="{E381C41E-8B9C-4229-82B9-8738996E6E92}" type="pres">
      <dgm:prSet presAssocID="{01A66772-F185-4D58-B8BB-E9370D7A7A2B}" presName="FourNodes_3_text" presStyleLbl="node1" presStyleIdx="3" presStyleCnt="4">
        <dgm:presLayoutVars>
          <dgm:bulletEnabled val="1"/>
        </dgm:presLayoutVars>
      </dgm:prSet>
      <dgm:spPr/>
    </dgm:pt>
    <dgm:pt modelId="{D8BD9F79-27AE-48CD-BF49-8F4083EDCD36}" type="pres">
      <dgm:prSet presAssocID="{01A66772-F185-4D58-B8BB-E9370D7A7A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4B66304-3923-4613-BB35-AF3CD7AA0FF7}" type="presOf" srcId="{40FC4FFE-8987-4A26-B7F4-8A516F18ADAE}" destId="{6910183F-4A69-4969-A706-50E3C5A9F213}" srcOrd="1" destOrd="0" presId="urn:microsoft.com/office/officeart/2005/8/layout/vProcess5"/>
    <dgm:cxn modelId="{8C9E1A0C-F122-431D-BC8A-25BF470AC01B}" type="presOf" srcId="{1C383F32-22E8-4F62-A3E0-BDC3D5F48992}" destId="{61ED5D69-3342-4E41-A7A7-1315133FAE56}" srcOrd="0" destOrd="0" presId="urn:microsoft.com/office/officeart/2005/8/layout/vProcess5"/>
    <dgm:cxn modelId="{CB0D7024-21BA-4FFD-AD25-DD7A42DC3D2C}" type="presOf" srcId="{15661512-E19D-430F-BBDA-CBD7FCFC4094}" destId="{51BB715A-C131-4F83-A43B-4624DD5F78A5}" srcOrd="0" destOrd="0" presId="urn:microsoft.com/office/officeart/2005/8/layout/vProcess5"/>
    <dgm:cxn modelId="{C91BAD2D-1772-46CC-B0B7-9054D5CC9621}" type="presOf" srcId="{40FC4FFE-8987-4A26-B7F4-8A516F18ADAE}" destId="{47C36B62-B31B-4A13-B815-DEE779DAB66B}" srcOrd="0" destOrd="0" presId="urn:microsoft.com/office/officeart/2005/8/layout/vProcess5"/>
    <dgm:cxn modelId="{3DE8C45D-E5E8-4BE3-BFCA-2FEA4F535544}" type="presOf" srcId="{5B62599A-5C9B-48E7-896E-EA782AC60C8B}" destId="{28E41677-2906-44DE-A831-639EB0FF2C32}" srcOrd="0" destOrd="0" presId="urn:microsoft.com/office/officeart/2005/8/layout/vProcess5"/>
    <dgm:cxn modelId="{19D44D61-63A4-4A86-8440-CE871AB0E15B}" type="presOf" srcId="{6ECEB73E-145F-40F1-BE98-EE21776B9C57}" destId="{E381C41E-8B9C-4229-82B9-8738996E6E92}" srcOrd="1" destOrd="0" presId="urn:microsoft.com/office/officeart/2005/8/layout/vProcess5"/>
    <dgm:cxn modelId="{E29DCE47-3382-493A-AB88-E725C4A02EF2}" srcId="{01A66772-F185-4D58-B8BB-E9370D7A7A2B}" destId="{B3442721-8A6F-4C57-93BC-72DB0634D738}" srcOrd="3" destOrd="0" parTransId="{530863D5-089E-4A90-BDE3-AB03302AF4AA}" sibTransId="{87533B27-F00E-4F74-B38B-9EF657492FF1}"/>
    <dgm:cxn modelId="{CFE2F648-8120-428C-8A7B-8DDB89FF48DE}" type="presOf" srcId="{8500F72A-2C6D-4FDF-9C1D-CA691380EB0B}" destId="{BBF6F6E2-6F26-4B76-8F18-C1275CBA3DB5}" srcOrd="0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5FA23D74-8442-477A-A853-7B185B49D5F9}" type="presOf" srcId="{B3442721-8A6F-4C57-93BC-72DB0634D738}" destId="{0E1F3A02-E4DA-4114-9233-228F4D6C4030}" srcOrd="0" destOrd="0" presId="urn:microsoft.com/office/officeart/2005/8/layout/vProcess5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585771B1-3D76-46F9-9737-AFCA4A5B95EB}" type="presOf" srcId="{B3442721-8A6F-4C57-93BC-72DB0634D738}" destId="{D8BD9F79-27AE-48CD-BF49-8F4083EDCD36}" srcOrd="1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3F9EE0D9-928E-4612-87CC-BA8062E78E6A}" srcId="{01A66772-F185-4D58-B8BB-E9370D7A7A2B}" destId="{6ECEB73E-145F-40F1-BE98-EE21776B9C57}" srcOrd="2" destOrd="0" parTransId="{BC5F0B6B-6693-434E-BD9A-B273DE50CA77}" sibTransId="{15661512-E19D-430F-BBDA-CBD7FCFC4094}"/>
    <dgm:cxn modelId="{004935DF-9C43-49F2-9C3A-170C8D6E5149}" type="presOf" srcId="{6ECEB73E-145F-40F1-BE98-EE21776B9C57}" destId="{23B8A9B7-D0DE-48FA-B73D-F8F1F8B35F92}" srcOrd="0" destOrd="0" presId="urn:microsoft.com/office/officeart/2005/8/layout/vProcess5"/>
    <dgm:cxn modelId="{7F23B3EE-6539-4B4F-8386-F0B7E79446AC}" type="presOf" srcId="{1C383F32-22E8-4F62-A3E0-BDC3D5F48992}" destId="{A24F6829-E476-41F1-822B-115E5AE93E6D}" srcOrd="1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8DB7564A-1B1A-45CC-AC9F-3956464A5993}" type="presParOf" srcId="{D690ACBA-3413-43A6-9B78-5CFCF21DE6F9}" destId="{47C36B62-B31B-4A13-B815-DEE779DAB66B}" srcOrd="1" destOrd="0" presId="urn:microsoft.com/office/officeart/2005/8/layout/vProcess5"/>
    <dgm:cxn modelId="{7844EDD7-A413-4AC3-A371-B68FE84CD2C1}" type="presParOf" srcId="{D690ACBA-3413-43A6-9B78-5CFCF21DE6F9}" destId="{61ED5D69-3342-4E41-A7A7-1315133FAE56}" srcOrd="2" destOrd="0" presId="urn:microsoft.com/office/officeart/2005/8/layout/vProcess5"/>
    <dgm:cxn modelId="{4086643F-C0A2-48C8-914D-7ED4A784006C}" type="presParOf" srcId="{D690ACBA-3413-43A6-9B78-5CFCF21DE6F9}" destId="{23B8A9B7-D0DE-48FA-B73D-F8F1F8B35F92}" srcOrd="3" destOrd="0" presId="urn:microsoft.com/office/officeart/2005/8/layout/vProcess5"/>
    <dgm:cxn modelId="{AC2FAA9A-1EDF-47F0-8D81-575BE6165CCC}" type="presParOf" srcId="{D690ACBA-3413-43A6-9B78-5CFCF21DE6F9}" destId="{0E1F3A02-E4DA-4114-9233-228F4D6C4030}" srcOrd="4" destOrd="0" presId="urn:microsoft.com/office/officeart/2005/8/layout/vProcess5"/>
    <dgm:cxn modelId="{44A96625-4404-4575-8C7B-D524046F05D9}" type="presParOf" srcId="{D690ACBA-3413-43A6-9B78-5CFCF21DE6F9}" destId="{28E41677-2906-44DE-A831-639EB0FF2C32}" srcOrd="5" destOrd="0" presId="urn:microsoft.com/office/officeart/2005/8/layout/vProcess5"/>
    <dgm:cxn modelId="{7FB66089-72F2-4E1E-8800-29FFE2CD6583}" type="presParOf" srcId="{D690ACBA-3413-43A6-9B78-5CFCF21DE6F9}" destId="{BBF6F6E2-6F26-4B76-8F18-C1275CBA3DB5}" srcOrd="6" destOrd="0" presId="urn:microsoft.com/office/officeart/2005/8/layout/vProcess5"/>
    <dgm:cxn modelId="{D060F03F-2CCF-4461-B5BB-38D0819F219F}" type="presParOf" srcId="{D690ACBA-3413-43A6-9B78-5CFCF21DE6F9}" destId="{51BB715A-C131-4F83-A43B-4624DD5F78A5}" srcOrd="7" destOrd="0" presId="urn:microsoft.com/office/officeart/2005/8/layout/vProcess5"/>
    <dgm:cxn modelId="{DE291695-F0F7-4740-9F8D-A076C145CB80}" type="presParOf" srcId="{D690ACBA-3413-43A6-9B78-5CFCF21DE6F9}" destId="{6910183F-4A69-4969-A706-50E3C5A9F213}" srcOrd="8" destOrd="0" presId="urn:microsoft.com/office/officeart/2005/8/layout/vProcess5"/>
    <dgm:cxn modelId="{D96EE687-0044-442A-AB59-9C13A79C7E5F}" type="presParOf" srcId="{D690ACBA-3413-43A6-9B78-5CFCF21DE6F9}" destId="{A24F6829-E476-41F1-822B-115E5AE93E6D}" srcOrd="9" destOrd="0" presId="urn:microsoft.com/office/officeart/2005/8/layout/vProcess5"/>
    <dgm:cxn modelId="{1365847D-8DBA-4AF3-BEEF-3E7CB8ED23FE}" type="presParOf" srcId="{D690ACBA-3413-43A6-9B78-5CFCF21DE6F9}" destId="{E381C41E-8B9C-4229-82B9-8738996E6E92}" srcOrd="10" destOrd="0" presId="urn:microsoft.com/office/officeart/2005/8/layout/vProcess5"/>
    <dgm:cxn modelId="{780523C8-FB81-4BA9-A969-BF77FCA116F1}" type="presParOf" srcId="{D690ACBA-3413-43A6-9B78-5CFCF21DE6F9}" destId="{D8BD9F79-27AE-48CD-BF49-8F4083EDCD36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1800" cap="none" dirty="0"/>
            <a:t>Gli </a:t>
          </a:r>
          <a:r>
            <a:rPr lang="it-IT" sz="1800" b="1" cap="none" dirty="0"/>
            <a:t>hashtags</a:t>
          </a:r>
          <a:r>
            <a:rPr lang="it-IT" sz="1800" cap="none" dirty="0"/>
            <a:t> sono una </a:t>
          </a:r>
          <a:r>
            <a:rPr lang="it-IT" sz="1800" i="1" cap="none" dirty="0"/>
            <a:t>buona</a:t>
          </a:r>
          <a:r>
            <a:rPr lang="it-IT" sz="1800" cap="none" dirty="0"/>
            <a:t> </a:t>
          </a:r>
          <a:r>
            <a:rPr lang="it-IT" sz="1800" i="1" cap="none" dirty="0"/>
            <a:t>rappresentazione</a:t>
          </a:r>
          <a:r>
            <a:rPr lang="it-IT" sz="1800" cap="none" dirty="0"/>
            <a:t> delle </a:t>
          </a:r>
          <a:r>
            <a:rPr lang="it-IT" sz="1800" b="1" cap="none" dirty="0"/>
            <a:t>entità</a:t>
          </a:r>
          <a:r>
            <a:rPr lang="it-IT" sz="1800" cap="none" dirty="0"/>
            <a:t> presenti nei tweets</a:t>
          </a:r>
          <a:endParaRPr lang="en-US" sz="18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cap="none" dirty="0"/>
            <a:t>Le </a:t>
          </a:r>
          <a:r>
            <a:rPr lang="en-US" b="1" cap="none" dirty="0" err="1"/>
            <a:t>entità</a:t>
          </a:r>
          <a:r>
            <a:rPr lang="en-US" cap="none" dirty="0"/>
            <a:t> </a:t>
          </a:r>
          <a:r>
            <a:rPr lang="en-US" cap="none" dirty="0" err="1"/>
            <a:t>più</a:t>
          </a:r>
          <a:r>
            <a:rPr lang="en-US" cap="none" dirty="0"/>
            <a:t> </a:t>
          </a:r>
          <a:r>
            <a:rPr lang="en-US" b="1" cap="none" dirty="0" err="1"/>
            <a:t>importanti</a:t>
          </a:r>
          <a:r>
            <a:rPr lang="en-US" cap="none" dirty="0"/>
            <a:t> </a:t>
          </a:r>
          <a:r>
            <a:rPr lang="en-US" cap="none" dirty="0" err="1"/>
            <a:t>suscitano</a:t>
          </a:r>
          <a:r>
            <a:rPr lang="en-US" cap="none" dirty="0"/>
            <a:t> un </a:t>
          </a:r>
          <a:r>
            <a:rPr lang="en-US" b="1" cap="none" dirty="0"/>
            <a:t>sentiment</a:t>
          </a:r>
          <a:r>
            <a:rPr lang="en-US" cap="none" dirty="0"/>
            <a:t> </a:t>
          </a:r>
          <a:r>
            <a:rPr lang="en-US" b="1" cap="none" dirty="0" err="1"/>
            <a:t>negativo</a:t>
          </a:r>
          <a:endParaRPr lang="en-US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cap="none" dirty="0" err="1"/>
            <a:t>Legame</a:t>
          </a:r>
          <a:r>
            <a:rPr lang="en-US" cap="none" dirty="0"/>
            <a:t> </a:t>
          </a:r>
          <a:r>
            <a:rPr lang="en-US" cap="none" dirty="0" err="1"/>
            <a:t>tra</a:t>
          </a:r>
          <a:r>
            <a:rPr lang="en-US" cap="none" dirty="0"/>
            <a:t> </a:t>
          </a:r>
          <a:r>
            <a:rPr lang="en-US" cap="none" dirty="0" err="1"/>
            <a:t>andamento</a:t>
          </a:r>
          <a:r>
            <a:rPr lang="en-US" cap="none" dirty="0"/>
            <a:t> del </a:t>
          </a:r>
          <a:r>
            <a:rPr lang="en-US" b="1" cap="none" dirty="0"/>
            <a:t>sentiment</a:t>
          </a:r>
          <a:r>
            <a:rPr lang="en-US" cap="none" dirty="0"/>
            <a:t> </a:t>
          </a:r>
          <a:r>
            <a:rPr lang="en-US" cap="none" dirty="0" err="1"/>
            <a:t>associato</a:t>
          </a:r>
          <a:r>
            <a:rPr lang="en-US" cap="none" dirty="0"/>
            <a:t> ad un </a:t>
          </a:r>
          <a:r>
            <a:rPr lang="en-US" b="1" cap="none" dirty="0" err="1"/>
            <a:t>entità</a:t>
          </a:r>
          <a:r>
            <a:rPr lang="en-US" cap="none" dirty="0"/>
            <a:t> e </a:t>
          </a:r>
          <a:r>
            <a:rPr lang="en-US" b="1" cap="none" dirty="0" err="1"/>
            <a:t>fatti</a:t>
          </a:r>
          <a:r>
            <a:rPr lang="en-US" cap="none" dirty="0"/>
            <a:t> </a:t>
          </a:r>
          <a:r>
            <a:rPr lang="en-US" b="1" cap="none" dirty="0" err="1"/>
            <a:t>reali</a:t>
          </a:r>
          <a:endParaRPr lang="en-US" b="1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82F726-9831-4ACC-88AC-8A96B0A265A9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4DCB8F50-38BF-49BE-A791-4555085846B8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AAA06478-E658-48F6-B962-014BAE9FF04C}" type="pres">
      <dgm:prSet presAssocID="{40FC4FFE-8987-4A26-B7F4-8A516F18ADAE}" presName="bgRect" presStyleLbl="bgAccFollowNode1" presStyleIdx="0" presStyleCnt="3"/>
      <dgm:spPr/>
    </dgm:pt>
    <dgm:pt modelId="{228F3180-F6CB-40E8-944B-3AA4B0E72A77}" type="pres">
      <dgm:prSet presAssocID="{5B62599A-5C9B-48E7-896E-EA782AC60C8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47F6A2C-D438-461C-AF0A-D042C0D0E14E}" type="pres">
      <dgm:prSet presAssocID="{40FC4FFE-8987-4A26-B7F4-8A516F18ADAE}" presName="bottomLine" presStyleLbl="alignNode1" presStyleIdx="1" presStyleCnt="6">
        <dgm:presLayoutVars/>
      </dgm:prSet>
      <dgm:spPr/>
    </dgm:pt>
    <dgm:pt modelId="{7BEAC887-AFBB-457E-B30B-5C28D03D8D17}" type="pres">
      <dgm:prSet presAssocID="{40FC4FFE-8987-4A26-B7F4-8A516F18ADAE}" presName="nodeText" presStyleLbl="bgAccFollowNode1" presStyleIdx="0" presStyleCnt="3">
        <dgm:presLayoutVars>
          <dgm:bulletEnabled val="1"/>
        </dgm:presLayoutVars>
      </dgm:prSet>
      <dgm:spPr/>
    </dgm:pt>
    <dgm:pt modelId="{5609DCEB-12D5-4886-AACA-8862EEE8DAA4}" type="pres">
      <dgm:prSet presAssocID="{5B62599A-5C9B-48E7-896E-EA782AC60C8B}" presName="sibTrans" presStyleCnt="0"/>
      <dgm:spPr/>
    </dgm:pt>
    <dgm:pt modelId="{3230D1A0-95BE-4AB8-A8D5-24A72B6CABA0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1DAC2DBC-A650-4495-8E2F-24A203350AF6}" type="pres">
      <dgm:prSet presAssocID="{49225C73-1633-42F1-AB3B-7CB183E5F8B8}" presName="bgRect" presStyleLbl="bgAccFollowNode1" presStyleIdx="1" presStyleCnt="3"/>
      <dgm:spPr/>
    </dgm:pt>
    <dgm:pt modelId="{1DF3F0DF-B7BB-44C6-B622-744C46A50DEE}" type="pres">
      <dgm:prSet presAssocID="{9646853A-8964-4519-A5B1-0B7D18B2983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82E7C14-CD1B-4008-B9F3-CE826BA5A606}" type="pres">
      <dgm:prSet presAssocID="{49225C73-1633-42F1-AB3B-7CB183E5F8B8}" presName="bottomLine" presStyleLbl="alignNode1" presStyleIdx="3" presStyleCnt="6">
        <dgm:presLayoutVars/>
      </dgm:prSet>
      <dgm:spPr/>
    </dgm:pt>
    <dgm:pt modelId="{D6CF4E7E-9216-4CE1-B0CA-C4169F639F0D}" type="pres">
      <dgm:prSet presAssocID="{49225C73-1633-42F1-AB3B-7CB183E5F8B8}" presName="nodeText" presStyleLbl="bgAccFollowNode1" presStyleIdx="1" presStyleCnt="3">
        <dgm:presLayoutVars>
          <dgm:bulletEnabled val="1"/>
        </dgm:presLayoutVars>
      </dgm:prSet>
      <dgm:spPr/>
    </dgm:pt>
    <dgm:pt modelId="{42876C31-D389-46E2-86C5-7B41B1DB6C5B}" type="pres">
      <dgm:prSet presAssocID="{9646853A-8964-4519-A5B1-0B7D18B2983D}" presName="sibTrans" presStyleCnt="0"/>
      <dgm:spPr/>
    </dgm:pt>
    <dgm:pt modelId="{2AC698B4-6D88-48B5-8F3E-58EBE150FE48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F3FECB02-C05B-4CA7-AB15-843777585566}" type="pres">
      <dgm:prSet presAssocID="{1C383F32-22E8-4F62-A3E0-BDC3D5F48992}" presName="bgRect" presStyleLbl="bgAccFollowNode1" presStyleIdx="2" presStyleCnt="3"/>
      <dgm:spPr/>
    </dgm:pt>
    <dgm:pt modelId="{EC9AF9F9-C30D-4EF6-BBAC-58783314A4CF}" type="pres">
      <dgm:prSet presAssocID="{8500F72A-2C6D-4FDF-9C1D-CA691380EB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DEB0D52-90C1-4C65-9719-B4FABCD57E6E}" type="pres">
      <dgm:prSet presAssocID="{1C383F32-22E8-4F62-A3E0-BDC3D5F48992}" presName="bottomLine" presStyleLbl="alignNode1" presStyleIdx="5" presStyleCnt="6">
        <dgm:presLayoutVars/>
      </dgm:prSet>
      <dgm:spPr/>
    </dgm:pt>
    <dgm:pt modelId="{AC5E20D1-52CA-4B7A-BAC7-9FE57FF2C16D}" type="pres">
      <dgm:prSet presAssocID="{1C383F32-22E8-4F62-A3E0-BDC3D5F489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5161511-0990-420F-9676-4E6469A2516C}" type="presOf" srcId="{49225C73-1633-42F1-AB3B-7CB183E5F8B8}" destId="{1DAC2DBC-A650-4495-8E2F-24A203350AF6}" srcOrd="0" destOrd="0" presId="urn:microsoft.com/office/officeart/2016/7/layout/BasicLinearProcessNumbered"/>
    <dgm:cxn modelId="{1823351F-27E7-4087-8A22-BFAF146DA8A6}" type="presOf" srcId="{5B62599A-5C9B-48E7-896E-EA782AC60C8B}" destId="{228F3180-F6CB-40E8-944B-3AA4B0E72A77}" srcOrd="0" destOrd="0" presId="urn:microsoft.com/office/officeart/2016/7/layout/BasicLinearProcessNumbered"/>
    <dgm:cxn modelId="{5EF7BB5C-9A3C-4684-A4FE-0C84D9E919DF}" type="presOf" srcId="{49225C73-1633-42F1-AB3B-7CB183E5F8B8}" destId="{D6CF4E7E-9216-4CE1-B0CA-C4169F639F0D}" srcOrd="1" destOrd="0" presId="urn:microsoft.com/office/officeart/2016/7/layout/BasicLinearProcessNumbered"/>
    <dgm:cxn modelId="{553D8B65-10F0-45CF-8E34-A090A88DB8A7}" type="presOf" srcId="{40FC4FFE-8987-4A26-B7F4-8A516F18ADAE}" destId="{AAA06478-E658-48F6-B962-014BAE9FF04C}" srcOrd="0" destOrd="0" presId="urn:microsoft.com/office/officeart/2016/7/layout/BasicLinear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508A870-DEC1-4BA0-BC12-8AA91DFF6209}" type="presOf" srcId="{1C383F32-22E8-4F62-A3E0-BDC3D5F48992}" destId="{F3FECB02-C05B-4CA7-AB15-843777585566}" srcOrd="0" destOrd="0" presId="urn:microsoft.com/office/officeart/2016/7/layout/BasicLinearProcessNumbered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A2182A0-5700-4320-8EA6-2144663422FD}" type="presOf" srcId="{9646853A-8964-4519-A5B1-0B7D18B2983D}" destId="{1DF3F0DF-B7BB-44C6-B622-744C46A50DEE}" srcOrd="0" destOrd="0" presId="urn:microsoft.com/office/officeart/2016/7/layout/BasicLinearProcessNumbered"/>
    <dgm:cxn modelId="{01D0C1A6-162B-4223-AAA6-300E995CDC31}" type="presOf" srcId="{1C383F32-22E8-4F62-A3E0-BDC3D5F48992}" destId="{AC5E20D1-52CA-4B7A-BAC7-9FE57FF2C16D}" srcOrd="1" destOrd="0" presId="urn:microsoft.com/office/officeart/2016/7/layout/BasicLinearProcessNumbered"/>
    <dgm:cxn modelId="{CCF9E2AF-611C-4BE5-BD97-88DFCD57D77B}" type="presOf" srcId="{8500F72A-2C6D-4FDF-9C1D-CA691380EB0B}" destId="{EC9AF9F9-C30D-4EF6-BBAC-58783314A4CF}" srcOrd="0" destOrd="0" presId="urn:microsoft.com/office/officeart/2016/7/layout/BasicLinearProcessNumbered"/>
    <dgm:cxn modelId="{ADF144E0-F873-4C94-B2A1-1343EF3D94CC}" type="presOf" srcId="{01A66772-F185-4D58-B8BB-E9370D7A7A2B}" destId="{AF82F726-9831-4ACC-88AC-8A96B0A265A9}" srcOrd="0" destOrd="0" presId="urn:microsoft.com/office/officeart/2016/7/layout/BasicLinearProcessNumbered"/>
    <dgm:cxn modelId="{C33E76F3-5DFB-4A3E-9240-94626D021FBD}" type="presOf" srcId="{40FC4FFE-8987-4A26-B7F4-8A516F18ADAE}" destId="{7BEAC887-AFBB-457E-B30B-5C28D03D8D17}" srcOrd="1" destOrd="0" presId="urn:microsoft.com/office/officeart/2016/7/layout/BasicLinearProcessNumbered"/>
    <dgm:cxn modelId="{8336ECD2-4087-42D7-8817-DB071C021BE8}" type="presParOf" srcId="{AF82F726-9831-4ACC-88AC-8A96B0A265A9}" destId="{4DCB8F50-38BF-49BE-A791-4555085846B8}" srcOrd="0" destOrd="0" presId="urn:microsoft.com/office/officeart/2016/7/layout/BasicLinearProcessNumbered"/>
    <dgm:cxn modelId="{0E187C9B-55AF-4409-A128-56DAB1901AB0}" type="presParOf" srcId="{4DCB8F50-38BF-49BE-A791-4555085846B8}" destId="{AAA06478-E658-48F6-B962-014BAE9FF04C}" srcOrd="0" destOrd="0" presId="urn:microsoft.com/office/officeart/2016/7/layout/BasicLinearProcessNumbered"/>
    <dgm:cxn modelId="{8E372A63-9E56-476C-A824-5C53B231CA51}" type="presParOf" srcId="{4DCB8F50-38BF-49BE-A791-4555085846B8}" destId="{228F3180-F6CB-40E8-944B-3AA4B0E72A77}" srcOrd="1" destOrd="0" presId="urn:microsoft.com/office/officeart/2016/7/layout/BasicLinearProcessNumbered"/>
    <dgm:cxn modelId="{4B3CC2F5-AA3A-43B9-B140-09026A81855B}" type="presParOf" srcId="{4DCB8F50-38BF-49BE-A791-4555085846B8}" destId="{A47F6A2C-D438-461C-AF0A-D042C0D0E14E}" srcOrd="2" destOrd="0" presId="urn:microsoft.com/office/officeart/2016/7/layout/BasicLinearProcessNumbered"/>
    <dgm:cxn modelId="{D3D7C88E-604F-42E9-92B6-7D44ABCF89B9}" type="presParOf" srcId="{4DCB8F50-38BF-49BE-A791-4555085846B8}" destId="{7BEAC887-AFBB-457E-B30B-5C28D03D8D17}" srcOrd="3" destOrd="0" presId="urn:microsoft.com/office/officeart/2016/7/layout/BasicLinearProcessNumbered"/>
    <dgm:cxn modelId="{EA9114F7-B463-4537-816F-4F3D0A6E5B87}" type="presParOf" srcId="{AF82F726-9831-4ACC-88AC-8A96B0A265A9}" destId="{5609DCEB-12D5-4886-AACA-8862EEE8DAA4}" srcOrd="1" destOrd="0" presId="urn:microsoft.com/office/officeart/2016/7/layout/BasicLinearProcessNumbered"/>
    <dgm:cxn modelId="{7D522FD0-D730-464E-AD68-C5BBAC237CA5}" type="presParOf" srcId="{AF82F726-9831-4ACC-88AC-8A96B0A265A9}" destId="{3230D1A0-95BE-4AB8-A8D5-24A72B6CABA0}" srcOrd="2" destOrd="0" presId="urn:microsoft.com/office/officeart/2016/7/layout/BasicLinearProcessNumbered"/>
    <dgm:cxn modelId="{6891BE95-708A-4A03-B937-9165DD23B2C7}" type="presParOf" srcId="{3230D1A0-95BE-4AB8-A8D5-24A72B6CABA0}" destId="{1DAC2DBC-A650-4495-8E2F-24A203350AF6}" srcOrd="0" destOrd="0" presId="urn:microsoft.com/office/officeart/2016/7/layout/BasicLinearProcessNumbered"/>
    <dgm:cxn modelId="{7749F0E6-8A71-48F3-AC4F-F1BD0808716A}" type="presParOf" srcId="{3230D1A0-95BE-4AB8-A8D5-24A72B6CABA0}" destId="{1DF3F0DF-B7BB-44C6-B622-744C46A50DEE}" srcOrd="1" destOrd="0" presId="urn:microsoft.com/office/officeart/2016/7/layout/BasicLinearProcessNumbered"/>
    <dgm:cxn modelId="{79D99F88-9181-4DE2-B228-4D0682987EF8}" type="presParOf" srcId="{3230D1A0-95BE-4AB8-A8D5-24A72B6CABA0}" destId="{182E7C14-CD1B-4008-B9F3-CE826BA5A606}" srcOrd="2" destOrd="0" presId="urn:microsoft.com/office/officeart/2016/7/layout/BasicLinearProcessNumbered"/>
    <dgm:cxn modelId="{3AFD88C0-2F09-47EE-814A-322DA34A00B6}" type="presParOf" srcId="{3230D1A0-95BE-4AB8-A8D5-24A72B6CABA0}" destId="{D6CF4E7E-9216-4CE1-B0CA-C4169F639F0D}" srcOrd="3" destOrd="0" presId="urn:microsoft.com/office/officeart/2016/7/layout/BasicLinearProcessNumbered"/>
    <dgm:cxn modelId="{FC382129-B571-48DF-853F-9CF6C7ACB0B5}" type="presParOf" srcId="{AF82F726-9831-4ACC-88AC-8A96B0A265A9}" destId="{42876C31-D389-46E2-86C5-7B41B1DB6C5B}" srcOrd="3" destOrd="0" presId="urn:microsoft.com/office/officeart/2016/7/layout/BasicLinearProcessNumbered"/>
    <dgm:cxn modelId="{558F276D-E632-4A1C-B9C7-B26B89E96BE7}" type="presParOf" srcId="{AF82F726-9831-4ACC-88AC-8A96B0A265A9}" destId="{2AC698B4-6D88-48B5-8F3E-58EBE150FE48}" srcOrd="4" destOrd="0" presId="urn:microsoft.com/office/officeart/2016/7/layout/BasicLinearProcessNumbered"/>
    <dgm:cxn modelId="{FFAFF318-6F6A-43DB-89E9-FD1E74878DAC}" type="presParOf" srcId="{2AC698B4-6D88-48B5-8F3E-58EBE150FE48}" destId="{F3FECB02-C05B-4CA7-AB15-843777585566}" srcOrd="0" destOrd="0" presId="urn:microsoft.com/office/officeart/2016/7/layout/BasicLinearProcessNumbered"/>
    <dgm:cxn modelId="{2B0E7E94-44DC-4F4C-9D38-8AF8D8CB380D}" type="presParOf" srcId="{2AC698B4-6D88-48B5-8F3E-58EBE150FE48}" destId="{EC9AF9F9-C30D-4EF6-BBAC-58783314A4CF}" srcOrd="1" destOrd="0" presId="urn:microsoft.com/office/officeart/2016/7/layout/BasicLinearProcessNumbered"/>
    <dgm:cxn modelId="{8CAB1CC2-5A88-4121-A2A6-7EAF9BD2E518}" type="presParOf" srcId="{2AC698B4-6D88-48B5-8F3E-58EBE150FE48}" destId="{8DEB0D52-90C1-4C65-9719-B4FABCD57E6E}" srcOrd="2" destOrd="0" presId="urn:microsoft.com/office/officeart/2016/7/layout/BasicLinearProcessNumbered"/>
    <dgm:cxn modelId="{856D840B-5D13-47E6-89A0-A47ABF94A7A8}" type="presParOf" srcId="{2AC698B4-6D88-48B5-8F3E-58EBE150FE48}" destId="{AC5E20D1-52CA-4B7A-BAC7-9FE57FF2C16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1"/>
            <a:t>Analisi</a:t>
          </a:r>
          <a:r>
            <a:rPr lang="it-IT"/>
            <a:t> della </a:t>
          </a:r>
          <a:r>
            <a:rPr lang="it-IT" b="1"/>
            <a:t>rete</a:t>
          </a:r>
          <a:r>
            <a:rPr lang="it-IT"/>
            <a:t> costruita sulle </a:t>
          </a:r>
          <a:r>
            <a:rPr lang="it-IT" b="1"/>
            <a:t>menzioni</a:t>
          </a:r>
          <a:r>
            <a:rPr lang="it-IT"/>
            <a:t> </a:t>
          </a:r>
          <a:r>
            <a:rPr lang="it-IT" b="1"/>
            <a:t>tra</a:t>
          </a:r>
          <a:r>
            <a:rPr lang="it-IT"/>
            <a:t> </a:t>
          </a:r>
          <a:r>
            <a:rPr lang="it-IT" b="1"/>
            <a:t>utenti</a:t>
          </a:r>
          <a:r>
            <a:rPr lang="it-IT"/>
            <a:t> nei tweets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Estrazione</a:t>
          </a:r>
          <a:r>
            <a:rPr lang="en-US" dirty="0"/>
            <a:t> </a:t>
          </a:r>
          <a:r>
            <a:rPr lang="en-US" dirty="0" err="1"/>
            <a:t>delle</a:t>
          </a:r>
          <a:r>
            <a:rPr lang="en-US" dirty="0"/>
            <a:t> </a:t>
          </a:r>
          <a:r>
            <a:rPr lang="en-US" b="1" dirty="0" err="1"/>
            <a:t>entità</a:t>
          </a:r>
          <a:r>
            <a:rPr lang="en-US" dirty="0"/>
            <a:t> e del </a:t>
          </a:r>
          <a:r>
            <a:rPr lang="en-US" b="1" dirty="0"/>
            <a:t>sentiment</a:t>
          </a:r>
          <a:r>
            <a:rPr lang="en-US" dirty="0"/>
            <a:t> loro </a:t>
          </a:r>
          <a:r>
            <a:rPr lang="en-US" dirty="0" err="1"/>
            <a:t>associato</a:t>
          </a:r>
          <a:r>
            <a:rPr lang="en-US" dirty="0"/>
            <a:t> </a:t>
          </a:r>
          <a:r>
            <a:rPr lang="en-US" dirty="0" err="1"/>
            <a:t>dai</a:t>
          </a:r>
          <a:r>
            <a:rPr lang="en-US" dirty="0"/>
            <a:t> tweets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Analisi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b="0" i="1" dirty="0" err="1"/>
            <a:t>relazione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b="1" dirty="0" err="1"/>
            <a:t>importanza</a:t>
          </a:r>
          <a:r>
            <a:rPr lang="en-US" dirty="0"/>
            <a:t> e </a:t>
          </a:r>
          <a:r>
            <a:rPr lang="en-US" b="1" dirty="0"/>
            <a:t>sentiment</a:t>
          </a:r>
          <a:r>
            <a:rPr lang="en-US" dirty="0"/>
            <a:t> di </a:t>
          </a:r>
          <a:r>
            <a:rPr lang="en-US" b="0" dirty="0" err="1"/>
            <a:t>un’</a:t>
          </a:r>
          <a:r>
            <a:rPr lang="en-US" b="1" dirty="0" err="1"/>
            <a:t>entità</a:t>
          </a:r>
          <a:endParaRPr lang="en-US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C20E8EA1-BDDD-4DB4-AA09-1A767DD1453C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FCA89649-ACD7-4B05-AEF6-0F106CF14C49}" type="pres">
      <dgm:prSet presAssocID="{40FC4FFE-8987-4A26-B7F4-8A516F18ADAE}" presName="compNode" presStyleCnt="0"/>
      <dgm:spPr/>
    </dgm:pt>
    <dgm:pt modelId="{012FFD9F-78F2-4536-AE40-18711EC421C9}" type="pres">
      <dgm:prSet presAssocID="{40FC4FFE-8987-4A26-B7F4-8A516F18ADAE}" presName="bgRect" presStyleLbl="bgShp" presStyleIdx="0" presStyleCnt="3"/>
      <dgm:spPr/>
    </dgm:pt>
    <dgm:pt modelId="{A2602B19-71A6-449B-9350-8FE24DF54CC3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B0DED5-290B-41CA-9FEE-7FD7A8154A69}" type="pres">
      <dgm:prSet presAssocID="{40FC4FFE-8987-4A26-B7F4-8A516F18ADAE}" presName="spaceRect" presStyleCnt="0"/>
      <dgm:spPr/>
    </dgm:pt>
    <dgm:pt modelId="{CE9AB914-363F-4C41-BF2F-E751BE6DDAF9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7B4664AB-0E63-4C9B-8A50-4D739003FAC4}" type="pres">
      <dgm:prSet presAssocID="{5B62599A-5C9B-48E7-896E-EA782AC60C8B}" presName="sibTrans" presStyleCnt="0"/>
      <dgm:spPr/>
    </dgm:pt>
    <dgm:pt modelId="{FAA43D24-45C6-464F-8D67-85A3F2513E45}" type="pres">
      <dgm:prSet presAssocID="{49225C73-1633-42F1-AB3B-7CB183E5F8B8}" presName="compNode" presStyleCnt="0"/>
      <dgm:spPr/>
    </dgm:pt>
    <dgm:pt modelId="{0B7B79EA-D200-4E32-A3E4-25B4C6854148}" type="pres">
      <dgm:prSet presAssocID="{49225C73-1633-42F1-AB3B-7CB183E5F8B8}" presName="bgRect" presStyleLbl="bgShp" presStyleIdx="1" presStyleCnt="3"/>
      <dgm:spPr/>
    </dgm:pt>
    <dgm:pt modelId="{408521A6-7E91-441F-9670-27E87F75F436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388D3A-AC3E-434E-AFCB-304D2317E97D}" type="pres">
      <dgm:prSet presAssocID="{49225C73-1633-42F1-AB3B-7CB183E5F8B8}" presName="spaceRect" presStyleCnt="0"/>
      <dgm:spPr/>
    </dgm:pt>
    <dgm:pt modelId="{CBDD920B-4142-47EE-AF5F-5128876B90C1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8A441625-48BD-4D41-86FC-46B4D69923AF}" type="pres">
      <dgm:prSet presAssocID="{9646853A-8964-4519-A5B1-0B7D18B2983D}" presName="sibTrans" presStyleCnt="0"/>
      <dgm:spPr/>
    </dgm:pt>
    <dgm:pt modelId="{6935071A-B672-4C7F-BE79-3874E8153CDB}" type="pres">
      <dgm:prSet presAssocID="{1C383F32-22E8-4F62-A3E0-BDC3D5F48992}" presName="compNode" presStyleCnt="0"/>
      <dgm:spPr/>
    </dgm:pt>
    <dgm:pt modelId="{EE26E845-55AF-414C-9896-7F69E039036F}" type="pres">
      <dgm:prSet presAssocID="{1C383F32-22E8-4F62-A3E0-BDC3D5F48992}" presName="bgRect" presStyleLbl="bgShp" presStyleIdx="2" presStyleCnt="3"/>
      <dgm:spPr/>
    </dgm:pt>
    <dgm:pt modelId="{B26A7124-D088-49F7-8938-4AE6B6DBCDEE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8BF50B7-8ECC-4170-92CE-AF1A9BDC7332}" type="pres">
      <dgm:prSet presAssocID="{1C383F32-22E8-4F62-A3E0-BDC3D5F48992}" presName="spaceRect" presStyleCnt="0"/>
      <dgm:spPr/>
    </dgm:pt>
    <dgm:pt modelId="{CD419CA3-0388-4A40-92EA-75719CE5E400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C887E0E-D531-4AC4-8675-901D36A98915}" type="presOf" srcId="{40FC4FFE-8987-4A26-B7F4-8A516F18ADAE}" destId="{CE9AB914-363F-4C41-BF2F-E751BE6DDAF9}" srcOrd="0" destOrd="0" presId="urn:microsoft.com/office/officeart/2018/2/layout/IconVerticalSolidList"/>
    <dgm:cxn modelId="{048E4064-7741-4488-A60A-F0AE41250430}" type="presOf" srcId="{1C383F32-22E8-4F62-A3E0-BDC3D5F48992}" destId="{CD419CA3-0388-4A40-92EA-75719CE5E400}" srcOrd="0" destOrd="0" presId="urn:microsoft.com/office/officeart/2018/2/layout/IconVerticalSolidList"/>
    <dgm:cxn modelId="{7B3A5D65-C8DC-435B-A170-75A24353B240}" type="presOf" srcId="{01A66772-F185-4D58-B8BB-E9370D7A7A2B}" destId="{C20E8EA1-BDDD-4DB4-AA09-1A767DD1453C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66EAE77-E400-45C6-A091-27F5A581AE64}" type="presOf" srcId="{49225C73-1633-42F1-AB3B-7CB183E5F8B8}" destId="{CBDD920B-4142-47EE-AF5F-5128876B90C1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A1DBBD7E-3677-4ACF-9462-6BBC70E50E4F}" type="presParOf" srcId="{C20E8EA1-BDDD-4DB4-AA09-1A767DD1453C}" destId="{FCA89649-ACD7-4B05-AEF6-0F106CF14C49}" srcOrd="0" destOrd="0" presId="urn:microsoft.com/office/officeart/2018/2/layout/IconVerticalSolidList"/>
    <dgm:cxn modelId="{772A1711-D104-4379-A4C4-D0CA06CA9D49}" type="presParOf" srcId="{FCA89649-ACD7-4B05-AEF6-0F106CF14C49}" destId="{012FFD9F-78F2-4536-AE40-18711EC421C9}" srcOrd="0" destOrd="0" presId="urn:microsoft.com/office/officeart/2018/2/layout/IconVerticalSolidList"/>
    <dgm:cxn modelId="{481716D6-E5EC-408B-9FFC-07E45F70AF2D}" type="presParOf" srcId="{FCA89649-ACD7-4B05-AEF6-0F106CF14C49}" destId="{A2602B19-71A6-449B-9350-8FE24DF54CC3}" srcOrd="1" destOrd="0" presId="urn:microsoft.com/office/officeart/2018/2/layout/IconVerticalSolidList"/>
    <dgm:cxn modelId="{EB3DBBA7-4B59-452A-91E5-2EC181BF8847}" type="presParOf" srcId="{FCA89649-ACD7-4B05-AEF6-0F106CF14C49}" destId="{12B0DED5-290B-41CA-9FEE-7FD7A8154A69}" srcOrd="2" destOrd="0" presId="urn:microsoft.com/office/officeart/2018/2/layout/IconVerticalSolidList"/>
    <dgm:cxn modelId="{7276C2BA-B5FA-4186-B3BD-0CA54BF1793A}" type="presParOf" srcId="{FCA89649-ACD7-4B05-AEF6-0F106CF14C49}" destId="{CE9AB914-363F-4C41-BF2F-E751BE6DDAF9}" srcOrd="3" destOrd="0" presId="urn:microsoft.com/office/officeart/2018/2/layout/IconVerticalSolidList"/>
    <dgm:cxn modelId="{AF5CD5C8-D9A1-4096-B837-003A3E9000A3}" type="presParOf" srcId="{C20E8EA1-BDDD-4DB4-AA09-1A767DD1453C}" destId="{7B4664AB-0E63-4C9B-8A50-4D739003FAC4}" srcOrd="1" destOrd="0" presId="urn:microsoft.com/office/officeart/2018/2/layout/IconVerticalSolidList"/>
    <dgm:cxn modelId="{8946A803-B904-4332-9FBA-AAD078816EB6}" type="presParOf" srcId="{C20E8EA1-BDDD-4DB4-AA09-1A767DD1453C}" destId="{FAA43D24-45C6-464F-8D67-85A3F2513E45}" srcOrd="2" destOrd="0" presId="urn:microsoft.com/office/officeart/2018/2/layout/IconVerticalSolidList"/>
    <dgm:cxn modelId="{AB3E39A9-8DF5-4E4B-A086-878FD3735BF5}" type="presParOf" srcId="{FAA43D24-45C6-464F-8D67-85A3F2513E45}" destId="{0B7B79EA-D200-4E32-A3E4-25B4C6854148}" srcOrd="0" destOrd="0" presId="urn:microsoft.com/office/officeart/2018/2/layout/IconVerticalSolidList"/>
    <dgm:cxn modelId="{53C4DCC7-F67F-4343-8E63-5DED39B797E5}" type="presParOf" srcId="{FAA43D24-45C6-464F-8D67-85A3F2513E45}" destId="{408521A6-7E91-441F-9670-27E87F75F436}" srcOrd="1" destOrd="0" presId="urn:microsoft.com/office/officeart/2018/2/layout/IconVerticalSolidList"/>
    <dgm:cxn modelId="{CBAC3BBD-52CA-41C1-BD22-2A1B50272CEE}" type="presParOf" srcId="{FAA43D24-45C6-464F-8D67-85A3F2513E45}" destId="{BA388D3A-AC3E-434E-AFCB-304D2317E97D}" srcOrd="2" destOrd="0" presId="urn:microsoft.com/office/officeart/2018/2/layout/IconVerticalSolidList"/>
    <dgm:cxn modelId="{ACCF4FB7-84AE-455C-9C3E-F0216AA94750}" type="presParOf" srcId="{FAA43D24-45C6-464F-8D67-85A3F2513E45}" destId="{CBDD920B-4142-47EE-AF5F-5128876B90C1}" srcOrd="3" destOrd="0" presId="urn:microsoft.com/office/officeart/2018/2/layout/IconVerticalSolidList"/>
    <dgm:cxn modelId="{41457E17-4818-45FE-B624-AD86A76A42EC}" type="presParOf" srcId="{C20E8EA1-BDDD-4DB4-AA09-1A767DD1453C}" destId="{8A441625-48BD-4D41-86FC-46B4D69923AF}" srcOrd="3" destOrd="0" presId="urn:microsoft.com/office/officeart/2018/2/layout/IconVerticalSolidList"/>
    <dgm:cxn modelId="{E9B9BFE5-3C74-45E3-8521-65180DBEE53F}" type="presParOf" srcId="{C20E8EA1-BDDD-4DB4-AA09-1A767DD1453C}" destId="{6935071A-B672-4C7F-BE79-3874E8153CDB}" srcOrd="4" destOrd="0" presId="urn:microsoft.com/office/officeart/2018/2/layout/IconVerticalSolidList"/>
    <dgm:cxn modelId="{7B058011-9224-4116-88D0-D2A567D6DCCB}" type="presParOf" srcId="{6935071A-B672-4C7F-BE79-3874E8153CDB}" destId="{EE26E845-55AF-414C-9896-7F69E039036F}" srcOrd="0" destOrd="0" presId="urn:microsoft.com/office/officeart/2018/2/layout/IconVerticalSolidList"/>
    <dgm:cxn modelId="{FDA43EE2-B928-4FD1-867B-B15CEB8DB443}" type="presParOf" srcId="{6935071A-B672-4C7F-BE79-3874E8153CDB}" destId="{B26A7124-D088-49F7-8938-4AE6B6DBCDEE}" srcOrd="1" destOrd="0" presId="urn:microsoft.com/office/officeart/2018/2/layout/IconVerticalSolidList"/>
    <dgm:cxn modelId="{C1364974-1063-4C0C-8681-501437D0413B}" type="presParOf" srcId="{6935071A-B672-4C7F-BE79-3874E8153CDB}" destId="{98BF50B7-8ECC-4170-92CE-AF1A9BDC7332}" srcOrd="2" destOrd="0" presId="urn:microsoft.com/office/officeart/2018/2/layout/IconVerticalSolidList"/>
    <dgm:cxn modelId="{1E67E22C-6D3A-4067-8889-24A35FC615FB}" type="presParOf" srcId="{6935071A-B672-4C7F-BE79-3874E8153CDB}" destId="{CD419CA3-0388-4A40-92EA-75719CE5E4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Individuazione</a:t>
          </a:r>
          <a:r>
            <a:rPr lang="en-US" dirty="0"/>
            <a:t> </a:t>
          </a:r>
          <a:r>
            <a:rPr lang="en-US" dirty="0" err="1"/>
            <a:t>degli</a:t>
          </a:r>
          <a:r>
            <a:rPr lang="en-US" dirty="0"/>
            <a:t> </a:t>
          </a:r>
          <a:r>
            <a:rPr lang="en-US" b="1" dirty="0" err="1"/>
            <a:t>utenti</a:t>
          </a:r>
          <a:r>
            <a:rPr lang="en-US" dirty="0"/>
            <a:t> </a:t>
          </a:r>
          <a:r>
            <a:rPr lang="en-US" b="1" i="1" dirty="0" err="1"/>
            <a:t>più</a:t>
          </a:r>
          <a:r>
            <a:rPr lang="en-US" dirty="0"/>
            <a:t> </a:t>
          </a:r>
          <a:r>
            <a:rPr lang="en-US" b="1" i="1" dirty="0" err="1"/>
            <a:t>importanti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rete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 err="1"/>
            <a:t>Analisi</a:t>
          </a:r>
          <a:r>
            <a:rPr lang="en-US" dirty="0"/>
            <a:t> </a:t>
          </a:r>
          <a:r>
            <a:rPr lang="en-US" b="0" dirty="0" err="1"/>
            <a:t>dell’</a:t>
          </a:r>
          <a:r>
            <a:rPr lang="en-US" b="1" dirty="0" err="1"/>
            <a:t>andamento</a:t>
          </a:r>
          <a:r>
            <a:rPr lang="en-US" dirty="0"/>
            <a:t> del </a:t>
          </a:r>
          <a:r>
            <a:rPr lang="en-US" b="1" dirty="0"/>
            <a:t>sentiment</a:t>
          </a:r>
          <a:r>
            <a:rPr lang="en-US" dirty="0"/>
            <a:t> </a:t>
          </a:r>
          <a:r>
            <a:rPr lang="en-US" dirty="0" err="1"/>
            <a:t>nel</a:t>
          </a:r>
          <a:r>
            <a:rPr lang="en-US" dirty="0"/>
            <a:t> </a:t>
          </a:r>
          <a:r>
            <a:rPr lang="en-US" dirty="0" err="1"/>
            <a:t>corso</a:t>
          </a:r>
          <a:r>
            <a:rPr lang="en-US" dirty="0"/>
            <a:t> del tempo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9C95A54-36A8-4346-B477-4515533CC13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71667D73-A875-4F2D-BEEF-277D9FD10525}" type="pres">
      <dgm:prSet presAssocID="{40FC4FFE-8987-4A26-B7F4-8A516F18ADAE}" presName="compNode" presStyleCnt="0"/>
      <dgm:spPr/>
    </dgm:pt>
    <dgm:pt modelId="{5A0EB7C7-71AD-45C9-831B-B1AEE6FC64E5}" type="pres">
      <dgm:prSet presAssocID="{40FC4FFE-8987-4A26-B7F4-8A516F18ADAE}" presName="bgRect" presStyleLbl="bgShp" presStyleIdx="0" presStyleCnt="2"/>
      <dgm:spPr/>
    </dgm:pt>
    <dgm:pt modelId="{3A95815E-86E6-4FD4-A07F-8C606C73D14D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EA440A8F-163B-49E5-9F37-05BE4C77097A}" type="pres">
      <dgm:prSet presAssocID="{40FC4FFE-8987-4A26-B7F4-8A516F18ADAE}" presName="spaceRect" presStyleCnt="0"/>
      <dgm:spPr/>
    </dgm:pt>
    <dgm:pt modelId="{C9609521-20A2-442B-BE64-8B55776E45E7}" type="pres">
      <dgm:prSet presAssocID="{40FC4FFE-8987-4A26-B7F4-8A516F18ADAE}" presName="parTx" presStyleLbl="revTx" presStyleIdx="0" presStyleCnt="2">
        <dgm:presLayoutVars>
          <dgm:chMax val="0"/>
          <dgm:chPref val="0"/>
        </dgm:presLayoutVars>
      </dgm:prSet>
      <dgm:spPr/>
    </dgm:pt>
    <dgm:pt modelId="{CFECE3E3-1310-46F9-BB37-EAFC85C82F2D}" type="pres">
      <dgm:prSet presAssocID="{5B62599A-5C9B-48E7-896E-EA782AC60C8B}" presName="sibTrans" presStyleCnt="0"/>
      <dgm:spPr/>
    </dgm:pt>
    <dgm:pt modelId="{1E23BFA7-CFA2-46B4-8DCF-0DA06CD5124B}" type="pres">
      <dgm:prSet presAssocID="{49225C73-1633-42F1-AB3B-7CB183E5F8B8}" presName="compNode" presStyleCnt="0"/>
      <dgm:spPr/>
    </dgm:pt>
    <dgm:pt modelId="{6DAB5890-874A-4BDF-9F35-3133636ABA1A}" type="pres">
      <dgm:prSet presAssocID="{49225C73-1633-42F1-AB3B-7CB183E5F8B8}" presName="bgRect" presStyleLbl="bgShp" presStyleIdx="1" presStyleCnt="2"/>
      <dgm:spPr/>
    </dgm:pt>
    <dgm:pt modelId="{3E0FA510-803A-4E76-9BFF-9EF4990403F7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8618FC-FD11-491F-8E05-54850586A6A2}" type="pres">
      <dgm:prSet presAssocID="{49225C73-1633-42F1-AB3B-7CB183E5F8B8}" presName="spaceRect" presStyleCnt="0"/>
      <dgm:spPr/>
    </dgm:pt>
    <dgm:pt modelId="{3CFE5067-327C-4119-ABDF-A330412A7272}" type="pres">
      <dgm:prSet presAssocID="{49225C73-1633-42F1-AB3B-7CB183E5F8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91A84ACE-D56C-4687-8611-5D00DC0EE0CA}" type="presOf" srcId="{40FC4FFE-8987-4A26-B7F4-8A516F18ADAE}" destId="{C9609521-20A2-442B-BE64-8B55776E45E7}" srcOrd="0" destOrd="0" presId="urn:microsoft.com/office/officeart/2018/2/layout/IconVerticalSolidList"/>
    <dgm:cxn modelId="{35043CD1-D9EA-419F-949C-91D3C398C45F}" type="presOf" srcId="{01A66772-F185-4D58-B8BB-E9370D7A7A2B}" destId="{59C95A54-36A8-4346-B477-4515533CC13D}" srcOrd="0" destOrd="0" presId="urn:microsoft.com/office/officeart/2018/2/layout/IconVerticalSolidList"/>
    <dgm:cxn modelId="{264AD7FB-89CA-41E0-A869-DBE94F42C12F}" type="presOf" srcId="{49225C73-1633-42F1-AB3B-7CB183E5F8B8}" destId="{3CFE5067-327C-4119-ABDF-A330412A7272}" srcOrd="0" destOrd="0" presId="urn:microsoft.com/office/officeart/2018/2/layout/IconVerticalSolidList"/>
    <dgm:cxn modelId="{83D84EB0-02EB-496D-B466-3B00A1AA804A}" type="presParOf" srcId="{59C95A54-36A8-4346-B477-4515533CC13D}" destId="{71667D73-A875-4F2D-BEEF-277D9FD10525}" srcOrd="0" destOrd="0" presId="urn:microsoft.com/office/officeart/2018/2/layout/IconVerticalSolidList"/>
    <dgm:cxn modelId="{E7C09B1D-7EE1-4B25-9A96-F784466BF7B8}" type="presParOf" srcId="{71667D73-A875-4F2D-BEEF-277D9FD10525}" destId="{5A0EB7C7-71AD-45C9-831B-B1AEE6FC64E5}" srcOrd="0" destOrd="0" presId="urn:microsoft.com/office/officeart/2018/2/layout/IconVerticalSolidList"/>
    <dgm:cxn modelId="{33F79EC1-8B33-4A3C-8E9D-9610FE6A8EA6}" type="presParOf" srcId="{71667D73-A875-4F2D-BEEF-277D9FD10525}" destId="{3A95815E-86E6-4FD4-A07F-8C606C73D14D}" srcOrd="1" destOrd="0" presId="urn:microsoft.com/office/officeart/2018/2/layout/IconVerticalSolidList"/>
    <dgm:cxn modelId="{7CCF7A7C-C2A5-4EB4-8993-1C791CABBFD0}" type="presParOf" srcId="{71667D73-A875-4F2D-BEEF-277D9FD10525}" destId="{EA440A8F-163B-49E5-9F37-05BE4C77097A}" srcOrd="2" destOrd="0" presId="urn:microsoft.com/office/officeart/2018/2/layout/IconVerticalSolidList"/>
    <dgm:cxn modelId="{8A2BF2F0-8DFD-4322-9C2B-8692D0C6EBDF}" type="presParOf" srcId="{71667D73-A875-4F2D-BEEF-277D9FD10525}" destId="{C9609521-20A2-442B-BE64-8B55776E45E7}" srcOrd="3" destOrd="0" presId="urn:microsoft.com/office/officeart/2018/2/layout/IconVerticalSolidList"/>
    <dgm:cxn modelId="{A4FEB85A-C73C-44A6-B681-2ECC76F02DF5}" type="presParOf" srcId="{59C95A54-36A8-4346-B477-4515533CC13D}" destId="{CFECE3E3-1310-46F9-BB37-EAFC85C82F2D}" srcOrd="1" destOrd="0" presId="urn:microsoft.com/office/officeart/2018/2/layout/IconVerticalSolidList"/>
    <dgm:cxn modelId="{2675A7FB-2715-42DB-BBE2-4975C6473964}" type="presParOf" srcId="{59C95A54-36A8-4346-B477-4515533CC13D}" destId="{1E23BFA7-CFA2-46B4-8DCF-0DA06CD5124B}" srcOrd="2" destOrd="0" presId="urn:microsoft.com/office/officeart/2018/2/layout/IconVerticalSolidList"/>
    <dgm:cxn modelId="{F990F849-F78D-4224-8471-482071D66EFE}" type="presParOf" srcId="{1E23BFA7-CFA2-46B4-8DCF-0DA06CD5124B}" destId="{6DAB5890-874A-4BDF-9F35-3133636ABA1A}" srcOrd="0" destOrd="0" presId="urn:microsoft.com/office/officeart/2018/2/layout/IconVerticalSolidList"/>
    <dgm:cxn modelId="{3EF92514-4D4E-4162-98BB-D32029B6EDB3}" type="presParOf" srcId="{1E23BFA7-CFA2-46B4-8DCF-0DA06CD5124B}" destId="{3E0FA510-803A-4E76-9BFF-9EF4990403F7}" srcOrd="1" destOrd="0" presId="urn:microsoft.com/office/officeart/2018/2/layout/IconVerticalSolidList"/>
    <dgm:cxn modelId="{D372957B-D101-40BE-9026-C5F8B855F45E}" type="presParOf" srcId="{1E23BFA7-CFA2-46B4-8DCF-0DA06CD5124B}" destId="{F68618FC-FD11-491F-8E05-54850586A6A2}" srcOrd="2" destOrd="0" presId="urn:microsoft.com/office/officeart/2018/2/layout/IconVerticalSolidList"/>
    <dgm:cxn modelId="{3256269A-5B4D-4E39-81D4-973D50FF36FD}" type="presParOf" srcId="{1E23BFA7-CFA2-46B4-8DCF-0DA06CD5124B}" destId="{3CFE5067-327C-4119-ABDF-A330412A72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en-US" b="1" dirty="0" err="1"/>
            <a:t>RamiAlLolah</a:t>
          </a:r>
          <a:r>
            <a:rPr lang="en-US" b="1" dirty="0"/>
            <a:t>:</a:t>
          </a:r>
          <a:br>
            <a:rPr lang="en-US" dirty="0"/>
          </a:br>
          <a:r>
            <a:rPr lang="en-US" dirty="0"/>
            <a:t>31796 followers</a:t>
          </a:r>
          <a:br>
            <a:rPr lang="en-US" dirty="0"/>
          </a:br>
          <a:r>
            <a:rPr lang="en-US" dirty="0"/>
            <a:t>1475 tweets (8.47%)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r>
            <a:rPr lang="en-US" sz="2200" b="1" dirty="0" err="1"/>
            <a:t>WarBreakingNews</a:t>
          </a:r>
          <a:r>
            <a:rPr lang="en-US" sz="2200" b="1" dirty="0"/>
            <a:t>:</a:t>
          </a:r>
          <a:br>
            <a:rPr lang="en-US" sz="2200" dirty="0"/>
          </a:br>
          <a:r>
            <a:rPr lang="en-US" sz="2200" dirty="0"/>
            <a:t>7226 followers</a:t>
          </a:r>
          <a:br>
            <a:rPr lang="en-US" sz="2200" dirty="0"/>
          </a:br>
          <a:r>
            <a:rPr lang="en-US" sz="2200" dirty="0"/>
            <a:t>1191 tweets (6.84%)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1" dirty="0" err="1"/>
            <a:t>Uncle_SamCoco</a:t>
          </a:r>
          <a:r>
            <a:rPr lang="en-US" b="1" dirty="0"/>
            <a:t>:</a:t>
          </a:r>
          <a:br>
            <a:rPr lang="en-US" dirty="0"/>
          </a:br>
          <a:r>
            <a:rPr lang="en-US" dirty="0"/>
            <a:t>7226 followers</a:t>
          </a:r>
          <a:br>
            <a:rPr lang="en-US" dirty="0"/>
          </a:br>
          <a:r>
            <a:rPr lang="en-US" dirty="0"/>
            <a:t>1580 tweets (9.08%)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D27F849B-445F-44AE-8256-ED53C0D5E56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89A6A6B-D7D1-4FB5-BDA7-D4411F4123E3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84B870-CDA6-4A19-BA53-1A9FB0060D27}" type="pres">
      <dgm:prSet presAssocID="{5B62599A-5C9B-48E7-896E-EA782AC60C8B}" presName="spacer" presStyleCnt="0"/>
      <dgm:spPr/>
    </dgm:pt>
    <dgm:pt modelId="{8EFA3E77-D2C8-4648-9768-18501E022D73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53ACDB-6D49-4C26-8E74-B4E9B1DE23C6}" type="pres">
      <dgm:prSet presAssocID="{9646853A-8964-4519-A5B1-0B7D18B2983D}" presName="spacer" presStyleCnt="0"/>
      <dgm:spPr/>
    </dgm:pt>
    <dgm:pt modelId="{85CF7A73-3C73-48F5-BFBB-0FFD80D7B3D2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6A19122-AF0C-4740-968A-21181063B22F}" type="presOf" srcId="{01A66772-F185-4D58-B8BB-E9370D7A7A2B}" destId="{D27F849B-445F-44AE-8256-ED53C0D5E56E}" srcOrd="0" destOrd="0" presId="urn:microsoft.com/office/officeart/2005/8/layout/vList2"/>
    <dgm:cxn modelId="{63888E48-6CF0-458F-B960-BE2E77C1C4C2}" type="presOf" srcId="{49225C73-1633-42F1-AB3B-7CB183E5F8B8}" destId="{8EFA3E77-D2C8-4648-9768-18501E022D73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E2D64AA-7B3E-4DF2-9CFD-F5B50E6E1815}" type="presOf" srcId="{1C383F32-22E8-4F62-A3E0-BDC3D5F48992}" destId="{85CF7A73-3C73-48F5-BFBB-0FFD80D7B3D2}" srcOrd="0" destOrd="0" presId="urn:microsoft.com/office/officeart/2005/8/layout/vList2"/>
    <dgm:cxn modelId="{3D8FBBFE-8248-4008-8C6A-D0C03304A38B}" type="presOf" srcId="{40FC4FFE-8987-4A26-B7F4-8A516F18ADAE}" destId="{289A6A6B-D7D1-4FB5-BDA7-D4411F4123E3}" srcOrd="0" destOrd="0" presId="urn:microsoft.com/office/officeart/2005/8/layout/vList2"/>
    <dgm:cxn modelId="{B4E63CA0-2552-4B02-AD9B-1C29D522FB9B}" type="presParOf" srcId="{D27F849B-445F-44AE-8256-ED53C0D5E56E}" destId="{289A6A6B-D7D1-4FB5-BDA7-D4411F4123E3}" srcOrd="0" destOrd="0" presId="urn:microsoft.com/office/officeart/2005/8/layout/vList2"/>
    <dgm:cxn modelId="{5119839B-BDA1-424F-9348-43613E3673B8}" type="presParOf" srcId="{D27F849B-445F-44AE-8256-ED53C0D5E56E}" destId="{7884B870-CDA6-4A19-BA53-1A9FB0060D27}" srcOrd="1" destOrd="0" presId="urn:microsoft.com/office/officeart/2005/8/layout/vList2"/>
    <dgm:cxn modelId="{E8423AA0-0DD1-413C-89FA-118FC3858A34}" type="presParOf" srcId="{D27F849B-445F-44AE-8256-ED53C0D5E56E}" destId="{8EFA3E77-D2C8-4648-9768-18501E022D73}" srcOrd="2" destOrd="0" presId="urn:microsoft.com/office/officeart/2005/8/layout/vList2"/>
    <dgm:cxn modelId="{624D403D-3DA1-4F7F-9160-FB333A587C00}" type="presParOf" srcId="{D27F849B-445F-44AE-8256-ED53C0D5E56E}" destId="{BB53ACDB-6D49-4C26-8E74-B4E9B1DE23C6}" srcOrd="3" destOrd="0" presId="urn:microsoft.com/office/officeart/2005/8/layout/vList2"/>
    <dgm:cxn modelId="{B07164BF-E13C-4F76-A886-FE1E41AFB57F}" type="presParOf" srcId="{D27F849B-445F-44AE-8256-ED53C0D5E56E}" destId="{85CF7A73-3C73-48F5-BFBB-0FFD80D7B3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it-IT" dirty="0"/>
            <a:t>Intervallo di tempo con più tweets: </a:t>
          </a:r>
        </a:p>
        <a:p>
          <a:r>
            <a:rPr lang="it-IT" dirty="0"/>
            <a:t>18:00 – 21:00 (25% dei tweets)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1"/>
            <a:t>74%</a:t>
          </a:r>
          <a:r>
            <a:rPr lang="en-US" b="0"/>
            <a:t> dei tweets postati tra </a:t>
          </a:r>
        </a:p>
        <a:p>
          <a:r>
            <a:rPr lang="en-US" b="1"/>
            <a:t>pomeriggio</a:t>
          </a:r>
          <a:r>
            <a:rPr lang="en-US" b="0"/>
            <a:t> e </a:t>
          </a:r>
          <a:r>
            <a:rPr lang="en-US" b="1"/>
            <a:t>sera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9AAAD7CF-6B42-4A5E-A3BF-6A78EC0C42F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03DF55EA-149B-4B21-8311-3A37CFA89FBF}" type="pres">
      <dgm:prSet presAssocID="{40FC4FFE-8987-4A26-B7F4-8A516F18AD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AFC44A-C7FB-43FF-BC45-07C4535CA353}" type="pres">
      <dgm:prSet presAssocID="{5B62599A-5C9B-48E7-896E-EA782AC60C8B}" presName="spacer" presStyleCnt="0"/>
      <dgm:spPr/>
    </dgm:pt>
    <dgm:pt modelId="{2CFF099E-0F52-44DE-802B-48E0C88506E0}" type="pres">
      <dgm:prSet presAssocID="{49225C73-1633-42F1-AB3B-7CB183E5F8B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F34A52D-02B4-4374-AE20-ECF4624397CA}" type="presOf" srcId="{49225C73-1633-42F1-AB3B-7CB183E5F8B8}" destId="{2CFF099E-0F52-44DE-802B-48E0C88506E0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CD2FDD1-114B-4E57-842F-8A34F645B771}" type="presOf" srcId="{01A66772-F185-4D58-B8BB-E9370D7A7A2B}" destId="{9AAAD7CF-6B42-4A5E-A3BF-6A78EC0C42FE}" srcOrd="0" destOrd="0" presId="urn:microsoft.com/office/officeart/2005/8/layout/vList2"/>
    <dgm:cxn modelId="{0B6FBBF7-7F8E-4776-96B1-7EB2A30BB35C}" type="presOf" srcId="{40FC4FFE-8987-4A26-B7F4-8A516F18ADAE}" destId="{03DF55EA-149B-4B21-8311-3A37CFA89FBF}" srcOrd="0" destOrd="0" presId="urn:microsoft.com/office/officeart/2005/8/layout/vList2"/>
    <dgm:cxn modelId="{BE5B1559-E593-4E65-962F-8D1F66ADF7C4}" type="presParOf" srcId="{9AAAD7CF-6B42-4A5E-A3BF-6A78EC0C42FE}" destId="{03DF55EA-149B-4B21-8311-3A37CFA89FBF}" srcOrd="0" destOrd="0" presId="urn:microsoft.com/office/officeart/2005/8/layout/vList2"/>
    <dgm:cxn modelId="{2C17607C-ABA4-4623-8DFE-F56C69AE8E5D}" type="presParOf" srcId="{9AAAD7CF-6B42-4A5E-A3BF-6A78EC0C42FE}" destId="{A1AFC44A-C7FB-43FF-BC45-07C4535CA353}" srcOrd="1" destOrd="0" presId="urn:microsoft.com/office/officeart/2005/8/layout/vList2"/>
    <dgm:cxn modelId="{7BFB8766-8CF0-4A4F-BBA5-788515A863A7}" type="presParOf" srcId="{9AAAD7CF-6B42-4A5E-A3BF-6A78EC0C42FE}" destId="{2CFF099E-0F52-44DE-802B-48E0C88506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r>
            <a:rPr lang="it-IT"/>
            <a:t>80% dei tweet dall’inizio del 2016 in poi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b="0" dirty="0" err="1"/>
            <a:t>Frequenza</a:t>
          </a:r>
          <a:r>
            <a:rPr lang="en-US" b="0" dirty="0"/>
            <a:t> </a:t>
          </a:r>
          <a:r>
            <a:rPr lang="en-US" b="0" dirty="0" err="1"/>
            <a:t>dei</a:t>
          </a:r>
          <a:r>
            <a:rPr lang="en-US" b="0" dirty="0"/>
            <a:t> tweets </a:t>
          </a:r>
          <a:r>
            <a:rPr lang="en-US" b="0" dirty="0" err="1"/>
            <a:t>raccolti</a:t>
          </a:r>
          <a:r>
            <a:rPr lang="en-US" b="0" dirty="0"/>
            <a:t> non </a:t>
          </a:r>
          <a:r>
            <a:rPr lang="en-US" b="0" dirty="0" err="1"/>
            <a:t>costante</a:t>
          </a:r>
          <a:endParaRPr lang="en-US" b="0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9AAAD7CF-6B42-4A5E-A3BF-6A78EC0C42F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03DF55EA-149B-4B21-8311-3A37CFA89FBF}" type="pres">
      <dgm:prSet presAssocID="{40FC4FFE-8987-4A26-B7F4-8A516F18AD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AFC44A-C7FB-43FF-BC45-07C4535CA353}" type="pres">
      <dgm:prSet presAssocID="{5B62599A-5C9B-48E7-896E-EA782AC60C8B}" presName="spacer" presStyleCnt="0"/>
      <dgm:spPr/>
    </dgm:pt>
    <dgm:pt modelId="{2CFF099E-0F52-44DE-802B-48E0C88506E0}" type="pres">
      <dgm:prSet presAssocID="{49225C73-1633-42F1-AB3B-7CB183E5F8B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F34A52D-02B4-4374-AE20-ECF4624397CA}" type="presOf" srcId="{49225C73-1633-42F1-AB3B-7CB183E5F8B8}" destId="{2CFF099E-0F52-44DE-802B-48E0C88506E0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0CD2FDD1-114B-4E57-842F-8A34F645B771}" type="presOf" srcId="{01A66772-F185-4D58-B8BB-E9370D7A7A2B}" destId="{9AAAD7CF-6B42-4A5E-A3BF-6A78EC0C42FE}" srcOrd="0" destOrd="0" presId="urn:microsoft.com/office/officeart/2005/8/layout/vList2"/>
    <dgm:cxn modelId="{0B6FBBF7-7F8E-4776-96B1-7EB2A30BB35C}" type="presOf" srcId="{40FC4FFE-8987-4A26-B7F4-8A516F18ADAE}" destId="{03DF55EA-149B-4B21-8311-3A37CFA89FBF}" srcOrd="0" destOrd="0" presId="urn:microsoft.com/office/officeart/2005/8/layout/vList2"/>
    <dgm:cxn modelId="{BE5B1559-E593-4E65-962F-8D1F66ADF7C4}" type="presParOf" srcId="{9AAAD7CF-6B42-4A5E-A3BF-6A78EC0C42FE}" destId="{03DF55EA-149B-4B21-8311-3A37CFA89FBF}" srcOrd="0" destOrd="0" presId="urn:microsoft.com/office/officeart/2005/8/layout/vList2"/>
    <dgm:cxn modelId="{2C17607C-ABA4-4623-8DFE-F56C69AE8E5D}" type="presParOf" srcId="{9AAAD7CF-6B42-4A5E-A3BF-6A78EC0C42FE}" destId="{A1AFC44A-C7FB-43FF-BC45-07C4535CA353}" srcOrd="1" destOrd="0" presId="urn:microsoft.com/office/officeart/2005/8/layout/vList2"/>
    <dgm:cxn modelId="{7BFB8766-8CF0-4A4F-BBA5-788515A863A7}" type="presParOf" srcId="{9AAAD7CF-6B42-4A5E-A3BF-6A78EC0C42FE}" destId="{2CFF099E-0F52-44DE-802B-48E0C88506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AAD7CF-6B42-4A5E-A3BF-6A78EC0C42FE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CD2FDD1-114B-4E57-842F-8A34F645B771}" type="presOf" srcId="{01A66772-F185-4D58-B8BB-E9370D7A7A2B}" destId="{9AAAD7CF-6B42-4A5E-A3BF-6A78EC0C42FE}" srcOrd="0" destOrd="0" presId="urn:microsoft.com/office/officeart/2005/8/layout/v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2800" b="1" cap="none" dirty="0"/>
            <a:t>Grafo diretto, orientato e pesato</a:t>
          </a:r>
          <a:r>
            <a:rPr lang="it-IT" sz="2400" b="0" cap="none" dirty="0"/>
            <a:t> </a:t>
          </a:r>
          <a:endParaRPr lang="en-US" sz="2400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>
        <a:blipFill>
          <a:blip xmlns:r="http://schemas.openxmlformats.org/officeDocument/2006/relationships" r:embed="rId1"/>
          <a:stretch>
            <a:fillRect b="-1083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>
        <a:blipFill>
          <a:blip xmlns:r="http://schemas.openxmlformats.org/officeDocument/2006/relationships" r:embed="rId2"/>
          <a:stretch>
            <a:fillRect l="-472" t="-43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90020BD4-880E-4BA0-BA44-4C6BD8823891}" type="pres">
      <dgm:prSet presAssocID="{01A66772-F185-4D58-B8BB-E9370D7A7A2B}" presName="ThreeNodes_1" presStyleLbl="node1" presStyleIdx="0" presStyleCnt="3" custScaleY="64583">
        <dgm:presLayoutVars>
          <dgm:bulletEnabled val="1"/>
        </dgm:presLayoutVars>
      </dgm:prSet>
      <dgm:spPr/>
    </dgm:pt>
    <dgm:pt modelId="{8E45CBF7-9124-407B-95EB-B7F28F77133E}" type="pres">
      <dgm:prSet presAssocID="{01A66772-F185-4D58-B8BB-E9370D7A7A2B}" presName="ThreeNodes_2" presStyleLbl="node1" presStyleIdx="1" presStyleCnt="3" custScaleX="104326" custScaleY="71951" custLinFactNeighborY="-26745">
        <dgm:presLayoutVars>
          <dgm:bulletEnabled val="1"/>
        </dgm:presLayoutVars>
      </dgm:prSet>
      <dgm:spPr/>
    </dgm:pt>
    <dgm:pt modelId="{21E85B99-66CC-4336-8907-82B9B36AB6FE}" type="pres">
      <dgm:prSet presAssocID="{01A66772-F185-4D58-B8BB-E9370D7A7A2B}" presName="ThreeNodes_3" presStyleLbl="node1" presStyleIdx="2" presStyleCnt="3" custScaleX="98190" custScaleY="111128" custLinFactNeighborX="130" custLinFactNeighborY="-18143">
        <dgm:presLayoutVars>
          <dgm:bulletEnabled val="1"/>
        </dgm:presLayoutVars>
      </dgm:prSet>
      <dgm:spPr/>
    </dgm:pt>
    <dgm:pt modelId="{73166AD3-469E-4D05-B33B-481CF062A772}" type="pres">
      <dgm:prSet presAssocID="{01A66772-F185-4D58-B8BB-E9370D7A7A2B}" presName="ThreeConn_1-2" presStyleLbl="fgAccFollowNode1" presStyleIdx="0" presStyleCnt="2">
        <dgm:presLayoutVars>
          <dgm:bulletEnabled val="1"/>
        </dgm:presLayoutVars>
      </dgm:prSet>
      <dgm:spPr/>
    </dgm:pt>
    <dgm:pt modelId="{D4FC0BD5-0883-4785-95DE-9ED3EFB744F5}" type="pres">
      <dgm:prSet presAssocID="{01A66772-F185-4D58-B8BB-E9370D7A7A2B}" presName="ThreeConn_2-3" presStyleLbl="fgAccFollowNode1" presStyleIdx="1" presStyleCnt="2" custLinFactNeighborX="33474" custLinFactNeighborY="-37553">
        <dgm:presLayoutVars>
          <dgm:bulletEnabled val="1"/>
        </dgm:presLayoutVars>
      </dgm:prSet>
      <dgm:spPr/>
    </dgm:pt>
    <dgm:pt modelId="{EA6CE653-F765-4C3C-AEE5-206F5CD05BFD}" type="pres">
      <dgm:prSet presAssocID="{01A66772-F185-4D58-B8BB-E9370D7A7A2B}" presName="ThreeNodes_1_text" presStyleLbl="node1" presStyleIdx="2" presStyleCnt="3">
        <dgm:presLayoutVars>
          <dgm:bulletEnabled val="1"/>
        </dgm:presLayoutVars>
      </dgm:prSet>
      <dgm:spPr/>
    </dgm:pt>
    <dgm:pt modelId="{9D95F445-508D-47B9-ACD6-2945EF5B93FF}" type="pres">
      <dgm:prSet presAssocID="{01A66772-F185-4D58-B8BB-E9370D7A7A2B}" presName="ThreeNodes_2_text" presStyleLbl="node1" presStyleIdx="2" presStyleCnt="3">
        <dgm:presLayoutVars>
          <dgm:bulletEnabled val="1"/>
        </dgm:presLayoutVars>
      </dgm:prSet>
      <dgm:spPr/>
    </dgm:pt>
    <dgm:pt modelId="{1146FD91-F804-4B16-AACE-95E5835FCDD6}" type="pres">
      <dgm:prSet presAssocID="{01A66772-F185-4D58-B8BB-E9370D7A7A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B15D72A-240B-4948-899A-50FBC245B287}" type="presOf" srcId="{5B62599A-5C9B-48E7-896E-EA782AC60C8B}" destId="{73166AD3-469E-4D05-B33B-481CF062A772}" srcOrd="0" destOrd="0" presId="urn:microsoft.com/office/officeart/2005/8/layout/vProcess5"/>
    <dgm:cxn modelId="{362D293D-A614-4BD6-A9BD-43CC2496BB5F}" type="presOf" srcId="{1C383F32-22E8-4F62-A3E0-BDC3D5F48992}" destId="{1146FD91-F804-4B16-AACE-95E5835FCDD6}" srcOrd="1" destOrd="0" presId="urn:microsoft.com/office/officeart/2005/8/layout/vProcess5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44C29C4E-E5AA-47FE-B744-7D3DA235B560}" type="presOf" srcId="{49225C73-1633-42F1-AB3B-7CB183E5F8B8}" destId="{8E45CBF7-9124-407B-95EB-B7F28F77133E}" srcOrd="0" destOrd="0" presId="urn:microsoft.com/office/officeart/2005/8/layout/vProcess5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67F82C83-2CC1-40B7-A0AD-187208F57D0E}" type="presOf" srcId="{1C383F32-22E8-4F62-A3E0-BDC3D5F48992}" destId="{21E85B99-66CC-4336-8907-82B9B36AB6FE}" srcOrd="0" destOrd="0" presId="urn:microsoft.com/office/officeart/2005/8/layout/vProcess5"/>
    <dgm:cxn modelId="{3969568A-BC95-49EF-B3B4-DA20ED7FF19C}" type="presOf" srcId="{9646853A-8964-4519-A5B1-0B7D18B2983D}" destId="{D4FC0BD5-0883-4785-95DE-9ED3EFB744F5}" srcOrd="0" destOrd="0" presId="urn:microsoft.com/office/officeart/2005/8/layout/vProcess5"/>
    <dgm:cxn modelId="{76E29597-3435-4C65-B2A3-D7B7EA0C311B}" type="presOf" srcId="{40FC4FFE-8987-4A26-B7F4-8A516F18ADAE}" destId="{EA6CE653-F765-4C3C-AEE5-206F5CD05BFD}" srcOrd="1" destOrd="0" presId="urn:microsoft.com/office/officeart/2005/8/layout/vProcess5"/>
    <dgm:cxn modelId="{2CC8649D-091E-4E9B-91ED-5B596B869C0D}" type="presOf" srcId="{49225C73-1633-42F1-AB3B-7CB183E5F8B8}" destId="{9D95F445-508D-47B9-ACD6-2945EF5B93FF}" srcOrd="1" destOrd="0" presId="urn:microsoft.com/office/officeart/2005/8/layout/vProcess5"/>
    <dgm:cxn modelId="{0B61E2C4-C591-4249-8B2B-5A634125AF65}" type="presOf" srcId="{40FC4FFE-8987-4A26-B7F4-8A516F18ADAE}" destId="{90020BD4-880E-4BA0-BA44-4C6BD8823891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2C92DB8F-15CE-4D6A-8A23-62596781C668}" type="presParOf" srcId="{D690ACBA-3413-43A6-9B78-5CFCF21DE6F9}" destId="{90020BD4-880E-4BA0-BA44-4C6BD8823891}" srcOrd="1" destOrd="0" presId="urn:microsoft.com/office/officeart/2005/8/layout/vProcess5"/>
    <dgm:cxn modelId="{7D2BD9B4-C192-4F33-85ED-3634A30B5990}" type="presParOf" srcId="{D690ACBA-3413-43A6-9B78-5CFCF21DE6F9}" destId="{8E45CBF7-9124-407B-95EB-B7F28F77133E}" srcOrd="2" destOrd="0" presId="urn:microsoft.com/office/officeart/2005/8/layout/vProcess5"/>
    <dgm:cxn modelId="{3EE1A358-B5AC-42E3-A340-C9649A9640F2}" type="presParOf" srcId="{D690ACBA-3413-43A6-9B78-5CFCF21DE6F9}" destId="{21E85B99-66CC-4336-8907-82B9B36AB6FE}" srcOrd="3" destOrd="0" presId="urn:microsoft.com/office/officeart/2005/8/layout/vProcess5"/>
    <dgm:cxn modelId="{A1F0B808-677D-4AC5-9379-6188EEF58EB1}" type="presParOf" srcId="{D690ACBA-3413-43A6-9B78-5CFCF21DE6F9}" destId="{73166AD3-469E-4D05-B33B-481CF062A772}" srcOrd="4" destOrd="0" presId="urn:microsoft.com/office/officeart/2005/8/layout/vProcess5"/>
    <dgm:cxn modelId="{B2188616-219D-46C2-A487-3433DC905EAF}" type="presParOf" srcId="{D690ACBA-3413-43A6-9B78-5CFCF21DE6F9}" destId="{D4FC0BD5-0883-4785-95DE-9ED3EFB744F5}" srcOrd="5" destOrd="0" presId="urn:microsoft.com/office/officeart/2005/8/layout/vProcess5"/>
    <dgm:cxn modelId="{402708E1-93F3-4DEF-BFF3-FA46F8F65D74}" type="presParOf" srcId="{D690ACBA-3413-43A6-9B78-5CFCF21DE6F9}" destId="{EA6CE653-F765-4C3C-AEE5-206F5CD05BFD}" srcOrd="6" destOrd="0" presId="urn:microsoft.com/office/officeart/2005/8/layout/vProcess5"/>
    <dgm:cxn modelId="{60EF92FC-3060-407A-9155-F893B81E08D7}" type="presParOf" srcId="{D690ACBA-3413-43A6-9B78-5CFCF21DE6F9}" destId="{9D95F445-508D-47B9-ACD6-2945EF5B93FF}" srcOrd="7" destOrd="0" presId="urn:microsoft.com/office/officeart/2005/8/layout/vProcess5"/>
    <dgm:cxn modelId="{FFD7F953-BC23-4B15-9A18-CF0FE18AC19B}" type="presParOf" srcId="{D690ACBA-3413-43A6-9B78-5CFCF21DE6F9}" destId="{1146FD91-F804-4B16-AACE-95E5835FCD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 algn="l">
            <a:defRPr cap="all"/>
          </a:pPr>
          <a:r>
            <a:rPr lang="it-IT" sz="2400" cap="none" dirty="0"/>
            <a:t>Gli</a:t>
          </a:r>
          <a:r>
            <a:rPr lang="it-IT" sz="2400" cap="none" baseline="0" dirty="0"/>
            <a:t> </a:t>
          </a:r>
          <a:r>
            <a:rPr lang="it-IT" sz="2400" b="1" cap="none" baseline="0" dirty="0"/>
            <a:t>utenti</a:t>
          </a:r>
          <a:r>
            <a:rPr lang="it-IT" sz="2400" cap="none" baseline="0" dirty="0"/>
            <a:t> </a:t>
          </a:r>
          <a:r>
            <a:rPr lang="it-IT" sz="2400" b="1" cap="none" baseline="0" dirty="0"/>
            <a:t>esterni</a:t>
          </a:r>
          <a:r>
            <a:rPr lang="it-IT" sz="2400" cap="none" baseline="0" dirty="0"/>
            <a:t> al </a:t>
          </a:r>
          <a:r>
            <a:rPr lang="it-IT" sz="2400" b="1" cap="none" baseline="0" dirty="0"/>
            <a:t>dataset</a:t>
          </a:r>
          <a:r>
            <a:rPr lang="it-IT" sz="2400" cap="none" baseline="0" dirty="0"/>
            <a:t> rappresentano la </a:t>
          </a:r>
          <a:r>
            <a:rPr lang="it-IT" sz="2400" b="1" cap="none" baseline="0" dirty="0"/>
            <a:t>maggioranza</a:t>
          </a:r>
          <a:r>
            <a:rPr lang="it-IT" sz="2400" cap="none" baseline="0" dirty="0"/>
            <a:t> delle </a:t>
          </a:r>
          <a:r>
            <a:rPr lang="it-IT" sz="2400" b="1" cap="none" baseline="0" dirty="0"/>
            <a:t>citazioni</a:t>
          </a:r>
          <a:endParaRPr lang="en-US" sz="2400" b="1" cap="none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2400" b="1" cap="none" dirty="0"/>
            <a:t>Rimozione</a:t>
          </a:r>
          <a:r>
            <a:rPr lang="it-IT" sz="2400" b="0" cap="none" dirty="0"/>
            <a:t> degli </a:t>
          </a:r>
          <a:r>
            <a:rPr lang="it-IT" sz="2400" b="1" cap="none" dirty="0"/>
            <a:t>utenti</a:t>
          </a:r>
          <a:r>
            <a:rPr lang="it-IT" sz="2400" b="0" cap="none" dirty="0"/>
            <a:t> non presenti nel </a:t>
          </a:r>
          <a:r>
            <a:rPr lang="it-IT" sz="2400" b="1" cap="none" dirty="0"/>
            <a:t>dataset</a:t>
          </a:r>
          <a:br>
            <a:rPr lang="it-IT" sz="1400" dirty="0"/>
          </a:br>
          <a:endParaRPr lang="en-US" sz="1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D690ACBA-3413-43A6-9B78-5CFCF21DE6F9}" type="pres">
      <dgm:prSet presAssocID="{01A66772-F185-4D58-B8BB-E9370D7A7A2B}" presName="outerComposite" presStyleCnt="0">
        <dgm:presLayoutVars>
          <dgm:chMax val="5"/>
          <dgm:dir/>
          <dgm:resizeHandles val="exact"/>
        </dgm:presLayoutVars>
      </dgm:prSet>
      <dgm:spPr/>
    </dgm:pt>
    <dgm:pt modelId="{723C0FA4-98C0-4F77-81A4-26C94021EBFF}" type="pres">
      <dgm:prSet presAssocID="{01A66772-F185-4D58-B8BB-E9370D7A7A2B}" presName="dummyMaxCanvas" presStyleCnt="0">
        <dgm:presLayoutVars/>
      </dgm:prSet>
      <dgm:spPr/>
    </dgm:pt>
    <dgm:pt modelId="{DA5CF8CC-F5BA-48A1-BADC-8F24273D3C0A}" type="pres">
      <dgm:prSet presAssocID="{01A66772-F185-4D58-B8BB-E9370D7A7A2B}" presName="TwoNodes_1" presStyleLbl="node1" presStyleIdx="0" presStyleCnt="2" custLinFactNeighborX="-2366" custLinFactNeighborY="-18022">
        <dgm:presLayoutVars>
          <dgm:bulletEnabled val="1"/>
        </dgm:presLayoutVars>
      </dgm:prSet>
      <dgm:spPr/>
    </dgm:pt>
    <dgm:pt modelId="{3FA9DB54-915D-4C85-84A5-846AF7374140}" type="pres">
      <dgm:prSet presAssocID="{01A66772-F185-4D58-B8BB-E9370D7A7A2B}" presName="TwoNodes_2" presStyleLbl="node1" presStyleIdx="1" presStyleCnt="2" custLinFactNeighborX="473" custLinFactNeighborY="0">
        <dgm:presLayoutVars>
          <dgm:bulletEnabled val="1"/>
        </dgm:presLayoutVars>
      </dgm:prSet>
      <dgm:spPr/>
    </dgm:pt>
    <dgm:pt modelId="{2375BC38-78AB-4488-B401-EAE41DC2B16C}" type="pres">
      <dgm:prSet presAssocID="{01A66772-F185-4D58-B8BB-E9370D7A7A2B}" presName="TwoConn_1-2" presStyleLbl="fgAccFollowNode1" presStyleIdx="0" presStyleCnt="1">
        <dgm:presLayoutVars>
          <dgm:bulletEnabled val="1"/>
        </dgm:presLayoutVars>
      </dgm:prSet>
      <dgm:spPr/>
    </dgm:pt>
    <dgm:pt modelId="{7ACE7532-B888-4C41-A399-8880937098C4}" type="pres">
      <dgm:prSet presAssocID="{01A66772-F185-4D58-B8BB-E9370D7A7A2B}" presName="TwoNodes_1_text" presStyleLbl="node1" presStyleIdx="1" presStyleCnt="2">
        <dgm:presLayoutVars>
          <dgm:bulletEnabled val="1"/>
        </dgm:presLayoutVars>
      </dgm:prSet>
      <dgm:spPr/>
    </dgm:pt>
    <dgm:pt modelId="{9E917576-291F-476D-A1E8-40AC69AC173D}" type="pres">
      <dgm:prSet presAssocID="{01A66772-F185-4D58-B8BB-E9370D7A7A2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1E2D6442-0E57-4D83-80B2-EEA81627ABE4}" type="presOf" srcId="{49225C73-1633-42F1-AB3B-7CB183E5F8B8}" destId="{7ACE7532-B888-4C41-A399-8880937098C4}" srcOrd="1" destOrd="0" presId="urn:microsoft.com/office/officeart/2005/8/layout/vProcess5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4A186E9E-37A2-4AA0-9751-1E21743C501E}" type="presOf" srcId="{1C383F32-22E8-4F62-A3E0-BDC3D5F48992}" destId="{3FA9DB54-915D-4C85-84A5-846AF7374140}" srcOrd="0" destOrd="0" presId="urn:microsoft.com/office/officeart/2005/8/layout/vProcess5"/>
    <dgm:cxn modelId="{1F1826B1-9734-4B3C-AEF5-B9DEC22FE60D}" type="presOf" srcId="{9646853A-8964-4519-A5B1-0B7D18B2983D}" destId="{2375BC38-78AB-4488-B401-EAE41DC2B16C}" srcOrd="0" destOrd="0" presId="urn:microsoft.com/office/officeart/2005/8/layout/vProcess5"/>
    <dgm:cxn modelId="{AD11B3B8-DEC8-43AA-A6AA-C8B000296D15}" type="presOf" srcId="{49225C73-1633-42F1-AB3B-7CB183E5F8B8}" destId="{DA5CF8CC-F5BA-48A1-BADC-8F24273D3C0A}" srcOrd="0" destOrd="0" presId="urn:microsoft.com/office/officeart/2005/8/layout/vProcess5"/>
    <dgm:cxn modelId="{C47D24D5-1B58-478F-807A-BCC94E9748E5}" type="presOf" srcId="{01A66772-F185-4D58-B8BB-E9370D7A7A2B}" destId="{D690ACBA-3413-43A6-9B78-5CFCF21DE6F9}" srcOrd="0" destOrd="0" presId="urn:microsoft.com/office/officeart/2005/8/layout/vProcess5"/>
    <dgm:cxn modelId="{CFCFCEE6-390D-4791-8B46-ED4C5A55E122}" type="presOf" srcId="{1C383F32-22E8-4F62-A3E0-BDC3D5F48992}" destId="{9E917576-291F-476D-A1E8-40AC69AC173D}" srcOrd="1" destOrd="0" presId="urn:microsoft.com/office/officeart/2005/8/layout/vProcess5"/>
    <dgm:cxn modelId="{D8D03BD6-5AB1-4B29-B918-578A2F6E78BF}" type="presParOf" srcId="{D690ACBA-3413-43A6-9B78-5CFCF21DE6F9}" destId="{723C0FA4-98C0-4F77-81A4-26C94021EBFF}" srcOrd="0" destOrd="0" presId="urn:microsoft.com/office/officeart/2005/8/layout/vProcess5"/>
    <dgm:cxn modelId="{EAC0EF26-8257-471A-A0E5-DD86567DB78E}" type="presParOf" srcId="{D690ACBA-3413-43A6-9B78-5CFCF21DE6F9}" destId="{DA5CF8CC-F5BA-48A1-BADC-8F24273D3C0A}" srcOrd="1" destOrd="0" presId="urn:microsoft.com/office/officeart/2005/8/layout/vProcess5"/>
    <dgm:cxn modelId="{EE44C06F-6916-4D0F-B2F6-70C18F588DA6}" type="presParOf" srcId="{D690ACBA-3413-43A6-9B78-5CFCF21DE6F9}" destId="{3FA9DB54-915D-4C85-84A5-846AF7374140}" srcOrd="2" destOrd="0" presId="urn:microsoft.com/office/officeart/2005/8/layout/vProcess5"/>
    <dgm:cxn modelId="{6710F7D0-A577-4388-BF49-039D2867D1D6}" type="presParOf" srcId="{D690ACBA-3413-43A6-9B78-5CFCF21DE6F9}" destId="{2375BC38-78AB-4488-B401-EAE41DC2B16C}" srcOrd="3" destOrd="0" presId="urn:microsoft.com/office/officeart/2005/8/layout/vProcess5"/>
    <dgm:cxn modelId="{619D21C4-29B4-475B-B030-720021601CFE}" type="presParOf" srcId="{D690ACBA-3413-43A6-9B78-5CFCF21DE6F9}" destId="{7ACE7532-B888-4C41-A399-8880937098C4}" srcOrd="4" destOrd="0" presId="urn:microsoft.com/office/officeart/2005/8/layout/vProcess5"/>
    <dgm:cxn modelId="{6ACE21A2-8795-40B0-ADD6-7703739B86AF}" type="presParOf" srcId="{D690ACBA-3413-43A6-9B78-5CFCF21DE6F9}" destId="{9E917576-291F-476D-A1E8-40AC69AC173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1924-3FDF-4924-947E-49A57CFEFAF5}">
      <dsp:nvSpPr>
        <dsp:cNvPr id="0" name=""/>
        <dsp:cNvSpPr/>
      </dsp:nvSpPr>
      <dsp:spPr>
        <a:xfrm>
          <a:off x="0" y="447748"/>
          <a:ext cx="714248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 err="1"/>
            <a:t>Raccolta</a:t>
          </a:r>
          <a:r>
            <a:rPr lang="en-US" sz="3200" kern="1200" cap="none" dirty="0"/>
            <a:t> di </a:t>
          </a:r>
          <a:r>
            <a:rPr lang="en-US" sz="3200" kern="1200" cap="none" dirty="0" err="1"/>
            <a:t>più</a:t>
          </a:r>
          <a:r>
            <a:rPr lang="en-US" sz="3200" kern="1200" cap="none" dirty="0"/>
            <a:t> di </a:t>
          </a:r>
          <a:r>
            <a:rPr lang="en-US" sz="3200" b="1" kern="1200" cap="none" dirty="0"/>
            <a:t>17000</a:t>
          </a:r>
          <a:r>
            <a:rPr lang="en-US" sz="3200" kern="1200" cap="none" dirty="0"/>
            <a:t> </a:t>
          </a:r>
          <a:r>
            <a:rPr lang="en-US" sz="3200" b="1" kern="1200" cap="none" dirty="0"/>
            <a:t>tweets</a:t>
          </a:r>
          <a:r>
            <a:rPr lang="en-US" sz="3200" kern="1200" cap="none" dirty="0"/>
            <a:t> da </a:t>
          </a:r>
          <a:r>
            <a:rPr lang="en-US" sz="3200" kern="1200" cap="none" dirty="0" err="1"/>
            <a:t>presunti</a:t>
          </a:r>
          <a:r>
            <a:rPr lang="en-US" sz="3200" kern="1200" cap="none" dirty="0"/>
            <a:t> </a:t>
          </a:r>
          <a:r>
            <a:rPr lang="en-US" sz="3200" b="1" kern="1200" cap="none" dirty="0" err="1"/>
            <a:t>utenti</a:t>
          </a:r>
          <a:r>
            <a:rPr lang="en-US" sz="3200" kern="1200" cap="none" dirty="0"/>
            <a:t> </a:t>
          </a:r>
          <a:r>
            <a:rPr lang="en-US" sz="3200" b="1" kern="1200" cap="none" dirty="0"/>
            <a:t>pro-ISIS</a:t>
          </a:r>
        </a:p>
      </dsp:txBody>
      <dsp:txXfrm>
        <a:off x="59399" y="507147"/>
        <a:ext cx="7023682" cy="1098002"/>
      </dsp:txXfrm>
    </dsp:sp>
    <dsp:sp modelId="{E311D735-4861-4890-9655-AA7EF803377B}">
      <dsp:nvSpPr>
        <dsp:cNvPr id="0" name=""/>
        <dsp:cNvSpPr/>
      </dsp:nvSpPr>
      <dsp:spPr>
        <a:xfrm>
          <a:off x="0" y="1851749"/>
          <a:ext cx="7142480" cy="1216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 cap="none" dirty="0"/>
            <a:t>Inizio: 13/11/2015 (</a:t>
          </a:r>
          <a:r>
            <a:rPr lang="it-IT" sz="3200" b="1" kern="1200" cap="none" dirty="0"/>
            <a:t>attacco di Parigi</a:t>
          </a:r>
          <a:r>
            <a:rPr lang="it-IT" sz="3200" kern="1200" cap="none" dirty="0"/>
            <a:t>)</a:t>
          </a:r>
          <a:br>
            <a:rPr lang="it-IT" sz="3200" kern="1200" cap="none" dirty="0"/>
          </a:br>
          <a:r>
            <a:rPr lang="it-IT" sz="3200" kern="1200" cap="none" dirty="0"/>
            <a:t>Fine: 13/05/</a:t>
          </a:r>
          <a:r>
            <a:rPr lang="en-US" sz="3200" b="0" i="0" kern="1200" cap="none" dirty="0"/>
            <a:t>2016</a:t>
          </a:r>
          <a:endParaRPr lang="en-US" sz="3200" kern="1200" cap="none" dirty="0"/>
        </a:p>
      </dsp:txBody>
      <dsp:txXfrm>
        <a:off x="59399" y="1911148"/>
        <a:ext cx="7023682" cy="1098002"/>
      </dsp:txXfrm>
    </dsp:sp>
    <dsp:sp modelId="{C7F45DDB-4C20-40F3-9B82-BC51928B3673}">
      <dsp:nvSpPr>
        <dsp:cNvPr id="0" name=""/>
        <dsp:cNvSpPr/>
      </dsp:nvSpPr>
      <dsp:spPr>
        <a:xfrm>
          <a:off x="0" y="3255749"/>
          <a:ext cx="7142480" cy="1216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cap="none" dirty="0"/>
            <a:t>Tweets in diverse lingue (non solo inglese)</a:t>
          </a:r>
        </a:p>
      </dsp:txBody>
      <dsp:txXfrm>
        <a:off x="59399" y="3315148"/>
        <a:ext cx="7023682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CD95-1BA3-4872-ABB8-0866A747DEB8}">
      <dsp:nvSpPr>
        <dsp:cNvPr id="0" name=""/>
        <dsp:cNvSpPr/>
      </dsp:nvSpPr>
      <dsp:spPr>
        <a:xfrm>
          <a:off x="0" y="0"/>
          <a:ext cx="8390382" cy="603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Preprocessing tweet: </a:t>
          </a:r>
          <a:r>
            <a:rPr lang="en-US" sz="1800" kern="1200" dirty="0" err="1"/>
            <a:t>rimozione</a:t>
          </a:r>
          <a:r>
            <a:rPr lang="en-US" sz="1800" kern="1200" dirty="0"/>
            <a:t> link, #, \n, “ENGLISH TRANSLATION”</a:t>
          </a:r>
        </a:p>
      </dsp:txBody>
      <dsp:txXfrm>
        <a:off x="17688" y="17688"/>
        <a:ext cx="7668043" cy="568547"/>
      </dsp:txXfrm>
    </dsp:sp>
    <dsp:sp modelId="{0F2958DF-81D0-4585-8388-E9DA3D43D540}">
      <dsp:nvSpPr>
        <dsp:cNvPr id="0" name=""/>
        <dsp:cNvSpPr/>
      </dsp:nvSpPr>
      <dsp:spPr>
        <a:xfrm>
          <a:off x="626554" y="687801"/>
          <a:ext cx="8390382" cy="603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Tokenization, POS tagging, Dependency parsing, lemmatization</a:t>
          </a:r>
        </a:p>
      </dsp:txBody>
      <dsp:txXfrm>
        <a:off x="644242" y="705489"/>
        <a:ext cx="7335901" cy="568547"/>
      </dsp:txXfrm>
    </dsp:sp>
    <dsp:sp modelId="{7886BCA4-060F-4645-AF59-F897586D1963}">
      <dsp:nvSpPr>
        <dsp:cNvPr id="0" name=""/>
        <dsp:cNvSpPr/>
      </dsp:nvSpPr>
      <dsp:spPr>
        <a:xfrm>
          <a:off x="1253109" y="1375603"/>
          <a:ext cx="8390382" cy="603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Named entity recognition (SPACY)</a:t>
          </a:r>
          <a:endParaRPr lang="en-US" sz="1800" kern="1200" dirty="0"/>
        </a:p>
      </dsp:txBody>
      <dsp:txXfrm>
        <a:off x="1270797" y="1393291"/>
        <a:ext cx="7335901" cy="568547"/>
      </dsp:txXfrm>
    </dsp:sp>
    <dsp:sp modelId="{4A0B2002-7CFF-422C-B52C-3D0DAC7CFD7C}">
      <dsp:nvSpPr>
        <dsp:cNvPr id="0" name=""/>
        <dsp:cNvSpPr/>
      </dsp:nvSpPr>
      <dsp:spPr>
        <a:xfrm>
          <a:off x="1879663" y="2063404"/>
          <a:ext cx="8390382" cy="603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RAGGRUPPAMENTO DI ENTITà CON NOME SIMILE (metrica: edit distance)</a:t>
          </a:r>
        </a:p>
      </dsp:txBody>
      <dsp:txXfrm>
        <a:off x="1897351" y="2081092"/>
        <a:ext cx="7335901" cy="568547"/>
      </dsp:txXfrm>
    </dsp:sp>
    <dsp:sp modelId="{25A750E5-90BC-42D0-8D06-9ACE00D36314}">
      <dsp:nvSpPr>
        <dsp:cNvPr id="0" name=""/>
        <dsp:cNvSpPr/>
      </dsp:nvSpPr>
      <dsp:spPr>
        <a:xfrm>
          <a:off x="2506218" y="2751206"/>
          <a:ext cx="8390382" cy="6039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SENTIMENT ANALYSIS DEL TWEET E DELLE SUE SENTENCES.  </a:t>
          </a:r>
        </a:p>
      </dsp:txBody>
      <dsp:txXfrm>
        <a:off x="2523906" y="2768894"/>
        <a:ext cx="7335901" cy="568547"/>
      </dsp:txXfrm>
    </dsp:sp>
    <dsp:sp modelId="{5B1B0F04-4109-4449-B1FD-6C2FA3492FCA}">
      <dsp:nvSpPr>
        <dsp:cNvPr id="0" name=""/>
        <dsp:cNvSpPr/>
      </dsp:nvSpPr>
      <dsp:spPr>
        <a:xfrm>
          <a:off x="7997831" y="441199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86155" y="441199"/>
        <a:ext cx="215902" cy="295394"/>
      </dsp:txXfrm>
    </dsp:sp>
    <dsp:sp modelId="{E55ED87E-ADD2-4D80-9DBA-57279CDE27E0}">
      <dsp:nvSpPr>
        <dsp:cNvPr id="0" name=""/>
        <dsp:cNvSpPr/>
      </dsp:nvSpPr>
      <dsp:spPr>
        <a:xfrm>
          <a:off x="8624386" y="1129001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12710" y="1129001"/>
        <a:ext cx="215902" cy="295394"/>
      </dsp:txXfrm>
    </dsp:sp>
    <dsp:sp modelId="{60E2EAFF-6F8C-4079-B423-F701E0CD1834}">
      <dsp:nvSpPr>
        <dsp:cNvPr id="0" name=""/>
        <dsp:cNvSpPr/>
      </dsp:nvSpPr>
      <dsp:spPr>
        <a:xfrm>
          <a:off x="9250940" y="1806737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9264" y="1806737"/>
        <a:ext cx="215902" cy="295394"/>
      </dsp:txXfrm>
    </dsp:sp>
    <dsp:sp modelId="{2E3034C5-3FFC-4EBF-9A9C-530BC46AC53C}">
      <dsp:nvSpPr>
        <dsp:cNvPr id="0" name=""/>
        <dsp:cNvSpPr/>
      </dsp:nvSpPr>
      <dsp:spPr>
        <a:xfrm>
          <a:off x="9877495" y="2501249"/>
          <a:ext cx="392550" cy="3925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9965819" y="2501249"/>
        <a:ext cx="215902" cy="2953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DECEA-D3AC-41E2-90CE-1C17E416B535}">
      <dsp:nvSpPr>
        <dsp:cNvPr id="0" name=""/>
        <dsp:cNvSpPr/>
      </dsp:nvSpPr>
      <dsp:spPr>
        <a:xfrm>
          <a:off x="0" y="0"/>
          <a:ext cx="7863982" cy="987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800" b="1" kern="1200" cap="none" dirty="0"/>
            <a:t>Grafo diretto, orientato, bipartito e pesato</a:t>
          </a:r>
          <a:r>
            <a:rPr lang="it-IT" sz="2400" b="0" kern="1200" cap="none" dirty="0"/>
            <a:t> </a:t>
          </a:r>
          <a:endParaRPr lang="en-US" sz="2400" kern="1200" cap="none" dirty="0"/>
        </a:p>
      </dsp:txBody>
      <dsp:txXfrm>
        <a:off x="28929" y="28929"/>
        <a:ext cx="6798165" cy="929853"/>
      </dsp:txXfrm>
    </dsp:sp>
    <dsp:sp modelId="{519F33F1-B481-480A-B35A-31AC83D170DD}">
      <dsp:nvSpPr>
        <dsp:cNvPr id="0" name=""/>
        <dsp:cNvSpPr/>
      </dsp:nvSpPr>
      <dsp:spPr>
        <a:xfrm>
          <a:off x="693880" y="1152329"/>
          <a:ext cx="7863982" cy="987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>
                <m:r>
                  <a:rPr lang="it-IT" sz="22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=(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𝑈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𝐸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𝛿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𝛾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) </m:t>
                </m:r>
              </m:oMath>
            </m:oMathPara>
          </a14:m>
          <a:br>
            <a:rPr lang="it-IT" sz="2200" b="0" i="1" kern="1200" dirty="0">
              <a:latin typeface="Cambria Math" panose="02040503050406030204" pitchFamily="18" charset="0"/>
            </a:rPr>
          </a:br>
          <a14:m xmlns:a14="http://schemas.microsoft.com/office/drawing/2010/main">
            <m:oMath xmlns:m="http://schemas.openxmlformats.org/officeDocument/2006/math">
              <m:r>
                <a:rPr lang="it-IT" sz="2200" b="0" i="1" kern="1200" smtClean="0">
                  <a:latin typeface="Cambria Math" panose="02040503050406030204" pitchFamily="18" charset="0"/>
                </a:rPr>
                <m:t>𝑉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:</m:t>
              </m:r>
            </m:oMath>
          </a14:m>
          <a:r>
            <a:rPr lang="it-IT" sz="2200" b="1" kern="1200" cap="none" dirty="0"/>
            <a:t> utenti </a:t>
          </a:r>
          <a:r>
            <a:rPr lang="it-IT" sz="2200" b="0" kern="1200" cap="none" dirty="0"/>
            <a:t>del</a:t>
          </a:r>
          <a:r>
            <a:rPr lang="it-IT" sz="2200" b="1" kern="1200" cap="none" dirty="0"/>
            <a:t> dataset</a:t>
          </a:r>
          <a:br>
            <a:rPr lang="it-IT" sz="2200" b="1" kern="1200" cap="none" dirty="0"/>
          </a:br>
          <a:r>
            <a:rPr lang="it-IT" sz="2200" b="0" kern="1200" cap="none" dirty="0"/>
            <a:t>U</a:t>
          </a:r>
          <a:r>
            <a:rPr lang="it-IT" sz="2200" b="1" kern="1200" cap="none" dirty="0"/>
            <a:t>: entità</a:t>
          </a:r>
          <a:r>
            <a:rPr lang="it-IT" sz="2200" b="0" kern="1200" cap="none" dirty="0"/>
            <a:t> estratte dai </a:t>
          </a:r>
          <a:r>
            <a:rPr lang="it-IT" sz="2200" b="1" kern="1200" cap="none" dirty="0"/>
            <a:t>tweets</a:t>
          </a:r>
          <a:r>
            <a:rPr lang="it-IT" sz="2200" b="0" kern="1200" cap="none" dirty="0"/>
            <a:t> </a:t>
          </a:r>
          <a:endParaRPr lang="en-US" sz="2200" b="0" kern="1200" dirty="0"/>
        </a:p>
      </dsp:txBody>
      <dsp:txXfrm>
        <a:off x="722809" y="1181258"/>
        <a:ext cx="6470231" cy="929853"/>
      </dsp:txXfrm>
    </dsp:sp>
    <dsp:sp modelId="{2D55B51C-64AB-4ADF-9AA6-6BB0A407EBDD}">
      <dsp:nvSpPr>
        <dsp:cNvPr id="0" name=""/>
        <dsp:cNvSpPr/>
      </dsp:nvSpPr>
      <dsp:spPr>
        <a:xfrm>
          <a:off x="1387761" y="2304658"/>
          <a:ext cx="7863982" cy="987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 xmlns:m="http://schemas.openxmlformats.org/officeDocument/2006/math">
              <m:r>
                <a:rPr lang="it-IT" sz="2000" b="0" i="1" kern="1200" cap="none" smtClean="0">
                  <a:latin typeface="Cambria Math" panose="02040503050406030204" pitchFamily="18" charset="0"/>
                </a:rPr>
                <m:t>𝛿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: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𝐸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→</m:t>
              </m:r>
              <m:r>
                <a:rPr lang="it-IT" sz="2000" b="0" i="1" kern="1200" cap="none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ℕ</m:t>
              </m:r>
              <m:r>
                <a:rPr lang="it-IT" sz="2000" b="0" i="1" kern="1200" cap="none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:</m:t>
              </m:r>
            </m:oMath>
          </a14:m>
          <a:r>
            <a:rPr lang="it-IT" sz="2000" kern="1200" cap="none" dirty="0"/>
            <a:t> </a:t>
          </a:r>
          <a:r>
            <a:rPr lang="it-IT" sz="2200" b="1" kern="1200" cap="none" dirty="0"/>
            <a:t>citazioni</a:t>
          </a:r>
          <a:r>
            <a:rPr lang="it-IT" sz="2200" kern="1200" cap="none" dirty="0"/>
            <a:t> di un utente verso un’entità</a:t>
          </a:r>
          <a:br>
            <a:rPr lang="it-IT" sz="2000" kern="1200" cap="none" dirty="0"/>
          </a:br>
          <a:br>
            <a:rPr lang="it-IT" sz="2000" kern="1200" cap="none" dirty="0"/>
          </a:br>
          <a14:m xmlns:a14="http://schemas.microsoft.com/office/drawing/2010/main">
            <m:oMath xmlns:m="http://schemas.openxmlformats.org/officeDocument/2006/math">
              <m:r>
                <a:rPr lang="it-IT" sz="2000" b="0" i="1" kern="1200" cap="none" smtClean="0">
                  <a:latin typeface="Cambria Math" panose="02040503050406030204" pitchFamily="18" charset="0"/>
                </a:rPr>
                <m:t>𝛾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: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𝑉</m:t>
              </m:r>
              <m:r>
                <a:rPr lang="it-IT" sz="2000" b="0" i="1" kern="1200" cap="none" smtClean="0">
                  <a:latin typeface="Cambria Math" panose="02040503050406030204" pitchFamily="18" charset="0"/>
                </a:rPr>
                <m:t>→[0, 1]:</m:t>
              </m:r>
            </m:oMath>
          </a14:m>
          <a:r>
            <a:rPr lang="en-US" sz="2000" kern="1200" cap="none" dirty="0"/>
            <a:t> </a:t>
          </a:r>
          <a:r>
            <a:rPr lang="en-US" sz="2200" b="1" kern="1200" cap="none" dirty="0" err="1"/>
            <a:t>importanza</a:t>
          </a:r>
          <a:r>
            <a:rPr lang="en-US" sz="2200" kern="1200" cap="none" dirty="0"/>
            <a:t> di un </a:t>
          </a:r>
          <a:r>
            <a:rPr lang="en-US" sz="2200" kern="1200" cap="none" dirty="0" err="1"/>
            <a:t>utente</a:t>
          </a:r>
          <a:endParaRPr lang="en-US" sz="2200" kern="1200" cap="none" dirty="0"/>
        </a:p>
      </dsp:txBody>
      <dsp:txXfrm>
        <a:off x="1416690" y="2333587"/>
        <a:ext cx="6470231" cy="929853"/>
      </dsp:txXfrm>
    </dsp:sp>
    <dsp:sp modelId="{EA58061E-3351-4C9B-909A-E8F7D9E0650C}">
      <dsp:nvSpPr>
        <dsp:cNvPr id="0" name=""/>
        <dsp:cNvSpPr/>
      </dsp:nvSpPr>
      <dsp:spPr>
        <a:xfrm>
          <a:off x="7221970" y="749014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66423" y="749014"/>
        <a:ext cx="353106" cy="483114"/>
      </dsp:txXfrm>
    </dsp:sp>
    <dsp:sp modelId="{4676D0D5-CCBE-48BD-AD33-1C88C62EEDFA}">
      <dsp:nvSpPr>
        <dsp:cNvPr id="0" name=""/>
        <dsp:cNvSpPr/>
      </dsp:nvSpPr>
      <dsp:spPr>
        <a:xfrm>
          <a:off x="7915851" y="1894758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060304" y="1894758"/>
        <a:ext cx="353106" cy="4831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36B62-B31B-4A13-B815-DEE779DAB66B}">
      <dsp:nvSpPr>
        <dsp:cNvPr id="0" name=""/>
        <dsp:cNvSpPr/>
      </dsp:nvSpPr>
      <dsp:spPr>
        <a:xfrm>
          <a:off x="0" y="0"/>
          <a:ext cx="7776105" cy="727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Per </a:t>
          </a:r>
          <a:r>
            <a:rPr lang="en-US" sz="2400" kern="1200" cap="none" dirty="0" err="1"/>
            <a:t>ogni</a:t>
          </a:r>
          <a:r>
            <a:rPr lang="en-US" sz="2400" kern="1200" cap="none" dirty="0"/>
            <a:t> tweet, per </a:t>
          </a:r>
          <a:r>
            <a:rPr lang="en-US" sz="2400" kern="1200" cap="none" dirty="0" err="1"/>
            <a:t>ogni</a:t>
          </a:r>
          <a:r>
            <a:rPr lang="en-US" sz="2400" kern="1200" cap="none" dirty="0"/>
            <a:t> </a:t>
          </a:r>
          <a:r>
            <a:rPr lang="en-US" sz="2400" kern="1200" cap="none" dirty="0" err="1"/>
            <a:t>sua</a:t>
          </a:r>
          <a:r>
            <a:rPr lang="en-US" sz="2400" kern="1200" cap="none" dirty="0"/>
            <a:t> sentence, </a:t>
          </a:r>
          <a:r>
            <a:rPr lang="en-US" sz="2400" kern="1200" cap="none" dirty="0" err="1"/>
            <a:t>estraggo</a:t>
          </a:r>
          <a:r>
            <a:rPr lang="en-US" sz="2400" kern="1200" cap="none" dirty="0"/>
            <a:t> </a:t>
          </a:r>
          <a:r>
            <a:rPr lang="en-US" sz="2400" kern="1200" cap="none" dirty="0" err="1"/>
            <a:t>delle</a:t>
          </a:r>
          <a:r>
            <a:rPr lang="en-US" sz="2400" kern="1200" cap="none" dirty="0"/>
            <a:t> </a:t>
          </a:r>
          <a:r>
            <a:rPr lang="en-US" sz="2400" kern="1200" cap="none" dirty="0" err="1"/>
            <a:t>entità</a:t>
          </a:r>
          <a:r>
            <a:rPr lang="en-US" sz="2400" kern="1200" cap="none" dirty="0"/>
            <a:t>, a cui </a:t>
          </a:r>
          <a:r>
            <a:rPr lang="en-US" sz="2400" kern="1200" cap="none" dirty="0" err="1"/>
            <a:t>lego</a:t>
          </a:r>
          <a:r>
            <a:rPr lang="en-US" sz="2400" kern="1200" cap="none" dirty="0"/>
            <a:t> il sentiment </a:t>
          </a:r>
          <a:r>
            <a:rPr lang="en-US" sz="2400" kern="1200" cap="none" dirty="0" err="1"/>
            <a:t>della</a:t>
          </a:r>
          <a:r>
            <a:rPr lang="en-US" sz="2400" kern="1200" cap="none" dirty="0"/>
            <a:t> sentence</a:t>
          </a:r>
        </a:p>
      </dsp:txBody>
      <dsp:txXfrm>
        <a:off x="21299" y="21299"/>
        <a:ext cx="6929940" cy="684612"/>
      </dsp:txXfrm>
    </dsp:sp>
    <dsp:sp modelId="{61ED5D69-3342-4E41-A7A7-1315133FAE56}">
      <dsp:nvSpPr>
        <dsp:cNvPr id="0" name=""/>
        <dsp:cNvSpPr/>
      </dsp:nvSpPr>
      <dsp:spPr>
        <a:xfrm>
          <a:off x="1011515" y="1664401"/>
          <a:ext cx="7776105" cy="7272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 dirty="0"/>
            <a:t>Il sentiment di </a:t>
          </a:r>
          <a:r>
            <a:rPr lang="en-US" sz="2200" kern="1200" cap="none" dirty="0" err="1"/>
            <a:t>una</a:t>
          </a:r>
          <a:r>
            <a:rPr lang="en-US" sz="2200" kern="1200" cap="none" dirty="0"/>
            <a:t> </a:t>
          </a:r>
          <a:r>
            <a:rPr lang="en-US" sz="2200" kern="1200" cap="none" dirty="0" err="1"/>
            <a:t>frase</a:t>
          </a:r>
          <a:r>
            <a:rPr lang="en-US" sz="2200" kern="1200" cap="none" dirty="0"/>
            <a:t> è la media </a:t>
          </a:r>
          <a:r>
            <a:rPr lang="en-US" sz="2200" kern="1200" cap="none" dirty="0" err="1"/>
            <a:t>tra</a:t>
          </a:r>
          <a:r>
            <a:rPr lang="en-US" sz="2200" kern="1200" cap="none" dirty="0"/>
            <a:t> </a:t>
          </a:r>
          <a:r>
            <a:rPr lang="en-US" sz="2200" b="1" kern="1200" cap="none" dirty="0" err="1"/>
            <a:t>Afinn</a:t>
          </a:r>
          <a:r>
            <a:rPr lang="en-US" sz="2200" kern="1200" cap="none" dirty="0"/>
            <a:t> score </a:t>
          </a:r>
          <a:r>
            <a:rPr lang="en-US" sz="2200" kern="1200" cap="none" dirty="0" err="1"/>
            <a:t>normalizzato</a:t>
          </a:r>
          <a:r>
            <a:rPr lang="en-US" sz="2200" kern="1200" cap="none" dirty="0"/>
            <a:t> e lo score </a:t>
          </a:r>
          <a:r>
            <a:rPr lang="en-US" sz="2200" kern="1200" cap="none" dirty="0" err="1"/>
            <a:t>assegnato</a:t>
          </a:r>
          <a:r>
            <a:rPr lang="en-US" sz="2200" kern="1200" cap="none" dirty="0"/>
            <a:t> da </a:t>
          </a:r>
          <a:r>
            <a:rPr lang="en-US" sz="2200" b="1" kern="1200" cap="none" dirty="0"/>
            <a:t>NLTK</a:t>
          </a:r>
        </a:p>
      </dsp:txBody>
      <dsp:txXfrm>
        <a:off x="1032814" y="1685700"/>
        <a:ext cx="6609571" cy="684612"/>
      </dsp:txXfrm>
    </dsp:sp>
    <dsp:sp modelId="{23B8A9B7-D0DE-48FA-B73D-F8F1F8B35F92}">
      <dsp:nvSpPr>
        <dsp:cNvPr id="0" name=""/>
        <dsp:cNvSpPr/>
      </dsp:nvSpPr>
      <dsp:spPr>
        <a:xfrm>
          <a:off x="281183" y="2557676"/>
          <a:ext cx="7776105" cy="727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cap="none"/>
            <a:t>Finita la NER si fa la media dei sentiment legati ad ogni entità</a:t>
          </a:r>
          <a:endParaRPr lang="it-IT" sz="2100" kern="1200"/>
        </a:p>
      </dsp:txBody>
      <dsp:txXfrm>
        <a:off x="302482" y="2578975"/>
        <a:ext cx="6619292" cy="684612"/>
      </dsp:txXfrm>
    </dsp:sp>
    <dsp:sp modelId="{0E1F3A02-E4DA-4114-9233-228F4D6C4030}">
      <dsp:nvSpPr>
        <dsp:cNvPr id="0" name=""/>
        <dsp:cNvSpPr/>
      </dsp:nvSpPr>
      <dsp:spPr>
        <a:xfrm>
          <a:off x="2905619" y="785005"/>
          <a:ext cx="5976403" cy="727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Per </a:t>
          </a:r>
          <a:r>
            <a:rPr lang="en-US" sz="2100" kern="1200" cap="none" dirty="0" err="1"/>
            <a:t>ogni</a:t>
          </a:r>
          <a:r>
            <a:rPr lang="en-US" sz="2100" kern="1200" cap="none" dirty="0"/>
            <a:t> tweet (</a:t>
          </a:r>
          <a:r>
            <a:rPr lang="en-US" sz="2100" kern="1200" cap="none" dirty="0" err="1"/>
            <a:t>intero</a:t>
          </a:r>
          <a:r>
            <a:rPr lang="en-US" sz="2100" kern="1200" cap="none" dirty="0"/>
            <a:t>) </a:t>
          </a:r>
          <a:r>
            <a:rPr lang="en-US" sz="2100" kern="1200" cap="none" dirty="0" err="1"/>
            <a:t>calcolo</a:t>
          </a:r>
          <a:r>
            <a:rPr lang="en-US" sz="2100" kern="1200" cap="none" dirty="0"/>
            <a:t> il </a:t>
          </a:r>
          <a:r>
            <a:rPr lang="en-US" sz="2100" kern="1200" cap="none" dirty="0" err="1"/>
            <a:t>suo</a:t>
          </a:r>
          <a:r>
            <a:rPr lang="en-US" sz="2100" kern="1200" cap="none" dirty="0"/>
            <a:t> sentiment</a:t>
          </a:r>
        </a:p>
      </dsp:txBody>
      <dsp:txXfrm>
        <a:off x="2926918" y="806304"/>
        <a:ext cx="5069993" cy="684612"/>
      </dsp:txXfrm>
    </dsp:sp>
    <dsp:sp modelId="{28E41677-2906-44DE-A831-639EB0FF2C32}">
      <dsp:nvSpPr>
        <dsp:cNvPr id="0" name=""/>
        <dsp:cNvSpPr/>
      </dsp:nvSpPr>
      <dsp:spPr>
        <a:xfrm>
          <a:off x="1302678" y="726326"/>
          <a:ext cx="899664" cy="940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505102" y="726326"/>
        <a:ext cx="494816" cy="717714"/>
      </dsp:txXfrm>
    </dsp:sp>
    <dsp:sp modelId="{BBF6F6E2-6F26-4B76-8F18-C1275CBA3DB5}">
      <dsp:nvSpPr>
        <dsp:cNvPr id="0" name=""/>
        <dsp:cNvSpPr/>
      </dsp:nvSpPr>
      <dsp:spPr>
        <a:xfrm>
          <a:off x="7912728" y="1126163"/>
          <a:ext cx="686308" cy="644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067147" y="1126163"/>
        <a:ext cx="377470" cy="484636"/>
      </dsp:txXfrm>
    </dsp:sp>
    <dsp:sp modelId="{51BB715A-C131-4F83-A43B-4624DD5F78A5}">
      <dsp:nvSpPr>
        <dsp:cNvPr id="0" name=""/>
        <dsp:cNvSpPr/>
      </dsp:nvSpPr>
      <dsp:spPr>
        <a:xfrm>
          <a:off x="7658251" y="2185507"/>
          <a:ext cx="639909" cy="6971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400" kern="1200"/>
        </a:p>
      </dsp:txBody>
      <dsp:txXfrm>
        <a:off x="7802231" y="2185507"/>
        <a:ext cx="351949" cy="5387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06478-E658-48F6-B962-014BAE9FF04C}">
      <dsp:nvSpPr>
        <dsp:cNvPr id="0" name=""/>
        <dsp:cNvSpPr/>
      </dsp:nvSpPr>
      <dsp:spPr>
        <a:xfrm>
          <a:off x="0" y="1480827"/>
          <a:ext cx="2158989" cy="30225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23" tIns="330200" rIns="168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 cap="none" dirty="0"/>
            <a:t>Gli </a:t>
          </a:r>
          <a:r>
            <a:rPr lang="it-IT" sz="1800" b="1" kern="1200" cap="none" dirty="0"/>
            <a:t>hashtags</a:t>
          </a:r>
          <a:r>
            <a:rPr lang="it-IT" sz="1800" kern="1200" cap="none" dirty="0"/>
            <a:t> sono una </a:t>
          </a:r>
          <a:r>
            <a:rPr lang="it-IT" sz="1800" i="1" kern="1200" cap="none" dirty="0"/>
            <a:t>buona</a:t>
          </a:r>
          <a:r>
            <a:rPr lang="it-IT" sz="1800" kern="1200" cap="none" dirty="0"/>
            <a:t> </a:t>
          </a:r>
          <a:r>
            <a:rPr lang="it-IT" sz="1800" i="1" kern="1200" cap="none" dirty="0"/>
            <a:t>rappresentazione</a:t>
          </a:r>
          <a:r>
            <a:rPr lang="it-IT" sz="1800" kern="1200" cap="none" dirty="0"/>
            <a:t> delle </a:t>
          </a:r>
          <a:r>
            <a:rPr lang="it-IT" sz="1800" b="1" kern="1200" cap="none" dirty="0"/>
            <a:t>entità</a:t>
          </a:r>
          <a:r>
            <a:rPr lang="it-IT" sz="1800" kern="1200" cap="none" dirty="0"/>
            <a:t> presenti nei tweets</a:t>
          </a:r>
          <a:endParaRPr lang="en-US" sz="1800" kern="1200" cap="none" dirty="0"/>
        </a:p>
      </dsp:txBody>
      <dsp:txXfrm>
        <a:off x="0" y="2629409"/>
        <a:ext cx="2158989" cy="1813551"/>
      </dsp:txXfrm>
    </dsp:sp>
    <dsp:sp modelId="{228F3180-F6CB-40E8-944B-3AA4B0E72A77}">
      <dsp:nvSpPr>
        <dsp:cNvPr id="0" name=""/>
        <dsp:cNvSpPr/>
      </dsp:nvSpPr>
      <dsp:spPr>
        <a:xfrm>
          <a:off x="626107" y="1783085"/>
          <a:ext cx="906775" cy="9067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96" tIns="12700" rIns="70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58901" y="1915879"/>
        <a:ext cx="641187" cy="641187"/>
      </dsp:txXfrm>
    </dsp:sp>
    <dsp:sp modelId="{A47F6A2C-D438-461C-AF0A-D042C0D0E14E}">
      <dsp:nvSpPr>
        <dsp:cNvPr id="0" name=""/>
        <dsp:cNvSpPr/>
      </dsp:nvSpPr>
      <dsp:spPr>
        <a:xfrm>
          <a:off x="0" y="4503340"/>
          <a:ext cx="21589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C2DBC-A650-4495-8E2F-24A203350AF6}">
      <dsp:nvSpPr>
        <dsp:cNvPr id="0" name=""/>
        <dsp:cNvSpPr/>
      </dsp:nvSpPr>
      <dsp:spPr>
        <a:xfrm>
          <a:off x="2374889" y="1480827"/>
          <a:ext cx="2158989" cy="30225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23" tIns="330200" rIns="168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Le </a:t>
          </a:r>
          <a:r>
            <a:rPr lang="en-US" sz="1800" b="1" kern="1200" cap="none" dirty="0" err="1"/>
            <a:t>entità</a:t>
          </a:r>
          <a:r>
            <a:rPr lang="en-US" sz="1800" kern="1200" cap="none" dirty="0"/>
            <a:t> </a:t>
          </a:r>
          <a:r>
            <a:rPr lang="en-US" sz="1800" kern="1200" cap="none" dirty="0" err="1"/>
            <a:t>più</a:t>
          </a:r>
          <a:r>
            <a:rPr lang="en-US" sz="1800" kern="1200" cap="none" dirty="0"/>
            <a:t> </a:t>
          </a:r>
          <a:r>
            <a:rPr lang="en-US" sz="1800" b="1" kern="1200" cap="none" dirty="0" err="1"/>
            <a:t>importanti</a:t>
          </a:r>
          <a:r>
            <a:rPr lang="en-US" sz="1800" kern="1200" cap="none" dirty="0"/>
            <a:t> </a:t>
          </a:r>
          <a:r>
            <a:rPr lang="en-US" sz="1800" kern="1200" cap="none" dirty="0" err="1"/>
            <a:t>suscitano</a:t>
          </a:r>
          <a:r>
            <a:rPr lang="en-US" sz="1800" kern="1200" cap="none" dirty="0"/>
            <a:t> un </a:t>
          </a:r>
          <a:r>
            <a:rPr lang="en-US" sz="1800" b="1" kern="1200" cap="none" dirty="0"/>
            <a:t>sentiment</a:t>
          </a:r>
          <a:r>
            <a:rPr lang="en-US" sz="1800" kern="1200" cap="none" dirty="0"/>
            <a:t> </a:t>
          </a:r>
          <a:r>
            <a:rPr lang="en-US" sz="1800" b="1" kern="1200" cap="none" dirty="0" err="1"/>
            <a:t>negativo</a:t>
          </a:r>
          <a:endParaRPr lang="en-US" sz="1800" b="1" kern="1200" cap="none" dirty="0"/>
        </a:p>
      </dsp:txBody>
      <dsp:txXfrm>
        <a:off x="2374889" y="2629409"/>
        <a:ext cx="2158989" cy="1813551"/>
      </dsp:txXfrm>
    </dsp:sp>
    <dsp:sp modelId="{1DF3F0DF-B7BB-44C6-B622-744C46A50DEE}">
      <dsp:nvSpPr>
        <dsp:cNvPr id="0" name=""/>
        <dsp:cNvSpPr/>
      </dsp:nvSpPr>
      <dsp:spPr>
        <a:xfrm>
          <a:off x="3000996" y="1783085"/>
          <a:ext cx="906775" cy="9067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96" tIns="12700" rIns="70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133790" y="1915879"/>
        <a:ext cx="641187" cy="641187"/>
      </dsp:txXfrm>
    </dsp:sp>
    <dsp:sp modelId="{182E7C14-CD1B-4008-B9F3-CE826BA5A606}">
      <dsp:nvSpPr>
        <dsp:cNvPr id="0" name=""/>
        <dsp:cNvSpPr/>
      </dsp:nvSpPr>
      <dsp:spPr>
        <a:xfrm>
          <a:off x="2374889" y="4503340"/>
          <a:ext cx="21589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ECB02-C05B-4CA7-AB15-843777585566}">
      <dsp:nvSpPr>
        <dsp:cNvPr id="0" name=""/>
        <dsp:cNvSpPr/>
      </dsp:nvSpPr>
      <dsp:spPr>
        <a:xfrm>
          <a:off x="4749778" y="1480827"/>
          <a:ext cx="2158989" cy="30225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323" tIns="330200" rIns="168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 err="1"/>
            <a:t>Legame</a:t>
          </a:r>
          <a:r>
            <a:rPr lang="en-US" sz="1800" kern="1200" cap="none" dirty="0"/>
            <a:t> </a:t>
          </a:r>
          <a:r>
            <a:rPr lang="en-US" sz="1800" kern="1200" cap="none" dirty="0" err="1"/>
            <a:t>tra</a:t>
          </a:r>
          <a:r>
            <a:rPr lang="en-US" sz="1800" kern="1200" cap="none" dirty="0"/>
            <a:t> </a:t>
          </a:r>
          <a:r>
            <a:rPr lang="en-US" sz="1800" kern="1200" cap="none" dirty="0" err="1"/>
            <a:t>andamento</a:t>
          </a:r>
          <a:r>
            <a:rPr lang="en-US" sz="1800" kern="1200" cap="none" dirty="0"/>
            <a:t> del </a:t>
          </a:r>
          <a:r>
            <a:rPr lang="en-US" sz="1800" b="1" kern="1200" cap="none" dirty="0"/>
            <a:t>sentiment</a:t>
          </a:r>
          <a:r>
            <a:rPr lang="en-US" sz="1800" kern="1200" cap="none" dirty="0"/>
            <a:t> </a:t>
          </a:r>
          <a:r>
            <a:rPr lang="en-US" sz="1800" kern="1200" cap="none" dirty="0" err="1"/>
            <a:t>associato</a:t>
          </a:r>
          <a:r>
            <a:rPr lang="en-US" sz="1800" kern="1200" cap="none" dirty="0"/>
            <a:t> ad un </a:t>
          </a:r>
          <a:r>
            <a:rPr lang="en-US" sz="1800" b="1" kern="1200" cap="none" dirty="0" err="1"/>
            <a:t>entità</a:t>
          </a:r>
          <a:r>
            <a:rPr lang="en-US" sz="1800" kern="1200" cap="none" dirty="0"/>
            <a:t> e </a:t>
          </a:r>
          <a:r>
            <a:rPr lang="en-US" sz="1800" b="1" kern="1200" cap="none" dirty="0" err="1"/>
            <a:t>fatti</a:t>
          </a:r>
          <a:r>
            <a:rPr lang="en-US" sz="1800" kern="1200" cap="none" dirty="0"/>
            <a:t> </a:t>
          </a:r>
          <a:r>
            <a:rPr lang="en-US" sz="1800" b="1" kern="1200" cap="none" dirty="0" err="1"/>
            <a:t>reali</a:t>
          </a:r>
          <a:endParaRPr lang="en-US" sz="1800" b="1" kern="1200" cap="none" dirty="0"/>
        </a:p>
      </dsp:txBody>
      <dsp:txXfrm>
        <a:off x="4749778" y="2629409"/>
        <a:ext cx="2158989" cy="1813551"/>
      </dsp:txXfrm>
    </dsp:sp>
    <dsp:sp modelId="{EC9AF9F9-C30D-4EF6-BBAC-58783314A4CF}">
      <dsp:nvSpPr>
        <dsp:cNvPr id="0" name=""/>
        <dsp:cNvSpPr/>
      </dsp:nvSpPr>
      <dsp:spPr>
        <a:xfrm>
          <a:off x="5375885" y="1783085"/>
          <a:ext cx="906775" cy="9067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96" tIns="12700" rIns="706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508679" y="1915879"/>
        <a:ext cx="641187" cy="641187"/>
      </dsp:txXfrm>
    </dsp:sp>
    <dsp:sp modelId="{8DEB0D52-90C1-4C65-9719-B4FABCD57E6E}">
      <dsp:nvSpPr>
        <dsp:cNvPr id="0" name=""/>
        <dsp:cNvSpPr/>
      </dsp:nvSpPr>
      <dsp:spPr>
        <a:xfrm>
          <a:off x="4749778" y="4503340"/>
          <a:ext cx="21589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FFD9F-78F2-4536-AE40-18711EC421C9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02B19-71A6-449B-9350-8FE24DF54CC3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B914-363F-4C41-BF2F-E751BE6DDAF9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1" kern="1200"/>
            <a:t>Analisi</a:t>
          </a:r>
          <a:r>
            <a:rPr lang="it-IT" sz="2500" kern="1200"/>
            <a:t> della </a:t>
          </a:r>
          <a:r>
            <a:rPr lang="it-IT" sz="2500" b="1" kern="1200"/>
            <a:t>rete</a:t>
          </a:r>
          <a:r>
            <a:rPr lang="it-IT" sz="2500" kern="1200"/>
            <a:t> costruita sulle </a:t>
          </a:r>
          <a:r>
            <a:rPr lang="it-IT" sz="2500" b="1" kern="1200"/>
            <a:t>menzioni</a:t>
          </a:r>
          <a:r>
            <a:rPr lang="it-IT" sz="2500" kern="1200"/>
            <a:t> </a:t>
          </a:r>
          <a:r>
            <a:rPr lang="it-IT" sz="2500" b="1" kern="1200"/>
            <a:t>tra</a:t>
          </a:r>
          <a:r>
            <a:rPr lang="it-IT" sz="2500" kern="1200"/>
            <a:t> </a:t>
          </a:r>
          <a:r>
            <a:rPr lang="it-IT" sz="2500" b="1" kern="1200"/>
            <a:t>utenti</a:t>
          </a:r>
          <a:r>
            <a:rPr lang="it-IT" sz="2500" kern="1200"/>
            <a:t> nei tweets</a:t>
          </a:r>
          <a:endParaRPr lang="en-US" sz="2500" kern="1200" dirty="0"/>
        </a:p>
      </dsp:txBody>
      <dsp:txXfrm>
        <a:off x="1623616" y="600"/>
        <a:ext cx="4018358" cy="1405728"/>
      </dsp:txXfrm>
    </dsp:sp>
    <dsp:sp modelId="{0B7B79EA-D200-4E32-A3E4-25B4C6854148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521A6-7E91-441F-9670-27E87F75F436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920B-4142-47EE-AF5F-5128876B90C1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Estrazione</a:t>
          </a:r>
          <a:r>
            <a:rPr lang="en-US" sz="2500" kern="1200" dirty="0"/>
            <a:t> </a:t>
          </a:r>
          <a:r>
            <a:rPr lang="en-US" sz="2500" kern="1200" dirty="0" err="1"/>
            <a:t>delle</a:t>
          </a:r>
          <a:r>
            <a:rPr lang="en-US" sz="2500" kern="1200" dirty="0"/>
            <a:t> </a:t>
          </a:r>
          <a:r>
            <a:rPr lang="en-US" sz="2500" b="1" kern="1200" dirty="0" err="1"/>
            <a:t>entità</a:t>
          </a:r>
          <a:r>
            <a:rPr lang="en-US" sz="2500" kern="1200" dirty="0"/>
            <a:t> e del </a:t>
          </a:r>
          <a:r>
            <a:rPr lang="en-US" sz="2500" b="1" kern="1200" dirty="0"/>
            <a:t>sentiment</a:t>
          </a:r>
          <a:r>
            <a:rPr lang="en-US" sz="2500" kern="1200" dirty="0"/>
            <a:t> loro </a:t>
          </a:r>
          <a:r>
            <a:rPr lang="en-US" sz="2500" kern="1200" dirty="0" err="1"/>
            <a:t>associato</a:t>
          </a:r>
          <a:r>
            <a:rPr lang="en-US" sz="2500" kern="1200" dirty="0"/>
            <a:t> </a:t>
          </a:r>
          <a:r>
            <a:rPr lang="en-US" sz="2500" kern="1200" dirty="0" err="1"/>
            <a:t>dai</a:t>
          </a:r>
          <a:r>
            <a:rPr lang="en-US" sz="2500" kern="1200" dirty="0"/>
            <a:t> tweets</a:t>
          </a:r>
        </a:p>
      </dsp:txBody>
      <dsp:txXfrm>
        <a:off x="1623616" y="1757760"/>
        <a:ext cx="4018358" cy="1405728"/>
      </dsp:txXfrm>
    </dsp:sp>
    <dsp:sp modelId="{EE26E845-55AF-414C-9896-7F69E039036F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A7124-D088-49F7-8938-4AE6B6DBCDEE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19CA3-0388-4A40-92EA-75719CE5E400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Analisi</a:t>
          </a:r>
          <a:r>
            <a:rPr lang="en-US" sz="2500" kern="1200" dirty="0"/>
            <a:t> </a:t>
          </a:r>
          <a:r>
            <a:rPr lang="en-US" sz="2500" kern="1200" dirty="0" err="1"/>
            <a:t>della</a:t>
          </a:r>
          <a:r>
            <a:rPr lang="en-US" sz="2500" kern="1200" dirty="0"/>
            <a:t> </a:t>
          </a:r>
          <a:r>
            <a:rPr lang="en-US" sz="2500" b="0" i="1" kern="1200" dirty="0" err="1"/>
            <a:t>relazione</a:t>
          </a:r>
          <a:r>
            <a:rPr lang="en-US" sz="2500" kern="1200" dirty="0"/>
            <a:t> </a:t>
          </a:r>
          <a:r>
            <a:rPr lang="en-US" sz="2500" kern="1200" dirty="0" err="1"/>
            <a:t>tra</a:t>
          </a:r>
          <a:r>
            <a:rPr lang="en-US" sz="2500" kern="1200" dirty="0"/>
            <a:t> </a:t>
          </a:r>
          <a:r>
            <a:rPr lang="en-US" sz="2500" b="1" kern="1200" dirty="0" err="1"/>
            <a:t>importanza</a:t>
          </a:r>
          <a:r>
            <a:rPr lang="en-US" sz="2500" kern="1200" dirty="0"/>
            <a:t> e </a:t>
          </a:r>
          <a:r>
            <a:rPr lang="en-US" sz="2500" b="1" kern="1200" dirty="0"/>
            <a:t>sentiment</a:t>
          </a:r>
          <a:r>
            <a:rPr lang="en-US" sz="2500" kern="1200" dirty="0"/>
            <a:t> di </a:t>
          </a:r>
          <a:r>
            <a:rPr lang="en-US" sz="2500" b="0" kern="1200" dirty="0" err="1"/>
            <a:t>un’</a:t>
          </a:r>
          <a:r>
            <a:rPr lang="en-US" sz="2500" b="1" kern="1200" dirty="0" err="1"/>
            <a:t>entità</a:t>
          </a:r>
          <a:endParaRPr lang="en-US" sz="2500" b="1" kern="1200" dirty="0"/>
        </a:p>
      </dsp:txBody>
      <dsp:txXfrm>
        <a:off x="1623616" y="3514921"/>
        <a:ext cx="4018358" cy="1405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EB7C7-71AD-45C9-831B-B1AEE6FC64E5}">
      <dsp:nvSpPr>
        <dsp:cNvPr id="0" name=""/>
        <dsp:cNvSpPr/>
      </dsp:nvSpPr>
      <dsp:spPr>
        <a:xfrm>
          <a:off x="0" y="799703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5815E-86E6-4FD4-A07F-8C606C73D14D}">
      <dsp:nvSpPr>
        <dsp:cNvPr id="0" name=""/>
        <dsp:cNvSpPr/>
      </dsp:nvSpPr>
      <dsp:spPr>
        <a:xfrm>
          <a:off x="446603" y="1131887"/>
          <a:ext cx="812006" cy="812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9521-20A2-442B-BE64-8B55776E45E7}">
      <dsp:nvSpPr>
        <dsp:cNvPr id="0" name=""/>
        <dsp:cNvSpPr/>
      </dsp:nvSpPr>
      <dsp:spPr>
        <a:xfrm>
          <a:off x="1705213" y="799703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Individuazione</a:t>
          </a:r>
          <a:r>
            <a:rPr lang="en-US" sz="2500" kern="1200" dirty="0"/>
            <a:t> </a:t>
          </a:r>
          <a:r>
            <a:rPr lang="en-US" sz="2500" kern="1200" dirty="0" err="1"/>
            <a:t>degli</a:t>
          </a:r>
          <a:r>
            <a:rPr lang="en-US" sz="2500" kern="1200" dirty="0"/>
            <a:t> </a:t>
          </a:r>
          <a:r>
            <a:rPr lang="en-US" sz="2500" b="1" kern="1200" dirty="0" err="1"/>
            <a:t>utenti</a:t>
          </a:r>
          <a:r>
            <a:rPr lang="en-US" sz="2500" kern="1200" dirty="0"/>
            <a:t> </a:t>
          </a:r>
          <a:r>
            <a:rPr lang="en-US" sz="2500" b="1" i="1" kern="1200" dirty="0" err="1"/>
            <a:t>più</a:t>
          </a:r>
          <a:r>
            <a:rPr lang="en-US" sz="2500" kern="1200" dirty="0"/>
            <a:t> </a:t>
          </a:r>
          <a:r>
            <a:rPr lang="en-US" sz="2500" b="1" i="1" kern="1200" dirty="0" err="1"/>
            <a:t>importanti</a:t>
          </a:r>
          <a:r>
            <a:rPr lang="en-US" sz="2500" kern="1200" dirty="0"/>
            <a:t> </a:t>
          </a:r>
          <a:r>
            <a:rPr lang="en-US" sz="2500" kern="1200" dirty="0" err="1"/>
            <a:t>della</a:t>
          </a:r>
          <a:r>
            <a:rPr lang="en-US" sz="2500" kern="1200" dirty="0"/>
            <a:t> rete</a:t>
          </a:r>
        </a:p>
      </dsp:txBody>
      <dsp:txXfrm>
        <a:off x="1705213" y="799703"/>
        <a:ext cx="3936761" cy="1476375"/>
      </dsp:txXfrm>
    </dsp:sp>
    <dsp:sp modelId="{6DAB5890-874A-4BDF-9F35-3133636ABA1A}">
      <dsp:nvSpPr>
        <dsp:cNvPr id="0" name=""/>
        <dsp:cNvSpPr/>
      </dsp:nvSpPr>
      <dsp:spPr>
        <a:xfrm>
          <a:off x="0" y="2645171"/>
          <a:ext cx="5641974" cy="147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FA510-803A-4E76-9BFF-9EF4990403F7}">
      <dsp:nvSpPr>
        <dsp:cNvPr id="0" name=""/>
        <dsp:cNvSpPr/>
      </dsp:nvSpPr>
      <dsp:spPr>
        <a:xfrm>
          <a:off x="446603" y="2977356"/>
          <a:ext cx="812006" cy="812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E5067-327C-4119-ABDF-A330412A7272}">
      <dsp:nvSpPr>
        <dsp:cNvPr id="0" name=""/>
        <dsp:cNvSpPr/>
      </dsp:nvSpPr>
      <dsp:spPr>
        <a:xfrm>
          <a:off x="1705213" y="2645171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 err="1"/>
            <a:t>Analisi</a:t>
          </a:r>
          <a:r>
            <a:rPr lang="en-US" sz="2500" kern="1200" dirty="0"/>
            <a:t> </a:t>
          </a:r>
          <a:r>
            <a:rPr lang="en-US" sz="2500" b="0" kern="1200" dirty="0" err="1"/>
            <a:t>dell’</a:t>
          </a:r>
          <a:r>
            <a:rPr lang="en-US" sz="2500" b="1" kern="1200" dirty="0" err="1"/>
            <a:t>andamento</a:t>
          </a:r>
          <a:r>
            <a:rPr lang="en-US" sz="2500" kern="1200" dirty="0"/>
            <a:t> del </a:t>
          </a:r>
          <a:r>
            <a:rPr lang="en-US" sz="2500" b="1" kern="1200" dirty="0"/>
            <a:t>sentiment</a:t>
          </a:r>
          <a:r>
            <a:rPr lang="en-US" sz="2500" kern="1200" dirty="0"/>
            <a:t> </a:t>
          </a:r>
          <a:r>
            <a:rPr lang="en-US" sz="2500" kern="1200" dirty="0" err="1"/>
            <a:t>nel</a:t>
          </a:r>
          <a:r>
            <a:rPr lang="en-US" sz="2500" kern="1200" dirty="0"/>
            <a:t> </a:t>
          </a:r>
          <a:r>
            <a:rPr lang="en-US" sz="2500" kern="1200" dirty="0" err="1"/>
            <a:t>corso</a:t>
          </a:r>
          <a:r>
            <a:rPr lang="en-US" sz="2500" kern="1200" dirty="0"/>
            <a:t> del tempo</a:t>
          </a:r>
        </a:p>
      </dsp:txBody>
      <dsp:txXfrm>
        <a:off x="1705213" y="2645171"/>
        <a:ext cx="3936761" cy="1476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A6A6B-D7D1-4FB5-BDA7-D4411F4123E3}">
      <dsp:nvSpPr>
        <dsp:cNvPr id="0" name=""/>
        <dsp:cNvSpPr/>
      </dsp:nvSpPr>
      <dsp:spPr>
        <a:xfrm>
          <a:off x="0" y="57006"/>
          <a:ext cx="5203951" cy="1106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Uncle_SamCoco</a:t>
          </a:r>
          <a:r>
            <a:rPr lang="en-US" sz="2200" b="1" kern="1200" dirty="0"/>
            <a:t>:</a:t>
          </a:r>
          <a:br>
            <a:rPr lang="en-US" sz="2200" kern="1200" dirty="0"/>
          </a:br>
          <a:r>
            <a:rPr lang="en-US" sz="2200" kern="1200" dirty="0"/>
            <a:t>7226 followers</a:t>
          </a:r>
          <a:br>
            <a:rPr lang="en-US" sz="2200" kern="1200" dirty="0"/>
          </a:br>
          <a:r>
            <a:rPr lang="en-US" sz="2200" kern="1200" dirty="0"/>
            <a:t>1580 tweets (9.08%)</a:t>
          </a:r>
        </a:p>
      </dsp:txBody>
      <dsp:txXfrm>
        <a:off x="54030" y="111036"/>
        <a:ext cx="5095891" cy="998760"/>
      </dsp:txXfrm>
    </dsp:sp>
    <dsp:sp modelId="{8EFA3E77-D2C8-4648-9768-18501E022D73}">
      <dsp:nvSpPr>
        <dsp:cNvPr id="0" name=""/>
        <dsp:cNvSpPr/>
      </dsp:nvSpPr>
      <dsp:spPr>
        <a:xfrm>
          <a:off x="0" y="1227186"/>
          <a:ext cx="5203951" cy="1106820"/>
        </a:xfrm>
        <a:prstGeom prst="roundRect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RamiAlLolah</a:t>
          </a:r>
          <a:r>
            <a:rPr lang="en-US" sz="2200" b="1" kern="1200" dirty="0"/>
            <a:t>:</a:t>
          </a:r>
          <a:br>
            <a:rPr lang="en-US" sz="2200" kern="1200" dirty="0"/>
          </a:br>
          <a:r>
            <a:rPr lang="en-US" sz="2200" kern="1200" dirty="0"/>
            <a:t>31796 followers</a:t>
          </a:r>
          <a:br>
            <a:rPr lang="en-US" sz="2200" kern="1200" dirty="0"/>
          </a:br>
          <a:r>
            <a:rPr lang="en-US" sz="2200" kern="1200" dirty="0"/>
            <a:t>1475 tweets (8.47%)</a:t>
          </a:r>
        </a:p>
      </dsp:txBody>
      <dsp:txXfrm>
        <a:off x="54030" y="1281216"/>
        <a:ext cx="5095891" cy="998760"/>
      </dsp:txXfrm>
    </dsp:sp>
    <dsp:sp modelId="{85CF7A73-3C73-48F5-BFBB-0FFD80D7B3D2}">
      <dsp:nvSpPr>
        <dsp:cNvPr id="0" name=""/>
        <dsp:cNvSpPr/>
      </dsp:nvSpPr>
      <dsp:spPr>
        <a:xfrm>
          <a:off x="0" y="2397366"/>
          <a:ext cx="5203951" cy="1106820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WarBreakingNews</a:t>
          </a:r>
          <a:r>
            <a:rPr lang="en-US" sz="2200" b="1" kern="1200" dirty="0"/>
            <a:t>:</a:t>
          </a:r>
          <a:br>
            <a:rPr lang="en-US" sz="2200" kern="1200" dirty="0"/>
          </a:br>
          <a:r>
            <a:rPr lang="en-US" sz="2200" kern="1200" dirty="0"/>
            <a:t>7226 followers</a:t>
          </a:r>
          <a:br>
            <a:rPr lang="en-US" sz="2200" kern="1200" dirty="0"/>
          </a:br>
          <a:r>
            <a:rPr lang="en-US" sz="2200" kern="1200" dirty="0"/>
            <a:t>1191 tweets (6.84%)</a:t>
          </a:r>
        </a:p>
      </dsp:txBody>
      <dsp:txXfrm>
        <a:off x="54030" y="2451396"/>
        <a:ext cx="5095891" cy="998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55EA-149B-4B21-8311-3A37CFA89FBF}">
      <dsp:nvSpPr>
        <dsp:cNvPr id="0" name=""/>
        <dsp:cNvSpPr/>
      </dsp:nvSpPr>
      <dsp:spPr>
        <a:xfrm>
          <a:off x="0" y="328613"/>
          <a:ext cx="4750138" cy="143734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74%</a:t>
          </a:r>
          <a:r>
            <a:rPr lang="en-US" sz="2600" b="0" kern="1200"/>
            <a:t> dei tweets postati tra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pomeriggio</a:t>
          </a:r>
          <a:r>
            <a:rPr lang="en-US" sz="2600" b="0" kern="1200"/>
            <a:t> e </a:t>
          </a:r>
          <a:r>
            <a:rPr lang="en-US" sz="2600" b="1" kern="1200"/>
            <a:t>sera</a:t>
          </a:r>
        </a:p>
      </dsp:txBody>
      <dsp:txXfrm>
        <a:off x="70165" y="398778"/>
        <a:ext cx="4609808" cy="1297015"/>
      </dsp:txXfrm>
    </dsp:sp>
    <dsp:sp modelId="{2CFF099E-0F52-44DE-802B-48E0C88506E0}">
      <dsp:nvSpPr>
        <dsp:cNvPr id="0" name=""/>
        <dsp:cNvSpPr/>
      </dsp:nvSpPr>
      <dsp:spPr>
        <a:xfrm>
          <a:off x="0" y="1840839"/>
          <a:ext cx="4750138" cy="143734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Intervallo di tempo con più tweets: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18:00 – 21:00 (25% dei tweets)</a:t>
          </a:r>
          <a:endParaRPr lang="en-US" sz="2600" kern="1200" dirty="0"/>
        </a:p>
      </dsp:txBody>
      <dsp:txXfrm>
        <a:off x="70165" y="1911004"/>
        <a:ext cx="4609808" cy="1297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F55EA-149B-4B21-8311-3A37CFA89FBF}">
      <dsp:nvSpPr>
        <dsp:cNvPr id="0" name=""/>
        <dsp:cNvSpPr/>
      </dsp:nvSpPr>
      <dsp:spPr>
        <a:xfrm>
          <a:off x="0" y="7505"/>
          <a:ext cx="4750138" cy="174549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 err="1"/>
            <a:t>Frequenza</a:t>
          </a:r>
          <a:r>
            <a:rPr lang="en-US" sz="3500" b="0" kern="1200" dirty="0"/>
            <a:t> </a:t>
          </a:r>
          <a:r>
            <a:rPr lang="en-US" sz="3500" b="0" kern="1200" dirty="0" err="1"/>
            <a:t>dei</a:t>
          </a:r>
          <a:r>
            <a:rPr lang="en-US" sz="3500" b="0" kern="1200" dirty="0"/>
            <a:t> tweets </a:t>
          </a:r>
          <a:r>
            <a:rPr lang="en-US" sz="3500" b="0" kern="1200" dirty="0" err="1"/>
            <a:t>raccolti</a:t>
          </a:r>
          <a:r>
            <a:rPr lang="en-US" sz="3500" b="0" kern="1200" dirty="0"/>
            <a:t> non </a:t>
          </a:r>
          <a:r>
            <a:rPr lang="en-US" sz="3500" b="0" kern="1200" dirty="0" err="1"/>
            <a:t>costante</a:t>
          </a:r>
          <a:endParaRPr lang="en-US" sz="3500" b="0" kern="1200" dirty="0"/>
        </a:p>
      </dsp:txBody>
      <dsp:txXfrm>
        <a:off x="85208" y="92713"/>
        <a:ext cx="4579722" cy="1575077"/>
      </dsp:txXfrm>
    </dsp:sp>
    <dsp:sp modelId="{2CFF099E-0F52-44DE-802B-48E0C88506E0}">
      <dsp:nvSpPr>
        <dsp:cNvPr id="0" name=""/>
        <dsp:cNvSpPr/>
      </dsp:nvSpPr>
      <dsp:spPr>
        <a:xfrm>
          <a:off x="0" y="1853799"/>
          <a:ext cx="4750138" cy="174549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80% dei tweet dall’inizio del 2016 in poi</a:t>
          </a:r>
          <a:endParaRPr lang="en-US" sz="3500" kern="1200" dirty="0"/>
        </a:p>
      </dsp:txBody>
      <dsp:txXfrm>
        <a:off x="85208" y="1939007"/>
        <a:ext cx="4579722" cy="15750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20BD4-880E-4BA0-BA44-4C6BD8823891}">
      <dsp:nvSpPr>
        <dsp:cNvPr id="0" name=""/>
        <dsp:cNvSpPr/>
      </dsp:nvSpPr>
      <dsp:spPr>
        <a:xfrm>
          <a:off x="0" y="147430"/>
          <a:ext cx="7863982" cy="6378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800" b="1" kern="1200" cap="none" dirty="0"/>
            <a:t>Grafo diretto, orientato e pesato</a:t>
          </a:r>
          <a:r>
            <a:rPr lang="it-IT" sz="2400" b="0" kern="1200" cap="none" dirty="0"/>
            <a:t> </a:t>
          </a:r>
          <a:endParaRPr lang="en-US" sz="2400" kern="1200" cap="none" dirty="0"/>
        </a:p>
      </dsp:txBody>
      <dsp:txXfrm>
        <a:off x="18683" y="166113"/>
        <a:ext cx="6818657" cy="600527"/>
      </dsp:txXfrm>
    </dsp:sp>
    <dsp:sp modelId="{8E45CBF7-9124-407B-95EB-B7F28F77133E}">
      <dsp:nvSpPr>
        <dsp:cNvPr id="0" name=""/>
        <dsp:cNvSpPr/>
      </dsp:nvSpPr>
      <dsp:spPr>
        <a:xfrm>
          <a:off x="523782" y="999209"/>
          <a:ext cx="8204178" cy="710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>
                <m:r>
                  <a:rPr lang="it-IT" sz="2200" b="0" i="1" kern="1200" smtClean="0">
                    <a:latin typeface="Cambria Math" panose="02040503050406030204" pitchFamily="18" charset="0"/>
                  </a:rPr>
                  <m:t>𝐺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=(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𝐸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, 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𝛿</m:t>
                </m:r>
                <m:r>
                  <a:rPr lang="it-IT" sz="2200" b="0" i="1" kern="1200" smtClean="0">
                    <a:latin typeface="Cambria Math" panose="02040503050406030204" pitchFamily="18" charset="0"/>
                  </a:rPr>
                  <m:t>) </m:t>
                </m:r>
              </m:oMath>
            </m:oMathPara>
          </a14:m>
          <a:br>
            <a:rPr lang="it-IT" sz="2200" b="0" i="1" kern="1200" dirty="0">
              <a:latin typeface="Cambria Math" panose="02040503050406030204" pitchFamily="18" charset="0"/>
            </a:rPr>
          </a:br>
          <a14:m xmlns:a14="http://schemas.microsoft.com/office/drawing/2010/main">
            <m:oMath xmlns:m="http://schemas.openxmlformats.org/officeDocument/2006/math">
              <m:r>
                <a:rPr lang="it-IT" sz="2200" b="0" i="1" kern="1200" smtClean="0">
                  <a:latin typeface="Cambria Math" panose="02040503050406030204" pitchFamily="18" charset="0"/>
                </a:rPr>
                <m:t>𝛿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: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𝐸</m:t>
              </m:r>
              <m:r>
                <a:rPr lang="it-IT" sz="2200" b="0" i="1" kern="1200" smtClean="0">
                  <a:latin typeface="Cambria Math" panose="02040503050406030204" pitchFamily="18" charset="0"/>
                </a:rPr>
                <m:t>→</m:t>
              </m:r>
              <m:r>
                <a:rPr lang="it-IT" sz="22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ℕ</m:t>
              </m:r>
            </m:oMath>
          </a14:m>
          <a:r>
            <a:rPr lang="it-IT" sz="2200" kern="1200" dirty="0"/>
            <a:t> </a:t>
          </a:r>
          <a:r>
            <a:rPr lang="it-IT" sz="2200" b="1" kern="1200" cap="none" dirty="0"/>
            <a:t>numero di citazioni </a:t>
          </a:r>
          <a:r>
            <a:rPr lang="it-IT" sz="2200" kern="1200" cap="none" dirty="0"/>
            <a:t>tra due utenti</a:t>
          </a:r>
          <a:endParaRPr lang="en-US" sz="2200" kern="1200" dirty="0"/>
        </a:p>
      </dsp:txBody>
      <dsp:txXfrm>
        <a:off x="544597" y="1020024"/>
        <a:ext cx="6768864" cy="669037"/>
      </dsp:txXfrm>
    </dsp:sp>
    <dsp:sp modelId="{21E85B99-66CC-4336-8907-82B9B36AB6FE}">
      <dsp:nvSpPr>
        <dsp:cNvPr id="0" name=""/>
        <dsp:cNvSpPr/>
      </dsp:nvSpPr>
      <dsp:spPr>
        <a:xfrm>
          <a:off x="1469153" y="2043024"/>
          <a:ext cx="7721644" cy="10976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cap="none" dirty="0"/>
            <a:t>Nodi</a:t>
          </a:r>
          <a:r>
            <a:rPr lang="en-US" sz="2200" kern="1200" cap="none" dirty="0"/>
            <a:t> con </a:t>
          </a:r>
          <a14:m xmlns:a14="http://schemas.microsoft.com/office/drawing/2010/main">
            <m:oMath xmlns:m="http://schemas.openxmlformats.org/officeDocument/2006/math">
              <m:r>
                <a:rPr lang="it-IT" sz="1800" b="1" i="1" kern="1200" cap="none" dirty="0" smtClean="0">
                  <a:latin typeface="Cambria Math" panose="02040503050406030204" pitchFamily="18" charset="0"/>
                </a:rPr>
                <m:t>𝒅𝒆𝒈𝒓𝒆</m:t>
              </m:r>
              <m:sSub>
                <m:sSubPr>
                  <m:ctrlPr>
                    <a:rPr lang="it-IT" sz="1800" b="1" i="1" kern="1200" cap="none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1" i="1" kern="1200" cap="none" dirty="0" smtClean="0">
                      <a:latin typeface="Cambria Math" panose="02040503050406030204" pitchFamily="18" charset="0"/>
                    </a:rPr>
                    <m:t>𝒆</m:t>
                  </m:r>
                </m:e>
                <m:sub>
                  <m:r>
                    <a:rPr lang="it-IT" sz="1800" b="1" i="1" kern="1200" cap="none" dirty="0" smtClean="0">
                      <a:latin typeface="Cambria Math" panose="02040503050406030204" pitchFamily="18" charset="0"/>
                    </a:rPr>
                    <m:t>𝒐𝒖𝒕</m:t>
                  </m:r>
                </m:sub>
              </m:sSub>
            </m:oMath>
          </a14:m>
          <a:r>
            <a:rPr lang="en-US" sz="1800" b="1" kern="1200" cap="none" dirty="0"/>
            <a:t> &gt; 0</a:t>
          </a:r>
          <a:r>
            <a:rPr lang="en-US" sz="2200" b="1" kern="1200" cap="none" dirty="0"/>
            <a:t>: </a:t>
          </a:r>
          <a:r>
            <a:rPr lang="en-US" sz="2200" kern="1200" cap="none" dirty="0" err="1"/>
            <a:t>utenti</a:t>
          </a:r>
          <a:r>
            <a:rPr lang="en-US" sz="2200" kern="1200" cap="none" dirty="0"/>
            <a:t> di Twitter </a:t>
          </a:r>
          <a:r>
            <a:rPr lang="en-US" sz="2200" b="1" kern="1200" cap="none" dirty="0" err="1"/>
            <a:t>nel</a:t>
          </a:r>
          <a:r>
            <a:rPr lang="en-US" sz="2200" kern="1200" cap="none" dirty="0"/>
            <a:t> </a:t>
          </a:r>
          <a:r>
            <a:rPr lang="en-US" sz="2200" b="1" kern="1200" cap="none" dirty="0"/>
            <a:t>dataset</a:t>
          </a:r>
          <a:br>
            <a:rPr lang="en-US" sz="2200" kern="1200" cap="none" dirty="0"/>
          </a:br>
          <a:br>
            <a:rPr lang="en-US" sz="2200" kern="1200" cap="none" dirty="0"/>
          </a:br>
          <a:r>
            <a:rPr lang="it-IT" sz="2200" b="1" kern="1200" cap="none" dirty="0"/>
            <a:t>Nodi pozzo</a:t>
          </a:r>
          <a:r>
            <a:rPr lang="it-IT" sz="2200" kern="1200" cap="none" dirty="0"/>
            <a:t>: </a:t>
          </a:r>
          <a:r>
            <a:rPr lang="it-IT" sz="2200" b="1" kern="1200" cap="none" dirty="0"/>
            <a:t>utenti </a:t>
          </a:r>
          <a:r>
            <a:rPr lang="it-IT" sz="2200" kern="1200" cap="none" dirty="0"/>
            <a:t>di Twitter </a:t>
          </a:r>
          <a:r>
            <a:rPr lang="it-IT" sz="2200" b="1" kern="1200" cap="none" dirty="0"/>
            <a:t>non</a:t>
          </a:r>
          <a:r>
            <a:rPr lang="it-IT" sz="2200" kern="1200" cap="none" dirty="0"/>
            <a:t> </a:t>
          </a:r>
          <a:r>
            <a:rPr lang="it-IT" sz="2200" b="1" kern="1200" cap="none" dirty="0"/>
            <a:t>presenti</a:t>
          </a:r>
          <a:r>
            <a:rPr lang="it-IT" sz="2200" kern="1200" cap="none" dirty="0"/>
            <a:t> nel </a:t>
          </a:r>
          <a:r>
            <a:rPr lang="it-IT" sz="2200" b="1" kern="1200" cap="none" dirty="0"/>
            <a:t>dataset</a:t>
          </a:r>
          <a:br>
            <a:rPr lang="it-IT" sz="1400" kern="1200" dirty="0"/>
          </a:br>
          <a:endParaRPr lang="en-US" sz="1400" kern="1200" dirty="0"/>
        </a:p>
      </dsp:txBody>
      <dsp:txXfrm>
        <a:off x="1501301" y="2075172"/>
        <a:ext cx="6345635" cy="1033327"/>
      </dsp:txXfrm>
    </dsp:sp>
    <dsp:sp modelId="{73166AD3-469E-4D05-B33B-481CF062A772}">
      <dsp:nvSpPr>
        <dsp:cNvPr id="0" name=""/>
        <dsp:cNvSpPr/>
      </dsp:nvSpPr>
      <dsp:spPr>
        <a:xfrm>
          <a:off x="7221970" y="721536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66423" y="721536"/>
        <a:ext cx="353106" cy="483114"/>
      </dsp:txXfrm>
    </dsp:sp>
    <dsp:sp modelId="{D4FC0BD5-0883-4785-95DE-9ED3EFB744F5}">
      <dsp:nvSpPr>
        <dsp:cNvPr id="0" name=""/>
        <dsp:cNvSpPr/>
      </dsp:nvSpPr>
      <dsp:spPr>
        <a:xfrm>
          <a:off x="8130758" y="1626185"/>
          <a:ext cx="642012" cy="6420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275211" y="1626185"/>
        <a:ext cx="353106" cy="4831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CF8CC-F5BA-48A1-BADC-8F24273D3C0A}">
      <dsp:nvSpPr>
        <dsp:cNvPr id="0" name=""/>
        <dsp:cNvSpPr/>
      </dsp:nvSpPr>
      <dsp:spPr>
        <a:xfrm>
          <a:off x="0" y="0"/>
          <a:ext cx="8623660" cy="1254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cap="none" dirty="0"/>
            <a:t>Gli</a:t>
          </a:r>
          <a:r>
            <a:rPr lang="it-IT" sz="2400" kern="1200" cap="none" baseline="0" dirty="0"/>
            <a:t> </a:t>
          </a:r>
          <a:r>
            <a:rPr lang="it-IT" sz="2400" b="1" kern="1200" cap="none" baseline="0" dirty="0"/>
            <a:t>utenti</a:t>
          </a:r>
          <a:r>
            <a:rPr lang="it-IT" sz="2400" kern="1200" cap="none" baseline="0" dirty="0"/>
            <a:t> </a:t>
          </a:r>
          <a:r>
            <a:rPr lang="it-IT" sz="2400" b="1" kern="1200" cap="none" baseline="0" dirty="0"/>
            <a:t>esterni</a:t>
          </a:r>
          <a:r>
            <a:rPr lang="it-IT" sz="2400" kern="1200" cap="none" baseline="0" dirty="0"/>
            <a:t> al </a:t>
          </a:r>
          <a:r>
            <a:rPr lang="it-IT" sz="2400" b="1" kern="1200" cap="none" baseline="0" dirty="0"/>
            <a:t>dataset</a:t>
          </a:r>
          <a:r>
            <a:rPr lang="it-IT" sz="2400" kern="1200" cap="none" baseline="0" dirty="0"/>
            <a:t> rappresentano la </a:t>
          </a:r>
          <a:r>
            <a:rPr lang="it-IT" sz="2400" b="1" kern="1200" cap="none" baseline="0" dirty="0"/>
            <a:t>maggioranza</a:t>
          </a:r>
          <a:r>
            <a:rPr lang="it-IT" sz="2400" kern="1200" cap="none" baseline="0" dirty="0"/>
            <a:t> delle </a:t>
          </a:r>
          <a:r>
            <a:rPr lang="it-IT" sz="2400" b="1" kern="1200" cap="none" baseline="0" dirty="0"/>
            <a:t>citazioni</a:t>
          </a:r>
          <a:endParaRPr lang="en-US" sz="2400" b="1" kern="1200" cap="none" dirty="0"/>
        </a:p>
      </dsp:txBody>
      <dsp:txXfrm>
        <a:off x="36732" y="36732"/>
        <a:ext cx="7327439" cy="1180645"/>
      </dsp:txXfrm>
    </dsp:sp>
    <dsp:sp modelId="{3FA9DB54-915D-4C85-84A5-846AF7374140}">
      <dsp:nvSpPr>
        <dsp:cNvPr id="0" name=""/>
        <dsp:cNvSpPr/>
      </dsp:nvSpPr>
      <dsp:spPr>
        <a:xfrm>
          <a:off x="1521822" y="1532801"/>
          <a:ext cx="8623660" cy="12541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b="1" kern="1200" cap="none" dirty="0"/>
            <a:t>Rimozione</a:t>
          </a:r>
          <a:r>
            <a:rPr lang="it-IT" sz="2400" b="0" kern="1200" cap="none" dirty="0"/>
            <a:t> degli </a:t>
          </a:r>
          <a:r>
            <a:rPr lang="it-IT" sz="2400" b="1" kern="1200" cap="none" dirty="0"/>
            <a:t>utenti</a:t>
          </a:r>
          <a:r>
            <a:rPr lang="it-IT" sz="2400" b="0" kern="1200" cap="none" dirty="0"/>
            <a:t> non presenti nel </a:t>
          </a:r>
          <a:r>
            <a:rPr lang="it-IT" sz="2400" b="1" kern="1200" cap="none" dirty="0"/>
            <a:t>dataset</a:t>
          </a:r>
          <a:br>
            <a:rPr lang="it-IT" sz="1400" kern="1200" dirty="0"/>
          </a:br>
          <a:endParaRPr lang="en-US" sz="1400" kern="1200" dirty="0"/>
        </a:p>
      </dsp:txBody>
      <dsp:txXfrm>
        <a:off x="1558554" y="1569533"/>
        <a:ext cx="6213202" cy="1180645"/>
      </dsp:txXfrm>
    </dsp:sp>
    <dsp:sp modelId="{2375BC38-78AB-4488-B401-EAE41DC2B16C}">
      <dsp:nvSpPr>
        <dsp:cNvPr id="0" name=""/>
        <dsp:cNvSpPr/>
      </dsp:nvSpPr>
      <dsp:spPr>
        <a:xfrm>
          <a:off x="7808489" y="985869"/>
          <a:ext cx="815171" cy="8151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1902" y="985869"/>
        <a:ext cx="448345" cy="613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Tw Cen MT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7BE6916-6AD3-4312-AF34-810FF795CB1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Freeman’s centrality calcolata sul grado in ingresso (importanza di un’utente rispetto all’attività)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D6DB21-7244-485E-9959-6CC8FCC57B5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22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Motivazione: perdità della vera centralità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Freeman’s centrality calcolata sul grado in ingresso (importanza di un’utente rispetto all’attività)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327789-8D76-4D9F-97F8-3262E124AC8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La betweenness pesa meno in quanto si considera la rete come una comunità unica, come confermato dalla slide successiva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C7C649-5E2D-4D9B-9979-956FA2F9A61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Avg citations comprende anche il peso degli archi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113875-8B9F-4E1B-9BF5-C5657B13424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Assad: Presidente della Siria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RT: Russia Today, notiziario russo controllato dallo stato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Aleppo: città in Siria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Norp: </a:t>
            </a:r>
            <a:r>
              <a:rPr b="0" lang="en-US" sz="2000" strike="noStrike" u="none">
                <a:solidFill>
                  <a:srgbClr val="0c0d0e"/>
                </a:solidFill>
                <a:highlight>
                  <a:srgbClr val="ffffff"/>
                </a:highlight>
                <a:uFillTx/>
                <a:latin typeface="-apple-system"/>
              </a:rPr>
              <a:t>Nationalities or religious or political groups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7F861EF-3525-4D45-8382-281E00BC9FE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Correlazione di Pearson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Mostrare demo sui grafi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6DBE1C-6F99-41D0-A79B-BEAD1F3A629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Avg citations comprende anche il peso degli archi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BD0E74-4E91-419F-A6E7-608B9B52863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Avg citations comprende anche il peso degli archi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D53A8E-6EB3-455E-B34B-33BBB9289AF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Correlazione di Pearson, scatterplot sulle prime 100 entità per importanza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Assad: Presidente della Siria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RT: Russia Today, notiziario russo controllato dallo stato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Aleppo: città in Siria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Norp: </a:t>
            </a:r>
            <a:r>
              <a:rPr b="0" lang="en-US" sz="2000" strike="noStrike" u="none">
                <a:solidFill>
                  <a:srgbClr val="0c0d0e"/>
                </a:solidFill>
                <a:highlight>
                  <a:srgbClr val="ffffff"/>
                </a:highlight>
                <a:uFillTx/>
                <a:latin typeface="-apple-system"/>
              </a:rPr>
              <a:t>Nationalities or religious or political groups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805F7C-C707-432D-8D0B-0B8F101DD68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it-IT" sz="2000" strike="noStrike" u="none">
                <a:solidFill>
                  <a:srgbClr val="000000"/>
                </a:solidFill>
                <a:uFillTx/>
                <a:latin typeface="Arial"/>
              </a:rPr>
              <a:t>Avg citations comprende anche il peso degli archi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25BD28-2867-482D-AFEB-D82DD60CCA3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8497DC-D44F-4C80-A462-87E4BB13A41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22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0DD4ED-2440-4780-9E40-DBD0FDFD4EC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22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07B3A4-35B5-4E57-A365-F228DE48CAC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22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02DE3-B875-4808-9C88-A13C6918E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92AB88-A6BB-4E50-9019-6B0C1ED59F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5FD35F-A49A-449D-8E66-AF2CAB71D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B515C5-A41D-49E1-AC63-9B3EB0782F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A9DEF17-5A9A-43A5-A7E2-5000ADF480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7EBCDC8-00D4-4E74-9FA9-13CFA71ABD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A00AF64-FE15-443D-A1E5-52BE61E188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F998B94-F261-411E-A444-BF81E58B13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A049749-F560-4119-9E26-6189DD9320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BAA9476-DD6C-4AD3-92CD-1AB78F136F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C2C9BB-35DA-416E-BC10-284A6409CA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D61A04-0884-4E26-A82B-F185D56C40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7A552A-8109-4C6C-9663-77B1D48929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0AE565-61F8-43D9-996D-A9AE4A6172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10A3B4-EAE0-464F-818B-E9D191D754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42D2A6-A492-4593-82CD-1FDDD4F5D2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9581E8-534D-4188-975A-3FAE59B019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35680A-650C-4368-9433-776C1A136F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4571640"/>
              <a:gd name="textAreaBottom" fmla="*/ 4572000 h 457164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r" defTabSz="914400">
              <a:lnSpc>
                <a:spcPct val="80000"/>
              </a:lnSpc>
              <a:buNone/>
            </a:pPr>
            <a:r>
              <a:rPr b="0" lang="it-IT" sz="5000" spc="201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FA33F6F0-6C2A-4F05-A91F-AFCF088781E2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8386560" y="5263920"/>
            <a:ext cx="360" cy="914760"/>
          </a:xfrm>
          <a:prstGeom prst="straightConnector1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Click to edit the outline text format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Tw Cen MT"/>
              </a:rPr>
              <a:t>Second Outline Level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Tw Cen MT"/>
              </a:rPr>
              <a:t>Third Outline Level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Tw Cen M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24200" y="471600"/>
            <a:ext cx="4388760" cy="17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4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4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715000" y="822960"/>
            <a:ext cx="5677920" cy="51843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6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24200" y="2257560"/>
            <a:ext cx="4388760" cy="376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8000"/>
              </a:lnSpc>
              <a:spcBef>
                <a:spcPts val="6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28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29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30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D34C6C84-880A-4DAF-98C2-31175102161A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r" defTabSz="914400">
              <a:lnSpc>
                <a:spcPct val="80000"/>
              </a:lnSpc>
              <a:buNone/>
            </a:pPr>
            <a:r>
              <a:rPr b="0" lang="it-IT" sz="5000" spc="201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457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457200" rIns="45720" tIns="36576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chemeClr val="dk1"/>
                </a:solidFill>
                <a:uFillTx/>
                <a:latin typeface="Tw Cen MT"/>
              </a:rPr>
              <a:t>Fare clic sull'icona per inserire un'immagine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it-IT" sz="18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31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32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33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B1CB55B0-0006-474D-99E1-B39984459D11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92" name="Straight Connector 7"/>
          <p:cNvCxnSpPr/>
          <p:nvPr/>
        </p:nvCxnSpPr>
        <p:spPr>
          <a:xfrm flipV="1">
            <a:off x="8386560" y="526392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4806CB86-6D92-456F-AC3B-5640836CC06E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24960" y="762120"/>
            <a:ext cx="2628720" cy="54097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91440" bIns="91440" anchor="ctr" vert="eaVert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90720" y="762120"/>
            <a:ext cx="7581600" cy="54097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8CFF56E8-CA91-4AE9-A863-A41F15B780EA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23" name="Straight Connector 6"/>
          <p:cNvCxnSpPr/>
          <p:nvPr/>
        </p:nvCxnSpPr>
        <p:spPr>
          <a:xfrm>
            <a:off x="9601200" y="516240"/>
            <a:ext cx="914760" cy="3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0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1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2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1BA5C3E0-D2DA-4CEF-853F-50BE341D2ADE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1" name="Rectangle 8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4571640"/>
              <a:gd name="textAreaBottom" fmla="*/ 4572000 h 457164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r" defTabSz="914400">
              <a:lnSpc>
                <a:spcPct val="80000"/>
              </a:lnSpc>
              <a:buNone/>
            </a:pPr>
            <a:r>
              <a:rPr b="0" lang="it-IT" sz="5000" spc="201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it-IT" sz="18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3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14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15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9E4C018C-AD5C-42C8-9354-54DDFEA41E62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48" name="Straight Connector 7"/>
          <p:cNvCxnSpPr/>
          <p:nvPr/>
        </p:nvCxnSpPr>
        <p:spPr>
          <a:xfrm flipV="1">
            <a:off x="8386560" y="5263920"/>
            <a:ext cx="360" cy="914760"/>
          </a:xfrm>
          <a:prstGeom prst="straightConnector1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5452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9320" y="2286000"/>
            <a:ext cx="475452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16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17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18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6CB19D6F-7B12-4672-B6D3-C568A4D54C5B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24200" y="2179800"/>
            <a:ext cx="4754520" cy="822600"/>
          </a:xfrm>
          <a:prstGeom prst="rect">
            <a:avLst/>
          </a:prstGeom>
          <a:noFill/>
          <a:ln w="0">
            <a:noFill/>
          </a:ln>
        </p:spPr>
        <p:txBody>
          <a:bodyPr lIns="137160" rIns="13716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2300" strike="noStrike" u="none">
                <a:solidFill>
                  <a:schemeClr val="accent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24200" y="2967840"/>
            <a:ext cx="4754520" cy="33411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990760" y="2179800"/>
            <a:ext cx="4754520" cy="822600"/>
          </a:xfrm>
          <a:prstGeom prst="rect">
            <a:avLst/>
          </a:prstGeom>
          <a:noFill/>
          <a:ln w="0">
            <a:noFill/>
          </a:ln>
        </p:spPr>
        <p:txBody>
          <a:bodyPr lIns="137160" rIns="13716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it-IT" sz="2300" strike="noStrike" u="none">
                <a:solidFill>
                  <a:schemeClr val="accent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3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990760" y="2967840"/>
            <a:ext cx="4754520" cy="33411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it-IT" sz="1400" strike="noStrike" u="none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9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20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21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C5304AF2-EA42-4AC9-8AD7-3D180EF00225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Fare clic per modificare lo stile del titolo dello schema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dt" idx="22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8925758A-084B-4D87-BF7F-22ADAE828370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75" name="PlaceHolder 1"/>
          <p:cNvSpPr>
            <a:spLocks noGrp="1"/>
          </p:cNvSpPr>
          <p:nvPr>
            <p:ph type="dt" idx="25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ftr" idx="26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27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fld id="{D28C6F9D-9D16-4822-9ADB-1ED823442DF1}" type="slidenum">
              <a:rPr b="0" lang="en-US" sz="10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image" Target="../media/image7.png"/><Relationship Id="rId10" Type="http://schemas.openxmlformats.org/officeDocument/2006/relationships/image" Target="../media/image7.png"/><Relationship Id="rId11" Type="http://schemas.openxmlformats.org/officeDocument/2006/relationships/image" Target="../media/image7.png"/><Relationship Id="rId12" Type="http://schemas.openxmlformats.org/officeDocument/2006/relationships/image" Target="../media/image7.png"/><Relationship Id="rId13" Type="http://schemas.openxmlformats.org/officeDocument/2006/relationships/image" Target="../media/image7.png"/><Relationship Id="rId14" Type="http://schemas.openxmlformats.org/officeDocument/2006/relationships/image" Target="../media/image7.png"/><Relationship Id="rId15" Type="http://schemas.openxmlformats.org/officeDocument/2006/relationships/image" Target="../media/image7.png"/><Relationship Id="rId16" Type="http://schemas.openxmlformats.org/officeDocument/2006/relationships/slideLayout" Target="../slideLayouts/slideLayout11.xml"/><Relationship Id="rId1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image" Target="../media/image8.png"/><Relationship Id="rId7" Type="http://schemas.openxmlformats.org/officeDocument/2006/relationships/image" Target="../media/image8.png"/><Relationship Id="rId8" Type="http://schemas.openxmlformats.org/officeDocument/2006/relationships/image" Target="../media/image8.png"/><Relationship Id="rId9" Type="http://schemas.openxmlformats.org/officeDocument/2006/relationships/image" Target="../media/image8.png"/><Relationship Id="rId10" Type="http://schemas.openxmlformats.org/officeDocument/2006/relationships/image" Target="../media/image8.png"/><Relationship Id="rId11" Type="http://schemas.openxmlformats.org/officeDocument/2006/relationships/image" Target="../media/image8.png"/><Relationship Id="rId12" Type="http://schemas.openxmlformats.org/officeDocument/2006/relationships/image" Target="../media/image8.png"/><Relationship Id="rId13" Type="http://schemas.openxmlformats.org/officeDocument/2006/relationships/image" Target="../media/image8.png"/><Relationship Id="rId14" Type="http://schemas.openxmlformats.org/officeDocument/2006/relationships/image" Target="../media/image8.png"/><Relationship Id="rId15" Type="http://schemas.openxmlformats.org/officeDocument/2006/relationships/image" Target="../media/image8.png"/><Relationship Id="rId16" Type="http://schemas.openxmlformats.org/officeDocument/2006/relationships/image" Target="../media/image8.png"/><Relationship Id="rId17" Type="http://schemas.openxmlformats.org/officeDocument/2006/relationships/image" Target="../media/image8.png"/><Relationship Id="rId18" Type="http://schemas.openxmlformats.org/officeDocument/2006/relationships/slideLayout" Target="../slideLayouts/slideLayout11.xml"/><Relationship Id="rId19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image" Target="../media/image10.png"/><Relationship Id="rId5" Type="http://schemas.openxmlformats.org/officeDocument/2006/relationships/image" Target="../media/image10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diagramData" Target="../diagrams/data11.xml"/><Relationship Id="rId2" Type="http://schemas.openxmlformats.org/officeDocument/2006/relationships/diagramLayout" Target="../diagrams/layout11.xml"/><Relationship Id="rId3" Type="http://schemas.openxmlformats.org/officeDocument/2006/relationships/diagramQuickStyle" Target="../diagrams/quickStyle11.xml"/><Relationship Id="rId4" Type="http://schemas.openxmlformats.org/officeDocument/2006/relationships/diagramColors" Target="../diagrams/colors11.xml"/><Relationship Id="rId5" Type="http://schemas.microsoft.com/office/2007/relationships/diagramDrawing" Target="../diagrams/drawing11.xml"/><Relationship Id="rId6" Type="http://schemas.openxmlformats.org/officeDocument/2006/relationships/image" Target="../media/image12.png"/><Relationship Id="rId7" Type="http://schemas.openxmlformats.org/officeDocument/2006/relationships/image" Target="../media/image12.png"/><Relationship Id="rId8" Type="http://schemas.openxmlformats.org/officeDocument/2006/relationships/image" Target="../media/image12.png"/><Relationship Id="rId9" Type="http://schemas.openxmlformats.org/officeDocument/2006/relationships/image" Target="../media/image12.png"/><Relationship Id="rId10" Type="http://schemas.openxmlformats.org/officeDocument/2006/relationships/image" Target="../media/image12.png"/><Relationship Id="rId11" Type="http://schemas.openxmlformats.org/officeDocument/2006/relationships/image" Target="../media/image12.png"/><Relationship Id="rId12" Type="http://schemas.openxmlformats.org/officeDocument/2006/relationships/image" Target="../media/image12.png"/><Relationship Id="rId13" Type="http://schemas.openxmlformats.org/officeDocument/2006/relationships/image" Target="../media/image12.png"/><Relationship Id="rId14" Type="http://schemas.openxmlformats.org/officeDocument/2006/relationships/slideLayout" Target="../slideLayouts/slideLayout11.xml"/><Relationship Id="rId1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4.png"/><Relationship Id="rId6" Type="http://schemas.openxmlformats.org/officeDocument/2006/relationships/image" Target="../media/image14.png"/><Relationship Id="rId7" Type="http://schemas.openxmlformats.org/officeDocument/2006/relationships/image" Target="../media/image14.png"/><Relationship Id="rId8" Type="http://schemas.openxmlformats.org/officeDocument/2006/relationships/image" Target="../media/image14.png"/><Relationship Id="rId9" Type="http://schemas.openxmlformats.org/officeDocument/2006/relationships/image" Target="../media/image14.png"/><Relationship Id="rId10" Type="http://schemas.openxmlformats.org/officeDocument/2006/relationships/image" Target="../media/image14.png"/><Relationship Id="rId11" Type="http://schemas.openxmlformats.org/officeDocument/2006/relationships/image" Target="../media/image14.png"/><Relationship Id="rId12" Type="http://schemas.openxmlformats.org/officeDocument/2006/relationships/image" Target="../media/image14.png"/><Relationship Id="rId13" Type="http://schemas.openxmlformats.org/officeDocument/2006/relationships/image" Target="../media/image14.png"/><Relationship Id="rId14" Type="http://schemas.openxmlformats.org/officeDocument/2006/relationships/image" Target="../media/image14.png"/><Relationship Id="rId15" Type="http://schemas.openxmlformats.org/officeDocument/2006/relationships/image" Target="../media/image14.png"/><Relationship Id="rId16" Type="http://schemas.openxmlformats.org/officeDocument/2006/relationships/image" Target="../media/image14.png"/><Relationship Id="rId17" Type="http://schemas.openxmlformats.org/officeDocument/2006/relationships/image" Target="../media/image14.png"/><Relationship Id="rId18" Type="http://schemas.openxmlformats.org/officeDocument/2006/relationships/image" Target="../media/image14.png"/><Relationship Id="rId19" Type="http://schemas.openxmlformats.org/officeDocument/2006/relationships/image" Target="../media/image14.png"/><Relationship Id="rId20" Type="http://schemas.openxmlformats.org/officeDocument/2006/relationships/image" Target="../media/image14.png"/><Relationship Id="rId21" Type="http://schemas.openxmlformats.org/officeDocument/2006/relationships/image" Target="../media/image14.png"/><Relationship Id="rId22" Type="http://schemas.openxmlformats.org/officeDocument/2006/relationships/slideLayout" Target="../slideLayouts/slideLayout11.xml"/><Relationship Id="rId2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7.png"/><Relationship Id="rId5" Type="http://schemas.openxmlformats.org/officeDocument/2006/relationships/image" Target="../media/image17.png"/><Relationship Id="rId6" Type="http://schemas.openxmlformats.org/officeDocument/2006/relationships/image" Target="../media/image17.png"/><Relationship Id="rId7" Type="http://schemas.openxmlformats.org/officeDocument/2006/relationships/image" Target="../media/image17.png"/><Relationship Id="rId8" Type="http://schemas.openxmlformats.org/officeDocument/2006/relationships/image" Target="../media/image17.png"/><Relationship Id="rId9" Type="http://schemas.openxmlformats.org/officeDocument/2006/relationships/image" Target="../media/image17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11.xml"/><Relationship Id="rId1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2.xml"/><Relationship Id="rId2" Type="http://schemas.openxmlformats.org/officeDocument/2006/relationships/diagramLayout" Target="../diagrams/layout12.xml"/><Relationship Id="rId3" Type="http://schemas.openxmlformats.org/officeDocument/2006/relationships/diagramQuickStyle" Target="../diagrams/quickStyle12.xml"/><Relationship Id="rId4" Type="http://schemas.openxmlformats.org/officeDocument/2006/relationships/diagramColors" Target="../diagrams/colors12.xml"/><Relationship Id="rId5" Type="http://schemas.microsoft.com/office/2007/relationships/diagramDrawing" Target="../diagrams/drawing12.xml"/><Relationship Id="rId6" Type="http://schemas.openxmlformats.org/officeDocument/2006/relationships/slideLayout" Target="../slideLayouts/slideLayout11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0.png"/><Relationship Id="rId3" Type="http://schemas.openxmlformats.org/officeDocument/2006/relationships/image" Target="../media/image20.png"/><Relationship Id="rId4" Type="http://schemas.openxmlformats.org/officeDocument/2006/relationships/image" Target="../media/image20.png"/><Relationship Id="rId5" Type="http://schemas.openxmlformats.org/officeDocument/2006/relationships/image" Target="../media/image20.png"/><Relationship Id="rId6" Type="http://schemas.openxmlformats.org/officeDocument/2006/relationships/image" Target="../media/image20.png"/><Relationship Id="rId7" Type="http://schemas.openxmlformats.org/officeDocument/2006/relationships/image" Target="../media/image20.png"/><Relationship Id="rId8" Type="http://schemas.openxmlformats.org/officeDocument/2006/relationships/image" Target="../media/image20.png"/><Relationship Id="rId9" Type="http://schemas.openxmlformats.org/officeDocument/2006/relationships/image" Target="../media/image20.png"/><Relationship Id="rId10" Type="http://schemas.openxmlformats.org/officeDocument/2006/relationships/image" Target="../media/image20.png"/><Relationship Id="rId11" Type="http://schemas.openxmlformats.org/officeDocument/2006/relationships/image" Target="../media/image20.png"/><Relationship Id="rId12" Type="http://schemas.openxmlformats.org/officeDocument/2006/relationships/image" Target="../media/image20.png"/><Relationship Id="rId13" Type="http://schemas.openxmlformats.org/officeDocument/2006/relationships/image" Target="../media/image20.png"/><Relationship Id="rId14" Type="http://schemas.openxmlformats.org/officeDocument/2006/relationships/image" Target="../media/image20.png"/><Relationship Id="rId15" Type="http://schemas.openxmlformats.org/officeDocument/2006/relationships/image" Target="../media/image20.png"/><Relationship Id="rId16" Type="http://schemas.openxmlformats.org/officeDocument/2006/relationships/image" Target="../media/image20.png"/><Relationship Id="rId17" Type="http://schemas.openxmlformats.org/officeDocument/2006/relationships/image" Target="../media/image20.png"/><Relationship Id="rId18" Type="http://schemas.openxmlformats.org/officeDocument/2006/relationships/image" Target="../media/image20.png"/><Relationship Id="rId19" Type="http://schemas.openxmlformats.org/officeDocument/2006/relationships/image" Target="../media/image20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slideLayout" Target="../slideLayouts/slideLayout11.xml"/><Relationship Id="rId2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diagramData" Target="../diagrams/data13.xml"/><Relationship Id="rId2" Type="http://schemas.openxmlformats.org/officeDocument/2006/relationships/diagramLayout" Target="../diagrams/layout13.xml"/><Relationship Id="rId3" Type="http://schemas.openxmlformats.org/officeDocument/2006/relationships/diagramQuickStyle" Target="../diagrams/quickStyle13.xml"/><Relationship Id="rId4" Type="http://schemas.openxmlformats.org/officeDocument/2006/relationships/diagramColors" Target="../diagrams/colors13.xml"/><Relationship Id="rId5" Type="http://schemas.microsoft.com/office/2007/relationships/diagramDrawing" Target="../diagrams/drawing13.xml"/><Relationship Id="rId6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0"/>
            <a:ext cx="12188520" cy="685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pic>
        <p:nvPicPr>
          <p:cNvPr id="100" name="Picture 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0" t="0" r="52444" b="0"/>
          <a:stretch/>
        </p:blipFill>
        <p:spPr>
          <a:xfrm>
            <a:off x="0" y="108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6640" y="3065040"/>
            <a:ext cx="8294760" cy="248832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  <a:effectLst>
            <a:outerShdw algn="ctr" blurRad="50760" dir="5400000" dist="126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82680" y="3429000"/>
            <a:ext cx="8097120" cy="10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en-US" sz="5000" spc="201" strike="noStrike" u="none" cap="all">
                <a:solidFill>
                  <a:srgbClr val="ffffff"/>
                </a:solidFill>
                <a:uFillTx/>
                <a:latin typeface="Tw Cen MT Condensed"/>
              </a:rPr>
              <a:t>Data Analytics – isis twitter fans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309200" y="4779360"/>
            <a:ext cx="7501320" cy="68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w Cen MT"/>
              </a:rPr>
              <a:t>Autori: A.P e V.M.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4" name="Straight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9200" y="4666320"/>
            <a:ext cx="6832800" cy="360"/>
          </a:xfrm>
          <a:prstGeom prst="straightConnector1">
            <a:avLst/>
          </a:prstGeom>
          <a:ln w="22225">
            <a:solidFill>
              <a:srgbClr val="4ac4e3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44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Grafo delle citazioni tra utenti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46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1414091100"/>
              </p:ext>
            </p:extLst>
          </p:nvPr>
        </p:nvGraphicFramePr>
        <p:xfrm>
          <a:off x="1492560" y="99720"/>
          <a:ext cx="925128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47" name="Tabella 7"/>
          <p:cNvGraphicFramePr/>
          <p:nvPr/>
        </p:nvGraphicFramePr>
        <p:xfrm>
          <a:off x="822960" y="3479400"/>
          <a:ext cx="10542960" cy="1042920"/>
        </p:xfrm>
        <a:graphic>
          <a:graphicData uri="http://schemas.openxmlformats.org/drawingml/2006/table">
            <a:tbl>
              <a:tblPr/>
              <a:tblGrid>
                <a:gridCol w="2108520"/>
                <a:gridCol w="2108520"/>
                <a:gridCol w="2108520"/>
                <a:gridCol w="2108520"/>
                <a:gridCol w="2108520"/>
              </a:tblGrid>
              <a:tr h="640080"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7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8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9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0"/>
                      <a:stretch/>
                    </a:blipFill>
                  </a:tcPr>
                </a:tc>
              </a:tr>
              <a:tr h="365760"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1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2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3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4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5"/>
                      <a:stretch/>
                    </a:blip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4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1001376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Grafo delle citazioni tra utenti del dataset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51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1246931198"/>
              </p:ext>
            </p:extLst>
          </p:nvPr>
        </p:nvGraphicFramePr>
        <p:xfrm>
          <a:off x="1024200" y="387360"/>
          <a:ext cx="10145160" cy="27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52" name="Tabella 2"/>
          <p:cNvGraphicFramePr/>
          <p:nvPr/>
        </p:nvGraphicFramePr>
        <p:xfrm>
          <a:off x="2630880" y="3489480"/>
          <a:ext cx="6926760" cy="1042920"/>
        </p:xfrm>
        <a:graphic>
          <a:graphicData uri="http://schemas.openxmlformats.org/drawingml/2006/table">
            <a:tbl>
              <a:tblPr/>
              <a:tblGrid>
                <a:gridCol w="647640"/>
                <a:gridCol w="666720"/>
                <a:gridCol w="1569600"/>
                <a:gridCol w="1430640"/>
                <a:gridCol w="1180800"/>
                <a:gridCol w="1430640"/>
              </a:tblGrid>
              <a:tr h="640080"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7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8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9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0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1"/>
                      <a:stretch/>
                    </a:blipFill>
                  </a:tcPr>
                </a:tc>
              </a:tr>
              <a:tr h="365760"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2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3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4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5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6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7"/>
                      <a:stretch/>
                    </a:blipFill>
                  </a:tcPr>
                </a:tc>
              </a:tr>
            </a:tbl>
          </a:graphicData>
        </a:graphic>
      </p:graphicFrame>
      <p:sp>
        <p:nvSpPr>
          <p:cNvPr id="153" name="CasellaDiTesto 3"/>
          <p:cNvSpPr/>
          <p:nvPr/>
        </p:nvSpPr>
        <p:spPr>
          <a:xfrm>
            <a:off x="195840" y="3807720"/>
            <a:ext cx="251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Componente gigante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5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Grafo delle citazioni tra utenti – importanza di un utente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57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43880" y="480240"/>
            <a:ext cx="6271560" cy="29469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rmAutofit fontScale="92500" lnSpcReduction="9999"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i="1" lang="it-IT" sz="2800" strike="noStrike" u="none">
                <a:solidFill>
                  <a:schemeClr val="dk1"/>
                </a:solidFill>
                <a:uFillTx/>
                <a:latin typeface="Tw Cen MT"/>
              </a:rPr>
              <a:t>Importanza</a:t>
            </a:r>
            <a:r>
              <a:rPr b="0" lang="it-IT" sz="2800" strike="noStrike" u="none">
                <a:solidFill>
                  <a:schemeClr val="dk1"/>
                </a:solidFill>
                <a:uFillTx/>
                <a:latin typeface="Tw Cen MT"/>
              </a:rPr>
              <a:t> di un </a:t>
            </a:r>
            <a:r>
              <a:rPr b="1" i="1" lang="it-IT" sz="2800" strike="noStrike" u="none">
                <a:solidFill>
                  <a:schemeClr val="dk1"/>
                </a:solidFill>
                <a:uFillTx/>
                <a:latin typeface="Tw Cen MT"/>
              </a:rPr>
              <a:t>utente</a:t>
            </a:r>
            <a:r>
              <a:rPr b="0" lang="it-IT" sz="2800" strike="noStrike" u="none">
                <a:solidFill>
                  <a:schemeClr val="dk1"/>
                </a:solidFill>
                <a:uFillTx/>
                <a:latin typeface="Tw Cen MT"/>
              </a:rPr>
              <a:t> definita da:</a:t>
            </a:r>
            <a:endParaRPr b="0" lang="en-US" sz="2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Tw Cen MT"/>
              </a:rPr>
              <a:t>Closeness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Wingdings"/>
              </a:rPr>
              <a:t>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diffusione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dell’informazione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Tw Cen MT"/>
              </a:rPr>
              <a:t>Eigenvector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Tw Cen MT"/>
              </a:rPr>
              <a:t>centrality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Wingdings"/>
              </a:rPr>
              <a:t>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qualità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delle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menzioni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Tw Cen MT"/>
              </a:rPr>
              <a:t>Numero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di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Tw Cen MT"/>
              </a:rPr>
              <a:t>followers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Wingdings"/>
              </a:rPr>
              <a:t>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utenti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al di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fuori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dalla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rete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Tw Cen MT"/>
              </a:rPr>
              <a:t>Betweenness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Wingdings"/>
              </a:rPr>
              <a:t>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ponte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Tw Cen MT"/>
              </a:rPr>
              <a:t> tra </a:t>
            </a:r>
            <a:r>
              <a:rPr b="0" i="1" lang="en-US" sz="2200" strike="noStrike" u="none">
                <a:solidFill>
                  <a:schemeClr val="dk1"/>
                </a:solidFill>
                <a:uFillTx/>
                <a:latin typeface="Tw Cen MT"/>
              </a:rPr>
              <a:t>comunità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59" name="CasellaDiTesto 5"/>
          <p:cNvSpPr/>
          <p:nvPr/>
        </p:nvSpPr>
        <p:spPr>
          <a:xfrm>
            <a:off x="537120" y="3466800"/>
            <a:ext cx="11339640" cy="945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uFillTx/>
                <a:latin typeface="Tw Cen MT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0" name="Tabella 7"/>
          <p:cNvGraphicFramePr/>
          <p:nvPr/>
        </p:nvGraphicFramePr>
        <p:xfrm>
          <a:off x="6912000" y="479520"/>
          <a:ext cx="4964400" cy="2827080"/>
        </p:xfrm>
        <a:graphic>
          <a:graphicData uri="http://schemas.openxmlformats.org/drawingml/2006/table">
            <a:tbl>
              <a:tblPr/>
              <a:tblGrid>
                <a:gridCol w="1654920"/>
                <a:gridCol w="1654920"/>
                <a:gridCol w="1654920"/>
              </a:tblGrid>
              <a:tr h="470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Rank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username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importance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70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6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RamiAlLolah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"/>
                      <a:stretch/>
                    </a:blipFill>
                  </a:tcPr>
                </a:tc>
              </a:tr>
              <a:tr h="470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6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Nidalgazaui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3"/>
                      <a:stretch/>
                    </a:blipFill>
                  </a:tcPr>
                </a:tc>
              </a:tr>
              <a:tr h="470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6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Uncle_SamCoco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4"/>
                      <a:stretch/>
                    </a:blipFill>
                  </a:tcPr>
                </a:tc>
              </a:tr>
              <a:tr h="470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6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warrnews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5"/>
                      <a:stretch/>
                    </a:blipFill>
                  </a:tcPr>
                </a:tc>
              </a:tr>
              <a:tr h="470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6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WarReporter1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377856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39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Grafo delle citazioni tra utenti</a:t>
            </a:r>
            <a:endParaRPr b="0" lang="en-US" sz="39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63" name="Straight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>
                <a:lumMod val="20000"/>
                <a:lumOff val="80000"/>
              </a:srgbClr>
            </a:solidFill>
            <a:round/>
          </a:ln>
        </p:spPr>
      </p:cxn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024200" y="2250000"/>
            <a:ext cx="4076280" cy="402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1" lang="it-IT" sz="2200" strike="noStrike" u="none">
                <a:solidFill>
                  <a:srgbClr val="ffffff"/>
                </a:solidFill>
                <a:uFillTx/>
                <a:latin typeface="Tw Cen MT"/>
              </a:rPr>
              <a:t>La dimensione</a:t>
            </a:r>
            <a:r>
              <a:rPr b="0" lang="it-IT" sz="2200" strike="noStrike" u="none">
                <a:solidFill>
                  <a:srgbClr val="ffffff"/>
                </a:solidFill>
                <a:uFillTx/>
                <a:latin typeface="Tw Cen MT"/>
              </a:rPr>
              <a:t> dei nodi rappresenta l’ </a:t>
            </a:r>
            <a:r>
              <a:rPr b="1" lang="it-IT" sz="2200" strike="noStrike" u="none">
                <a:solidFill>
                  <a:srgbClr val="ffffff"/>
                </a:solidFill>
                <a:uFillTx/>
                <a:latin typeface="Tw Cen MT"/>
              </a:rPr>
              <a:t>importanza</a:t>
            </a:r>
            <a:r>
              <a:rPr b="0" lang="it-IT" sz="2200" strike="noStrike" u="none">
                <a:solidFill>
                  <a:srgbClr val="ffffff"/>
                </a:solidFill>
                <a:uFillTx/>
                <a:latin typeface="Tw Cen MT"/>
              </a:rPr>
              <a:t> degli utenti. In rosso i 5 più importanti.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it-IT" sz="2200" strike="noStrike" u="none">
                <a:solidFill>
                  <a:srgbClr val="ffffff"/>
                </a:solidFill>
                <a:uFillTx/>
                <a:latin typeface="Tw Cen MT"/>
              </a:rPr>
              <a:t>Lo spessore degli archi rappresenta il numero di citazioni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Tw Cen MT"/>
              </a:rPr>
              <a:t>Numerose </a:t>
            </a:r>
            <a:r>
              <a:rPr b="1" lang="en-US" sz="2200" strike="noStrike" u="none">
                <a:solidFill>
                  <a:srgbClr val="ffffff"/>
                </a:solidFill>
                <a:uFillTx/>
                <a:latin typeface="Tw Cen MT"/>
              </a:rPr>
              <a:t>menzioni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w Cen MT"/>
              </a:rPr>
              <a:t> tra: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Tw Cen MT"/>
              </a:rPr>
              <a:t>warnnews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Wingdings"/>
              </a:rPr>
              <a:t>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Tw Cen MT"/>
              </a:rPr>
              <a:t> Nidalgazaui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Tw Cen MT"/>
              </a:rPr>
              <a:t>mobi_ayubi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Wingdings"/>
              </a:rPr>
              <a:t>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Tw Cen MT"/>
              </a:rPr>
              <a:t> RamiAlLolah</a:t>
            </a:r>
            <a:endParaRPr b="0" lang="en-US" sz="2000" strike="noStrike" u="none">
              <a:solidFill>
                <a:schemeClr val="dk1"/>
              </a:solidFill>
              <a:uFillTx/>
              <a:latin typeface="Tw Cen MT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0" lang="it-IT" sz="2200" strike="noStrike" u="none">
                <a:solidFill>
                  <a:srgbClr val="ffffff"/>
                </a:solidFill>
                <a:uFillTx/>
                <a:latin typeface="Tw Cen MT"/>
              </a:rPr>
              <a:t>Assenza di </a:t>
            </a:r>
            <a:r>
              <a:rPr b="1" lang="it-IT" sz="2200" strike="noStrike" u="none">
                <a:solidFill>
                  <a:srgbClr val="ffffff"/>
                </a:solidFill>
                <a:uFillTx/>
                <a:latin typeface="Tw Cen MT"/>
              </a:rPr>
              <a:t>comunità</a:t>
            </a:r>
            <a:r>
              <a:rPr b="0" lang="it-IT" sz="2200" strike="noStrike" u="none">
                <a:solidFill>
                  <a:srgbClr val="ffffff"/>
                </a:solidFill>
                <a:uFillTx/>
                <a:latin typeface="Tw Cen MT"/>
              </a:rPr>
              <a:t> </a:t>
            </a:r>
            <a:r>
              <a:rPr b="1" lang="it-IT" sz="2200" strike="noStrike" u="none">
                <a:solidFill>
                  <a:srgbClr val="ffffff"/>
                </a:solidFill>
                <a:uFillTx/>
                <a:latin typeface="Tw Cen MT"/>
              </a:rPr>
              <a:t>significative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165" name="Segnaposto contenuto 23" descr="Immagine che contiene cerchio, arte&#10;&#10;Descrizione generata automaticamente"/>
          <p:cNvPicPr/>
          <p:nvPr/>
        </p:nvPicPr>
        <p:blipFill>
          <a:blip r:embed="rId1"/>
          <a:stretch/>
        </p:blipFill>
        <p:spPr>
          <a:xfrm>
            <a:off x="5708880" y="374760"/>
            <a:ext cx="6169320" cy="616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6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10055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Ner – named entity recognition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69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3678685351"/>
              </p:ext>
            </p:extLst>
          </p:nvPr>
        </p:nvGraphicFramePr>
        <p:xfrm>
          <a:off x="604080" y="448200"/>
          <a:ext cx="10896120" cy="335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70" name="CasellaDiTesto 5"/>
          <p:cNvSpPr/>
          <p:nvPr/>
        </p:nvSpPr>
        <p:spPr>
          <a:xfrm>
            <a:off x="464760" y="3972960"/>
            <a:ext cx="11259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Per ogni tweet si ottiene una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lista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di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entità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che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cita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, il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sentiment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associato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ad ogni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entità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e quello del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tweet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7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Grafo delle citazioni a entità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7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graphicFrame>
        <p:nvGraphicFramePr>
          <p:cNvPr id="11" name="Diagram11"/>
          <p:cNvGraphicFramePr/>
          <p:nvPr>
            <p:extLst>
              <p:ext uri="{D42A27DB-BD31-4B8C-83A1-F6EECF244321}">
                <p14:modId xmlns:p14="http://schemas.microsoft.com/office/powerpoint/2010/main" val="2132694954"/>
              </p:ext>
            </p:extLst>
          </p:nvPr>
        </p:nvGraphicFramePr>
        <p:xfrm>
          <a:off x="1492560" y="99720"/>
          <a:ext cx="925128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75" name="Tabella 7"/>
          <p:cNvGraphicFramePr/>
          <p:nvPr/>
        </p:nvGraphicFramePr>
        <p:xfrm>
          <a:off x="1901160" y="3536280"/>
          <a:ext cx="8434080" cy="952200"/>
        </p:xfrm>
        <a:graphic>
          <a:graphicData uri="http://schemas.openxmlformats.org/drawingml/2006/table">
            <a:tbl>
              <a:tblPr/>
              <a:tblGrid>
                <a:gridCol w="2108520"/>
                <a:gridCol w="2108520"/>
                <a:gridCol w="2108520"/>
                <a:gridCol w="2108520"/>
              </a:tblGrid>
              <a:tr h="549360"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7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8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9"/>
                      <a:stretch/>
                    </a:blipFill>
                  </a:tcPr>
                </a:tc>
              </a:tr>
              <a:tr h="365760"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0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1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2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3"/>
                      <a:stretch/>
                    </a:blip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24200" y="595800"/>
            <a:ext cx="3778560" cy="226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36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Grafo delle citazioni a entità –</a:t>
            </a:r>
            <a:br>
              <a:rPr sz="3600"/>
            </a:br>
            <a:r>
              <a:rPr b="0" lang="it-IT" sz="36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importanza di un’entità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78" name="Straight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>
                <a:lumMod val="20000"/>
                <a:lumOff val="80000"/>
              </a:srgbClr>
            </a:solidFill>
            <a:round/>
          </a:ln>
        </p:spPr>
      </p:cxn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024200" y="3189960"/>
            <a:ext cx="3791520" cy="2632320"/>
          </a:xfrm>
          <a:prstGeom prst="rect">
            <a:avLst/>
          </a:prstGeom>
          <a:blipFill rotWithShape="0">
            <a:blip r:embed="rId1"/>
            <a:stretch>
              <a:fillRect l="-3218" t="-2557"/>
            </a:stretch>
          </a:blipFill>
          <a:ln w="0">
            <a:noFill/>
          </a:ln>
        </p:spPr>
        <p:txBody>
          <a:bodyPr lIns="45720" rIns="4572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trike="noStrike" u="none">
                <a:solidFill>
                  <a:srgbClr val="ffffff">
                    <a:alpha val="1000"/>
                  </a:srgbClr>
                </a:solidFill>
                <a:uFillTx/>
                <a:latin typeface="Tw Cen MT"/>
              </a:rPr>
              <a:t> </a:t>
            </a:r>
            <a:endParaRPr b="0" lang="en-US" sz="2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aphicFrame>
        <p:nvGraphicFramePr>
          <p:cNvPr id="180" name="Tabella 8"/>
          <p:cNvGraphicFramePr/>
          <p:nvPr/>
        </p:nvGraphicFramePr>
        <p:xfrm>
          <a:off x="5937840" y="971640"/>
          <a:ext cx="5762880" cy="5470920"/>
        </p:xfrm>
        <a:graphic>
          <a:graphicData uri="http://schemas.openxmlformats.org/drawingml/2006/table">
            <a:tbl>
              <a:tblPr/>
              <a:tblGrid>
                <a:gridCol w="909000"/>
                <a:gridCol w="941400"/>
                <a:gridCol w="1262160"/>
                <a:gridCol w="1223640"/>
                <a:gridCol w="1425960"/>
              </a:tblGrid>
              <a:tr h="41688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Rank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Entity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Category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Citations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Importance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1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ISIS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ORG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3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2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Syria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4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5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3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RT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7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4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Assad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PERSON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8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9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5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Iraq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0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1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6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Aleppo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2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3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7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US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4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5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8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Turkey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6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7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9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USA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8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9"/>
                      <a:stretch/>
                    </a:blipFill>
                  </a:tcPr>
                </a:tc>
              </a:tr>
              <a:tr h="401760">
                <a:tc>
                  <a:txBody>
                    <a:bodyPr lIns="112320" rIns="112320" tIns="56160" bIns="5616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10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Syrian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NORP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4240" rIns="84240" tIns="0" bIns="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ctr" marL="84240" marR="842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0"/>
                      <a:stretch/>
                    </a:blipFill>
                  </a:tcPr>
                </a:tc>
                <a:tc>
                  <a:txBody>
                    <a:bodyPr lIns="112320" rIns="112320" tIns="56160" bIns="5616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112320" marR="1123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1"/>
                      <a:stretch/>
                    </a:blip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842080" y="585360"/>
            <a:ext cx="6166800" cy="17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en-US" sz="4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Grafo delle citazioni ad entità –</a:t>
            </a:r>
            <a:br>
              <a:rPr sz="4000"/>
            </a:br>
            <a:r>
              <a:rPr b="0" lang="en-US" sz="4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variante con hashtags</a:t>
            </a:r>
            <a:endParaRPr b="0" lang="en-US" sz="4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183" name="Immagine 5" descr=""/>
          <p:cNvPicPr/>
          <p:nvPr/>
        </p:nvPicPr>
        <p:blipFill>
          <a:blip r:embed="rId1"/>
          <a:stretch/>
        </p:blipFill>
        <p:spPr>
          <a:xfrm>
            <a:off x="175680" y="416880"/>
            <a:ext cx="3876120" cy="3110400"/>
          </a:xfrm>
          <a:prstGeom prst="rect">
            <a:avLst/>
          </a:prstGeom>
          <a:ln w="0">
            <a:noFill/>
          </a:ln>
        </p:spPr>
      </p:pic>
      <p:sp>
        <p:nvSpPr>
          <p:cNvPr id="184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75640" y="484560"/>
            <a:ext cx="804240" cy="35114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cxnSp>
        <p:nvCxnSpPr>
          <p:cNvPr id="185" name="Straight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68944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86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7240" y="4150440"/>
            <a:ext cx="477000" cy="2231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pic>
        <p:nvPicPr>
          <p:cNvPr id="187" name="Immagine 6" descr=""/>
          <p:cNvPicPr/>
          <p:nvPr/>
        </p:nvPicPr>
        <p:blipFill>
          <a:blip r:embed="rId2"/>
          <a:stretch/>
        </p:blipFill>
        <p:spPr>
          <a:xfrm>
            <a:off x="1648080" y="3996720"/>
            <a:ext cx="3238560" cy="2509920"/>
          </a:xfrm>
          <a:prstGeom prst="rect">
            <a:avLst/>
          </a:prstGeom>
          <a:ln w="0">
            <a:noFill/>
          </a:ln>
        </p:spPr>
      </p:pic>
      <p:sp>
        <p:nvSpPr>
          <p:cNvPr id="188" name="CasellaDiTesto 12"/>
          <p:cNvSpPr/>
          <p:nvPr/>
        </p:nvSpPr>
        <p:spPr>
          <a:xfrm>
            <a:off x="5951880" y="2286000"/>
            <a:ext cx="5924160" cy="21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92500" lnSpcReduction="9999"/>
          </a:bodyPr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Utilizzo degli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hashtags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 al posto delle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entità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Costo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computazionale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 ridotto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Aft>
                <a:spcPts val="6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Ranking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degli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hashtags più importanti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w Cen MT"/>
              </a:rPr>
              <a:t> paragonabile all’utilizzo delle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Tw Cen MT"/>
              </a:rPr>
              <a:t>entità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89" name="Tabella 14"/>
          <p:cNvGraphicFramePr/>
          <p:nvPr/>
        </p:nvGraphicFramePr>
        <p:xfrm>
          <a:off x="5496480" y="5466960"/>
          <a:ext cx="6512040" cy="952200"/>
        </p:xfrm>
        <a:graphic>
          <a:graphicData uri="http://schemas.openxmlformats.org/drawingml/2006/table">
            <a:tbl>
              <a:tblPr/>
              <a:tblGrid>
                <a:gridCol w="1627920"/>
                <a:gridCol w="1627920"/>
                <a:gridCol w="1627920"/>
                <a:gridCol w="1627920"/>
              </a:tblGrid>
              <a:tr h="549360"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3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4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5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</a:tr>
              <a:tr h="365760"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7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8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9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0"/>
                      <a:stretch/>
                    </a:blipFill>
                  </a:tcPr>
                </a:tc>
              </a:tr>
            </a:tbl>
          </a:graphicData>
        </a:graphic>
      </p:graphicFrame>
      <p:sp>
        <p:nvSpPr>
          <p:cNvPr id="190" name="CasellaDiTesto 15"/>
          <p:cNvSpPr/>
          <p:nvPr/>
        </p:nvSpPr>
        <p:spPr>
          <a:xfrm>
            <a:off x="5496480" y="5009040"/>
            <a:ext cx="65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</a:rPr>
              <a:t>Grafo delle citazioni a hashtags (rispetto grafo delle entità)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CasellaDiTesto 16"/>
          <p:cNvSpPr/>
          <p:nvPr/>
        </p:nvSpPr>
        <p:spPr>
          <a:xfrm>
            <a:off x="568800" y="3527640"/>
            <a:ext cx="34830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i="1" lang="it-IT" sz="1600" strike="noStrike" u="none">
                <a:solidFill>
                  <a:schemeClr val="dk1"/>
                </a:solidFill>
                <a:uFillTx/>
                <a:latin typeface="Tw Cen MT"/>
              </a:rPr>
              <a:t>Correlazione: 0.89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CasellaDiTesto 19"/>
          <p:cNvSpPr/>
          <p:nvPr/>
        </p:nvSpPr>
        <p:spPr>
          <a:xfrm>
            <a:off x="1648080" y="6506640"/>
            <a:ext cx="3483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i="1" lang="it-IT" sz="1400" strike="noStrike" u="none">
                <a:solidFill>
                  <a:schemeClr val="dk1"/>
                </a:solidFill>
                <a:uFillTx/>
                <a:latin typeface="Tw Cen MT"/>
              </a:rPr>
              <a:t>Correlazione: 0.79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94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Sentiment analysis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96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graphicFrame>
        <p:nvGraphicFramePr>
          <p:cNvPr id="12" name="Diagram12"/>
          <p:cNvGraphicFramePr/>
          <p:nvPr>
            <p:extLst>
              <p:ext uri="{D42A27DB-BD31-4B8C-83A1-F6EECF244321}">
                <p14:modId xmlns:p14="http://schemas.microsoft.com/office/powerpoint/2010/main" val="3163253748"/>
              </p:ext>
            </p:extLst>
          </p:nvPr>
        </p:nvGraphicFramePr>
        <p:xfrm>
          <a:off x="1851480" y="761040"/>
          <a:ext cx="9719640" cy="330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7" name="CasellaDiTesto 2"/>
          <p:cNvSpPr/>
          <p:nvPr/>
        </p:nvSpPr>
        <p:spPr>
          <a:xfrm>
            <a:off x="1078560" y="163800"/>
            <a:ext cx="10028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Assunzione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di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base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: ad un’entità associo il sentiment della sentence in cui si trova.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CasellaDiTesto 5"/>
          <p:cNvSpPr/>
          <p:nvPr/>
        </p:nvSpPr>
        <p:spPr>
          <a:xfrm>
            <a:off x="149760" y="4214160"/>
            <a:ext cx="1188648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it-IT" sz="17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l’</a:t>
            </a:r>
            <a:r>
              <a:rPr b="1" i="1" lang="it-IT" sz="17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AFFIN score</a:t>
            </a:r>
            <a:r>
              <a:rPr b="0" lang="it-IT" sz="17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normalizzato di una stringa è la media degli score </a:t>
            </a:r>
            <a:r>
              <a:rPr b="1" i="1" lang="it-IT" sz="17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AFFIN score</a:t>
            </a:r>
            <a:r>
              <a:rPr b="0" lang="it-IT" sz="17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non-nulli di ogni parola che la compone.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20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DISTRIBUZIONE Sentiment NEI TWEET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20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sp>
        <p:nvSpPr>
          <p:cNvPr id="203" name="CasellaDiTesto 5"/>
          <p:cNvSpPr/>
          <p:nvPr/>
        </p:nvSpPr>
        <p:spPr>
          <a:xfrm>
            <a:off x="363240" y="3862440"/>
            <a:ext cx="11462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La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moda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del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sentiment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è quello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neutrale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. Quando non è neutrale il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sentiment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è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più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negativo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che positivo, anche se gli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outlier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sono perlopiù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positivi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4" name="Image10" descr="Immagine che contiene testo, diagramma, Diagramma, linea&#10;&#10;Descrizione generata automaticamente"/>
          <p:cNvPicPr/>
          <p:nvPr/>
        </p:nvPicPr>
        <p:blipFill>
          <a:blip r:embed="rId1"/>
          <a:stretch/>
        </p:blipFill>
        <p:spPr>
          <a:xfrm>
            <a:off x="277920" y="118800"/>
            <a:ext cx="5351760" cy="3752640"/>
          </a:xfrm>
          <a:prstGeom prst="rect">
            <a:avLst/>
          </a:prstGeom>
          <a:ln w="0">
            <a:noFill/>
          </a:ln>
        </p:spPr>
      </p:pic>
      <p:pic>
        <p:nvPicPr>
          <p:cNvPr id="205" name="Immagine 8" descr=""/>
          <p:cNvPicPr/>
          <p:nvPr/>
        </p:nvPicPr>
        <p:blipFill>
          <a:blip r:embed="rId2"/>
          <a:stretch/>
        </p:blipFill>
        <p:spPr>
          <a:xfrm>
            <a:off x="6444720" y="159840"/>
            <a:ext cx="4712040" cy="365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47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415320" cy="55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Dominio di riferimento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239348970"/>
              </p:ext>
            </p:extLst>
          </p:nvPr>
        </p:nvGraphicFramePr>
        <p:xfrm>
          <a:off x="4917600" y="955080"/>
          <a:ext cx="7142040" cy="491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586656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en-US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Relazione tra importanza e sentiment 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07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4800" y="0"/>
            <a:ext cx="4656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208" name="CasellaDiTesto 8"/>
          <p:cNvSpPr/>
          <p:nvPr/>
        </p:nvSpPr>
        <p:spPr>
          <a:xfrm>
            <a:off x="7851960" y="361800"/>
            <a:ext cx="4022640" cy="94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rmAutofit fontScale="92500" lnSpcReduction="9999"/>
          </a:bodyPr>
          <a:p>
            <a:pPr marL="285840" indent="-28584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</a:pPr>
            <a:r>
              <a:rPr b="1" lang="en-US" sz="2400" strike="noStrike" u="none">
                <a:solidFill>
                  <a:srgbClr val="ffffff"/>
                </a:solidFill>
                <a:uFillTx/>
                <a:latin typeface="Tw Cen MT"/>
              </a:rPr>
              <a:t>Assenza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Tw Cen MT"/>
              </a:rPr>
              <a:t> di </a:t>
            </a:r>
            <a:r>
              <a:rPr b="1" lang="en-US" sz="2400" strike="noStrike" u="none">
                <a:solidFill>
                  <a:srgbClr val="ffffff"/>
                </a:solidFill>
                <a:uFillTx/>
                <a:latin typeface="Tw Cen MT"/>
              </a:rPr>
              <a:t>correlazione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Tw Cen MT"/>
              </a:rPr>
              <a:t> tra </a:t>
            </a:r>
            <a:r>
              <a:rPr b="1" i="1" lang="en-US" sz="2400" strike="noStrike" u="none">
                <a:solidFill>
                  <a:srgbClr val="ffffff"/>
                </a:solidFill>
                <a:uFillTx/>
                <a:latin typeface="Tw Cen MT"/>
              </a:rPr>
              <a:t>importanza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Tw Cen MT"/>
              </a:rPr>
              <a:t> e </a:t>
            </a:r>
            <a:r>
              <a:rPr b="1" i="1" lang="en-US" sz="2400" strike="noStrike" u="none">
                <a:solidFill>
                  <a:srgbClr val="ffffff"/>
                </a:solidFill>
                <a:uFillTx/>
                <a:latin typeface="Tw Cen MT"/>
              </a:rPr>
              <a:t>polarità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Tw Cen MT"/>
              </a:rPr>
              <a:t> del </a:t>
            </a:r>
            <a:r>
              <a:rPr b="1" i="1" lang="en-US" sz="2400" strike="noStrike" u="none">
                <a:solidFill>
                  <a:srgbClr val="ffffff"/>
                </a:solidFill>
                <a:uFillTx/>
                <a:latin typeface="Tw Cen MT"/>
              </a:rPr>
              <a:t>sentiment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09" name="Tabella 5"/>
          <p:cNvGraphicFramePr/>
          <p:nvPr/>
        </p:nvGraphicFramePr>
        <p:xfrm>
          <a:off x="1024200" y="2084760"/>
          <a:ext cx="5525640" cy="5387400"/>
        </p:xfrm>
        <a:graphic>
          <a:graphicData uri="http://schemas.openxmlformats.org/drawingml/2006/table">
            <a:tbl>
              <a:tblPr/>
              <a:tblGrid>
                <a:gridCol w="764280"/>
                <a:gridCol w="865440"/>
                <a:gridCol w="1140120"/>
                <a:gridCol w="1329480"/>
                <a:gridCol w="1425960"/>
              </a:tblGrid>
              <a:tr h="3924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6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Rank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6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Entity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6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Category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6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Importance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6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Sentiment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1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ISIS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ORG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2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Syria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3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4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3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RT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5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6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4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Assad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PERSON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7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8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5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Iraq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9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0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6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Aleppo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1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2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7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US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3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4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8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Turkey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5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6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9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USA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GPE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7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8"/>
                      <a:stretch/>
                    </a:blipFill>
                  </a:tcPr>
                </a:tc>
              </a:tr>
              <a:tr h="379800">
                <a:tc>
                  <a:txBody>
                    <a:bodyPr lIns="90000" rIns="90000" tIns="45000" bIns="45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10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Syrian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7680" rIns="67680" tIns="0" bIns="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9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  <a:ea typeface="Aptos"/>
                        </a:rPr>
                        <a:t>NORP</a:t>
                      </a:r>
                      <a:endParaRPr b="0" lang="en-US" sz="1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7680" marR="676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19"/>
                      <a:stretch/>
                    </a:blip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uFillTx/>
                        <a:latin typeface="Tw Cen MT"/>
                      </a:endParaRPr>
                    </a:p>
                  </a:txBody>
                  <a:tcPr anchor="t" marL="90000" marR="90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0"/>
                      <a:stretch/>
                    </a:blipFill>
                  </a:tcPr>
                </a:tc>
              </a:tr>
            </a:tbl>
          </a:graphicData>
        </a:graphic>
      </p:graphicFrame>
      <p:pic>
        <p:nvPicPr>
          <p:cNvPr id="210" name="Immagine 10" descr="Immagine che contiene testo, schermata, diagramma, linea&#10;&#10;Descrizione generata automaticamente"/>
          <p:cNvPicPr/>
          <p:nvPr/>
        </p:nvPicPr>
        <p:blipFill>
          <a:blip r:embed="rId21"/>
          <a:stretch/>
        </p:blipFill>
        <p:spPr>
          <a:xfrm>
            <a:off x="7966440" y="1310760"/>
            <a:ext cx="3908160" cy="3133800"/>
          </a:xfrm>
          <a:prstGeom prst="rect">
            <a:avLst/>
          </a:prstGeom>
          <a:ln w="0">
            <a:noFill/>
          </a:ln>
        </p:spPr>
      </p:pic>
      <p:sp>
        <p:nvSpPr>
          <p:cNvPr id="211" name="CasellaDiTesto 12"/>
          <p:cNvSpPr/>
          <p:nvPr/>
        </p:nvSpPr>
        <p:spPr>
          <a:xfrm>
            <a:off x="7755120" y="4786560"/>
            <a:ext cx="4215960" cy="2095560"/>
          </a:xfrm>
          <a:prstGeom prst="rect">
            <a:avLst/>
          </a:prstGeom>
          <a:blipFill rotWithShape="0">
            <a:blip r:embed="rId2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uFillTx/>
                <a:latin typeface="Tw Cen MT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21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en-US" sz="5000" spc="99" strike="noStrike" u="none" cap="all">
                <a:solidFill>
                  <a:schemeClr val="lt1"/>
                </a:solidFill>
                <a:uFillTx/>
                <a:latin typeface="Tw Cen MT Condensed"/>
              </a:rPr>
              <a:t>Sentiment di alcune entità nel tempo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215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pic>
        <p:nvPicPr>
          <p:cNvPr id="216" name="Image16" descr="Immagine che contiene linea, diagramma, Diagramma, testo&#10;&#10;Descrizione generata automaticamente"/>
          <p:cNvPicPr/>
          <p:nvPr/>
        </p:nvPicPr>
        <p:blipFill>
          <a:blip r:embed="rId1"/>
          <a:stretch/>
        </p:blipFill>
        <p:spPr>
          <a:xfrm>
            <a:off x="495360" y="501120"/>
            <a:ext cx="4872960" cy="3305880"/>
          </a:xfrm>
          <a:prstGeom prst="rect">
            <a:avLst/>
          </a:prstGeom>
          <a:ln w="0">
            <a:noFill/>
          </a:ln>
        </p:spPr>
      </p:pic>
      <p:sp>
        <p:nvSpPr>
          <p:cNvPr id="217" name="CasellaDiTesto 17"/>
          <p:cNvSpPr/>
          <p:nvPr/>
        </p:nvSpPr>
        <p:spPr>
          <a:xfrm>
            <a:off x="5730840" y="1000080"/>
            <a:ext cx="60955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Caduta nei mesi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ottobre e novembre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del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2015.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Tweet con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sentiment negativi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di questo periodo e che menzionano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ISIS: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recenti </a:t>
            </a:r>
            <a:r>
              <a:rPr b="0" i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fatti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di </a:t>
            </a:r>
            <a:r>
              <a:rPr b="0" i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cronaca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</a:t>
            </a:r>
            <a:r>
              <a:rPr b="0" i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negativi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per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l’ISIS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(come sconfitte o attacchi militari subiti)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notizie riguardo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all'attacco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a </a:t>
            </a:r>
            <a:r>
              <a:rPr b="1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Parigi</a:t>
            </a:r>
            <a:r>
              <a:rPr b="0" lang="it-IT" sz="1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 del 13/11/2015.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951680" y="519840"/>
            <a:ext cx="3979800" cy="569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conclusioni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220" name="Straight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853400" y="2514600"/>
            <a:ext cx="360" cy="18291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graphicFrame>
        <p:nvGraphicFramePr>
          <p:cNvPr id="13" name="Diagram13"/>
          <p:cNvGraphicFramePr/>
          <p:nvPr>
            <p:extLst>
              <p:ext uri="{D42A27DB-BD31-4B8C-83A1-F6EECF244321}">
                <p14:modId xmlns:p14="http://schemas.microsoft.com/office/powerpoint/2010/main" val="2916223287"/>
              </p:ext>
            </p:extLst>
          </p:nvPr>
        </p:nvGraphicFramePr>
        <p:xfrm>
          <a:off x="668160" y="406440"/>
          <a:ext cx="6908400" cy="59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47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415320" cy="55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46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Obiettivo dell’elaborato </a:t>
            </a:r>
            <a:br>
              <a:rPr sz="4600"/>
            </a:br>
            <a:br>
              <a:rPr sz="4600"/>
            </a:br>
            <a:r>
              <a:rPr b="0" lang="it-IT" sz="46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task principale</a:t>
            </a:r>
            <a:endParaRPr b="0" lang="en-US" sz="4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045199237"/>
              </p:ext>
            </p:extLst>
          </p:nvPr>
        </p:nvGraphicFramePr>
        <p:xfrm>
          <a:off x="5603760" y="954000"/>
          <a:ext cx="5641560" cy="492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47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3320" y="643320"/>
            <a:ext cx="3552120" cy="55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46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Obiettivo dell’elaborato </a:t>
            </a:r>
            <a:br>
              <a:rPr sz="4600"/>
            </a:br>
            <a:br>
              <a:rPr sz="4600"/>
            </a:br>
            <a:r>
              <a:rPr b="0" lang="it-IT" sz="46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task secondario</a:t>
            </a:r>
            <a:endParaRPr b="0" lang="en-US" sz="4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849096062"/>
              </p:ext>
            </p:extLst>
          </p:nvPr>
        </p:nvGraphicFramePr>
        <p:xfrm>
          <a:off x="5603760" y="954000"/>
          <a:ext cx="5641560" cy="492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36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4200" y="49712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Esplorazione del dataset - struttura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1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41960"/>
            <a:ext cx="360" cy="914760"/>
          </a:xfrm>
          <a:prstGeom prst="straightConnector1">
            <a:avLst/>
          </a:prstGeom>
          <a:ln w="19050">
            <a:solidFill>
              <a:srgbClr val="ffffff">
                <a:alpha val="80000"/>
              </a:srgbClr>
            </a:solidFill>
            <a:round/>
          </a:ln>
        </p:spPr>
      </p:cxnSp>
      <p:graphicFrame>
        <p:nvGraphicFramePr>
          <p:cNvPr id="115" name="Tabella 5"/>
          <p:cNvGraphicFramePr/>
          <p:nvPr/>
        </p:nvGraphicFramePr>
        <p:xfrm>
          <a:off x="1171800" y="387360"/>
          <a:ext cx="9844560" cy="1116720"/>
        </p:xfrm>
        <a:graphic>
          <a:graphicData uri="http://schemas.openxmlformats.org/drawingml/2006/table">
            <a:tbl>
              <a:tblPr/>
              <a:tblGrid>
                <a:gridCol w="1230480"/>
                <a:gridCol w="1230480"/>
                <a:gridCol w="1230480"/>
                <a:gridCol w="1230480"/>
                <a:gridCol w="1230480"/>
                <a:gridCol w="1230480"/>
                <a:gridCol w="1230480"/>
                <a:gridCol w="12304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name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username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description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location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followers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ff0000"/>
                          </a:solidFill>
                          <a:uFillTx/>
                          <a:latin typeface="Tw Cen MT"/>
                        </a:rPr>
                        <a:t>number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ff0000"/>
                          </a:solidFill>
                          <a:uFillTx/>
                          <a:latin typeface="Tw Cen MT"/>
                        </a:rPr>
                        <a:t>statuses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time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tweets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int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int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" name="Freccia in giù 12"/>
          <p:cNvSpPr/>
          <p:nvPr/>
        </p:nvSpPr>
        <p:spPr>
          <a:xfrm>
            <a:off x="5893200" y="1494720"/>
            <a:ext cx="402480" cy="11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cade4"/>
          </a:solidFill>
          <a:ln>
            <a:solidFill>
              <a:srgbClr val="0c4b6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17" name="CasellaDiTesto 15"/>
          <p:cNvSpPr/>
          <p:nvPr/>
        </p:nvSpPr>
        <p:spPr>
          <a:xfrm>
            <a:off x="2756880" y="3816360"/>
            <a:ext cx="6674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it-IT" sz="2800" strike="noStrike" u="none">
                <a:solidFill>
                  <a:schemeClr val="dk1"/>
                </a:solidFill>
                <a:uFillTx/>
                <a:latin typeface="Tw Cen MT"/>
              </a:rPr>
              <a:t>Attributi</a:t>
            </a:r>
            <a:r>
              <a:rPr b="0" lang="it-IT" sz="28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800" strike="noStrike" u="none">
                <a:solidFill>
                  <a:schemeClr val="dk1"/>
                </a:solidFill>
                <a:uFillTx/>
                <a:latin typeface="Tw Cen MT"/>
              </a:rPr>
              <a:t>mantenuti</a:t>
            </a:r>
            <a:r>
              <a:rPr b="0" lang="it-IT" sz="2800" strike="noStrike" u="none">
                <a:solidFill>
                  <a:schemeClr val="dk1"/>
                </a:solidFill>
                <a:uFillTx/>
                <a:latin typeface="Tw Cen MT"/>
              </a:rPr>
              <a:t> per l’analisi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8" name="Tabella 16"/>
          <p:cNvGraphicFramePr/>
          <p:nvPr/>
        </p:nvGraphicFramePr>
        <p:xfrm>
          <a:off x="2030400" y="2828880"/>
          <a:ext cx="8127720" cy="7369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1840"/>
              </a:tblGrid>
              <a:tr h="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username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followers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time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chemeClr val="lt1"/>
                          </a:solidFill>
                          <a:uFillTx/>
                          <a:latin typeface="Tw Cen MT"/>
                        </a:rPr>
                        <a:t>tweets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int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date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Tw Cen MT"/>
                        </a:rPr>
                        <a:t>str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" name="CasellaDiTesto 18"/>
          <p:cNvSpPr/>
          <p:nvPr/>
        </p:nvSpPr>
        <p:spPr>
          <a:xfrm>
            <a:off x="8634600" y="1969920"/>
            <a:ext cx="32320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Numero totale di tweets (valori inconsistenti)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Freccia angolare in su 19"/>
          <p:cNvSpPr/>
          <p:nvPr/>
        </p:nvSpPr>
        <p:spPr>
          <a:xfrm flipH="1">
            <a:off x="7802280" y="1494720"/>
            <a:ext cx="659880" cy="910080"/>
          </a:xfrm>
          <a:prstGeom prst="bentUpArrow">
            <a:avLst>
              <a:gd name="adj1" fmla="val 21721"/>
              <a:gd name="adj2" fmla="val 25000"/>
              <a:gd name="adj3" fmla="val 25000"/>
            </a:avLst>
          </a:prstGeom>
          <a:solidFill>
            <a:srgbClr val="1cade4"/>
          </a:solidFill>
          <a:ln>
            <a:solidFill>
              <a:srgbClr val="0c4b6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4571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22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24200" y="4911840"/>
            <a:ext cx="110534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Esplorazione del dataset – utenti con più tweets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124" name="Immagine 2" descr=""/>
          <p:cNvPicPr/>
          <p:nvPr/>
        </p:nvPicPr>
        <p:blipFill>
          <a:blip r:embed="rId1"/>
          <a:stretch/>
        </p:blipFill>
        <p:spPr>
          <a:xfrm>
            <a:off x="6781680" y="433080"/>
            <a:ext cx="5295960" cy="4026600"/>
          </a:xfrm>
          <a:prstGeom prst="rect">
            <a:avLst/>
          </a:prstGeom>
          <a:ln w="0">
            <a:noFill/>
          </a:ln>
        </p:spPr>
      </p:pic>
      <p:cxnSp>
        <p:nvCxnSpPr>
          <p:cNvPr id="125" name="Straight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04160"/>
            <a:ext cx="360" cy="9147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475048012"/>
              </p:ext>
            </p:extLst>
          </p:nvPr>
        </p:nvGraphicFramePr>
        <p:xfrm>
          <a:off x="680040" y="427320"/>
          <a:ext cx="5203440" cy="35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6" name="CasellaDiTesto 3"/>
          <p:cNvSpPr/>
          <p:nvPr/>
        </p:nvSpPr>
        <p:spPr>
          <a:xfrm>
            <a:off x="518040" y="3996360"/>
            <a:ext cx="62629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</a:rPr>
              <a:t>5 utenti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</a:rPr>
              <a:t>hanno postato il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</a:rPr>
              <a:t>41%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</a:rPr>
              <a:t>dei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</a:rPr>
              <a:t>tweets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</a:rPr>
              <a:t>raccolti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4571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28" name="Rectangle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24200" y="49118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Esplorazione del dataset – DISTRIBUZIONE TEMPORALE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130" name="Immagine 2" descr=""/>
          <p:cNvPicPr/>
          <p:nvPr/>
        </p:nvPicPr>
        <p:blipFill>
          <a:blip r:embed="rId1"/>
          <a:stretch/>
        </p:blipFill>
        <p:spPr>
          <a:xfrm>
            <a:off x="6177240" y="139680"/>
            <a:ext cx="5568120" cy="4371120"/>
          </a:xfrm>
          <a:prstGeom prst="rect">
            <a:avLst/>
          </a:prstGeom>
          <a:ln w="0">
            <a:noFill/>
          </a:ln>
        </p:spPr>
      </p:pic>
      <p:cxnSp>
        <p:nvCxnSpPr>
          <p:cNvPr id="131" name="Straight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04160"/>
            <a:ext cx="360" cy="9147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406887052"/>
              </p:ext>
            </p:extLst>
          </p:nvPr>
        </p:nvGraphicFramePr>
        <p:xfrm>
          <a:off x="1024200" y="643320"/>
          <a:ext cx="4749840" cy="360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4571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33" name="Rectangle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24200" y="49118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Esplorazione del dataset – </a:t>
            </a:r>
            <a:br>
              <a:rPr sz="5000"/>
            </a:b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DISTRIBUZIONE TEMPORALE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35" name="Straight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04160"/>
            <a:ext cx="360" cy="9147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2361998290"/>
              </p:ext>
            </p:extLst>
          </p:nvPr>
        </p:nvGraphicFramePr>
        <p:xfrm>
          <a:off x="1024200" y="643320"/>
          <a:ext cx="4749840" cy="360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36" name="Image13" descr="Immagine che contiene testo, linea, Diagramma, diagramma&#10;&#10;Descrizione generata automaticamente"/>
          <p:cNvPicPr/>
          <p:nvPr/>
        </p:nvPicPr>
        <p:blipFill>
          <a:blip r:embed="rId6"/>
          <a:stretch/>
        </p:blipFill>
        <p:spPr>
          <a:xfrm>
            <a:off x="6204600" y="446400"/>
            <a:ext cx="5762160" cy="39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4571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38" name="Rectangle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88520" cy="228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Tw Cen MT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491184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80000"/>
              </a:lnSpc>
              <a:buNone/>
            </a:pP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Esplorazione del dataset – </a:t>
            </a:r>
            <a:br>
              <a:rPr sz="5000"/>
            </a:br>
            <a:r>
              <a:rPr b="0" lang="it-IT" sz="5000" spc="99" strike="noStrike" u="none" cap="all">
                <a:solidFill>
                  <a:srgbClr val="ffffff"/>
                </a:solidFill>
                <a:uFillTx/>
                <a:latin typeface="Tw Cen MT Condensed"/>
              </a:rPr>
              <a:t>COMPONENTE LINGUISTICA</a:t>
            </a:r>
            <a:endParaRPr b="0" lang="en-US" sz="5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cxnSp>
        <p:nvCxnSpPr>
          <p:cNvPr id="140" name="Straight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1760" y="5204160"/>
            <a:ext cx="360" cy="9147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319934100"/>
              </p:ext>
            </p:extLst>
          </p:nvPr>
        </p:nvGraphicFramePr>
        <p:xfrm>
          <a:off x="484200" y="303480"/>
          <a:ext cx="5289840" cy="394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41" name="Image8" descr="Immagine che contiene testo, Carattere, schermata, circuito&#10;&#10;Descrizione generata automaticamente"/>
          <p:cNvPicPr/>
          <p:nvPr/>
        </p:nvPicPr>
        <p:blipFill>
          <a:blip r:embed="rId5"/>
          <a:stretch/>
        </p:blipFill>
        <p:spPr>
          <a:xfrm>
            <a:off x="5884200" y="303480"/>
            <a:ext cx="5680080" cy="2872080"/>
          </a:xfrm>
          <a:prstGeom prst="rect">
            <a:avLst/>
          </a:prstGeom>
          <a:ln w="0">
            <a:noFill/>
          </a:ln>
        </p:spPr>
      </p:pic>
      <p:sp>
        <p:nvSpPr>
          <p:cNvPr id="142" name="CasellaDiTesto 5"/>
          <p:cNvSpPr/>
          <p:nvPr/>
        </p:nvSpPr>
        <p:spPr>
          <a:xfrm>
            <a:off x="5884200" y="3220560"/>
            <a:ext cx="56800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Quasi tutti i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tweet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sono in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inglese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,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arabo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 e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francese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. I tweet non in inglese sono stati 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</a:rPr>
              <a:t>tradotti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</a:rPr>
              <a:t>. Ecco le parole più ricorrenti.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528</TotalTime>
  <Application>LibreOffice/24.8.3.2$Linux_X86_64 LibreOffice_project/480$Build-2</Application>
  <AppVersion>15.0000</AppVersion>
  <Words>1356</Words>
  <Paragraphs>332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2024-06-11T14:39:07Z</dcterms:created>
  <dc:creator>m.volpato4@campus.unimib.it</dc:creator>
  <dc:description/>
  <dc:language>en-US</dc:language>
  <cp:lastModifiedBy/>
  <dcterms:modified xsi:type="dcterms:W3CDTF">2024-12-06T20:53:28Z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13</vt:i4>
  </property>
  <property fmtid="{D5CDD505-2E9C-101B-9397-08002B2CF9AE}" pid="4" name="PresentationFormat">
    <vt:lpwstr>Widescreen</vt:lpwstr>
  </property>
  <property fmtid="{D5CDD505-2E9C-101B-9397-08002B2CF9AE}" pid="5" name="Slides">
    <vt:i4>22</vt:i4>
  </property>
</Properties>
</file>