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74" r:id="rId14"/>
    <p:sldId id="276" r:id="rId15"/>
    <p:sldId id="271" r:id="rId16"/>
    <p:sldId id="268" r:id="rId17"/>
    <p:sldId id="269" r:id="rId18"/>
    <p:sldId id="270" r:id="rId19"/>
    <p:sldId id="25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305D-4293-4693-A798-5BC6C50D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11E0C-E04A-4EF5-81D7-225935CE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FF07-CD04-46BF-A140-B6129AB7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7C94-CBA3-463D-BD53-F288F7BA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2032-2E7E-423D-9316-0A73F8EE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3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8929-E0A7-4E80-8C71-FB09C363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B1899-7D38-4BED-94F0-EA41FDE3B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6DD78-6318-49AD-B99D-7B362B27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6B08-BCC6-4309-8842-DB76D130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0263-2EE1-4253-81CD-E7731CD2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1EAF8-CCAF-41F0-A25F-A24B6543D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DB147-7E02-4FAA-A33A-F7D87DCA2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6FF7-6E93-4BC0-AA0E-F1838E2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4E0-1008-4CDF-9D4F-71C1878C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10DE-ED1A-4FF2-B671-1F8BD6CE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801E-A4C2-4EAC-B962-B9922766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F97D-F594-419D-9B02-E2796B53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7681-5B63-4F45-9FC3-64686D34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DBEE-1E5A-4A8C-8C87-89DDDF7A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B892-20E5-47B3-95EA-390B60FB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F0FB-2763-40DD-9916-CCDE522A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EA51A-56FD-40B2-A24D-CC4522C9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949E-7FC8-4618-BA58-4A9E4796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B629-21EF-411F-A895-203975CC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F651-DA23-4088-86F3-8E424B2F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626A-1935-423E-8B43-B2869D00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EB0A-6A0C-4BB8-AE4E-88FB14A8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CACD7-6290-4389-852C-51576B64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1272D-585D-4063-AE8B-A576F6DF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BA0A5-065C-494C-91F1-FF87B50F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93EC-8C08-44E7-947F-91F1F653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2127-091C-43A0-B7B3-A32B5929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22145-97A5-46C5-A3F3-CC528559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43A31-2CCD-489C-8E60-AB3F21C7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32A57-7E9F-405B-9B1C-EB57506C9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F7D1-FE38-4B51-83D7-379002AB7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1E50E-D48D-489E-8E27-192BFF38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1FFC8-B427-4147-826B-CD7C8520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9B08B-8B22-42E7-84B6-1D4AEECD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FBD2-BFCA-4514-8E64-8E806EBE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6AF2B-CBE2-49FB-ABC5-273E7746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1A4C7-1BF2-4CC0-A2CA-FFE90C83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B0D1D-54CA-427B-B445-EBAB57EE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2EEE9-18B7-45C8-9DDB-EA4BD8D7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8C892-4BF0-4779-A2AE-C6003FB7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CDBD3-96F0-4811-9FE6-5705323B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7E38-F239-49CA-A9DF-03192357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EED4-FAA7-49FF-B629-6F95EEF7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B4B6E-34A0-4FA5-97D1-CB859776A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51D2-57AF-47BA-AC90-29DDE836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B07A-08D6-4618-A2E3-23297D9E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89AE-1C5E-4749-BBCA-A36A9F46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3061-742E-43D7-9600-B65A4A7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69C84-B43E-4F99-8EE3-D7652CC0E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D4AC1-4D7F-42B0-A77F-91D69C27D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6F358-3C9D-4E74-A5EA-1602BE71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10D78-EEEF-4F2B-BB7A-6654FD7C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70BA-E5D1-49DF-9B80-260700D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7598A-3ADC-474E-812C-EBE621CA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1FBA-7CED-4D59-B02E-CB3628A8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27C3-872D-4EC0-8450-B9FB0A90D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2F369-1FBB-469D-8A4A-9DBDA5EF544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1333-F33B-4F71-BC69-B61F9A7A6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153E-6137-42E3-8D74-F50672A09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B0F3-7AEB-4DA6-B3E6-32747166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7F5A-0203-4130-A680-52B97DFE3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/>
              <a:t>&lt;Τίτλος&gt;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10D8-6C8E-4BA2-84CC-A639328F9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/>
              <a:t>Μανδελιάς Αλέξιος</a:t>
            </a:r>
          </a:p>
          <a:p>
            <a:r>
              <a:rPr lang="el-GR"/>
              <a:t>Τσίρμπας Δημήτριος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28448-5BE6-43BD-B36F-48302955774D}"/>
              </a:ext>
            </a:extLst>
          </p:cNvPr>
          <p:cNvSpPr txBox="1"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OASAView.java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updateViewWithTowns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35AA09"/>
                </a:solidFill>
                <a:latin typeface="Consolas" panose="020B0609020204030204" pitchFamily="49" charset="0"/>
              </a:rPr>
              <a:t>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towns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contentPanel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townPanel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getDisplayPanel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towns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townPanel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.getETownRepresentation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town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contentPanel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getCenteredLabel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"Towns"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NORTH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contentPanel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getJSPForPanel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townPanel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contentPanel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contentPanel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7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3F0AC-CB1D-400E-AF80-F41C2C07BC99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ConsoleView.java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updateViewWithTowns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35AA09"/>
                </a:solidFill>
                <a:latin typeface="Consolas" panose="020B0609020204030204" pitchFamily="49" charset="0"/>
              </a:rPr>
              <a:t>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&lt;Etown&gt;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towns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Please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select 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town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: \n"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towns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.getETownRepresentation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town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selected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towns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getAnswer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towns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()) - 1);</a:t>
            </a:r>
          </a:p>
          <a:p>
            <a:pPr lvl="1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what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you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want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to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access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the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town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: %</a:t>
            </a:r>
            <a:r>
              <a:rPr lang="en-GB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selected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Show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all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lines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going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through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town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l-G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Show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all s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tations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town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l-G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homepage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l-G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doWithAnswer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	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.getLinesByTown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selected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	() -&gt;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.getStationsByTown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selected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updateViewWithHomepage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12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595F-8E09-47D4-B7E6-2C0BDE04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7D863-50D2-44F2-83BA-B3489C13B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4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1AF1-1F81-4E4D-8C79-D7C8D3C8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Interaction Diagram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C9FDE11E-7B11-48D4-ACF8-806FAA8DF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0" y="2086979"/>
            <a:ext cx="11417520" cy="3828630"/>
          </a:xfrm>
        </p:spPr>
      </p:pic>
    </p:spTree>
    <p:extLst>
      <p:ext uri="{BB962C8B-B14F-4D97-AF65-F5344CB8AC3E}">
        <p14:creationId xmlns:p14="http://schemas.microsoft.com/office/powerpoint/2010/main" val="406172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69ED-6998-4883-BAF8-28F45D41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Interaction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FAC2-FBAF-49C8-931A-16921FCE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2675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1F43-CDB2-4363-8815-8D30F82CB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DA3C5-B185-47AD-930A-680D15390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8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361C-F667-4F94-A89F-457A1410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6463"/>
            <a:ext cx="9144000" cy="947738"/>
          </a:xfrm>
        </p:spPr>
        <p:txBody>
          <a:bodyPr/>
          <a:lstStyle/>
          <a:p>
            <a:r>
              <a:rPr lang="en-US" dirty="0"/>
              <a:t>Abstract Factory Pattern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915A6-75CA-4B94-B1C5-61FF0B66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1854201"/>
            <a:ext cx="3343275" cy="4384673"/>
          </a:xfrm>
        </p:spPr>
        <p:txBody>
          <a:bodyPr>
            <a:normAutofit/>
          </a:bodyPr>
          <a:lstStyle/>
          <a:p>
            <a:r>
              <a:rPr lang="el-GR" dirty="0"/>
              <a:t>Μας χρησιμεύει στο να παράγουμε ομοιόμορφα μηνύματα προς τον χρήστη, είτε αυτά είναι σε μορφή γραφικών ή κειμένου (</a:t>
            </a:r>
            <a:r>
              <a:rPr lang="en-US" dirty="0"/>
              <a:t>String).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13636-D5E5-472B-A078-D5862A2D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855486"/>
            <a:ext cx="7181850" cy="44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6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361C-F667-4F94-A89F-457A1410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6463"/>
            <a:ext cx="9144000" cy="947738"/>
          </a:xfrm>
        </p:spPr>
        <p:txBody>
          <a:bodyPr/>
          <a:lstStyle/>
          <a:p>
            <a:r>
              <a:rPr lang="en-US" dirty="0"/>
              <a:t>Factory Method Pattern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915A6-75CA-4B94-B1C5-61FF0B66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1854201"/>
            <a:ext cx="3343275" cy="4384673"/>
          </a:xfrm>
        </p:spPr>
        <p:txBody>
          <a:bodyPr>
            <a:normAutofit/>
          </a:bodyPr>
          <a:lstStyle/>
          <a:p>
            <a:r>
              <a:rPr lang="el-GR" dirty="0"/>
              <a:t>Χρησιμοποιούμε στατικές μεθόδους για την δημιουργία αντικειμένων.</a:t>
            </a:r>
          </a:p>
          <a:p>
            <a:endParaRPr lang="el-GR" dirty="0"/>
          </a:p>
          <a:p>
            <a:r>
              <a:rPr lang="el-GR" dirty="0"/>
              <a:t>Χρησιμοποιείται για την ελεγμένη κατασκευή του </a:t>
            </a:r>
            <a:r>
              <a:rPr lang="en-US" dirty="0"/>
              <a:t>Model, </a:t>
            </a:r>
            <a:r>
              <a:rPr lang="el-GR" dirty="0"/>
              <a:t>δηλαδή την εγκαθίδρυση της σύνδεσης με την βάση δεδομένων.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BA1E1-4980-4382-9E96-17CEC5AB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966912"/>
            <a:ext cx="7962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361C-F667-4F94-A89F-457A1410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6463"/>
            <a:ext cx="9144000" cy="947738"/>
          </a:xfrm>
        </p:spPr>
        <p:txBody>
          <a:bodyPr/>
          <a:lstStyle/>
          <a:p>
            <a:r>
              <a:rPr lang="en-US" dirty="0"/>
              <a:t>Template Method Pattern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915A6-75CA-4B94-B1C5-61FF0B66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1854201"/>
            <a:ext cx="3343275" cy="4384673"/>
          </a:xfrm>
        </p:spPr>
        <p:txBody>
          <a:bodyPr>
            <a:normAutofit/>
          </a:bodyPr>
          <a:lstStyle/>
          <a:p>
            <a:r>
              <a:rPr lang="el-GR" dirty="0"/>
              <a:t>Δεν αφήνουμε τις υποκλάσεις να κάνουν </a:t>
            </a:r>
            <a:r>
              <a:rPr lang="en-US" dirty="0"/>
              <a:t>override</a:t>
            </a:r>
            <a:r>
              <a:rPr lang="el-GR" dirty="0"/>
              <a:t> κατευθείαν τις κύριες μεθόδους της υπερκλάσης, αλλά μόνο βοηθητικές τις οποίες καλούν οι κύριες.</a:t>
            </a:r>
          </a:p>
          <a:p>
            <a:endParaRPr lang="el-GR" dirty="0"/>
          </a:p>
          <a:p>
            <a:r>
              <a:rPr lang="el-GR" dirty="0"/>
              <a:t>Χρησιμοποιείται για την πολυμορφική κατασκευή των παραμέτρων για την φόρμα του χρήστη.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79079-97ED-4C96-BE31-6E96E08F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93" y="1854201"/>
            <a:ext cx="5547082" cy="46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7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361C-F667-4F94-A89F-457A1410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6463"/>
            <a:ext cx="9144000" cy="947738"/>
          </a:xfrm>
        </p:spPr>
        <p:txBody>
          <a:bodyPr/>
          <a:lstStyle/>
          <a:p>
            <a:r>
              <a:rPr lang="en-US" dirty="0"/>
              <a:t>Command Pattern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915A6-75CA-4B94-B1C5-61FF0B66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1854201"/>
            <a:ext cx="3343275" cy="4384673"/>
          </a:xfrm>
        </p:spPr>
        <p:txBody>
          <a:bodyPr>
            <a:normAutofit/>
          </a:bodyPr>
          <a:lstStyle/>
          <a:p>
            <a:r>
              <a:rPr lang="el-GR" dirty="0"/>
              <a:t>Αποθηκεύουμε τις αλλαγές της κατάστασης του </a:t>
            </a:r>
            <a:r>
              <a:rPr lang="en-US" dirty="0"/>
              <a:t>View </a:t>
            </a:r>
            <a:r>
              <a:rPr lang="el-GR" dirty="0"/>
              <a:t>έτσι ώστε να μπορούμε να τις αναιρέσουμε / ξανά εκτελέσουμε.</a:t>
            </a:r>
          </a:p>
          <a:p>
            <a:endParaRPr lang="el-GR" dirty="0"/>
          </a:p>
          <a:p>
            <a:r>
              <a:rPr lang="el-GR" dirty="0"/>
              <a:t>Χρησιμοποιείται για την λειτουργία των κουμπιών </a:t>
            </a:r>
            <a:r>
              <a:rPr lang="en-US" dirty="0"/>
              <a:t>next/previous </a:t>
            </a:r>
            <a:r>
              <a:rPr lang="el-GR" dirty="0"/>
              <a:t>στη γραφική </a:t>
            </a:r>
            <a:r>
              <a:rPr lang="el-GR" dirty="0" err="1"/>
              <a:t>διεπαφή</a:t>
            </a:r>
            <a:r>
              <a:rPr lang="el-GR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C623D-F4E8-48A6-8203-2A2DCEE9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173" y="3583781"/>
            <a:ext cx="7128704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AEC67-6DD0-4585-BAEC-6F4AE814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93A214D-F3EE-494F-B21D-A5E9FF8E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19" y="1509713"/>
            <a:ext cx="8414962" cy="4983162"/>
          </a:xfrm>
        </p:spPr>
      </p:pic>
    </p:spTree>
    <p:extLst>
      <p:ext uri="{BB962C8B-B14F-4D97-AF65-F5344CB8AC3E}">
        <p14:creationId xmlns:p14="http://schemas.microsoft.com/office/powerpoint/2010/main" val="2056811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6498-8E36-4D06-88B7-E4E8A2FA3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Ερωτήσεις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53E95-69D9-48A8-91E4-FC3329627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E865-08E5-454F-9168-B34783E95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Model-View-Controller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320C-DD1E-49A7-8F74-73E1EAE96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D96A1-DB6E-4744-96EB-F539329B0BF1}"/>
              </a:ext>
            </a:extLst>
          </p:cNvPr>
          <p:cNvSpPr txBox="1"/>
          <p:nvPr/>
        </p:nvSpPr>
        <p:spPr>
          <a:xfrm>
            <a:off x="124287" y="335845"/>
            <a:ext cx="119434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AbstractEntity.java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8B8816"/>
                </a:solidFill>
                <a:latin typeface="Consolas" panose="020B0609020204030204" pitchFamily="49" charset="0"/>
              </a:rPr>
              <a:t>AbstractEntity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 </a:t>
            </a:r>
            <a:r>
              <a:rPr lang="en-US" sz="1800" b="1" dirty="0" err="1">
                <a:solidFill>
                  <a:srgbClr val="8B8816"/>
                </a:solidFill>
                <a:latin typeface="Consolas" panose="020B0609020204030204" pitchFamily="49" charset="0"/>
              </a:rPr>
              <a:t>AbstractEntity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ETown.java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Town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8B8816"/>
                </a:solidFill>
                <a:latin typeface="Consolas" panose="020B0609020204030204" pitchFamily="49" charset="0"/>
              </a:rPr>
              <a:t>AbstractEntity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Town(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super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97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9E24F-D006-46BB-B059-313454708360}"/>
              </a:ext>
            </a:extLst>
          </p:cNvPr>
          <p:cNvSpPr txBox="1"/>
          <p:nvPr/>
        </p:nvSpPr>
        <p:spPr>
          <a:xfrm>
            <a:off x="130206" y="159798"/>
            <a:ext cx="11931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Model.java</a:t>
            </a:r>
            <a:endParaRPr lang="el-G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insertTown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town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qInsertToCity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"INSERT INTO City(name) VALUES ('@2')"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5AA09"/>
                </a:solidFill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35AA09"/>
                </a:solidFill>
                <a:latin typeface="Consolas" panose="020B0609020204030204" pitchFamily="49" charset="0"/>
              </a:rPr>
              <a:t>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qInsertToCity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.replace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"@2"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town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3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6FEBD-F499-43A5-806F-A4F43086C720}"/>
              </a:ext>
            </a:extLst>
          </p:cNvPr>
          <p:cNvSpPr txBox="1"/>
          <p:nvPr/>
        </p:nvSpPr>
        <p:spPr>
          <a:xfrm>
            <a:off x="133165" y="0"/>
            <a:ext cx="119227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Model.java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35AA09"/>
                </a:solidFill>
                <a:latin typeface="Consolas" panose="020B0609020204030204" pitchFamily="49" charset="0"/>
              </a:rPr>
              <a:t>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getTowns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ELine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qSelectAllTowns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"SELECT C.* FROM City AS C"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qSelectTownsByLine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"SELECT DISTINCT C.id, C.name FROM City AS C "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"JOIN Station AS S ON </a:t>
            </a:r>
            <a:r>
              <a:rPr lang="en-GB" dirty="0" err="1">
                <a:solidFill>
                  <a:srgbClr val="2A00FF"/>
                </a:solidFill>
                <a:latin typeface="Consolas" panose="020B0609020204030204" pitchFamily="49" charset="0"/>
              </a:rPr>
              <a:t>S.city_id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 = C.id "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"JOIN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LineStation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AS LS ON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LS.station_id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= S.id "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"JOIN Line AS L ON L.id = </a:t>
            </a:r>
            <a:r>
              <a:rPr lang="en-GB" dirty="0" err="1">
                <a:solidFill>
                  <a:srgbClr val="2A00FF"/>
                </a:solidFill>
                <a:latin typeface="Consolas" panose="020B0609020204030204" pitchFamily="49" charset="0"/>
              </a:rPr>
              <a:t>LS.line_id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"WHERE L.id=@1"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qFinalisedQuery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l-G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qFinalisedQuery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qSelectAllTowns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 ORDER BY C.name;"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qFinalisedQuery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qSelectTownsByLine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.replaceAll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"@1"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ORDER BY C.name;"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35AA09"/>
                </a:solidFill>
                <a:latin typeface="Consolas" panose="020B0609020204030204" pitchFamily="49" charset="0"/>
              </a:rPr>
              <a:t>List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townsFromDatabase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LinkedList&lt;&gt;();</a:t>
            </a:r>
            <a:endParaRPr lang="el-G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5AA09"/>
                </a:solidFill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35AA09"/>
                </a:solidFill>
                <a:latin typeface="Consolas" panose="020B0609020204030204" pitchFamily="49" charset="0"/>
              </a:rPr>
              <a:t>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35AA09"/>
                </a:solidFill>
                <a:latin typeface="Consolas" panose="020B0609020204030204" pitchFamily="49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70F14-0997-422D-8DF1-610D1495150F}"/>
              </a:ext>
            </a:extLst>
          </p:cNvPr>
          <p:cNvSpPr txBox="1"/>
          <p:nvPr/>
        </p:nvSpPr>
        <p:spPr>
          <a:xfrm>
            <a:off x="106532" y="0"/>
            <a:ext cx="1200261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Model.java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35AA09"/>
                </a:solidFill>
                <a:latin typeface="Consolas" panose="020B0609020204030204" pitchFamily="49" charset="0"/>
              </a:rPr>
              <a:t>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getTowns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ELine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continued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35AA09"/>
                </a:solidFill>
                <a:latin typeface="Consolas" panose="020B0609020204030204" pitchFamily="49" charset="0"/>
              </a:rPr>
              <a:t>List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townsFromDatabase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LinkedList&lt;&gt;();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5AA09"/>
                </a:solidFill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35AA09"/>
                </a:solidFill>
                <a:latin typeface="Consolas" panose="020B0609020204030204" pitchFamily="49" charset="0"/>
              </a:rPr>
              <a:t>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35AA09"/>
                </a:solidFill>
                <a:latin typeface="Consolas" panose="020B0609020204030204" pitchFamily="49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qFinalisedQuery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3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townsFromDatabase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"C.id"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"C.name"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townsFromDatabase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91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B993-3C90-432F-9081-C23547F72480}"/>
              </a:ext>
            </a:extLst>
          </p:cNvPr>
          <p:cNvSpPr txBox="1"/>
          <p:nvPr/>
        </p:nvSpPr>
        <p:spPr>
          <a:xfrm>
            <a:off x="0" y="197346"/>
            <a:ext cx="12191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Controller.java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getTowns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ELine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35AA09"/>
                </a:solidFill>
                <a:latin typeface="Consolas" panose="020B0609020204030204" pitchFamily="49" charset="0"/>
              </a:rPr>
              <a:t>List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towns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.getTowns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view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.updateViewWithTowns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towns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view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.updateViewWithError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insertTown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(Requirements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ETown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(-1,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.insertTown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newTown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view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.updateViewWithError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Requirements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getInsertTownRequirements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Requirements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Requirements();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reqs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804000"/>
                </a:solidFill>
                <a:latin typeface="Consolas" panose="020B0609020204030204" pitchFamily="49" charset="0"/>
              </a:rPr>
              <a:t>StringType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NON_EMPTY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111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5B1DB-CE2D-4394-83D4-67243FA53072}"/>
              </a:ext>
            </a:extLst>
          </p:cNvPr>
          <p:cNvSpPr txBox="1"/>
          <p:nvPr/>
        </p:nvSpPr>
        <p:spPr>
          <a:xfrm>
            <a:off x="62144" y="115733"/>
            <a:ext cx="102566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AbstractView.java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getAllTowns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.getAllTowns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insertTown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Requirements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.getInsertTownRequirements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fulfillRequirements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"Insert Town Parameters"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.fulfilled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.insertTown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GB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fulfillRequirements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(Requirements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prompt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960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1069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&lt;Τίτλος&gt;</vt:lpstr>
      <vt:lpstr>ER Diagram</vt:lpstr>
      <vt:lpstr>Model-View-Controller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 Diagrams</vt:lpstr>
      <vt:lpstr>SELECT Interaction Diagram</vt:lpstr>
      <vt:lpstr>INSERT Interaction Diagram</vt:lpstr>
      <vt:lpstr>Design Patterns</vt:lpstr>
      <vt:lpstr>Abstract Factory Pattern</vt:lpstr>
      <vt:lpstr>Factory Method Pattern</vt:lpstr>
      <vt:lpstr>Template Method Pattern</vt:lpstr>
      <vt:lpstr>Command Pattern</vt:lpstr>
      <vt:lpstr>Ερωτήσεις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ALEXIOS MANDELIAS</dc:creator>
  <cp:lastModifiedBy>ALEXIOS MANDELIAS</cp:lastModifiedBy>
  <cp:revision>7</cp:revision>
  <dcterms:created xsi:type="dcterms:W3CDTF">2022-01-12T17:25:01Z</dcterms:created>
  <dcterms:modified xsi:type="dcterms:W3CDTF">2022-01-12T20:46:11Z</dcterms:modified>
</cp:coreProperties>
</file>