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embeddedFontLst>
    <p:embeddedFont>
      <p:font typeface="Corbel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5" roundtripDataSignature="AMtx7mjn4FvJ3QFUU/gpwlnl2YRlsB7+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rbel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Corbel-italic.fntdata"/><Relationship Id="rId10" Type="http://schemas.openxmlformats.org/officeDocument/2006/relationships/slide" Target="slides/slide4.xml"/><Relationship Id="rId32" Type="http://schemas.openxmlformats.org/officeDocument/2006/relationships/font" Target="fonts/Corbel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Corbel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l-G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faecf301c_1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faecf301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2faecf301c_1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007796f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3007796fef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007796fef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007796fe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3007796fef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8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24" name="Google Shape;24;p38"/>
            <p:cNvSpPr/>
            <p:nvPr/>
          </p:nvSpPr>
          <p:spPr>
            <a:xfrm>
              <a:off x="641350" y="0"/>
              <a:ext cx="1365250" cy="3971925"/>
            </a:xfrm>
            <a:custGeom>
              <a:rect b="b" l="l" r="r" t="t"/>
              <a:pathLst>
                <a:path extrusionOk="0" h="2502" w="860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38"/>
            <p:cNvSpPr/>
            <p:nvPr/>
          </p:nvSpPr>
          <p:spPr>
            <a:xfrm>
              <a:off x="203200" y="0"/>
              <a:ext cx="1336675" cy="3862388"/>
            </a:xfrm>
            <a:custGeom>
              <a:rect b="b" l="l" r="r" t="t"/>
              <a:pathLst>
                <a:path extrusionOk="0" h="2433" w="842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</p:sp>
        <p:sp>
          <p:nvSpPr>
            <p:cNvPr id="26" name="Google Shape;26;p38"/>
            <p:cNvSpPr/>
            <p:nvPr/>
          </p:nvSpPr>
          <p:spPr>
            <a:xfrm>
              <a:off x="207963" y="3776663"/>
              <a:ext cx="1936750" cy="3081338"/>
            </a:xfrm>
            <a:custGeom>
              <a:rect b="b" l="l" r="r" t="t"/>
              <a:pathLst>
                <a:path extrusionOk="0" h="1941" w="1220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</p:sp>
        <p:sp>
          <p:nvSpPr>
            <p:cNvPr id="27" name="Google Shape;27;p38"/>
            <p:cNvSpPr/>
            <p:nvPr/>
          </p:nvSpPr>
          <p:spPr>
            <a:xfrm>
              <a:off x="646113" y="3886200"/>
              <a:ext cx="2373313" cy="2971800"/>
            </a:xfrm>
            <a:custGeom>
              <a:rect b="b" l="l" r="r" t="t"/>
              <a:pathLst>
                <a:path extrusionOk="0" h="1872" w="1495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38"/>
            <p:cNvSpPr/>
            <p:nvPr/>
          </p:nvSpPr>
          <p:spPr>
            <a:xfrm>
              <a:off x="641350" y="3881438"/>
              <a:ext cx="3340100" cy="2976563"/>
            </a:xfrm>
            <a:custGeom>
              <a:rect b="b" l="l" r="r" t="t"/>
              <a:pathLst>
                <a:path extrusionOk="0" h="1875" w="2104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38"/>
            <p:cNvSpPr/>
            <p:nvPr/>
          </p:nvSpPr>
          <p:spPr>
            <a:xfrm>
              <a:off x="203200" y="3771900"/>
              <a:ext cx="2660650" cy="3086100"/>
            </a:xfrm>
            <a:custGeom>
              <a:rect b="b" l="l" r="r" t="t"/>
              <a:pathLst>
                <a:path extrusionOk="0" h="1944" w="1676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</p:sp>
      </p:grpSp>
      <p:sp>
        <p:nvSpPr>
          <p:cNvPr id="30" name="Google Shape;30;p38"/>
          <p:cNvSpPr txBox="1"/>
          <p:nvPr>
            <p:ph type="ctrTitle"/>
          </p:nvPr>
        </p:nvSpPr>
        <p:spPr>
          <a:xfrm>
            <a:off x="1739673" y="914401"/>
            <a:ext cx="6947127" cy="3488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rbel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8"/>
          <p:cNvSpPr txBox="1"/>
          <p:nvPr>
            <p:ph idx="1" type="subTitle"/>
          </p:nvPr>
        </p:nvSpPr>
        <p:spPr>
          <a:xfrm>
            <a:off x="2924238" y="4402666"/>
            <a:ext cx="5762563" cy="136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38"/>
          <p:cNvSpPr txBox="1"/>
          <p:nvPr>
            <p:ph idx="10" type="dt"/>
          </p:nvPr>
        </p:nvSpPr>
        <p:spPr>
          <a:xfrm>
            <a:off x="7325773" y="6117336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8"/>
          <p:cNvSpPr txBox="1"/>
          <p:nvPr>
            <p:ph idx="11" type="ftr"/>
          </p:nvPr>
        </p:nvSpPr>
        <p:spPr>
          <a:xfrm>
            <a:off x="3623733" y="6117336"/>
            <a:ext cx="36094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8"/>
          <p:cNvSpPr txBox="1"/>
          <p:nvPr>
            <p:ph idx="12" type="sldNum"/>
          </p:nvPr>
        </p:nvSpPr>
        <p:spPr>
          <a:xfrm>
            <a:off x="8275320" y="6117336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  <p:sp>
        <p:nvSpPr>
          <p:cNvPr id="35" name="Google Shape;35;p38"/>
          <p:cNvSpPr/>
          <p:nvPr/>
        </p:nvSpPr>
        <p:spPr>
          <a:xfrm>
            <a:off x="203200" y="3771900"/>
            <a:ext cx="361950" cy="90488"/>
          </a:xfrm>
          <a:custGeom>
            <a:rect b="b" l="l" r="r" t="t"/>
            <a:pathLst>
              <a:path extrusionOk="0" h="57" w="228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36" name="Google Shape;36;p38"/>
          <p:cNvSpPr/>
          <p:nvPr/>
        </p:nvSpPr>
        <p:spPr>
          <a:xfrm>
            <a:off x="560388" y="3867150"/>
            <a:ext cx="61913" cy="80963"/>
          </a:xfrm>
          <a:custGeom>
            <a:rect b="b" l="l" r="r" t="t"/>
            <a:pathLst>
              <a:path extrusionOk="0" h="51" w="39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6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6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6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7"/>
          <p:cNvSpPr txBox="1"/>
          <p:nvPr>
            <p:ph type="title"/>
          </p:nvPr>
        </p:nvSpPr>
        <p:spPr>
          <a:xfrm>
            <a:off x="1113524" y="1600200"/>
            <a:ext cx="266253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7"/>
          <p:cNvSpPr txBox="1"/>
          <p:nvPr>
            <p:ph idx="1" type="body"/>
          </p:nvPr>
        </p:nvSpPr>
        <p:spPr>
          <a:xfrm>
            <a:off x="3947553" y="685800"/>
            <a:ext cx="4681962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118" name="Google Shape;118;p47"/>
          <p:cNvSpPr txBox="1"/>
          <p:nvPr>
            <p:ph idx="2" type="body"/>
          </p:nvPr>
        </p:nvSpPr>
        <p:spPr>
          <a:xfrm>
            <a:off x="1113524" y="2971800"/>
            <a:ext cx="2662534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119" name="Google Shape;119;p47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7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7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8"/>
          <p:cNvSpPr txBox="1"/>
          <p:nvPr>
            <p:ph type="title"/>
          </p:nvPr>
        </p:nvSpPr>
        <p:spPr>
          <a:xfrm>
            <a:off x="1113523" y="4732865"/>
            <a:ext cx="751599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8"/>
          <p:cNvSpPr/>
          <p:nvPr>
            <p:ph idx="2" type="pic"/>
          </p:nvPr>
        </p:nvSpPr>
        <p:spPr>
          <a:xfrm>
            <a:off x="1789975" y="932112"/>
            <a:ext cx="6171065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8"/>
          <p:cNvSpPr txBox="1"/>
          <p:nvPr>
            <p:ph idx="1" type="body"/>
          </p:nvPr>
        </p:nvSpPr>
        <p:spPr>
          <a:xfrm>
            <a:off x="1113523" y="5299603"/>
            <a:ext cx="751599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126" name="Google Shape;126;p48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8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8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9"/>
          <p:cNvSpPr txBox="1"/>
          <p:nvPr>
            <p:ph type="title"/>
          </p:nvPr>
        </p:nvSpPr>
        <p:spPr>
          <a:xfrm>
            <a:off x="1113524" y="685800"/>
            <a:ext cx="751599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9"/>
          <p:cNvSpPr txBox="1"/>
          <p:nvPr>
            <p:ph idx="1" type="body"/>
          </p:nvPr>
        </p:nvSpPr>
        <p:spPr>
          <a:xfrm>
            <a:off x="1113524" y="4343400"/>
            <a:ext cx="751599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2" name="Google Shape;132;p49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9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9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0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l-GR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37" name="Google Shape;137;p50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l-GR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38" name="Google Shape;138;p50"/>
          <p:cNvSpPr txBox="1"/>
          <p:nvPr>
            <p:ph type="title"/>
          </p:nvPr>
        </p:nvSpPr>
        <p:spPr>
          <a:xfrm>
            <a:off x="1426741" y="685801"/>
            <a:ext cx="6974115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0"/>
          <p:cNvSpPr txBox="1"/>
          <p:nvPr>
            <p:ph idx="1" type="body"/>
          </p:nvPr>
        </p:nvSpPr>
        <p:spPr>
          <a:xfrm>
            <a:off x="1598235" y="3428999"/>
            <a:ext cx="6631128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0" name="Google Shape;140;p50"/>
          <p:cNvSpPr txBox="1"/>
          <p:nvPr>
            <p:ph idx="2" type="body"/>
          </p:nvPr>
        </p:nvSpPr>
        <p:spPr>
          <a:xfrm>
            <a:off x="1113523" y="4343400"/>
            <a:ext cx="751599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1" name="Google Shape;141;p50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0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0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1"/>
          <p:cNvSpPr txBox="1"/>
          <p:nvPr>
            <p:ph type="title"/>
          </p:nvPr>
        </p:nvSpPr>
        <p:spPr>
          <a:xfrm>
            <a:off x="1113525" y="3308581"/>
            <a:ext cx="751598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1"/>
          <p:cNvSpPr txBox="1"/>
          <p:nvPr>
            <p:ph idx="1" type="body"/>
          </p:nvPr>
        </p:nvSpPr>
        <p:spPr>
          <a:xfrm>
            <a:off x="1113524" y="4777381"/>
            <a:ext cx="751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7" name="Google Shape;147;p51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1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1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2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l-GR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52" name="Google Shape;152;p52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l-GR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53" name="Google Shape;153;p52"/>
          <p:cNvSpPr txBox="1"/>
          <p:nvPr>
            <p:ph type="title"/>
          </p:nvPr>
        </p:nvSpPr>
        <p:spPr>
          <a:xfrm>
            <a:off x="1426741" y="685801"/>
            <a:ext cx="6974115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52"/>
          <p:cNvSpPr txBox="1"/>
          <p:nvPr>
            <p:ph idx="1" type="body"/>
          </p:nvPr>
        </p:nvSpPr>
        <p:spPr>
          <a:xfrm>
            <a:off x="1113525" y="3886200"/>
            <a:ext cx="751599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55" name="Google Shape;155;p52"/>
          <p:cNvSpPr txBox="1"/>
          <p:nvPr>
            <p:ph idx="2" type="body"/>
          </p:nvPr>
        </p:nvSpPr>
        <p:spPr>
          <a:xfrm>
            <a:off x="1113524" y="4775200"/>
            <a:ext cx="751599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6" name="Google Shape;156;p52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2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2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3"/>
          <p:cNvSpPr txBox="1"/>
          <p:nvPr>
            <p:ph type="title"/>
          </p:nvPr>
        </p:nvSpPr>
        <p:spPr>
          <a:xfrm>
            <a:off x="1113525" y="685801"/>
            <a:ext cx="7515991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3"/>
          <p:cNvSpPr txBox="1"/>
          <p:nvPr>
            <p:ph idx="1" type="body"/>
          </p:nvPr>
        </p:nvSpPr>
        <p:spPr>
          <a:xfrm>
            <a:off x="1113524" y="3505200"/>
            <a:ext cx="751599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62" name="Google Shape;162;p53"/>
          <p:cNvSpPr txBox="1"/>
          <p:nvPr>
            <p:ph idx="2" type="body"/>
          </p:nvPr>
        </p:nvSpPr>
        <p:spPr>
          <a:xfrm>
            <a:off x="1113524" y="4343400"/>
            <a:ext cx="751599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3" name="Google Shape;163;p53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3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3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4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4"/>
          <p:cNvSpPr txBox="1"/>
          <p:nvPr>
            <p:ph idx="1" type="body"/>
          </p:nvPr>
        </p:nvSpPr>
        <p:spPr>
          <a:xfrm rot="5400000">
            <a:off x="3155970" y="493164"/>
            <a:ext cx="3356995" cy="770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69" name="Google Shape;169;p54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54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4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5"/>
          <p:cNvSpPr txBox="1"/>
          <p:nvPr>
            <p:ph type="title"/>
          </p:nvPr>
        </p:nvSpPr>
        <p:spPr>
          <a:xfrm rot="5400000">
            <a:off x="5412754" y="2574439"/>
            <a:ext cx="5105400" cy="1328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55"/>
          <p:cNvSpPr txBox="1"/>
          <p:nvPr>
            <p:ph idx="1" type="body"/>
          </p:nvPr>
        </p:nvSpPr>
        <p:spPr>
          <a:xfrm rot="5400000">
            <a:off x="1569011" y="230314"/>
            <a:ext cx="5105400" cy="6016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75" name="Google Shape;175;p55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55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55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/>
          <p:nvPr>
            <p:ph type="title"/>
          </p:nvPr>
        </p:nvSpPr>
        <p:spPr>
          <a:xfrm>
            <a:off x="1986995" y="2666998"/>
            <a:ext cx="6699805" cy="236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" type="body"/>
          </p:nvPr>
        </p:nvSpPr>
        <p:spPr>
          <a:xfrm>
            <a:off x="1986998" y="5027070"/>
            <a:ext cx="6699802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40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0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0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1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1"/>
          <p:cNvSpPr txBox="1"/>
          <p:nvPr>
            <p:ph idx="1" type="body"/>
          </p:nvPr>
        </p:nvSpPr>
        <p:spPr>
          <a:xfrm>
            <a:off x="982133" y="2667000"/>
            <a:ext cx="7704667" cy="333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idx="10" type="dt"/>
          </p:nvPr>
        </p:nvSpPr>
        <p:spPr>
          <a:xfrm>
            <a:off x="7344329" y="6108173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1" type="ftr"/>
          </p:nvPr>
        </p:nvSpPr>
        <p:spPr>
          <a:xfrm>
            <a:off x="1972647" y="6108173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12" type="sldNum"/>
          </p:nvPr>
        </p:nvSpPr>
        <p:spPr>
          <a:xfrm>
            <a:off x="8258967" y="6108173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2"/>
          <p:cNvSpPr txBox="1"/>
          <p:nvPr>
            <p:ph type="title"/>
          </p:nvPr>
        </p:nvSpPr>
        <p:spPr>
          <a:xfrm>
            <a:off x="1112332" y="1752599"/>
            <a:ext cx="40706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2"/>
          <p:cNvSpPr/>
          <p:nvPr>
            <p:ph idx="2" type="pic"/>
          </p:nvPr>
        </p:nvSpPr>
        <p:spPr>
          <a:xfrm>
            <a:off x="5697495" y="914400"/>
            <a:ext cx="2461371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42"/>
          <p:cNvSpPr txBox="1"/>
          <p:nvPr>
            <p:ph idx="1" type="body"/>
          </p:nvPr>
        </p:nvSpPr>
        <p:spPr>
          <a:xfrm>
            <a:off x="1112332" y="3124199"/>
            <a:ext cx="407067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66" name="Google Shape;66;p42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2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" type="body"/>
          </p:nvPr>
        </p:nvSpPr>
        <p:spPr>
          <a:xfrm>
            <a:off x="1329481" y="2658533"/>
            <a:ext cx="345629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72" name="Google Shape;72;p43"/>
          <p:cNvSpPr txBox="1"/>
          <p:nvPr>
            <p:ph idx="2" type="body"/>
          </p:nvPr>
        </p:nvSpPr>
        <p:spPr>
          <a:xfrm>
            <a:off x="1113523" y="3335336"/>
            <a:ext cx="3672248" cy="2665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73" name="Google Shape;73;p43"/>
          <p:cNvSpPr txBox="1"/>
          <p:nvPr>
            <p:ph idx="3" type="body"/>
          </p:nvPr>
        </p:nvSpPr>
        <p:spPr>
          <a:xfrm>
            <a:off x="5161710" y="2667000"/>
            <a:ext cx="346780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74" name="Google Shape;74;p43"/>
          <p:cNvSpPr txBox="1"/>
          <p:nvPr>
            <p:ph idx="4" type="body"/>
          </p:nvPr>
        </p:nvSpPr>
        <p:spPr>
          <a:xfrm>
            <a:off x="4957266" y="3335336"/>
            <a:ext cx="3672248" cy="2665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75" name="Google Shape;75;p43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37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80" name="Google Shape;80;p37"/>
            <p:cNvSpPr/>
            <p:nvPr/>
          </p:nvSpPr>
          <p:spPr>
            <a:xfrm>
              <a:off x="641350" y="0"/>
              <a:ext cx="1365250" cy="3971925"/>
            </a:xfrm>
            <a:custGeom>
              <a:rect b="b" l="l" r="r" t="t"/>
              <a:pathLst>
                <a:path extrusionOk="0" h="2502" w="860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1" name="Google Shape;81;p37"/>
            <p:cNvSpPr/>
            <p:nvPr/>
          </p:nvSpPr>
          <p:spPr>
            <a:xfrm>
              <a:off x="203200" y="0"/>
              <a:ext cx="1336675" cy="3862388"/>
            </a:xfrm>
            <a:custGeom>
              <a:rect b="b" l="l" r="r" t="t"/>
              <a:pathLst>
                <a:path extrusionOk="0" h="2433" w="842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82" name="Google Shape;82;p37"/>
            <p:cNvSpPr/>
            <p:nvPr/>
          </p:nvSpPr>
          <p:spPr>
            <a:xfrm>
              <a:off x="207963" y="3776663"/>
              <a:ext cx="1936750" cy="3081338"/>
            </a:xfrm>
            <a:custGeom>
              <a:rect b="b" l="l" r="r" t="t"/>
              <a:pathLst>
                <a:path extrusionOk="0" h="1941" w="1220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83" name="Google Shape;83;p37"/>
            <p:cNvSpPr/>
            <p:nvPr/>
          </p:nvSpPr>
          <p:spPr>
            <a:xfrm>
              <a:off x="646113" y="3886200"/>
              <a:ext cx="2373313" cy="2971800"/>
            </a:xfrm>
            <a:custGeom>
              <a:rect b="b" l="l" r="r" t="t"/>
              <a:pathLst>
                <a:path extrusionOk="0" h="1872" w="1495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84" name="Google Shape;84;p37"/>
            <p:cNvSpPr/>
            <p:nvPr/>
          </p:nvSpPr>
          <p:spPr>
            <a:xfrm>
              <a:off x="641350" y="3881438"/>
              <a:ext cx="3340100" cy="2976563"/>
            </a:xfrm>
            <a:custGeom>
              <a:rect b="b" l="l" r="r" t="t"/>
              <a:pathLst>
                <a:path extrusionOk="0" h="1875" w="2104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85" name="Google Shape;85;p37"/>
            <p:cNvSpPr/>
            <p:nvPr/>
          </p:nvSpPr>
          <p:spPr>
            <a:xfrm>
              <a:off x="203200" y="3771900"/>
              <a:ext cx="2660650" cy="3086100"/>
            </a:xfrm>
            <a:custGeom>
              <a:rect b="b" l="l" r="r" t="t"/>
              <a:pathLst>
                <a:path extrusionOk="0" h="1944" w="1676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86" name="Google Shape;86;p37"/>
          <p:cNvSpPr txBox="1"/>
          <p:nvPr>
            <p:ph type="ctrTitle"/>
          </p:nvPr>
        </p:nvSpPr>
        <p:spPr>
          <a:xfrm>
            <a:off x="1739673" y="914401"/>
            <a:ext cx="6947127" cy="3488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rbel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1" type="subTitle"/>
          </p:nvPr>
        </p:nvSpPr>
        <p:spPr>
          <a:xfrm>
            <a:off x="2924238" y="4402666"/>
            <a:ext cx="5762563" cy="136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8" name="Google Shape;88;p37"/>
          <p:cNvSpPr txBox="1"/>
          <p:nvPr>
            <p:ph idx="10" type="dt"/>
          </p:nvPr>
        </p:nvSpPr>
        <p:spPr>
          <a:xfrm>
            <a:off x="7325773" y="6117336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1" type="ftr"/>
          </p:nvPr>
        </p:nvSpPr>
        <p:spPr>
          <a:xfrm>
            <a:off x="3623733" y="6117336"/>
            <a:ext cx="36094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2" type="sldNum"/>
          </p:nvPr>
        </p:nvSpPr>
        <p:spPr>
          <a:xfrm>
            <a:off x="8275320" y="6117336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  <p:sp>
        <p:nvSpPr>
          <p:cNvPr id="91" name="Google Shape;91;p37"/>
          <p:cNvSpPr/>
          <p:nvPr/>
        </p:nvSpPr>
        <p:spPr>
          <a:xfrm>
            <a:off x="203200" y="3771900"/>
            <a:ext cx="361950" cy="90488"/>
          </a:xfrm>
          <a:custGeom>
            <a:rect b="b" l="l" r="r" t="t"/>
            <a:pathLst>
              <a:path extrusionOk="0" h="57" w="228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92" name="Google Shape;92;p37"/>
          <p:cNvSpPr/>
          <p:nvPr/>
        </p:nvSpPr>
        <p:spPr>
          <a:xfrm>
            <a:off x="560388" y="3867150"/>
            <a:ext cx="61913" cy="80963"/>
          </a:xfrm>
          <a:custGeom>
            <a:rect b="b" l="l" r="r" t="t"/>
            <a:pathLst>
              <a:path extrusionOk="0" h="51" w="39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9"/>
          <p:cNvSpPr txBox="1"/>
          <p:nvPr>
            <p:ph type="title"/>
          </p:nvPr>
        </p:nvSpPr>
        <p:spPr>
          <a:xfrm>
            <a:off x="1986995" y="2666998"/>
            <a:ext cx="6699805" cy="236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9"/>
          <p:cNvSpPr txBox="1"/>
          <p:nvPr>
            <p:ph idx="1" type="body"/>
          </p:nvPr>
        </p:nvSpPr>
        <p:spPr>
          <a:xfrm>
            <a:off x="1986998" y="5027070"/>
            <a:ext cx="6699802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39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4"/>
          <p:cNvSpPr txBox="1"/>
          <p:nvPr>
            <p:ph type="title"/>
          </p:nvPr>
        </p:nvSpPr>
        <p:spPr>
          <a:xfrm>
            <a:off x="982133" y="685801"/>
            <a:ext cx="7704667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4"/>
          <p:cNvSpPr txBox="1"/>
          <p:nvPr>
            <p:ph idx="1" type="body"/>
          </p:nvPr>
        </p:nvSpPr>
        <p:spPr>
          <a:xfrm>
            <a:off x="982133" y="2667000"/>
            <a:ext cx="3739896" cy="3368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02" name="Google Shape;102;p44"/>
          <p:cNvSpPr txBox="1"/>
          <p:nvPr>
            <p:ph idx="2" type="body"/>
          </p:nvPr>
        </p:nvSpPr>
        <p:spPr>
          <a:xfrm>
            <a:off x="4946904" y="2667000"/>
            <a:ext cx="3739896" cy="3346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03" name="Google Shape;103;p44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4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4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5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5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5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5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7.xml"/><Relationship Id="rId1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6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1" name="Google Shape;11;p36"/>
            <p:cNvSpPr/>
            <p:nvPr/>
          </p:nvSpPr>
          <p:spPr>
            <a:xfrm>
              <a:off x="0" y="0"/>
              <a:ext cx="1073150" cy="5291138"/>
            </a:xfrm>
            <a:custGeom>
              <a:rect b="b" l="l" r="r" t="t"/>
              <a:pathLst>
                <a:path extrusionOk="0" h="3333" w="676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36"/>
            <p:cNvSpPr/>
            <p:nvPr/>
          </p:nvSpPr>
          <p:spPr>
            <a:xfrm>
              <a:off x="0" y="0"/>
              <a:ext cx="758825" cy="4624388"/>
            </a:xfrm>
            <a:custGeom>
              <a:rect b="b" l="l" r="r" t="t"/>
              <a:pathLst>
                <a:path extrusionOk="0" h="2913" w="478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</p:sp>
        <p:sp>
          <p:nvSpPr>
            <p:cNvPr id="13" name="Google Shape;13;p36"/>
            <p:cNvSpPr/>
            <p:nvPr/>
          </p:nvSpPr>
          <p:spPr>
            <a:xfrm>
              <a:off x="0" y="5662613"/>
              <a:ext cx="906463" cy="1195388"/>
            </a:xfrm>
            <a:custGeom>
              <a:rect b="b" l="l" r="r" t="t"/>
              <a:pathLst>
                <a:path extrusionOk="0" h="753" w="571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</p:sp>
        <p:sp>
          <p:nvSpPr>
            <p:cNvPr id="14" name="Google Shape;14;p36"/>
            <p:cNvSpPr/>
            <p:nvPr/>
          </p:nvSpPr>
          <p:spPr>
            <a:xfrm>
              <a:off x="0" y="5295900"/>
              <a:ext cx="1487488" cy="1562100"/>
            </a:xfrm>
            <a:custGeom>
              <a:rect b="b" l="l" r="r" t="t"/>
              <a:pathLst>
                <a:path extrusionOk="0" h="984" w="937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36"/>
            <p:cNvSpPr/>
            <p:nvPr/>
          </p:nvSpPr>
          <p:spPr>
            <a:xfrm>
              <a:off x="0" y="5257800"/>
              <a:ext cx="2132013" cy="1600200"/>
            </a:xfrm>
            <a:custGeom>
              <a:rect b="b" l="l" r="r" t="t"/>
              <a:pathLst>
                <a:path extrusionOk="0" h="1008" w="1343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36"/>
            <p:cNvSpPr/>
            <p:nvPr/>
          </p:nvSpPr>
          <p:spPr>
            <a:xfrm>
              <a:off x="0" y="5357813"/>
              <a:ext cx="1377950" cy="1500188"/>
            </a:xfrm>
            <a:custGeom>
              <a:rect b="b" l="l" r="r" t="t"/>
              <a:pathLst>
                <a:path extrusionOk="0" h="945" w="868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</p:sp>
      </p:grpSp>
      <p:sp>
        <p:nvSpPr>
          <p:cNvPr id="17" name="Google Shape;17;p36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Google Shape;18;p36"/>
          <p:cNvSpPr txBox="1"/>
          <p:nvPr>
            <p:ph idx="1" type="body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36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36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36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5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45" name="Google Shape;45;p35"/>
            <p:cNvSpPr/>
            <p:nvPr/>
          </p:nvSpPr>
          <p:spPr>
            <a:xfrm>
              <a:off x="0" y="0"/>
              <a:ext cx="1073150" cy="5291138"/>
            </a:xfrm>
            <a:custGeom>
              <a:rect b="b" l="l" r="r" t="t"/>
              <a:pathLst>
                <a:path extrusionOk="0" h="3333" w="676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6" name="Google Shape;46;p35"/>
            <p:cNvSpPr/>
            <p:nvPr/>
          </p:nvSpPr>
          <p:spPr>
            <a:xfrm>
              <a:off x="0" y="0"/>
              <a:ext cx="758825" cy="4624388"/>
            </a:xfrm>
            <a:custGeom>
              <a:rect b="b" l="l" r="r" t="t"/>
              <a:pathLst>
                <a:path extrusionOk="0" h="2913" w="478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7" name="Google Shape;47;p35"/>
            <p:cNvSpPr/>
            <p:nvPr/>
          </p:nvSpPr>
          <p:spPr>
            <a:xfrm>
              <a:off x="0" y="5662613"/>
              <a:ext cx="906463" cy="1195388"/>
            </a:xfrm>
            <a:custGeom>
              <a:rect b="b" l="l" r="r" t="t"/>
              <a:pathLst>
                <a:path extrusionOk="0" h="753" w="571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8" name="Google Shape;48;p35"/>
            <p:cNvSpPr/>
            <p:nvPr/>
          </p:nvSpPr>
          <p:spPr>
            <a:xfrm>
              <a:off x="0" y="5295900"/>
              <a:ext cx="1487488" cy="1562100"/>
            </a:xfrm>
            <a:custGeom>
              <a:rect b="b" l="l" r="r" t="t"/>
              <a:pathLst>
                <a:path extrusionOk="0" h="984" w="937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49" name="Google Shape;49;p35"/>
            <p:cNvSpPr/>
            <p:nvPr/>
          </p:nvSpPr>
          <p:spPr>
            <a:xfrm>
              <a:off x="0" y="5257800"/>
              <a:ext cx="2132013" cy="1600200"/>
            </a:xfrm>
            <a:custGeom>
              <a:rect b="b" l="l" r="r" t="t"/>
              <a:pathLst>
                <a:path extrusionOk="0" h="1008" w="1343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50" name="Google Shape;50;p35"/>
            <p:cNvSpPr/>
            <p:nvPr/>
          </p:nvSpPr>
          <p:spPr>
            <a:xfrm>
              <a:off x="0" y="5357813"/>
              <a:ext cx="1377950" cy="1500188"/>
            </a:xfrm>
            <a:custGeom>
              <a:rect b="b" l="l" r="r" t="t"/>
              <a:pathLst>
                <a:path extrusionOk="0" h="945" w="868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51" name="Google Shape;51;p35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35"/>
          <p:cNvSpPr txBox="1"/>
          <p:nvPr>
            <p:ph idx="1" type="body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Google Shape;53;p35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Google Shape;54;p35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Google Shape;55;p35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83" name="Google Shape;183;p1"/>
          <p:cNvGrpSpPr/>
          <p:nvPr/>
        </p:nvGrpSpPr>
        <p:grpSpPr>
          <a:xfrm flipH="1">
            <a:off x="4894654" y="1"/>
            <a:ext cx="3761187" cy="6857999"/>
            <a:chOff x="2928938" y="-4763"/>
            <a:chExt cx="5014912" cy="6862763"/>
          </a:xfrm>
        </p:grpSpPr>
        <p:sp>
          <p:nvSpPr>
            <p:cNvPr id="184" name="Google Shape;184;p1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5" name="Google Shape;185;p1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86" name="Google Shape;186;p1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87" name="Google Shape;187;p1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88" name="Google Shape;188;p1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89" name="Google Shape;189;p1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90" name="Google Shape;190;p1"/>
          <p:cNvSpPr txBox="1"/>
          <p:nvPr>
            <p:ph type="ctrTitle"/>
          </p:nvPr>
        </p:nvSpPr>
        <p:spPr>
          <a:xfrm>
            <a:off x="763642" y="924232"/>
            <a:ext cx="6131228" cy="3285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rbel"/>
              <a:buNone/>
            </a:pPr>
            <a:r>
              <a:rPr lang="el-GR"/>
              <a:t>Επαλήθευση, Επικύρωση και Συντήρηση Λογισμικού</a:t>
            </a:r>
            <a:endParaRPr/>
          </a:p>
        </p:txBody>
      </p:sp>
      <p:sp>
        <p:nvSpPr>
          <p:cNvPr id="191" name="Google Shape;191;p1"/>
          <p:cNvSpPr txBox="1"/>
          <p:nvPr>
            <p:ph idx="1" type="subTitle"/>
          </p:nvPr>
        </p:nvSpPr>
        <p:spPr>
          <a:xfrm>
            <a:off x="763650" y="4210099"/>
            <a:ext cx="61311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5"/>
              <a:buNone/>
            </a:pPr>
            <a:r>
              <a:rPr lang="el-GR" sz="2300"/>
              <a:t>Επαλήθευση σε Αντικειμενοστραφή Συστήματα</a:t>
            </a:r>
            <a:endParaRPr sz="3400"/>
          </a:p>
          <a:p>
            <a:pPr indent="0" lvl="0" marL="0" rtl="0" algn="l">
              <a:lnSpc>
                <a:spcPct val="90000"/>
              </a:lnSpc>
              <a:spcBef>
                <a:spcPts val="740"/>
              </a:spcBef>
              <a:spcAft>
                <a:spcPts val="0"/>
              </a:spcAft>
              <a:buSzPts val="1015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740"/>
              </a:spcBef>
              <a:spcAft>
                <a:spcPts val="0"/>
              </a:spcAft>
              <a:buSzPts val="1015"/>
              <a:buNone/>
            </a:pPr>
            <a:r>
              <a:rPr lang="el-GR" sz="2300"/>
              <a:t>Τσίρμπας Δημήτριος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740"/>
              </a:spcBef>
              <a:spcAft>
                <a:spcPts val="0"/>
              </a:spcAft>
              <a:buSzPts val="1015"/>
              <a:buNone/>
            </a:pPr>
            <a:r>
              <a:rPr lang="el-GR" sz="2300"/>
              <a:t>Μανδελιάς Αλέξιος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g12faecf301c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00" y="586300"/>
            <a:ext cx="8843949" cy="5685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l-GR"/>
              <a:t>Έλεγχος Μονάδων: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l-GR"/>
              <a:t>Διαφορικός Έλεγχος</a:t>
            </a:r>
            <a:endParaRPr/>
          </a:p>
        </p:txBody>
      </p:sp>
      <p:sp>
        <p:nvSpPr>
          <p:cNvPr id="279" name="Google Shape;279;p14"/>
          <p:cNvSpPr txBox="1"/>
          <p:nvPr>
            <p:ph idx="1" type="body"/>
          </p:nvPr>
        </p:nvSpPr>
        <p:spPr>
          <a:xfrm>
            <a:off x="982133" y="2667000"/>
            <a:ext cx="7704667" cy="333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Εντοπισμός λαθών με την παροχή της ίδιας εισόδου σε μια σειρά παρόμοιων εκδόσεων του προγράμματος και παρατήρησης των διαφορών στην έξοδο και εκτέλεση.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Κατάλληλο για την εύρεση λογικών λαθών που δεν παρουσιάζουν εμφανή λανθάνουσα συμπεριφορά (καταστροφικά λάθη, αποτυχία ισχυρισμών).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 txBox="1"/>
          <p:nvPr>
            <p:ph idx="4" type="body"/>
          </p:nvPr>
        </p:nvSpPr>
        <p:spPr>
          <a:xfrm>
            <a:off x="4900625" y="3335325"/>
            <a:ext cx="3900600" cy="3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73319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l-GR"/>
              <a:t>Λαμβάνοντας υπ’ όψιν πληροφορίες σχετικά με προηγούμενες εκτελέσεις ελαχιστοποιείται ο αριθμός των εισόδων.</a:t>
            </a:r>
            <a:endParaRPr/>
          </a:p>
          <a:p>
            <a:pPr indent="-273319" lvl="0" marL="285750" rtl="0" algn="l">
              <a:spcBef>
                <a:spcPts val="933"/>
              </a:spcBef>
              <a:spcAft>
                <a:spcPts val="0"/>
              </a:spcAft>
              <a:buSzPct val="145000"/>
              <a:buChar char="•"/>
            </a:pPr>
            <a:r>
              <a:rPr lang="el-GR"/>
              <a:t>Η συμβολική εκτέλεση χρησιμοποιεί έναν constraint solver για να δημιουργήσει εισόδους για κάθε μονοπάτι εκτέλεσης.</a:t>
            </a:r>
            <a:endParaRPr/>
          </a:p>
          <a:p>
            <a:pPr indent="-273319" lvl="0" marL="285750" rtl="0" algn="l">
              <a:spcBef>
                <a:spcPts val="933"/>
              </a:spcBef>
              <a:spcAft>
                <a:spcPts val="0"/>
              </a:spcAft>
              <a:buSzPct val="145000"/>
              <a:buChar char="•"/>
            </a:pPr>
            <a:r>
              <a:rPr lang="el-GR"/>
              <a:t>Αξιολόγηση των </a:t>
            </a:r>
            <a:r>
              <a:rPr lang="el-GR"/>
              <a:t>ασυμμετριών </a:t>
            </a:r>
            <a:r>
              <a:rPr lang="el-GR"/>
              <a:t>χρησιμοποιώντας μετρικές για μεγαλύτερη διαφοροποίηση στις παρατηρούμενες συμπεριφορές.</a:t>
            </a:r>
            <a:endParaRPr/>
          </a:p>
          <a:p>
            <a:pPr indent="-132445" lvl="0" marL="285750" rtl="0" algn="l">
              <a:spcBef>
                <a:spcPts val="933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285" name="Google Shape;285;p15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l-GR"/>
              <a:t>Έλεγχος Μονάδων: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l-GR"/>
              <a:t>Παραγωγή Δεδομένων</a:t>
            </a:r>
            <a:endParaRPr/>
          </a:p>
        </p:txBody>
      </p:sp>
      <p:sp>
        <p:nvSpPr>
          <p:cNvPr id="286" name="Google Shape;286;p15"/>
          <p:cNvSpPr txBox="1"/>
          <p:nvPr>
            <p:ph idx="1" type="body"/>
          </p:nvPr>
        </p:nvSpPr>
        <p:spPr>
          <a:xfrm>
            <a:off x="1329481" y="2658533"/>
            <a:ext cx="345629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lang="el-GR"/>
              <a:t>Μη-Καθοδηγούμενη</a:t>
            </a:r>
            <a:endParaRPr/>
          </a:p>
        </p:txBody>
      </p:sp>
      <p:sp>
        <p:nvSpPr>
          <p:cNvPr id="287" name="Google Shape;287;p15"/>
          <p:cNvSpPr txBox="1"/>
          <p:nvPr>
            <p:ph idx="2" type="body"/>
          </p:nvPr>
        </p:nvSpPr>
        <p:spPr>
          <a:xfrm>
            <a:off x="1113523" y="3335336"/>
            <a:ext cx="3672248" cy="2665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180" lvl="0" marL="285750" rtl="0" algn="l"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l-GR"/>
              <a:t>Αγνοεί πληροφορία σχετικά με προηγούμενες εισόδους.</a:t>
            </a:r>
            <a:endParaRPr/>
          </a:p>
          <a:p>
            <a:pPr indent="-298180" lvl="0" marL="285750" rtl="0" algn="l">
              <a:spcBef>
                <a:spcPts val="933"/>
              </a:spcBef>
              <a:spcAft>
                <a:spcPts val="0"/>
              </a:spcAft>
              <a:buSzPts val="2610"/>
              <a:buChar char="•"/>
            </a:pPr>
            <a:r>
              <a:rPr lang="el-GR"/>
              <a:t>Δημιουργεί νέες εισόδους από ένα απαγορευτικά μεγάλο χώρο εισόδων.</a:t>
            </a:r>
            <a:endParaRPr/>
          </a:p>
          <a:p>
            <a:pPr indent="-132445" lvl="0" marL="285750" rtl="0" algn="l">
              <a:spcBef>
                <a:spcPts val="933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  <p:sp>
        <p:nvSpPr>
          <p:cNvPr id="288" name="Google Shape;288;p15"/>
          <p:cNvSpPr txBox="1"/>
          <p:nvPr>
            <p:ph idx="3" type="body"/>
          </p:nvPr>
        </p:nvSpPr>
        <p:spPr>
          <a:xfrm>
            <a:off x="5161710" y="2667000"/>
            <a:ext cx="346780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lang="el-GR"/>
              <a:t>Καθοδηγούμενη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l-GR"/>
              <a:t>Έλεγχος Συνένωσης: Στρατηγικές</a:t>
            </a:r>
            <a:endParaRPr/>
          </a:p>
        </p:txBody>
      </p:sp>
      <p:sp>
        <p:nvSpPr>
          <p:cNvPr id="294" name="Google Shape;294;p17"/>
          <p:cNvSpPr txBox="1"/>
          <p:nvPr>
            <p:ph idx="1" type="body"/>
          </p:nvPr>
        </p:nvSpPr>
        <p:spPr>
          <a:xfrm>
            <a:off x="982133" y="2667000"/>
            <a:ext cx="7704667" cy="333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69176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l-GR"/>
              <a:t>Επιτρέπει τη σταδιακή προσθήκη κλάσεων, έλεγχος αλληλεπίδρασης μεταξύ αυτών και του ήδη ελεγμένου υποσυστήματος.</a:t>
            </a:r>
            <a:endParaRPr/>
          </a:p>
          <a:p>
            <a:pPr indent="-269176" lvl="0" marL="2857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l-GR"/>
              <a:t>Λαμβάνονται υπ’ όψιν: συσχέτιση, σύνθεση, ενσωμάτωση, κληρονομικότητα.</a:t>
            </a:r>
            <a:endParaRPr/>
          </a:p>
          <a:p>
            <a:pPr indent="-269176" lvl="0" marL="2857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l-GR"/>
              <a:t>Αναπαράσταση του συστήματος σαν έναν κατευθυνόμενο γράφο όπου οι κόμβοι είναι οι κλάσεις και οι ακμές οι συσχετίσεις.</a:t>
            </a:r>
            <a:endParaRPr/>
          </a:p>
          <a:p>
            <a:pPr indent="-269176" lvl="0" marL="2857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l-GR"/>
              <a:t>Εύρεση μιας σωστής σειράς συνένωσης σύμφωνα με τα χαρακτηριστικά του γράφου.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"/>
          <p:cNvSpPr txBox="1"/>
          <p:nvPr>
            <p:ph idx="1" type="body"/>
          </p:nvPr>
        </p:nvSpPr>
        <p:spPr>
          <a:xfrm>
            <a:off x="785825" y="2200275"/>
            <a:ext cx="7900800" cy="41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0994" lvl="0" marL="285750" rtl="0" algn="l">
              <a:spcBef>
                <a:spcPts val="828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Παραγωγή Περιπτώσεων Ελέγχου</a:t>
            </a:r>
            <a:endParaRPr/>
          </a:p>
          <a:p>
            <a:pPr indent="-340995" lvl="1" marL="742950" rtl="0" algn="l">
              <a:spcBef>
                <a:spcPts val="828"/>
              </a:spcBef>
              <a:spcAft>
                <a:spcPts val="0"/>
              </a:spcAft>
              <a:buSzPts val="3480"/>
              <a:buChar char="•"/>
            </a:pPr>
            <a:r>
              <a:rPr lang="el-GR" sz="2000"/>
              <a:t>Προσδιορισμός κριτηρίων για επάρκεια των ελέγχων και χρήση εργαλείων Τεχνητής Νοημοσύνης για την παραγωγή περιπτώσεων ελέγχου που συμμορφώνονται σε αυτά τα κριτήρια.</a:t>
            </a:r>
            <a:endParaRPr sz="2000"/>
          </a:p>
          <a:p>
            <a:pPr indent="-401764" lvl="0" marL="285750" rtl="0" algn="l">
              <a:spcBef>
                <a:spcPts val="828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Βελτίωση των Περιπτώσεων Ελέγχου:</a:t>
            </a:r>
            <a:endParaRPr/>
          </a:p>
          <a:p>
            <a:pPr indent="-382428" lvl="1" marL="742950" rtl="0" algn="l">
              <a:spcBef>
                <a:spcPts val="790"/>
              </a:spcBef>
              <a:spcAft>
                <a:spcPts val="0"/>
              </a:spcAft>
              <a:buSzPts val="2900"/>
              <a:buChar char="•"/>
            </a:pPr>
            <a:r>
              <a:rPr lang="el-GR"/>
              <a:t>Αυτόματη μείωση των συνδυαστικών ελέγχων μαύρου κουτιού, χρησιμοποιώντας αυτόματο προσδιορισμό συσχετίσεων μεταξύ εισόδου-εξόδου από τα δεδομένα εκτέλεσης του λογισμικού.</a:t>
            </a:r>
            <a:endParaRPr/>
          </a:p>
        </p:txBody>
      </p:sp>
      <p:sp>
        <p:nvSpPr>
          <p:cNvPr id="300" name="Google Shape;300;p19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l-GR"/>
              <a:t>Τεχνητή Νοημοσύνη: Επιπτώσεις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007796fef_0_15"/>
          <p:cNvSpPr txBox="1"/>
          <p:nvPr>
            <p:ph idx="1" type="body"/>
          </p:nvPr>
        </p:nvSpPr>
        <p:spPr>
          <a:xfrm>
            <a:off x="982125" y="1939275"/>
            <a:ext cx="7704600" cy="47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01764" lvl="0" marL="285750" rtl="0" algn="l">
              <a:spcBef>
                <a:spcPts val="828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Παραγωγή Δεδομένων Ελέγχου</a:t>
            </a:r>
            <a:endParaRPr/>
          </a:p>
          <a:p>
            <a:pPr indent="-304165" lvl="1" marL="742950" rtl="0" algn="l">
              <a:spcBef>
                <a:spcPts val="790"/>
              </a:spcBef>
              <a:spcAft>
                <a:spcPts val="0"/>
              </a:spcAft>
              <a:buSzPts val="2900"/>
              <a:buChar char="•"/>
            </a:pPr>
            <a:r>
              <a:rPr lang="el-GR"/>
              <a:t>Μάθηση: εκμάθηση από τις χειροκίνητες εισόδου των testers και συσχέτισή τους με τα συμφραζόμενα.</a:t>
            </a:r>
            <a:endParaRPr/>
          </a:p>
          <a:p>
            <a:pPr indent="-304165" lvl="1" marL="742950" rtl="0" algn="l">
              <a:spcBef>
                <a:spcPts val="790"/>
              </a:spcBef>
              <a:spcAft>
                <a:spcPts val="0"/>
              </a:spcAft>
              <a:buSzPts val="2900"/>
              <a:buChar char="•"/>
            </a:pPr>
            <a:r>
              <a:rPr lang="el-GR"/>
              <a:t>Πρόβλεψη: αυτόματη πρόβλεψη των εισόδων βάση των παρατηρούμενων συμφραζομένων.</a:t>
            </a:r>
            <a:endParaRPr sz="2000"/>
          </a:p>
          <a:p>
            <a:pPr indent="-340994" lvl="0" marL="285750" rtl="0" algn="l">
              <a:spcBef>
                <a:spcPts val="828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Εξάλειψη Κόστους Ελέγχου</a:t>
            </a:r>
            <a:endParaRPr sz="2000"/>
          </a:p>
          <a:p>
            <a:pPr indent="-285750" lvl="1" marL="742950" rtl="0" algn="l">
              <a:spcBef>
                <a:spcPts val="790"/>
              </a:spcBef>
              <a:spcAft>
                <a:spcPts val="0"/>
              </a:spcAft>
              <a:buSzPts val="2610"/>
              <a:buChar char="•"/>
            </a:pPr>
            <a:r>
              <a:rPr lang="el-GR"/>
              <a:t>Χρήση μηχανικής μάθησης για εντοπισμό σημαντικών ιδιοτήτων για την πρόβλεψη του κόστους, και συγκεκριμένα του χρόνου ελέγχου λογισμικού.</a:t>
            </a:r>
            <a:endParaRPr/>
          </a:p>
        </p:txBody>
      </p:sp>
      <p:sp>
        <p:nvSpPr>
          <p:cNvPr id="306" name="Google Shape;306;g13007796fef_0_15"/>
          <p:cNvSpPr txBox="1"/>
          <p:nvPr>
            <p:ph type="title"/>
          </p:nvPr>
        </p:nvSpPr>
        <p:spPr>
          <a:xfrm>
            <a:off x="982133" y="457201"/>
            <a:ext cx="7704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l-GR"/>
              <a:t>Τεχνητή Νοημοσύνη: Επιπτώσεις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007796fef_0_2"/>
          <p:cNvSpPr txBox="1"/>
          <p:nvPr>
            <p:ph type="title"/>
          </p:nvPr>
        </p:nvSpPr>
        <p:spPr>
          <a:xfrm>
            <a:off x="982133" y="457201"/>
            <a:ext cx="7704600" cy="198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-GR"/>
              <a:t>Τεχνητή Νοημοσύνη: Επιπτώσεις</a:t>
            </a:r>
            <a:endParaRPr/>
          </a:p>
        </p:txBody>
      </p:sp>
      <p:sp>
        <p:nvSpPr>
          <p:cNvPr id="313" name="Google Shape;313;g13007796fef_0_2"/>
          <p:cNvSpPr txBox="1"/>
          <p:nvPr>
            <p:ph idx="1" type="body"/>
          </p:nvPr>
        </p:nvSpPr>
        <p:spPr>
          <a:xfrm>
            <a:off x="799225" y="2249400"/>
            <a:ext cx="8070300" cy="41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401764" lvl="0" marL="285750" rtl="0" algn="l">
              <a:spcBef>
                <a:spcPts val="828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Κατασκευή “Μαντείου” Ελέγχου</a:t>
            </a:r>
            <a:endParaRPr/>
          </a:p>
          <a:p>
            <a:pPr indent="-382428" lvl="1" marL="742950" rtl="0" algn="l">
              <a:spcBef>
                <a:spcPts val="790"/>
              </a:spcBef>
              <a:spcAft>
                <a:spcPts val="0"/>
              </a:spcAft>
              <a:buSzPts val="2900"/>
              <a:buChar char="•"/>
            </a:pPr>
            <a:r>
              <a:rPr lang="el-GR"/>
              <a:t>Ανάγκη για μηχανισμό για τη διαφοροποίηση ορθής και μη συμπεριφοράς.</a:t>
            </a:r>
            <a:endParaRPr/>
          </a:p>
          <a:p>
            <a:pPr indent="-364013" lvl="1" marL="742950" rtl="0" algn="l">
              <a:spcBef>
                <a:spcPts val="790"/>
              </a:spcBef>
              <a:spcAft>
                <a:spcPts val="0"/>
              </a:spcAft>
              <a:buSzPts val="2610"/>
              <a:buChar char="•"/>
            </a:pPr>
            <a:r>
              <a:rPr lang="el-GR"/>
              <a:t>Χρήση επιβλεπόμενης μάθησης πάνω σε εκτελέσεις ελέγχων και επισήμανσή τους ως επιτυχημένες ή αποτυχημένες.</a:t>
            </a:r>
            <a:endParaRPr/>
          </a:p>
          <a:p>
            <a:pPr indent="-401764" lvl="0" marL="285750" rtl="0" algn="l">
              <a:spcBef>
                <a:spcPts val="828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Ιεράρχηση Περιπτώσεων Ελέγχου</a:t>
            </a:r>
            <a:endParaRPr/>
          </a:p>
          <a:p>
            <a:pPr indent="-382428" lvl="1" marL="742950" rtl="0" algn="l">
              <a:spcBef>
                <a:spcPts val="790"/>
              </a:spcBef>
              <a:spcAft>
                <a:spcPts val="0"/>
              </a:spcAft>
              <a:buSzPts val="2900"/>
              <a:buChar char="•"/>
            </a:pPr>
            <a:r>
              <a:rPr lang="el-GR"/>
              <a:t>Οργάνωση της εκτέλεσης έτσι ώστε οι περιπτώσης ελέγχου που είναι πιο πιθανό να αποκαλύψουν λάθη να εκτελούνται νωρίτερα. </a:t>
            </a:r>
            <a:endParaRPr/>
          </a:p>
          <a:p>
            <a:pPr indent="-382428" lvl="1" marL="742950" rtl="0" algn="l">
              <a:spcBef>
                <a:spcPts val="790"/>
              </a:spcBef>
              <a:spcAft>
                <a:spcPts val="0"/>
              </a:spcAft>
              <a:buSzPts val="2900"/>
              <a:buChar char="•"/>
            </a:pPr>
            <a:r>
              <a:rPr lang="el-GR"/>
              <a:t>Χρήση μετα-δεδομένων μαύρου κουτιού (ιστορικό περιπτώσεων ελέγχου, περιγραφές περιπτώσεων ελέγχου σε φυσική γλώσσα).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l-GR"/>
              <a:t>Τεχνητή Νοημοσύνη: Γενετικοί Αλγόριθμοι</a:t>
            </a:r>
            <a:endParaRPr/>
          </a:p>
        </p:txBody>
      </p:sp>
      <p:sp>
        <p:nvSpPr>
          <p:cNvPr id="319" name="Google Shape;319;p21"/>
          <p:cNvSpPr txBox="1"/>
          <p:nvPr>
            <p:ph idx="1" type="body"/>
          </p:nvPr>
        </p:nvSpPr>
        <p:spPr>
          <a:xfrm>
            <a:off x="982133" y="2667000"/>
            <a:ext cx="7704667" cy="333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Οι εξελικτικοί αλγόριθμοι όπως οι γενετικοί αλγόριθμοι έχουν χρησιμοποιηθεί ευρέως για διαδικαστικές δοκιμές λογισμικού.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Πρώτη σκέψη: Κατασκευή έλεγχων που αποτελούνται από μια διατεταγμένη ακολουθία κλήσεων μεθόδων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Πολλές άκυρες ακολουθίες: όχι αποδοτικό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l-GR"/>
              <a:t>Τεχνητή Νοημοσύνη: Γενετικοί Αλγόριθμοι</a:t>
            </a:r>
            <a:endParaRPr/>
          </a:p>
        </p:txBody>
      </p:sp>
      <p:sp>
        <p:nvSpPr>
          <p:cNvPr id="325" name="Google Shape;325;p22"/>
          <p:cNvSpPr txBox="1"/>
          <p:nvPr>
            <p:ph idx="1" type="body"/>
          </p:nvPr>
        </p:nvSpPr>
        <p:spPr>
          <a:xfrm>
            <a:off x="982133" y="2667000"/>
            <a:ext cx="7704667" cy="333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Wappler and Wegener (2006): εκμάθηση λειτουργιών ή προγραμμάτων μέσω της εξέλιξης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Οι κόμβοι των φύλλων αναπαριστούν τα ορίσματα και οι μη τερματικοί κόμβοι τις συναρτήσεις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Εξελίσσονται μόνο δέντρα με κατάλληλα ορίσματα (όχι άκυρες ακολουθίες)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l-GR"/>
              <a:t>Τεχνητή Νοημοσύνη: Γενετικοί Αλγόριθμοι</a:t>
            </a:r>
            <a:endParaRPr/>
          </a:p>
        </p:txBody>
      </p:sp>
      <p:sp>
        <p:nvSpPr>
          <p:cNvPr id="331" name="Google Shape;331;p23"/>
          <p:cNvSpPr txBox="1"/>
          <p:nvPr>
            <p:ph idx="1" type="body"/>
          </p:nvPr>
        </p:nvSpPr>
        <p:spPr>
          <a:xfrm>
            <a:off x="982133" y="2667000"/>
            <a:ext cx="7704667" cy="333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Άλλο πρόβλημα: πρέπει να σπάσουν οι κύκλοι εξάρτησης των κλάσεων με αποτέλεσμα να είναι απαραίτητη η χρήση stubs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Briand κ.ά. (2002): Γενετικός προγραμματισμός με κωδικοποίηση κλάσεων με μεταθέσεις, μαζί με μια συνάρτηση καταλληλότητας που μετρά το βαθμό σύζευξης μεταξύ των κλάσεων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Αποτέλεσμα: Ελάχιστη παραγωγή κλάσεων stubs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"/>
          <p:cNvGrpSpPr/>
          <p:nvPr/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197" name="Google Shape;197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8" name="Google Shape;198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</p:sp>
        <p:sp>
          <p:nvSpPr>
            <p:cNvPr id="199" name="Google Shape;199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</p:sp>
        <p:sp>
          <p:nvSpPr>
            <p:cNvPr id="200" name="Google Shape;200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01" name="Google Shape;201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02" name="Google Shape;202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</p:sp>
      </p:grpSp>
      <p:sp>
        <p:nvSpPr>
          <p:cNvPr id="203" name="Google Shape;203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04" name="Google Shape;204;p2"/>
          <p:cNvGrpSpPr/>
          <p:nvPr/>
        </p:nvGrpSpPr>
        <p:grpSpPr>
          <a:xfrm flipH="1">
            <a:off x="4894654" y="1"/>
            <a:ext cx="3761187" cy="6857999"/>
            <a:chOff x="2928938" y="-4763"/>
            <a:chExt cx="5014912" cy="6862763"/>
          </a:xfrm>
        </p:grpSpPr>
        <p:sp>
          <p:nvSpPr>
            <p:cNvPr id="205" name="Google Shape;205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6" name="Google Shape;206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07" name="Google Shape;207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08" name="Google Shape;208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09" name="Google Shape;209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10" name="Google Shape;210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11" name="Google Shape;211;p2"/>
          <p:cNvSpPr txBox="1"/>
          <p:nvPr>
            <p:ph type="title"/>
          </p:nvPr>
        </p:nvSpPr>
        <p:spPr>
          <a:xfrm>
            <a:off x="573517" y="1116506"/>
            <a:ext cx="6908741" cy="3440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orbel"/>
              <a:buNone/>
            </a:pPr>
            <a:r>
              <a:rPr lang="el-GR" sz="5000"/>
              <a:t>ΔΙΑΔΙΚΑΣΤΙΚΟ VS ΑΝΤΙΚΕΙΜΕΝΟΣΤΡΑΦΕΣ ΜΟΝΤΕΛΟ ΕΠΑΛΗΘΕΥΣΗΣ</a:t>
            </a:r>
            <a:endParaRPr sz="5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l-GR"/>
              <a:t>Τεχνητή Νοημοσύνη: Νευρωνικά Δίκτυα</a:t>
            </a:r>
            <a:endParaRPr/>
          </a:p>
        </p:txBody>
      </p:sp>
      <p:sp>
        <p:nvSpPr>
          <p:cNvPr id="338" name="Google Shape;338;p24"/>
          <p:cNvSpPr txBox="1"/>
          <p:nvPr>
            <p:ph idx="1" type="body"/>
          </p:nvPr>
        </p:nvSpPr>
        <p:spPr>
          <a:xfrm>
            <a:off x="982133" y="2667000"/>
            <a:ext cx="7704667" cy="333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Πρόβλημα: refactoring κώδικα οδηγεί στο refactoring ελέγχων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610"/>
              <a:buChar char="•"/>
            </a:pPr>
            <a:r>
              <a:rPr lang="el-GR"/>
              <a:t>Gong et al: Event-Driven Petri Nets (EDPN) έτσι ώστε να μοντελοποιηθούν οι μεταβολές στην εσωτερική κατάσταση και στην συμπεριφορά των αντικειμένων.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l-GR"/>
              <a:t>Τεχνητή Νοημοσύνη: Νευρωνικά Δίκτυα</a:t>
            </a:r>
            <a:endParaRPr/>
          </a:p>
        </p:txBody>
      </p:sp>
      <p:sp>
        <p:nvSpPr>
          <p:cNvPr id="344" name="Google Shape;344;p27"/>
          <p:cNvSpPr txBox="1"/>
          <p:nvPr>
            <p:ph idx="1" type="body"/>
          </p:nvPr>
        </p:nvSpPr>
        <p:spPr>
          <a:xfrm>
            <a:off x="982133" y="2667000"/>
            <a:ext cx="7704667" cy="333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Επικύρωση Απαιτήσεων:  Φυσική γλώσσα πελάτη -&gt; Τυποποιημένη περιγραφή απαιτήσεων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Feras et al, n.d: εργαλεία παράγουν διαγράμματα κλάσεων από το έγγραφο απαιτήσεων χρήστη (Natural Language Processing)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Michl et al.: NL-OOPS (Natural Language Object-Oriented Production System) - Σύστημα επεξεργασίας Νευρωνικού Δικτύου μεγάλης κλίμακας + Βάση Γνώσης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l-GR"/>
              <a:t>Τεχνητή Νοημοσύνη: Regression Testing</a:t>
            </a:r>
            <a:endParaRPr/>
          </a:p>
        </p:txBody>
      </p:sp>
      <p:sp>
        <p:nvSpPr>
          <p:cNvPr id="350" name="Google Shape;350;p29"/>
          <p:cNvSpPr txBox="1"/>
          <p:nvPr>
            <p:ph idx="1" type="body"/>
          </p:nvPr>
        </p:nvSpPr>
        <p:spPr>
          <a:xfrm>
            <a:off x="982133" y="2667000"/>
            <a:ext cx="7704667" cy="333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Divya Taneja κ.α(2019): γραμμική παλινδρόμηση σε αρχεία κώδικα java για να παραχθεί το ελάχιστο σύνολο ελέγχων που πρέπει να εκτελεστούν ώστε να έχει αντιμετωπιστεί η μεγάλη πλειοψηφία πιθανών σφαλμάτων.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Αποτέλεσμα γραμμικής παλινδρόμησης: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l-GR"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Bug = 0.1758 * WMC – 0.0206 – 0.0008* LOC – 0.0932 * NPM + 0.0018 * LOC – 0.0524</a:t>
            </a:r>
            <a:endParaRPr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l-GR"/>
              <a:t>Τεχνητή Νοημοσύνη: Regression Testing</a:t>
            </a:r>
            <a:endParaRPr/>
          </a:p>
        </p:txBody>
      </p:sp>
      <p:sp>
        <p:nvSpPr>
          <p:cNvPr id="356" name="Google Shape;356;p31"/>
          <p:cNvSpPr txBox="1"/>
          <p:nvPr>
            <p:ph idx="1" type="body"/>
          </p:nvPr>
        </p:nvSpPr>
        <p:spPr>
          <a:xfrm>
            <a:off x="982133" y="2667000"/>
            <a:ext cx="7704667" cy="333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David C. Kung et al (1997): παλινδρόμηση + θεωρία γράφων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Αλγόριθμοι που εντοπίζουν σχέσεις εξάρτησης μεταξύ στοιχείων του προγράμματος και άρα ποιοι έλεγχοι πρέπει να μεταβληθούν.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2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l-GR"/>
              <a:t>Αυτοματοποίηση</a:t>
            </a:r>
            <a:endParaRPr/>
          </a:p>
        </p:txBody>
      </p:sp>
      <p:sp>
        <p:nvSpPr>
          <p:cNvPr id="362" name="Google Shape;362;p32"/>
          <p:cNvSpPr txBox="1"/>
          <p:nvPr>
            <p:ph idx="1" type="body"/>
          </p:nvPr>
        </p:nvSpPr>
        <p:spPr>
          <a:xfrm>
            <a:off x="982133" y="2667000"/>
            <a:ext cx="7704667" cy="333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Μακράν ο πιο συνηθισμένος και συχνά πιο πρακτικός τρόπος να διευκολύνουμε την επαλήθευση αντικειμενοστραφών προγραμμάτων παραμένει η αυτοματοποίηση των ελέγχων.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Λογισμικό που αυτοματοποιεί οποιαδήποτε πτυχή της δοκιμής ενός συστήματος εφαρμογών με δυνατότητα παραγωγής δοκιμαστικών εισροών και αναμενόμενων αποτελεσμάτων.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l-GR"/>
              <a:t>Παραδοσιακές μέθοδοι επαλήθευσης</a:t>
            </a:r>
            <a:endParaRPr/>
          </a:p>
        </p:txBody>
      </p:sp>
      <p:sp>
        <p:nvSpPr>
          <p:cNvPr id="217" name="Google Shape;217;p3"/>
          <p:cNvSpPr txBox="1"/>
          <p:nvPr>
            <p:ph idx="1" type="body"/>
          </p:nvPr>
        </p:nvSpPr>
        <p:spPr>
          <a:xfrm>
            <a:off x="982133" y="2667000"/>
            <a:ext cx="7704667" cy="333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Το αποτέλεσμα μιας κλήσης εξαρτάται μόνο και μόνο από το input που της δίνεται.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Διατεταγμένο σύνολο ζευγών input-output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Ουσιαστικά οι μέθοδοι που μαθαίνουμε σε αυτό το μάθημα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l-GR"/>
              <a:t>Ιδιαιτερότητες Αντικειμενοστραφούς Μοντέλου</a:t>
            </a:r>
            <a:endParaRPr/>
          </a:p>
        </p:txBody>
      </p:sp>
      <p:sp>
        <p:nvSpPr>
          <p:cNvPr id="223" name="Google Shape;223;p4"/>
          <p:cNvSpPr txBox="1"/>
          <p:nvPr>
            <p:ph idx="1" type="body"/>
          </p:nvPr>
        </p:nvSpPr>
        <p:spPr>
          <a:xfrm>
            <a:off x="982133" y="2667000"/>
            <a:ext cx="7704667" cy="333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Κάθε αντικείμενο έχει εσωτερική κατάσταση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Οι λειτουργίες που καλούνται στο αντικείμενο αυτό όχι μόνο παράγουν output αλλά αλλάζουν και την κατάσταση αυτή (side effects)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Πολυμορφισμός: δυναμική λειτουργία, δεν υπάρχει τρόπος να μαντέψουμε κατά τον έλεγχο ποιος κώδικας θα εκτελεστεί.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l-GR"/>
              <a:t>Ιδιαιτερότητες Αντικειμενοστραφούς Μοντέλου</a:t>
            </a:r>
            <a:endParaRPr/>
          </a:p>
        </p:txBody>
      </p:sp>
      <p:sp>
        <p:nvSpPr>
          <p:cNvPr id="229" name="Google Shape;229;p5"/>
          <p:cNvSpPr txBox="1"/>
          <p:nvPr>
            <p:ph idx="1" type="body"/>
          </p:nvPr>
        </p:nvSpPr>
        <p:spPr>
          <a:xfrm>
            <a:off x="982133" y="2667000"/>
            <a:ext cx="7704667" cy="333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Κληρονομικότητα: Κάθε μέθοδος μπορεί να μεταβληθεί άμεσα ή έμμεσα από την υποκλάση της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Δεν μπορούμε να βασιζόμαστε σε ελέγχους της υπερκλάσης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 Άρα αναγκαζόμαστε να ξανά-επαληθεύσουμε όλες τις ιδιότητες της καινούριας κλάσης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l-GR"/>
              <a:t>Ιδιαιτερότητες Αντικειμενοστραφούς Μοντέλου</a:t>
            </a:r>
            <a:endParaRPr/>
          </a:p>
        </p:txBody>
      </p:sp>
      <p:sp>
        <p:nvSpPr>
          <p:cNvPr id="235" name="Google Shape;235;p6"/>
          <p:cNvSpPr txBox="1"/>
          <p:nvPr>
            <p:ph idx="1" type="body"/>
          </p:nvPr>
        </p:nvSpPr>
        <p:spPr>
          <a:xfrm>
            <a:off x="755577" y="2438401"/>
            <a:ext cx="8208912" cy="4302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2323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Ενθυλάκωση: ο περιορισμός της ορατότητας δεν μας επιτρέπει να αξιολογήσουμε ορθά την κατάσταση αυτή.</a:t>
            </a:r>
            <a:endParaRPr/>
          </a:p>
          <a:p>
            <a:pPr indent="-302323" lvl="0" marL="285750" rtl="0" algn="l">
              <a:spcBef>
                <a:spcPts val="1044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Αυξημένη πολυπλοκότητα σύγχρονων συστημάτων.</a:t>
            </a:r>
            <a:endParaRPr/>
          </a:p>
          <a:p>
            <a:pPr indent="-302323" lvl="0" marL="285750" rtl="0" algn="l">
              <a:spcBef>
                <a:spcPts val="1044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Συχνά μεταβαλλόμενες απαιτήσεις.</a:t>
            </a:r>
            <a:endParaRPr/>
          </a:p>
          <a:p>
            <a:pPr indent="-302323" lvl="0" marL="285750" rtl="0" algn="l">
              <a:spcBef>
                <a:spcPts val="1044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Υπάρχουσες τεχνικές ελέγχου βασίζονται στην αυτοματοποίηση συγκεκριμένων μονοπατιών εκτέλεσης, με hard-coded αντικείμενα και συγκεκριμένες συνθήκες.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8"/>
          <p:cNvGrpSpPr/>
          <p:nvPr/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241" name="Google Shape;241;p8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2" name="Google Shape;242;p8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</p:sp>
        <p:sp>
          <p:nvSpPr>
            <p:cNvPr id="243" name="Google Shape;243;p8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</p:sp>
        <p:sp>
          <p:nvSpPr>
            <p:cNvPr id="244" name="Google Shape;244;p8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5" name="Google Shape;245;p8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46" name="Google Shape;246;p8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</p:sp>
      </p:grpSp>
      <p:sp>
        <p:nvSpPr>
          <p:cNvPr id="247" name="Google Shape;247;p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48" name="Google Shape;248;p8"/>
          <p:cNvGrpSpPr/>
          <p:nvPr/>
        </p:nvGrpSpPr>
        <p:grpSpPr>
          <a:xfrm flipH="1">
            <a:off x="4894654" y="1"/>
            <a:ext cx="3761187" cy="6857999"/>
            <a:chOff x="2928938" y="-4763"/>
            <a:chExt cx="5014912" cy="6862763"/>
          </a:xfrm>
        </p:grpSpPr>
        <p:sp>
          <p:nvSpPr>
            <p:cNvPr id="249" name="Google Shape;249;p8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0" name="Google Shape;250;p8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51" name="Google Shape;251;p8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52" name="Google Shape;252;p8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53" name="Google Shape;253;p8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4" name="Google Shape;254;p8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55" name="Google Shape;255;p8"/>
          <p:cNvSpPr txBox="1"/>
          <p:nvPr>
            <p:ph type="title"/>
          </p:nvPr>
        </p:nvSpPr>
        <p:spPr>
          <a:xfrm>
            <a:off x="763642" y="924232"/>
            <a:ext cx="6131228" cy="3285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rbel"/>
              <a:buNone/>
            </a:pPr>
            <a:r>
              <a:rPr lang="el-GR" sz="5400"/>
              <a:t>ΤΡΟΠΟΙ ΑΝΤΙΜΕΤΩΠΙΣΗΣ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l-GR"/>
              <a:t>Αρχιτεκτονική</a:t>
            </a:r>
            <a:endParaRPr/>
          </a:p>
        </p:txBody>
      </p:sp>
      <p:sp>
        <p:nvSpPr>
          <p:cNvPr id="261" name="Google Shape;261;p9"/>
          <p:cNvSpPr txBox="1"/>
          <p:nvPr>
            <p:ph idx="1" type="body"/>
          </p:nvPr>
        </p:nvSpPr>
        <p:spPr>
          <a:xfrm>
            <a:off x="982133" y="2667000"/>
            <a:ext cx="7704667" cy="333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Συνοχή (cohesion) κλάσης : πόσο καλά όλες οι μέθοδοί της την ορίζουν ως αυτοτελή μονάδα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l-GR"/>
              <a:t>Υψηλή συνοχή: Μεγάλη ομοιότητα στους τύπους και τις λειτουργίες της, άρα η παραγωγή δεδομένων ελέγχου είναι εύκολη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l-GR"/>
              <a:t>Αρχιτεκτονική</a:t>
            </a:r>
            <a:endParaRPr/>
          </a:p>
        </p:txBody>
      </p:sp>
      <p:sp>
        <p:nvSpPr>
          <p:cNvPr id="267" name="Google Shape;267;p10"/>
          <p:cNvSpPr txBox="1"/>
          <p:nvPr>
            <p:ph idx="1" type="body"/>
          </p:nvPr>
        </p:nvSpPr>
        <p:spPr>
          <a:xfrm>
            <a:off x="982133" y="2667000"/>
            <a:ext cx="7704667" cy="333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69176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l-GR"/>
              <a:t>Σύζευξη (coupling): μέτρηση που </a:t>
            </a:r>
            <a:r>
              <a:rPr lang="el-GR"/>
              <a:t>εκτιμά</a:t>
            </a:r>
            <a:r>
              <a:rPr lang="el-GR"/>
              <a:t> τον βαθμό εξάρτησης μεταξύ κλάσεων του προγράμματος</a:t>
            </a:r>
            <a:endParaRPr/>
          </a:p>
          <a:p>
            <a:pPr indent="-269176" lvl="0" marL="285750" rtl="0" algn="l"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l-GR"/>
              <a:t>Υψηλή</a:t>
            </a:r>
            <a:r>
              <a:rPr lang="el-GR"/>
              <a:t> Σύζευξη: ‘</a:t>
            </a:r>
            <a:r>
              <a:rPr lang="el-GR"/>
              <a:t>Ολες</a:t>
            </a:r>
            <a:r>
              <a:rPr lang="el-GR"/>
              <a:t> ή οι περισσότερες μέθοδοι πρέπει να κατανοηθούν ως σύνολο, αντί ως ανεξάρτητες λειτουργίες</a:t>
            </a:r>
            <a:endParaRPr/>
          </a:p>
          <a:p>
            <a:pPr indent="-269176" lvl="0" marL="285750" rtl="0" algn="l"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l-GR"/>
              <a:t>Μονάδες Ελέγχου πιο δύσκολο να γραφτούν</a:t>
            </a:r>
            <a:endParaRPr/>
          </a:p>
          <a:p>
            <a:pPr indent="-269176" lvl="0" marL="285750" rtl="0" algn="l"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l-GR"/>
              <a:t>Αντιστρόφως ανάλογη σχέση μεταξύ συνοχής και σύζευξης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Θέμα του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2022-05-23T08:22:37Z</dcterms:created>
  <dc:creator>STUDY_USER1</dc:creator>
</cp:coreProperties>
</file>