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14"/>
  </p:notesMasterIdLst>
  <p:handoutMasterIdLst>
    <p:handoutMasterId r:id="rId15"/>
  </p:handoutMasterIdLst>
  <p:sldIdLst>
    <p:sldId id="284" r:id="rId2"/>
    <p:sldId id="403" r:id="rId3"/>
    <p:sldId id="404" r:id="rId4"/>
    <p:sldId id="405" r:id="rId5"/>
    <p:sldId id="406" r:id="rId6"/>
    <p:sldId id="407" r:id="rId7"/>
    <p:sldId id="408" r:id="rId8"/>
    <p:sldId id="391" r:id="rId9"/>
    <p:sldId id="410" r:id="rId10"/>
    <p:sldId id="411" r:id="rId11"/>
    <p:sldId id="392" r:id="rId12"/>
    <p:sldId id="390" r:id="rId13"/>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275" autoAdjust="0"/>
    <p:restoredTop sz="75737" autoAdjust="0"/>
  </p:normalViewPr>
  <p:slideViewPr>
    <p:cSldViewPr>
      <p:cViewPr varScale="1">
        <p:scale>
          <a:sx n="94" d="100"/>
          <a:sy n="94" d="100"/>
        </p:scale>
        <p:origin x="114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Comm.</a:t>
            </a:r>
            <a:r>
              <a:rPr lang="en-US" baseline="0" dirty="0"/>
              <a:t> rate when X% is removed in problem description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ChatGPT-3.5</c:v>
                </c:pt>
              </c:strCache>
            </c:strRef>
          </c:tx>
          <c:spPr>
            <a:ln w="28575" cap="rnd">
              <a:solidFill>
                <a:schemeClr val="accent2"/>
              </a:solidFill>
              <a:round/>
            </a:ln>
            <a:effectLst/>
          </c:spPr>
          <c:marker>
            <c:symbol val="circle"/>
            <c:size val="5"/>
            <c:spPr>
              <a:solidFill>
                <a:schemeClr val="accent1"/>
              </a:solidFill>
              <a:ln w="9525">
                <a:solidFill>
                  <a:schemeClr val="accent2"/>
                </a:solidFill>
              </a:ln>
              <a:effectLst/>
            </c:spPr>
          </c:marker>
          <c:cat>
            <c:strRef>
              <c:f>Sheet1!$A$2:$A$5</c:f>
              <c:strCache>
                <c:ptCount val="4"/>
                <c:pt idx="0">
                  <c:v>X=0%</c:v>
                </c:pt>
                <c:pt idx="1">
                  <c:v>X=30%</c:v>
                </c:pt>
                <c:pt idx="2">
                  <c:v>X=50%</c:v>
                </c:pt>
                <c:pt idx="3">
                  <c:v>X=90%</c:v>
                </c:pt>
              </c:strCache>
            </c:strRef>
          </c:cat>
          <c:val>
            <c:numRef>
              <c:f>Sheet1!$B$2:$B$5</c:f>
              <c:numCache>
                <c:formatCode>General</c:formatCode>
                <c:ptCount val="4"/>
                <c:pt idx="0">
                  <c:v>3.3000000000000002E-2</c:v>
                </c:pt>
                <c:pt idx="1">
                  <c:v>1.7999999999999999E-2</c:v>
                </c:pt>
                <c:pt idx="2">
                  <c:v>5.5E-2</c:v>
                </c:pt>
                <c:pt idx="3">
                  <c:v>0.54</c:v>
                </c:pt>
              </c:numCache>
            </c:numRef>
          </c:val>
          <c:smooth val="0"/>
          <c:extLst>
            <c:ext xmlns:c16="http://schemas.microsoft.com/office/drawing/2014/chart" uri="{C3380CC4-5D6E-409C-BE32-E72D297353CC}">
              <c16:uniqueId val="{00000000-D7CF-44BD-BFEC-47DC6D15AA1F}"/>
            </c:ext>
          </c:extLst>
        </c:ser>
        <c:ser>
          <c:idx val="1"/>
          <c:order val="1"/>
          <c:tx>
            <c:strRef>
              <c:f>Sheet1!$C$1</c:f>
              <c:strCache>
                <c:ptCount val="1"/>
                <c:pt idx="0">
                  <c:v>Software Engineer (Hypothetical)</c:v>
                </c:pt>
              </c:strCache>
            </c:strRef>
          </c:tx>
          <c:spPr>
            <a:ln w="28575" cap="rnd">
              <a:solidFill>
                <a:srgbClr val="FF0000"/>
              </a:solidFill>
              <a:round/>
            </a:ln>
            <a:effectLst/>
          </c:spPr>
          <c:marker>
            <c:symbol val="circle"/>
            <c:size val="5"/>
            <c:spPr>
              <a:solidFill>
                <a:schemeClr val="accent2"/>
              </a:solidFill>
              <a:ln w="9525">
                <a:solidFill>
                  <a:srgbClr val="FF0000"/>
                </a:solidFill>
              </a:ln>
              <a:effectLst/>
            </c:spPr>
          </c:marker>
          <c:cat>
            <c:strRef>
              <c:f>Sheet1!$A$2:$A$5</c:f>
              <c:strCache>
                <c:ptCount val="4"/>
                <c:pt idx="0">
                  <c:v>X=0%</c:v>
                </c:pt>
                <c:pt idx="1">
                  <c:v>X=30%</c:v>
                </c:pt>
                <c:pt idx="2">
                  <c:v>X=50%</c:v>
                </c:pt>
                <c:pt idx="3">
                  <c:v>X=90%</c:v>
                </c:pt>
              </c:strCache>
            </c:strRef>
          </c:cat>
          <c:val>
            <c:numRef>
              <c:f>Sheet1!$C$2:$C$5</c:f>
              <c:numCache>
                <c:formatCode>0%</c:formatCode>
                <c:ptCount val="4"/>
                <c:pt idx="0" formatCode="General">
                  <c:v>0</c:v>
                </c:pt>
                <c:pt idx="1">
                  <c:v>0.9</c:v>
                </c:pt>
                <c:pt idx="2">
                  <c:v>0.95</c:v>
                </c:pt>
                <c:pt idx="3">
                  <c:v>1</c:v>
                </c:pt>
              </c:numCache>
            </c:numRef>
          </c:val>
          <c:smooth val="0"/>
          <c:extLst>
            <c:ext xmlns:c16="http://schemas.microsoft.com/office/drawing/2014/chart" uri="{C3380CC4-5D6E-409C-BE32-E72D297353CC}">
              <c16:uniqueId val="{00000001-D7CF-44BD-BFEC-47DC6D15AA1F}"/>
            </c:ext>
          </c:extLst>
        </c:ser>
        <c:dLbls>
          <c:showLegendKey val="0"/>
          <c:showVal val="0"/>
          <c:showCatName val="0"/>
          <c:showSerName val="0"/>
          <c:showPercent val="0"/>
          <c:showBubbleSize val="0"/>
        </c:dLbls>
        <c:marker val="1"/>
        <c:smooth val="0"/>
        <c:axId val="529809584"/>
        <c:axId val="943842784"/>
      </c:lineChart>
      <c:catAx>
        <c:axId val="529809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3842784"/>
        <c:crosses val="autoZero"/>
        <c:auto val="1"/>
        <c:lblAlgn val="ctr"/>
        <c:lblOffset val="100"/>
        <c:noMultiLvlLbl val="0"/>
      </c:catAx>
      <c:valAx>
        <c:axId val="943842784"/>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9809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8EE930-8B6E-FCDC-B6F6-74C4EC35DD1B}"/>
              </a:ext>
            </a:extLst>
          </p:cNvPr>
          <p:cNvSpPr>
            <a:spLocks noGrp="1"/>
          </p:cNvSpPr>
          <p:nvPr>
            <p:ph type="hdr" sz="quarter"/>
          </p:nvPr>
        </p:nvSpPr>
        <p:spPr>
          <a:xfrm>
            <a:off x="0" y="0"/>
            <a:ext cx="3038475" cy="463550"/>
          </a:xfrm>
          <a:prstGeom prst="rect">
            <a:avLst/>
          </a:prstGeom>
        </p:spPr>
        <p:txBody>
          <a:bodyPr vert="horz" lIns="91430" tIns="45715" rIns="91430" bIns="45715" rtlCol="0"/>
          <a:lstStyle>
            <a:lvl1pPr algn="l" eaLnBrk="1" hangingPunct="1">
              <a:defRPr sz="1200">
                <a:latin typeface="Arial" pitchFamily="-1"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CFD44FDE-6FA5-60FF-F4A8-FA28C46E5BE8}"/>
              </a:ext>
            </a:extLst>
          </p:cNvPr>
          <p:cNvSpPr>
            <a:spLocks noGrp="1"/>
          </p:cNvSpPr>
          <p:nvPr>
            <p:ph type="dt" sz="quarter" idx="1"/>
          </p:nvPr>
        </p:nvSpPr>
        <p:spPr>
          <a:xfrm>
            <a:off x="3970338" y="0"/>
            <a:ext cx="3038475" cy="463550"/>
          </a:xfrm>
          <a:prstGeom prst="rect">
            <a:avLst/>
          </a:prstGeom>
        </p:spPr>
        <p:txBody>
          <a:bodyPr vert="horz" wrap="square" lIns="91430" tIns="45715" rIns="91430" bIns="45715" numCol="1" anchor="t" anchorCtr="0" compatLnSpc="1">
            <a:prstTxWarp prst="textNoShape">
              <a:avLst/>
            </a:prstTxWarp>
          </a:bodyPr>
          <a:lstStyle>
            <a:lvl1pPr algn="r" eaLnBrk="1" hangingPunct="1">
              <a:defRPr sz="1200"/>
            </a:lvl1pPr>
          </a:lstStyle>
          <a:p>
            <a:fld id="{60429237-6079-4653-9A42-6C1DC00BC942}" type="datetime1">
              <a:rPr lang="en-US" altLang="en-US"/>
              <a:pPr/>
              <a:t>12/2/23</a:t>
            </a:fld>
            <a:endParaRPr lang="en-US" altLang="en-US"/>
          </a:p>
        </p:txBody>
      </p:sp>
      <p:sp>
        <p:nvSpPr>
          <p:cNvPr id="4" name="Footer Placeholder 3">
            <a:extLst>
              <a:ext uri="{FF2B5EF4-FFF2-40B4-BE49-F238E27FC236}">
                <a16:creationId xmlns:a16="http://schemas.microsoft.com/office/drawing/2014/main" id="{715E1547-376F-BF2E-34C4-B6B03D76154A}"/>
              </a:ext>
            </a:extLst>
          </p:cNvPr>
          <p:cNvSpPr>
            <a:spLocks noGrp="1"/>
          </p:cNvSpPr>
          <p:nvPr>
            <p:ph type="ftr" sz="quarter" idx="2"/>
          </p:nvPr>
        </p:nvSpPr>
        <p:spPr>
          <a:xfrm>
            <a:off x="0" y="8831263"/>
            <a:ext cx="3038475" cy="463550"/>
          </a:xfrm>
          <a:prstGeom prst="rect">
            <a:avLst/>
          </a:prstGeom>
        </p:spPr>
        <p:txBody>
          <a:bodyPr vert="horz" lIns="91430" tIns="45715" rIns="91430" bIns="45715" rtlCol="0" anchor="b"/>
          <a:lstStyle>
            <a:lvl1pPr algn="l" eaLnBrk="1" hangingPunct="1">
              <a:defRPr sz="1200">
                <a:latin typeface="Arial" pitchFamily="-1" charset="0"/>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6C7795EA-744D-B6EC-2A78-31289593B93B}"/>
              </a:ext>
            </a:extLst>
          </p:cNvPr>
          <p:cNvSpPr>
            <a:spLocks noGrp="1"/>
          </p:cNvSpPr>
          <p:nvPr>
            <p:ph type="sldNum" sz="quarter" idx="3"/>
          </p:nvPr>
        </p:nvSpPr>
        <p:spPr>
          <a:xfrm>
            <a:off x="3970338" y="8831263"/>
            <a:ext cx="3038475" cy="463550"/>
          </a:xfrm>
          <a:prstGeom prst="rect">
            <a:avLst/>
          </a:prstGeom>
        </p:spPr>
        <p:txBody>
          <a:bodyPr vert="horz" wrap="square" lIns="91430" tIns="45715" rIns="91430" bIns="45715" numCol="1" anchor="b" anchorCtr="0" compatLnSpc="1">
            <a:prstTxWarp prst="textNoShape">
              <a:avLst/>
            </a:prstTxWarp>
          </a:bodyPr>
          <a:lstStyle>
            <a:lvl1pPr algn="r" eaLnBrk="1" hangingPunct="1">
              <a:defRPr sz="1200"/>
            </a:lvl1pPr>
          </a:lstStyle>
          <a:p>
            <a:fld id="{02009F24-F437-4F94-B8AE-71D9F5E55EB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95E1DBE-C999-E45E-DA2B-985B6DB552AB}"/>
              </a:ext>
            </a:extLst>
          </p:cNvPr>
          <p:cNvSpPr>
            <a:spLocks noGrp="1"/>
          </p:cNvSpPr>
          <p:nvPr>
            <p:ph type="hdr" sz="quarter"/>
          </p:nvPr>
        </p:nvSpPr>
        <p:spPr>
          <a:xfrm>
            <a:off x="0" y="0"/>
            <a:ext cx="3038475" cy="461963"/>
          </a:xfrm>
          <a:prstGeom prst="rect">
            <a:avLst/>
          </a:prstGeom>
        </p:spPr>
        <p:txBody>
          <a:bodyPr vert="horz" lIns="93162" tIns="46581" rIns="93162" bIns="46581" rtlCol="0"/>
          <a:lstStyle>
            <a:lvl1pPr algn="l" eaLnBrk="1" hangingPunct="1">
              <a:defRPr sz="1200">
                <a:latin typeface="Arial" charset="0"/>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87627907-44B5-1B70-CEDF-8D429EB2BD95}"/>
              </a:ext>
            </a:extLst>
          </p:cNvPr>
          <p:cNvSpPr>
            <a:spLocks noGrp="1"/>
          </p:cNvSpPr>
          <p:nvPr>
            <p:ph type="dt" idx="1"/>
          </p:nvPr>
        </p:nvSpPr>
        <p:spPr>
          <a:xfrm>
            <a:off x="3970338" y="0"/>
            <a:ext cx="3038475" cy="461963"/>
          </a:xfrm>
          <a:prstGeom prst="rect">
            <a:avLst/>
          </a:prstGeom>
        </p:spPr>
        <p:txBody>
          <a:bodyPr vert="horz" wrap="square" lIns="93162" tIns="46581" rIns="93162" bIns="46581" numCol="1" anchor="t" anchorCtr="0" compatLnSpc="1">
            <a:prstTxWarp prst="textNoShape">
              <a:avLst/>
            </a:prstTxWarp>
          </a:bodyPr>
          <a:lstStyle>
            <a:lvl1pPr algn="r" eaLnBrk="1" hangingPunct="1">
              <a:defRPr sz="1200"/>
            </a:lvl1pPr>
          </a:lstStyle>
          <a:p>
            <a:fld id="{02E53E9A-6506-4A48-8234-1468B2AF0F98}" type="datetime1">
              <a:rPr lang="en-US" altLang="en-US"/>
              <a:pPr/>
              <a:t>12/2/23</a:t>
            </a:fld>
            <a:endParaRPr lang="en-US" altLang="en-US"/>
          </a:p>
        </p:txBody>
      </p:sp>
      <p:sp>
        <p:nvSpPr>
          <p:cNvPr id="4" name="Slide Image Placeholder 3">
            <a:extLst>
              <a:ext uri="{FF2B5EF4-FFF2-40B4-BE49-F238E27FC236}">
                <a16:creationId xmlns:a16="http://schemas.microsoft.com/office/drawing/2014/main" id="{A51D7303-2F10-642B-5743-C12EBAF22CD0}"/>
              </a:ext>
            </a:extLst>
          </p:cNvPr>
          <p:cNvSpPr>
            <a:spLocks noGrp="1" noRot="1" noChangeAspect="1"/>
          </p:cNvSpPr>
          <p:nvPr>
            <p:ph type="sldImg" idx="2"/>
          </p:nvPr>
        </p:nvSpPr>
        <p:spPr>
          <a:xfrm>
            <a:off x="1181100" y="700088"/>
            <a:ext cx="4648200" cy="3486150"/>
          </a:xfrm>
          <a:prstGeom prst="rect">
            <a:avLst/>
          </a:prstGeom>
          <a:noFill/>
          <a:ln w="12700">
            <a:solidFill>
              <a:prstClr val="black"/>
            </a:solidFill>
          </a:ln>
        </p:spPr>
        <p:txBody>
          <a:bodyPr vert="horz" lIns="93162" tIns="46581" rIns="93162" bIns="46581" rtlCol="0" anchor="ctr"/>
          <a:lstStyle/>
          <a:p>
            <a:pPr lvl="0"/>
            <a:endParaRPr lang="en-US" noProof="0" dirty="0"/>
          </a:p>
        </p:txBody>
      </p:sp>
      <p:sp>
        <p:nvSpPr>
          <p:cNvPr id="5" name="Notes Placeholder 4">
            <a:extLst>
              <a:ext uri="{FF2B5EF4-FFF2-40B4-BE49-F238E27FC236}">
                <a16:creationId xmlns:a16="http://schemas.microsoft.com/office/drawing/2014/main" id="{F3F68AA1-B918-77C7-F054-F0C5402034B5}"/>
              </a:ext>
            </a:extLst>
          </p:cNvPr>
          <p:cNvSpPr>
            <a:spLocks noGrp="1"/>
          </p:cNvSpPr>
          <p:nvPr>
            <p:ph type="body" sz="quarter" idx="3"/>
          </p:nvPr>
        </p:nvSpPr>
        <p:spPr>
          <a:xfrm>
            <a:off x="703263" y="4416425"/>
            <a:ext cx="5603875" cy="4179888"/>
          </a:xfrm>
          <a:prstGeom prst="rect">
            <a:avLst/>
          </a:prstGeom>
        </p:spPr>
        <p:txBody>
          <a:bodyPr vert="horz" lIns="93162" tIns="46581" rIns="93162" bIns="4658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B37E2D2-858F-5169-D6B9-6A40907E44C9}"/>
              </a:ext>
            </a:extLst>
          </p:cNvPr>
          <p:cNvSpPr>
            <a:spLocks noGrp="1"/>
          </p:cNvSpPr>
          <p:nvPr>
            <p:ph type="ftr" sz="quarter" idx="4"/>
          </p:nvPr>
        </p:nvSpPr>
        <p:spPr>
          <a:xfrm>
            <a:off x="0" y="8832850"/>
            <a:ext cx="3038475" cy="461963"/>
          </a:xfrm>
          <a:prstGeom prst="rect">
            <a:avLst/>
          </a:prstGeom>
        </p:spPr>
        <p:txBody>
          <a:bodyPr vert="horz" lIns="93162" tIns="46581" rIns="93162" bIns="46581" rtlCol="0" anchor="b"/>
          <a:lstStyle>
            <a:lvl1pPr algn="l" eaLnBrk="1" hangingPunct="1">
              <a:defRPr sz="1200">
                <a:latin typeface="Arial" charset="0"/>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201EFDB5-6C44-F7DD-BFE9-D242D245D5C1}"/>
              </a:ext>
            </a:extLst>
          </p:cNvPr>
          <p:cNvSpPr>
            <a:spLocks noGrp="1"/>
          </p:cNvSpPr>
          <p:nvPr>
            <p:ph type="sldNum" sz="quarter" idx="5"/>
          </p:nvPr>
        </p:nvSpPr>
        <p:spPr>
          <a:xfrm>
            <a:off x="3970338" y="8832850"/>
            <a:ext cx="3038475" cy="461963"/>
          </a:xfrm>
          <a:prstGeom prst="rect">
            <a:avLst/>
          </a:prstGeom>
        </p:spPr>
        <p:txBody>
          <a:bodyPr vert="horz" wrap="square" lIns="93162" tIns="46581" rIns="93162" bIns="46581" numCol="1" anchor="b" anchorCtr="0" compatLnSpc="1">
            <a:prstTxWarp prst="textNoShape">
              <a:avLst/>
            </a:prstTxWarp>
          </a:bodyPr>
          <a:lstStyle>
            <a:lvl1pPr algn="r" eaLnBrk="1" hangingPunct="1">
              <a:defRPr sz="1200"/>
            </a:lvl1pPr>
          </a:lstStyle>
          <a:p>
            <a:fld id="{4ED24DBF-A102-4FD6-9619-FE4B680EF89C}"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pitchFamily="-1" charset="-128"/>
      </a:defRPr>
    </a:lvl1pPr>
    <a:lvl2pPr marL="4572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2pPr>
    <a:lvl3pPr marL="9144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3pPr>
    <a:lvl4pPr marL="13716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4pPr>
    <a:lvl5pPr marL="1828800" algn="l" rtl="0" eaLnBrk="0" fontAlgn="base" hangingPunct="0">
      <a:spcBef>
        <a:spcPct val="30000"/>
      </a:spcBef>
      <a:spcAft>
        <a:spcPct val="0"/>
      </a:spcAft>
      <a:defRPr sz="1200" kern="1200">
        <a:solidFill>
          <a:schemeClr val="tx1"/>
        </a:solidFill>
        <a:latin typeface="+mn-lt"/>
        <a:ea typeface="ヒラギノ角ゴ Pro W3" pitchFamily="-1" charset="-128"/>
        <a:cs typeface="ヒラギノ角ゴ Pro W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a:t>
            </a:fld>
            <a:endParaRPr lang="en-US" altLang="en-US"/>
          </a:p>
        </p:txBody>
      </p:sp>
    </p:spTree>
    <p:extLst>
      <p:ext uri="{BB962C8B-B14F-4D97-AF65-F5344CB8AC3E}">
        <p14:creationId xmlns:p14="http://schemas.microsoft.com/office/powerpoint/2010/main" val="278554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10</a:t>
            </a:fld>
            <a:endParaRPr lang="en-US" altLang="en-US"/>
          </a:p>
        </p:txBody>
      </p:sp>
    </p:spTree>
    <p:extLst>
      <p:ext uri="{BB962C8B-B14F-4D97-AF65-F5344CB8AC3E}">
        <p14:creationId xmlns:p14="http://schemas.microsoft.com/office/powerpoint/2010/main" val="2279749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2000" dirty="0">
              <a:latin typeface="+mj-lt"/>
            </a:endParaRPr>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11</a:t>
            </a:fld>
            <a:endParaRPr lang="en-US" altLang="en-US"/>
          </a:p>
        </p:txBody>
      </p:sp>
    </p:spTree>
    <p:extLst>
      <p:ext uri="{BB962C8B-B14F-4D97-AF65-F5344CB8AC3E}">
        <p14:creationId xmlns:p14="http://schemas.microsoft.com/office/powerpoint/2010/main" val="3596938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914400" lvl="1" indent="-171450">
              <a:buFont typeface="Arial" panose="020B0604020202020204" pitchFamily="34" charset="0"/>
              <a:buChar char="•"/>
            </a:pPr>
            <a:endParaRPr lang="en-US" altLang="zh-CN" sz="1600"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12</a:t>
            </a:fld>
            <a:endParaRPr lang="en-US" altLang="en-US"/>
          </a:p>
        </p:txBody>
      </p:sp>
    </p:spTree>
    <p:extLst>
      <p:ext uri="{BB962C8B-B14F-4D97-AF65-F5344CB8AC3E}">
        <p14:creationId xmlns:p14="http://schemas.microsoft.com/office/powerpoint/2010/main" val="2324615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2</a:t>
            </a:fld>
            <a:endParaRPr lang="en-US" altLang="en-US"/>
          </a:p>
        </p:txBody>
      </p:sp>
    </p:spTree>
    <p:extLst>
      <p:ext uri="{BB962C8B-B14F-4D97-AF65-F5344CB8AC3E}">
        <p14:creationId xmlns:p14="http://schemas.microsoft.com/office/powerpoint/2010/main" val="77622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3</a:t>
            </a:fld>
            <a:endParaRPr lang="en-US" altLang="en-US"/>
          </a:p>
        </p:txBody>
      </p:sp>
    </p:spTree>
    <p:extLst>
      <p:ext uri="{BB962C8B-B14F-4D97-AF65-F5344CB8AC3E}">
        <p14:creationId xmlns:p14="http://schemas.microsoft.com/office/powerpoint/2010/main" val="2240987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4</a:t>
            </a:fld>
            <a:endParaRPr lang="en-US" altLang="en-US"/>
          </a:p>
        </p:txBody>
      </p:sp>
    </p:spTree>
    <p:extLst>
      <p:ext uri="{BB962C8B-B14F-4D97-AF65-F5344CB8AC3E}">
        <p14:creationId xmlns:p14="http://schemas.microsoft.com/office/powerpoint/2010/main" val="12365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endParaRPr lang="en-US" sz="1600" dirty="0">
              <a:latin typeface="+mj-lt"/>
            </a:endParaRPr>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5</a:t>
            </a:fld>
            <a:endParaRPr lang="en-US" altLang="en-US"/>
          </a:p>
        </p:txBody>
      </p:sp>
    </p:spTree>
    <p:extLst>
      <p:ext uri="{BB962C8B-B14F-4D97-AF65-F5344CB8AC3E}">
        <p14:creationId xmlns:p14="http://schemas.microsoft.com/office/powerpoint/2010/main" val="143924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6</a:t>
            </a:fld>
            <a:endParaRPr lang="en-US" altLang="en-US"/>
          </a:p>
        </p:txBody>
      </p:sp>
    </p:spTree>
    <p:extLst>
      <p:ext uri="{BB962C8B-B14F-4D97-AF65-F5344CB8AC3E}">
        <p14:creationId xmlns:p14="http://schemas.microsoft.com/office/powerpoint/2010/main" val="155820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7</a:t>
            </a:fld>
            <a:endParaRPr lang="en-US" altLang="en-US"/>
          </a:p>
        </p:txBody>
      </p:sp>
    </p:spTree>
    <p:extLst>
      <p:ext uri="{BB962C8B-B14F-4D97-AF65-F5344CB8AC3E}">
        <p14:creationId xmlns:p14="http://schemas.microsoft.com/office/powerpoint/2010/main" val="1799183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8</a:t>
            </a:fld>
            <a:endParaRPr lang="en-US" altLang="en-US"/>
          </a:p>
        </p:txBody>
      </p:sp>
    </p:spTree>
    <p:extLst>
      <p:ext uri="{BB962C8B-B14F-4D97-AF65-F5344CB8AC3E}">
        <p14:creationId xmlns:p14="http://schemas.microsoft.com/office/powerpoint/2010/main" val="223336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fld id="{4ED24DBF-A102-4FD6-9619-FE4B680EF89C}" type="slidenum">
              <a:rPr lang="en-US" altLang="en-US" smtClean="0"/>
              <a:pPr/>
              <a:t>9</a:t>
            </a:fld>
            <a:endParaRPr lang="en-US" altLang="en-US"/>
          </a:p>
        </p:txBody>
      </p:sp>
    </p:spTree>
    <p:extLst>
      <p:ext uri="{BB962C8B-B14F-4D97-AF65-F5344CB8AC3E}">
        <p14:creationId xmlns:p14="http://schemas.microsoft.com/office/powerpoint/2010/main" val="3554455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512" y="2130519"/>
            <a:ext cx="7772977" cy="1469371"/>
          </a:xfrm>
        </p:spPr>
        <p:txBody>
          <a:bodyPr/>
          <a:lstStyle/>
          <a:p>
            <a:r>
              <a:rPr lang="en-US"/>
              <a:t>Click to edit Master title style</a:t>
            </a:r>
          </a:p>
        </p:txBody>
      </p:sp>
      <p:sp>
        <p:nvSpPr>
          <p:cNvPr id="3" name="Subtitle 2"/>
          <p:cNvSpPr>
            <a:spLocks noGrp="1"/>
          </p:cNvSpPr>
          <p:nvPr>
            <p:ph type="subTitle" idx="1"/>
          </p:nvPr>
        </p:nvSpPr>
        <p:spPr>
          <a:xfrm>
            <a:off x="1371023" y="3885640"/>
            <a:ext cx="6401955" cy="1753721"/>
          </a:xfrm>
        </p:spPr>
        <p:txBody>
          <a:bodyPr/>
          <a:lstStyle>
            <a:lvl1pPr marL="0" indent="0" algn="ctr">
              <a:buNone/>
              <a:defRPr/>
            </a:lvl1pPr>
            <a:lvl2pPr marL="410291" indent="0" algn="ctr">
              <a:buNone/>
              <a:defRPr/>
            </a:lvl2pPr>
            <a:lvl3pPr marL="820583" indent="0" algn="ctr">
              <a:buNone/>
              <a:defRPr/>
            </a:lvl3pPr>
            <a:lvl4pPr marL="1230874" indent="0" algn="ctr">
              <a:buNone/>
              <a:defRPr/>
            </a:lvl4pPr>
            <a:lvl5pPr marL="1641165" indent="0" algn="ctr">
              <a:buNone/>
              <a:defRPr/>
            </a:lvl5pPr>
            <a:lvl6pPr marL="2051456" indent="0" algn="ctr">
              <a:buNone/>
              <a:defRPr/>
            </a:lvl6pPr>
            <a:lvl7pPr marL="2461748" indent="0" algn="ctr">
              <a:buNone/>
              <a:defRPr/>
            </a:lvl7pPr>
            <a:lvl8pPr marL="2872039" indent="0" algn="ctr">
              <a:buNone/>
              <a:defRPr/>
            </a:lvl8pPr>
            <a:lvl9pPr marL="328233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892C105-3E00-210B-ABBF-443DB0DA36E7}"/>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8241BAD6-5A64-F69B-83DB-1083CB7EC2A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60D20EF2-921D-CAF4-2ED3-631E084AC8E4}"/>
              </a:ext>
            </a:extLst>
          </p:cNvPr>
          <p:cNvSpPr>
            <a:spLocks noGrp="1" noChangeArrowheads="1"/>
          </p:cNvSpPr>
          <p:nvPr>
            <p:ph type="sldNum" sz="quarter" idx="12"/>
          </p:nvPr>
        </p:nvSpPr>
        <p:spPr/>
        <p:txBody>
          <a:bodyPr/>
          <a:lstStyle>
            <a:lvl1pPr>
              <a:defRPr/>
            </a:lvl1pPr>
          </a:lstStyle>
          <a:p>
            <a:fld id="{C0FD984B-E4FD-41BA-9E8E-05EE8F9106CE}" type="slidenum">
              <a:rPr lang="en-US" altLang="en-US"/>
              <a:pPr/>
              <a:t>‹#›</a:t>
            </a:fld>
            <a:endParaRPr lang="en-US" altLang="en-US"/>
          </a:p>
        </p:txBody>
      </p:sp>
    </p:spTree>
    <p:extLst>
      <p:ext uri="{BB962C8B-B14F-4D97-AF65-F5344CB8AC3E}">
        <p14:creationId xmlns:p14="http://schemas.microsoft.com/office/powerpoint/2010/main" val="225292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B25923A-5308-D24F-FEF5-2F9D492A675D}"/>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599EAD0C-611B-A65A-E31D-517E79EDEA33}"/>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0DAEC170-C22A-7D46-689C-1555DE9090FB}"/>
              </a:ext>
            </a:extLst>
          </p:cNvPr>
          <p:cNvSpPr>
            <a:spLocks noGrp="1" noChangeArrowheads="1"/>
          </p:cNvSpPr>
          <p:nvPr>
            <p:ph type="sldNum" sz="quarter" idx="12"/>
          </p:nvPr>
        </p:nvSpPr>
        <p:spPr/>
        <p:txBody>
          <a:bodyPr/>
          <a:lstStyle>
            <a:lvl1pPr>
              <a:defRPr/>
            </a:lvl1pPr>
          </a:lstStyle>
          <a:p>
            <a:fld id="{189D3DD3-9F3F-48A0-94FC-CEDBF6189779}" type="slidenum">
              <a:rPr lang="en-US" altLang="en-US"/>
              <a:pPr/>
              <a:t>‹#›</a:t>
            </a:fld>
            <a:endParaRPr lang="en-US" altLang="en-US"/>
          </a:p>
        </p:txBody>
      </p:sp>
    </p:spTree>
    <p:extLst>
      <p:ext uri="{BB962C8B-B14F-4D97-AF65-F5344CB8AC3E}">
        <p14:creationId xmlns:p14="http://schemas.microsoft.com/office/powerpoint/2010/main" val="2511374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977" y="274545"/>
            <a:ext cx="2056535" cy="5852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489" y="274545"/>
            <a:ext cx="6033943" cy="5852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C5086B-CD59-0D8F-8D0F-872E31CD7EF9}"/>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6E881148-D65B-F130-FD05-4C2276F9669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E8DA39D8-9C79-2A3E-961A-FD0157534B37}"/>
              </a:ext>
            </a:extLst>
          </p:cNvPr>
          <p:cNvSpPr>
            <a:spLocks noGrp="1" noChangeArrowheads="1"/>
          </p:cNvSpPr>
          <p:nvPr>
            <p:ph type="sldNum" sz="quarter" idx="12"/>
          </p:nvPr>
        </p:nvSpPr>
        <p:spPr/>
        <p:txBody>
          <a:bodyPr/>
          <a:lstStyle>
            <a:lvl1pPr>
              <a:defRPr/>
            </a:lvl1pPr>
          </a:lstStyle>
          <a:p>
            <a:fld id="{CAF09F8B-D0FD-47DB-9432-54342A0C5CA6}" type="slidenum">
              <a:rPr lang="en-US" altLang="en-US"/>
              <a:pPr/>
              <a:t>‹#›</a:t>
            </a:fld>
            <a:endParaRPr lang="en-US" altLang="en-US"/>
          </a:p>
        </p:txBody>
      </p:sp>
    </p:spTree>
    <p:extLst>
      <p:ext uri="{BB962C8B-B14F-4D97-AF65-F5344CB8AC3E}">
        <p14:creationId xmlns:p14="http://schemas.microsoft.com/office/powerpoint/2010/main" val="2180416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762E57E-F929-5BE2-6F62-223FC96485F4}"/>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C7EA485F-2F15-EB96-27CA-8E2FDC7E719C}"/>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F26BC790-013A-F5A8-74A4-4156255BEA70}"/>
              </a:ext>
            </a:extLst>
          </p:cNvPr>
          <p:cNvSpPr>
            <a:spLocks noGrp="1" noChangeArrowheads="1"/>
          </p:cNvSpPr>
          <p:nvPr>
            <p:ph type="sldNum" sz="quarter" idx="12"/>
          </p:nvPr>
        </p:nvSpPr>
        <p:spPr/>
        <p:txBody>
          <a:bodyPr/>
          <a:lstStyle>
            <a:lvl1pPr>
              <a:defRPr/>
            </a:lvl1pPr>
          </a:lstStyle>
          <a:p>
            <a:fld id="{EB3A58A0-03DF-47E4-A99E-D3519AE47741}" type="slidenum">
              <a:rPr lang="en-US" altLang="en-US"/>
              <a:pPr/>
              <a:t>‹#›</a:t>
            </a:fld>
            <a:endParaRPr lang="en-US" altLang="en-US"/>
          </a:p>
        </p:txBody>
      </p:sp>
    </p:spTree>
    <p:extLst>
      <p:ext uri="{BB962C8B-B14F-4D97-AF65-F5344CB8AC3E}">
        <p14:creationId xmlns:p14="http://schemas.microsoft.com/office/powerpoint/2010/main" val="306138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3035" y="4406713"/>
            <a:ext cx="7771534" cy="1362916"/>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3035" y="2906526"/>
            <a:ext cx="7771534" cy="1500187"/>
          </a:xfrm>
        </p:spPr>
        <p:txBody>
          <a:bodyPr anchor="b"/>
          <a:lstStyle>
            <a:lvl1pPr marL="0" indent="0">
              <a:buNone/>
              <a:defRPr sz="1800"/>
            </a:lvl1pPr>
            <a:lvl2pPr marL="410291" indent="0">
              <a:buNone/>
              <a:defRPr sz="1600"/>
            </a:lvl2pPr>
            <a:lvl3pPr marL="820583" indent="0">
              <a:buNone/>
              <a:defRPr sz="1400"/>
            </a:lvl3pPr>
            <a:lvl4pPr marL="1230874" indent="0">
              <a:buNone/>
              <a:defRPr sz="1300"/>
            </a:lvl4pPr>
            <a:lvl5pPr marL="1641165" indent="0">
              <a:buNone/>
              <a:defRPr sz="1300"/>
            </a:lvl5pPr>
            <a:lvl6pPr marL="2051456" indent="0">
              <a:buNone/>
              <a:defRPr sz="1300"/>
            </a:lvl6pPr>
            <a:lvl7pPr marL="2461748" indent="0">
              <a:buNone/>
              <a:defRPr sz="1300"/>
            </a:lvl7pPr>
            <a:lvl8pPr marL="2872039" indent="0">
              <a:buNone/>
              <a:defRPr sz="1300"/>
            </a:lvl8pPr>
            <a:lvl9pPr marL="3282330" indent="0">
              <a:buNone/>
              <a:defRPr sz="1300"/>
            </a:lvl9pPr>
          </a:lstStyle>
          <a:p>
            <a:pPr lvl="0"/>
            <a:r>
              <a:rPr lang="en-US"/>
              <a:t>Click to edit Master text styles</a:t>
            </a:r>
          </a:p>
        </p:txBody>
      </p:sp>
      <p:sp>
        <p:nvSpPr>
          <p:cNvPr id="4" name="Rectangle 4">
            <a:extLst>
              <a:ext uri="{FF2B5EF4-FFF2-40B4-BE49-F238E27FC236}">
                <a16:creationId xmlns:a16="http://schemas.microsoft.com/office/drawing/2014/main" id="{6A696403-6E31-A73C-509E-743291FA2F99}"/>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5" name="Rectangle 5">
            <a:extLst>
              <a:ext uri="{FF2B5EF4-FFF2-40B4-BE49-F238E27FC236}">
                <a16:creationId xmlns:a16="http://schemas.microsoft.com/office/drawing/2014/main" id="{594A1924-9928-1D12-82FB-0200FE2DF8BF}"/>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6" name="Rectangle 6">
            <a:extLst>
              <a:ext uri="{FF2B5EF4-FFF2-40B4-BE49-F238E27FC236}">
                <a16:creationId xmlns:a16="http://schemas.microsoft.com/office/drawing/2014/main" id="{2C0FA4E1-1643-0040-3793-2402F94CF447}"/>
              </a:ext>
            </a:extLst>
          </p:cNvPr>
          <p:cNvSpPr>
            <a:spLocks noGrp="1" noChangeArrowheads="1"/>
          </p:cNvSpPr>
          <p:nvPr>
            <p:ph type="sldNum" sz="quarter" idx="12"/>
          </p:nvPr>
        </p:nvSpPr>
        <p:spPr/>
        <p:txBody>
          <a:bodyPr/>
          <a:lstStyle>
            <a:lvl1pPr>
              <a:defRPr/>
            </a:lvl1pPr>
          </a:lstStyle>
          <a:p>
            <a:fld id="{7EC563BC-721C-4B49-A236-C921CED49AA4}" type="slidenum">
              <a:rPr lang="en-US" altLang="en-US"/>
              <a:pPr/>
              <a:t>‹#›</a:t>
            </a:fld>
            <a:endParaRPr lang="en-US" altLang="en-US"/>
          </a:p>
        </p:txBody>
      </p:sp>
    </p:spTree>
    <p:extLst>
      <p:ext uri="{BB962C8B-B14F-4D97-AF65-F5344CB8AC3E}">
        <p14:creationId xmlns:p14="http://schemas.microsoft.com/office/powerpoint/2010/main" val="159309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489" y="1599640"/>
            <a:ext cx="4045238"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273" y="1599640"/>
            <a:ext cx="4045239" cy="4527176"/>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F8F082-004C-027D-585B-E5F7836B63C3}"/>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a:extLst>
              <a:ext uri="{FF2B5EF4-FFF2-40B4-BE49-F238E27FC236}">
                <a16:creationId xmlns:a16="http://schemas.microsoft.com/office/drawing/2014/main" id="{5A5DDB77-5C3F-90D4-A7E8-D70DAA8B04E4}"/>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6">
            <a:extLst>
              <a:ext uri="{FF2B5EF4-FFF2-40B4-BE49-F238E27FC236}">
                <a16:creationId xmlns:a16="http://schemas.microsoft.com/office/drawing/2014/main" id="{277A5F3F-F175-6DD6-646E-7F44328262AD}"/>
              </a:ext>
            </a:extLst>
          </p:cNvPr>
          <p:cNvSpPr>
            <a:spLocks noGrp="1" noChangeArrowheads="1"/>
          </p:cNvSpPr>
          <p:nvPr>
            <p:ph type="sldNum" sz="quarter" idx="12"/>
          </p:nvPr>
        </p:nvSpPr>
        <p:spPr/>
        <p:txBody>
          <a:bodyPr/>
          <a:lstStyle>
            <a:lvl1pPr>
              <a:defRPr/>
            </a:lvl1pPr>
          </a:lstStyle>
          <a:p>
            <a:fld id="{B4128C78-7B57-4A81-A22D-AA2A63040AC2}" type="slidenum">
              <a:rPr lang="en-US" altLang="en-US"/>
              <a:pPr/>
              <a:t>‹#›</a:t>
            </a:fld>
            <a:endParaRPr lang="en-US" altLang="en-US"/>
          </a:p>
        </p:txBody>
      </p:sp>
    </p:spTree>
    <p:extLst>
      <p:ext uri="{BB962C8B-B14F-4D97-AF65-F5344CB8AC3E}">
        <p14:creationId xmlns:p14="http://schemas.microsoft.com/office/powerpoint/2010/main" val="121448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489" y="1535206"/>
            <a:ext cx="4039465"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t>Click to edit Master text styles</a:t>
            </a:r>
          </a:p>
        </p:txBody>
      </p:sp>
      <p:sp>
        <p:nvSpPr>
          <p:cNvPr id="4" name="Content Placeholder 3"/>
          <p:cNvSpPr>
            <a:spLocks noGrp="1"/>
          </p:cNvSpPr>
          <p:nvPr>
            <p:ph sz="half" idx="2"/>
          </p:nvPr>
        </p:nvSpPr>
        <p:spPr>
          <a:xfrm>
            <a:off x="457489" y="2175343"/>
            <a:ext cx="4039465"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03" y="1535206"/>
            <a:ext cx="4040909" cy="640136"/>
          </a:xfrm>
        </p:spPr>
        <p:txBody>
          <a:bodyPr anchor="b"/>
          <a:lstStyle>
            <a:lvl1pPr marL="0" indent="0">
              <a:buNone/>
              <a:defRPr sz="2200" b="1"/>
            </a:lvl1pPr>
            <a:lvl2pPr marL="410291" indent="0">
              <a:buNone/>
              <a:defRPr sz="1800" b="1"/>
            </a:lvl2pPr>
            <a:lvl3pPr marL="820583" indent="0">
              <a:buNone/>
              <a:defRPr sz="1600" b="1"/>
            </a:lvl3pPr>
            <a:lvl4pPr marL="1230874" indent="0">
              <a:buNone/>
              <a:defRPr sz="1400" b="1"/>
            </a:lvl4pPr>
            <a:lvl5pPr marL="1641165" indent="0">
              <a:buNone/>
              <a:defRPr sz="1400" b="1"/>
            </a:lvl5pPr>
            <a:lvl6pPr marL="2051456" indent="0">
              <a:buNone/>
              <a:defRPr sz="1400" b="1"/>
            </a:lvl6pPr>
            <a:lvl7pPr marL="2461748" indent="0">
              <a:buNone/>
              <a:defRPr sz="1400" b="1"/>
            </a:lvl7pPr>
            <a:lvl8pPr marL="2872039" indent="0">
              <a:buNone/>
              <a:defRPr sz="1400" b="1"/>
            </a:lvl8pPr>
            <a:lvl9pPr marL="328233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4645603" y="2175343"/>
            <a:ext cx="4040909" cy="3951474"/>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DC4A809-1EF9-C4E7-74F3-F738A8A25F81}"/>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8" name="Rectangle 5">
            <a:extLst>
              <a:ext uri="{FF2B5EF4-FFF2-40B4-BE49-F238E27FC236}">
                <a16:creationId xmlns:a16="http://schemas.microsoft.com/office/drawing/2014/main" id="{7B856116-612B-E1F2-B884-5CE48851CB3E}"/>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9" name="Rectangle 6">
            <a:extLst>
              <a:ext uri="{FF2B5EF4-FFF2-40B4-BE49-F238E27FC236}">
                <a16:creationId xmlns:a16="http://schemas.microsoft.com/office/drawing/2014/main" id="{8EC25122-662B-181B-DF1A-7C5EE841F860}"/>
              </a:ext>
            </a:extLst>
          </p:cNvPr>
          <p:cNvSpPr>
            <a:spLocks noGrp="1" noChangeArrowheads="1"/>
          </p:cNvSpPr>
          <p:nvPr>
            <p:ph type="sldNum" sz="quarter" idx="12"/>
          </p:nvPr>
        </p:nvSpPr>
        <p:spPr/>
        <p:txBody>
          <a:bodyPr/>
          <a:lstStyle>
            <a:lvl1pPr>
              <a:defRPr/>
            </a:lvl1pPr>
          </a:lstStyle>
          <a:p>
            <a:fld id="{1A341DDC-8E1F-4D30-929C-9AA0E51052CD}" type="slidenum">
              <a:rPr lang="en-US" altLang="en-US"/>
              <a:pPr/>
              <a:t>‹#›</a:t>
            </a:fld>
            <a:endParaRPr lang="en-US" altLang="en-US"/>
          </a:p>
        </p:txBody>
      </p:sp>
    </p:spTree>
    <p:extLst>
      <p:ext uri="{BB962C8B-B14F-4D97-AF65-F5344CB8AC3E}">
        <p14:creationId xmlns:p14="http://schemas.microsoft.com/office/powerpoint/2010/main" val="178348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448D6A3-161F-C438-E8CF-B2057504E231}"/>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4" name="Rectangle 5">
            <a:extLst>
              <a:ext uri="{FF2B5EF4-FFF2-40B4-BE49-F238E27FC236}">
                <a16:creationId xmlns:a16="http://schemas.microsoft.com/office/drawing/2014/main" id="{C9BA8EF1-BC20-B7E2-FE68-CCE918A79F86}"/>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5" name="Rectangle 6">
            <a:extLst>
              <a:ext uri="{FF2B5EF4-FFF2-40B4-BE49-F238E27FC236}">
                <a16:creationId xmlns:a16="http://schemas.microsoft.com/office/drawing/2014/main" id="{94ABC449-9892-B025-D17A-A40B7B710A3B}"/>
              </a:ext>
            </a:extLst>
          </p:cNvPr>
          <p:cNvSpPr>
            <a:spLocks noGrp="1" noChangeArrowheads="1"/>
          </p:cNvSpPr>
          <p:nvPr>
            <p:ph type="sldNum" sz="quarter" idx="12"/>
          </p:nvPr>
        </p:nvSpPr>
        <p:spPr/>
        <p:txBody>
          <a:bodyPr/>
          <a:lstStyle>
            <a:lvl1pPr>
              <a:defRPr/>
            </a:lvl1pPr>
          </a:lstStyle>
          <a:p>
            <a:fld id="{BF35B792-A20F-4486-8CCB-43B1A55B4EB0}" type="slidenum">
              <a:rPr lang="en-US" altLang="en-US"/>
              <a:pPr/>
              <a:t>‹#›</a:t>
            </a:fld>
            <a:endParaRPr lang="en-US" altLang="en-US"/>
          </a:p>
        </p:txBody>
      </p:sp>
    </p:spTree>
    <p:extLst>
      <p:ext uri="{BB962C8B-B14F-4D97-AF65-F5344CB8AC3E}">
        <p14:creationId xmlns:p14="http://schemas.microsoft.com/office/powerpoint/2010/main" val="124070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17D719-3261-E7A4-6FF5-C2B04DA14ABC}"/>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3" name="Rectangle 5">
            <a:extLst>
              <a:ext uri="{FF2B5EF4-FFF2-40B4-BE49-F238E27FC236}">
                <a16:creationId xmlns:a16="http://schemas.microsoft.com/office/drawing/2014/main" id="{16664CA1-6207-3EDA-9054-FCF23ACB659A}"/>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4" name="Rectangle 6">
            <a:extLst>
              <a:ext uri="{FF2B5EF4-FFF2-40B4-BE49-F238E27FC236}">
                <a16:creationId xmlns:a16="http://schemas.microsoft.com/office/drawing/2014/main" id="{EC98E16B-486C-410D-899E-17A02EDA4F94}"/>
              </a:ext>
            </a:extLst>
          </p:cNvPr>
          <p:cNvSpPr>
            <a:spLocks noGrp="1" noChangeArrowheads="1"/>
          </p:cNvSpPr>
          <p:nvPr>
            <p:ph type="sldNum" sz="quarter" idx="12"/>
          </p:nvPr>
        </p:nvSpPr>
        <p:spPr/>
        <p:txBody>
          <a:bodyPr/>
          <a:lstStyle>
            <a:lvl1pPr>
              <a:defRPr/>
            </a:lvl1pPr>
          </a:lstStyle>
          <a:p>
            <a:fld id="{515F0337-2FE0-4AF6-93EE-61B5F6253F6B}" type="slidenum">
              <a:rPr lang="en-US" altLang="en-US"/>
              <a:pPr/>
              <a:t>‹#›</a:t>
            </a:fld>
            <a:endParaRPr lang="en-US" altLang="en-US"/>
          </a:p>
        </p:txBody>
      </p:sp>
    </p:spTree>
    <p:extLst>
      <p:ext uri="{BB962C8B-B14F-4D97-AF65-F5344CB8AC3E}">
        <p14:creationId xmlns:p14="http://schemas.microsoft.com/office/powerpoint/2010/main" val="188912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89" y="273144"/>
            <a:ext cx="3007591" cy="1162610"/>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4762" y="273144"/>
            <a:ext cx="5111750" cy="5853672"/>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489" y="1435755"/>
            <a:ext cx="3007591" cy="469106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193F16BD-CCCB-D3D0-A570-55B02C3D7838}"/>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a:extLst>
              <a:ext uri="{FF2B5EF4-FFF2-40B4-BE49-F238E27FC236}">
                <a16:creationId xmlns:a16="http://schemas.microsoft.com/office/drawing/2014/main" id="{7752EEFA-041B-1B92-6557-FB5A87DECF6B}"/>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6">
            <a:extLst>
              <a:ext uri="{FF2B5EF4-FFF2-40B4-BE49-F238E27FC236}">
                <a16:creationId xmlns:a16="http://schemas.microsoft.com/office/drawing/2014/main" id="{AD991139-C872-634C-4A2A-37AF88BC6F28}"/>
              </a:ext>
            </a:extLst>
          </p:cNvPr>
          <p:cNvSpPr>
            <a:spLocks noGrp="1" noChangeArrowheads="1"/>
          </p:cNvSpPr>
          <p:nvPr>
            <p:ph type="sldNum" sz="quarter" idx="12"/>
          </p:nvPr>
        </p:nvSpPr>
        <p:spPr/>
        <p:txBody>
          <a:bodyPr/>
          <a:lstStyle>
            <a:lvl1pPr>
              <a:defRPr/>
            </a:lvl1pPr>
          </a:lstStyle>
          <a:p>
            <a:fld id="{2E4B46D6-33B7-4886-97EB-394E05C782DF}" type="slidenum">
              <a:rPr lang="en-US" altLang="en-US"/>
              <a:pPr/>
              <a:t>‹#›</a:t>
            </a:fld>
            <a:endParaRPr lang="en-US" altLang="en-US"/>
          </a:p>
        </p:txBody>
      </p:sp>
    </p:spTree>
    <p:extLst>
      <p:ext uri="{BB962C8B-B14F-4D97-AF65-F5344CB8AC3E}">
        <p14:creationId xmlns:p14="http://schemas.microsoft.com/office/powerpoint/2010/main" val="106521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432" y="4800321"/>
            <a:ext cx="5486977" cy="567297"/>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432" y="612122"/>
            <a:ext cx="5486977" cy="4115360"/>
          </a:xfrm>
        </p:spPr>
        <p:txBody>
          <a:bodyPr/>
          <a:lstStyle>
            <a:lvl1pPr marL="0" indent="0">
              <a:buNone/>
              <a:defRPr sz="2900"/>
            </a:lvl1pPr>
            <a:lvl2pPr marL="410291" indent="0">
              <a:buNone/>
              <a:defRPr sz="2500"/>
            </a:lvl2pPr>
            <a:lvl3pPr marL="820583" indent="0">
              <a:buNone/>
              <a:defRPr sz="2200"/>
            </a:lvl3pPr>
            <a:lvl4pPr marL="1230874" indent="0">
              <a:buNone/>
              <a:defRPr sz="1800"/>
            </a:lvl4pPr>
            <a:lvl5pPr marL="1641165" indent="0">
              <a:buNone/>
              <a:defRPr sz="1800"/>
            </a:lvl5pPr>
            <a:lvl6pPr marL="2051456" indent="0">
              <a:buNone/>
              <a:defRPr sz="1800"/>
            </a:lvl6pPr>
            <a:lvl7pPr marL="2461748" indent="0">
              <a:buNone/>
              <a:defRPr sz="1800"/>
            </a:lvl7pPr>
            <a:lvl8pPr marL="2872039" indent="0">
              <a:buNone/>
              <a:defRPr sz="1800"/>
            </a:lvl8pPr>
            <a:lvl9pPr marL="3282330" indent="0">
              <a:buNone/>
              <a:defRPr sz="1800"/>
            </a:lvl9pPr>
          </a:lstStyle>
          <a:p>
            <a:pPr lvl="0"/>
            <a:endParaRPr lang="en-US" noProof="0" dirty="0"/>
          </a:p>
        </p:txBody>
      </p:sp>
      <p:sp>
        <p:nvSpPr>
          <p:cNvPr id="4" name="Text Placeholder 3"/>
          <p:cNvSpPr>
            <a:spLocks noGrp="1"/>
          </p:cNvSpPr>
          <p:nvPr>
            <p:ph type="body" sz="half" idx="2"/>
          </p:nvPr>
        </p:nvSpPr>
        <p:spPr>
          <a:xfrm>
            <a:off x="1792432" y="5367618"/>
            <a:ext cx="5486977" cy="804022"/>
          </a:xfrm>
        </p:spPr>
        <p:txBody>
          <a:bodyPr/>
          <a:lstStyle>
            <a:lvl1pPr marL="0" indent="0">
              <a:buNone/>
              <a:defRPr sz="1300"/>
            </a:lvl1pPr>
            <a:lvl2pPr marL="410291" indent="0">
              <a:buNone/>
              <a:defRPr sz="1100"/>
            </a:lvl2pPr>
            <a:lvl3pPr marL="820583" indent="0">
              <a:buNone/>
              <a:defRPr sz="900"/>
            </a:lvl3pPr>
            <a:lvl4pPr marL="1230874" indent="0">
              <a:buNone/>
              <a:defRPr sz="800"/>
            </a:lvl4pPr>
            <a:lvl5pPr marL="1641165" indent="0">
              <a:buNone/>
              <a:defRPr sz="800"/>
            </a:lvl5pPr>
            <a:lvl6pPr marL="2051456" indent="0">
              <a:buNone/>
              <a:defRPr sz="800"/>
            </a:lvl6pPr>
            <a:lvl7pPr marL="2461748" indent="0">
              <a:buNone/>
              <a:defRPr sz="800"/>
            </a:lvl7pPr>
            <a:lvl8pPr marL="2872039" indent="0">
              <a:buNone/>
              <a:defRPr sz="800"/>
            </a:lvl8pPr>
            <a:lvl9pPr marL="3282330" indent="0">
              <a:buNone/>
              <a:defRPr sz="800"/>
            </a:lvl9pPr>
          </a:lstStyle>
          <a:p>
            <a:pPr lvl="0"/>
            <a:r>
              <a:rPr lang="en-US"/>
              <a:t>Click to edit Master text styles</a:t>
            </a:r>
          </a:p>
        </p:txBody>
      </p:sp>
      <p:sp>
        <p:nvSpPr>
          <p:cNvPr id="5" name="Date Placeholder 4">
            <a:extLst>
              <a:ext uri="{FF2B5EF4-FFF2-40B4-BE49-F238E27FC236}">
                <a16:creationId xmlns:a16="http://schemas.microsoft.com/office/drawing/2014/main" id="{4349AF6D-F1BF-A127-3DD2-F7E8FBD43805}"/>
              </a:ext>
            </a:extLst>
          </p:cNvPr>
          <p:cNvSpPr>
            <a:spLocks noGrp="1" noChangeArrowheads="1"/>
          </p:cNvSpPr>
          <p:nvPr>
            <p:ph type="dt" sz="half" idx="10"/>
          </p:nvPr>
        </p:nvSpPr>
        <p:spPr/>
        <p:txBody>
          <a:bodyPr/>
          <a:lstStyle>
            <a:lvl1pPr fontAlgn="auto">
              <a:spcBef>
                <a:spcPts val="0"/>
              </a:spcBef>
              <a:spcAft>
                <a:spcPts val="0"/>
              </a:spcAft>
              <a:defRPr/>
            </a:lvl1pPr>
          </a:lstStyle>
          <a:p>
            <a:pPr>
              <a:defRPr/>
            </a:pPr>
            <a:endParaRPr lang="en-US"/>
          </a:p>
        </p:txBody>
      </p:sp>
      <p:sp>
        <p:nvSpPr>
          <p:cNvPr id="6" name="Footer Placeholder 5">
            <a:extLst>
              <a:ext uri="{FF2B5EF4-FFF2-40B4-BE49-F238E27FC236}">
                <a16:creationId xmlns:a16="http://schemas.microsoft.com/office/drawing/2014/main" id="{FF4646A7-10D4-56BE-4280-4644F451D4C3}"/>
              </a:ext>
            </a:extLst>
          </p:cNvPr>
          <p:cNvSpPr>
            <a:spLocks noGrp="1" noChangeArrowheads="1"/>
          </p:cNvSpPr>
          <p:nvPr>
            <p:ph type="ftr" sz="quarter" idx="11"/>
          </p:nvPr>
        </p:nvSpPr>
        <p:spPr/>
        <p:txBody>
          <a:bodyPr/>
          <a:lstStyle>
            <a:lvl1pPr fontAlgn="auto">
              <a:spcBef>
                <a:spcPts val="0"/>
              </a:spcBef>
              <a:spcAft>
                <a:spcPts val="0"/>
              </a:spcAft>
              <a:defRPr/>
            </a:lvl1pPr>
          </a:lstStyle>
          <a:p>
            <a:pPr>
              <a:defRPr/>
            </a:pPr>
            <a:endParaRPr lang="en-US"/>
          </a:p>
        </p:txBody>
      </p:sp>
      <p:sp>
        <p:nvSpPr>
          <p:cNvPr id="7" name="Slide Number Placeholder 6">
            <a:extLst>
              <a:ext uri="{FF2B5EF4-FFF2-40B4-BE49-F238E27FC236}">
                <a16:creationId xmlns:a16="http://schemas.microsoft.com/office/drawing/2014/main" id="{F1E44592-7502-51F8-CE9E-9196C5312009}"/>
              </a:ext>
            </a:extLst>
          </p:cNvPr>
          <p:cNvSpPr>
            <a:spLocks noGrp="1" noChangeArrowheads="1"/>
          </p:cNvSpPr>
          <p:nvPr>
            <p:ph type="sldNum" sz="quarter" idx="12"/>
          </p:nvPr>
        </p:nvSpPr>
        <p:spPr/>
        <p:txBody>
          <a:bodyPr/>
          <a:lstStyle>
            <a:lvl1pPr>
              <a:defRPr/>
            </a:lvl1pPr>
          </a:lstStyle>
          <a:p>
            <a:fld id="{E93A7A08-6501-48BB-805E-145B02911E8F}" type="slidenum">
              <a:rPr lang="en-US" altLang="en-US"/>
              <a:pPr/>
              <a:t>‹#›</a:t>
            </a:fld>
            <a:endParaRPr lang="en-US" altLang="en-US"/>
          </a:p>
        </p:txBody>
      </p:sp>
    </p:spTree>
    <p:extLst>
      <p:ext uri="{BB962C8B-B14F-4D97-AF65-F5344CB8AC3E}">
        <p14:creationId xmlns:p14="http://schemas.microsoft.com/office/powerpoint/2010/main" val="20708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579B2F-A5FE-69F6-D7A8-4A8082E3BCA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A39B3D4-6CDA-9DA9-E20C-B0F94BF3695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4" rIns="91429" bIns="4571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7C4D122-BB37-F057-D5A4-601EB340893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eaLnBrk="1" hangingPunct="1">
              <a:defRPr sz="1400">
                <a:solidFill>
                  <a:srgbClr val="000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50ED609A-F361-6422-0C03-A5B2636ED82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ctr" eaLnBrk="1" hangingPunct="1">
              <a:defRPr sz="1400">
                <a:solidFill>
                  <a:srgbClr val="000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4942C3AF-89C8-3A27-43BB-BED8DABBDE3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eaLnBrk="1" hangingPunct="1">
              <a:defRPr sz="1400">
                <a:solidFill>
                  <a:srgbClr val="000000"/>
                </a:solidFill>
              </a:defRPr>
            </a:lvl1pPr>
          </a:lstStyle>
          <a:p>
            <a:fld id="{AFD87A28-9C2A-4D49-9857-3E58FBE11F4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hf hdr="0" ftr="0" dt="0"/>
  <p:txStyles>
    <p:titleStyle>
      <a:lvl1pPr algn="ctr" rtl="0" eaLnBrk="0" fontAlgn="base" hangingPunct="0">
        <a:spcBef>
          <a:spcPct val="0"/>
        </a:spcBef>
        <a:spcAft>
          <a:spcPct val="0"/>
        </a:spcAft>
        <a:defRPr sz="4400">
          <a:solidFill>
            <a:schemeClr val="tx2"/>
          </a:solidFill>
          <a:latin typeface="+mj-lt"/>
          <a:ea typeface="ヒラギノ角ゴ Pro W3" pitchFamily="-1" charset="-128"/>
          <a:cs typeface="ヒラギノ角ゴ Pro W3" pitchFamily="-1" charset="-128"/>
        </a:defRPr>
      </a:lvl1pPr>
      <a:lvl2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2pPr>
      <a:lvl3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3pPr>
      <a:lvl4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4pPr>
      <a:lvl5pPr algn="ctr" rtl="0" eaLnBrk="0" fontAlgn="base" hangingPunct="0">
        <a:spcBef>
          <a:spcPct val="0"/>
        </a:spcBef>
        <a:spcAft>
          <a:spcPct val="0"/>
        </a:spcAft>
        <a:defRPr sz="4400">
          <a:solidFill>
            <a:schemeClr val="tx2"/>
          </a:solidFill>
          <a:latin typeface="Arial" charset="0"/>
          <a:ea typeface="ヒラギノ角ゴ Pro W3" pitchFamily="-1" charset="-128"/>
          <a:cs typeface="ヒラギノ角ゴ Pro W3" pitchFamily="-1" charset="-128"/>
        </a:defRPr>
      </a:lvl5pPr>
      <a:lvl6pPr marL="410291" algn="ctr" defTabSz="914608" rtl="0" fontAlgn="base">
        <a:spcBef>
          <a:spcPct val="0"/>
        </a:spcBef>
        <a:spcAft>
          <a:spcPct val="0"/>
        </a:spcAft>
        <a:defRPr sz="4400">
          <a:solidFill>
            <a:schemeClr val="tx2"/>
          </a:solidFill>
          <a:latin typeface="Arial" charset="0"/>
        </a:defRPr>
      </a:lvl6pPr>
      <a:lvl7pPr marL="820583" algn="ctr" defTabSz="914608" rtl="0" fontAlgn="base">
        <a:spcBef>
          <a:spcPct val="0"/>
        </a:spcBef>
        <a:spcAft>
          <a:spcPct val="0"/>
        </a:spcAft>
        <a:defRPr sz="4400">
          <a:solidFill>
            <a:schemeClr val="tx2"/>
          </a:solidFill>
          <a:latin typeface="Arial" charset="0"/>
        </a:defRPr>
      </a:lvl7pPr>
      <a:lvl8pPr marL="1230874" algn="ctr" defTabSz="914608" rtl="0" fontAlgn="base">
        <a:spcBef>
          <a:spcPct val="0"/>
        </a:spcBef>
        <a:spcAft>
          <a:spcPct val="0"/>
        </a:spcAft>
        <a:defRPr sz="4400">
          <a:solidFill>
            <a:schemeClr val="tx2"/>
          </a:solidFill>
          <a:latin typeface="Arial" charset="0"/>
        </a:defRPr>
      </a:lvl8pPr>
      <a:lvl9pPr marL="1641165" algn="ctr" defTabSz="914608"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ヒラギノ角ゴ Pro W3" pitchFamily="-1" charset="-128"/>
          <a:cs typeface="ヒラギノ角ゴ Pro W3" pitchFamily="-1" charset="-128"/>
        </a:defRPr>
      </a:lvl1pPr>
      <a:lvl2pPr marL="741363" indent="-284163" algn="l" rtl="0" eaLnBrk="0" fontAlgn="base" hangingPunct="0">
        <a:spcBef>
          <a:spcPct val="20000"/>
        </a:spcBef>
        <a:spcAft>
          <a:spcPct val="0"/>
        </a:spcAft>
        <a:buChar char="–"/>
        <a:defRPr sz="2800">
          <a:solidFill>
            <a:schemeClr val="tx1"/>
          </a:solidFill>
          <a:latin typeface="+mn-lt"/>
          <a:ea typeface="ヒラギノ角ゴ Pro W3" pitchFamily="-1" charset="-128"/>
          <a:cs typeface="ヒラギノ角ゴ Pro W3" charset="0"/>
        </a:defRPr>
      </a:lvl2pPr>
      <a:lvl3pPr marL="1141413" indent="-227013" algn="l" rtl="0" eaLnBrk="0" fontAlgn="base" hangingPunct="0">
        <a:spcBef>
          <a:spcPct val="20000"/>
        </a:spcBef>
        <a:spcAft>
          <a:spcPct val="0"/>
        </a:spcAft>
        <a:buChar char="•"/>
        <a:defRPr sz="2400">
          <a:solidFill>
            <a:schemeClr val="tx1"/>
          </a:solidFill>
          <a:latin typeface="+mn-lt"/>
          <a:ea typeface="ヒラギノ角ゴ Pro W3" pitchFamily="-1" charset="-128"/>
          <a:cs typeface="ヒラギノ角ゴ Pro W3" charset="0"/>
        </a:defRPr>
      </a:lvl3pPr>
      <a:lvl4pPr marL="1598613" indent="-227013"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4pPr>
      <a:lvl5pPr marL="2055813" indent="-227013" algn="l" rtl="0" eaLnBrk="0" fontAlgn="base" hangingPunct="0">
        <a:spcBef>
          <a:spcPct val="20000"/>
        </a:spcBef>
        <a:spcAft>
          <a:spcPct val="0"/>
        </a:spcAft>
        <a:buChar char="»"/>
        <a:defRPr sz="2000">
          <a:solidFill>
            <a:schemeClr val="tx1"/>
          </a:solidFill>
          <a:latin typeface="+mn-lt"/>
          <a:ea typeface="ヒラギノ角ゴ Pro W3" pitchFamily="-1" charset="-128"/>
          <a:cs typeface="ヒラギノ角ゴ Pro W3" charset="0"/>
        </a:defRPr>
      </a:lvl5pPr>
      <a:lvl6pPr marL="2467446" indent="-227940" algn="l" defTabSz="914608" rtl="0" fontAlgn="base">
        <a:spcBef>
          <a:spcPct val="20000"/>
        </a:spcBef>
        <a:spcAft>
          <a:spcPct val="0"/>
        </a:spcAft>
        <a:buChar char="»"/>
        <a:defRPr sz="2000">
          <a:solidFill>
            <a:schemeClr val="tx1"/>
          </a:solidFill>
          <a:latin typeface="+mn-lt"/>
        </a:defRPr>
      </a:lvl6pPr>
      <a:lvl7pPr marL="2877737" indent="-227940" algn="l" defTabSz="914608" rtl="0" fontAlgn="base">
        <a:spcBef>
          <a:spcPct val="20000"/>
        </a:spcBef>
        <a:spcAft>
          <a:spcPct val="0"/>
        </a:spcAft>
        <a:buChar char="»"/>
        <a:defRPr sz="2000">
          <a:solidFill>
            <a:schemeClr val="tx1"/>
          </a:solidFill>
          <a:latin typeface="+mn-lt"/>
        </a:defRPr>
      </a:lvl7pPr>
      <a:lvl8pPr marL="3288029" indent="-227940" algn="l" defTabSz="914608" rtl="0" fontAlgn="base">
        <a:spcBef>
          <a:spcPct val="20000"/>
        </a:spcBef>
        <a:spcAft>
          <a:spcPct val="0"/>
        </a:spcAft>
        <a:buChar char="»"/>
        <a:defRPr sz="2000">
          <a:solidFill>
            <a:schemeClr val="tx1"/>
          </a:solidFill>
          <a:latin typeface="+mn-lt"/>
        </a:defRPr>
      </a:lvl8pPr>
      <a:lvl9pPr marL="3698320" indent="-227940" algn="l" defTabSz="914608" rtl="0" fontAlgn="base">
        <a:spcBef>
          <a:spcPct val="20000"/>
        </a:spcBef>
        <a:spcAft>
          <a:spcPct val="0"/>
        </a:spcAft>
        <a:buChar char="»"/>
        <a:defRPr sz="2000">
          <a:solidFill>
            <a:schemeClr val="tx1"/>
          </a:solidFill>
          <a:latin typeface="+mn-lt"/>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jie-jw-wu.github.io/"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en.wikialpha.org/wiki/Twitter" TargetMode="External"/><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openclipart.org/detail/91759/fwd__bubble_hand_drawn-by-rejon-177666"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0.png"/><Relationship Id="rId5" Type="http://schemas.openxmlformats.org/officeDocument/2006/relationships/hyperlink" Target="https://pixabay.com/en/facebook-blue-button-like-thumb-295477/" TargetMode="External"/><Relationship Id="rId10" Type="http://schemas.openxmlformats.org/officeDocument/2006/relationships/image" Target="../media/image19.png"/><Relationship Id="rId4" Type="http://schemas.openxmlformats.org/officeDocument/2006/relationships/image" Target="../media/image17.png"/><Relationship Id="rId9" Type="http://schemas.openxmlformats.org/officeDocument/2006/relationships/hyperlink" Target="https://freelogopng.com/image/858?search=chatgpt-logo-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freelogopng.com/image/858?search=chatgpt-logo-png"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0.png"/><Relationship Id="rId5" Type="http://schemas.openxmlformats.org/officeDocument/2006/relationships/hyperlink" Target="https://www.geeky-gadgets.com/github-copilot-ai/"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s://blog.denet.co.jp/amazon-codewhisperer-preview-i-used-i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www.geeky-gadgets.com/github-copilot-ai/"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freelogopng.com/image/858?search=chatgpt-logo-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freesvg.org/robot-icon-cartoon-styl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hyperlink" Target="https://openclipart.org/detail/1646/female-user-icon-by-dagobert83"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hyperlink" Target="https://freelogopng.com/image/858?search=chatgpt-logo-png"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geeky-gadgets.com/github-copilot-ai/" TargetMode="External"/><Relationship Id="rId5" Type="http://schemas.openxmlformats.org/officeDocument/2006/relationships/image" Target="../media/image6.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hyperlink" Target="https://freelogopng.com/image/858?search=chatgpt-logo-png" TargetMode="External"/><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hyperlink" Target="https://www.geeky-gadgets.com/github-copilot-ai/" TargetMode="External"/><Relationship Id="rId5" Type="http://schemas.openxmlformats.org/officeDocument/2006/relationships/image" Target="../media/image6.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38200"/>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sp>
        <p:nvSpPr>
          <p:cNvPr id="15362" name="Title 1">
            <a:extLst>
              <a:ext uri="{FF2B5EF4-FFF2-40B4-BE49-F238E27FC236}">
                <a16:creationId xmlns:a16="http://schemas.microsoft.com/office/drawing/2014/main" id="{DFE7A974-DECB-0A5D-4F72-360C45F14001}"/>
              </a:ext>
            </a:extLst>
          </p:cNvPr>
          <p:cNvSpPr>
            <a:spLocks noGrp="1" noChangeArrowheads="1"/>
          </p:cNvSpPr>
          <p:nvPr>
            <p:ph type="title"/>
          </p:nvPr>
        </p:nvSpPr>
        <p:spPr>
          <a:xfrm>
            <a:off x="457200" y="1828800"/>
            <a:ext cx="7978775" cy="3429000"/>
          </a:xfrm>
        </p:spPr>
        <p:txBody>
          <a:bodyPr/>
          <a:lstStyle/>
          <a:p>
            <a:pPr algn="l" eaLnBrk="1" hangingPunct="1"/>
            <a:r>
              <a:rPr lang="en-US" altLang="zh-CN" sz="2400" dirty="0">
                <a:solidFill>
                  <a:schemeClr val="tx1"/>
                </a:solidFill>
                <a:ea typeface="ヒラギノ角ゴ Pro W3" charset="-128"/>
              </a:rPr>
              <a:t>LLM Should </a:t>
            </a:r>
            <a:r>
              <a:rPr lang="en-US" sz="2400" dirty="0">
                <a:solidFill>
                  <a:schemeClr val="tx1"/>
                </a:solidFill>
                <a:ea typeface="ヒラギノ角ゴ Pro W3" charset="-128"/>
              </a:rPr>
              <a:t>Ask Clarifying Questions to Increase Confidence in Generated Code</a:t>
            </a:r>
            <a:br>
              <a:rPr lang="en-US" sz="2400" dirty="0">
                <a:solidFill>
                  <a:schemeClr val="tx1"/>
                </a:solidFill>
                <a:ea typeface="ヒラギノ角ゴ Pro W3" charset="-128"/>
              </a:rPr>
            </a:br>
            <a:r>
              <a:rPr lang="en-US" sz="2400" dirty="0">
                <a:solidFill>
                  <a:schemeClr val="tx1"/>
                </a:solidFill>
                <a:ea typeface="ヒラギノ角ゴ Pro W3" charset="-128"/>
              </a:rPr>
              <a:t>                         </a:t>
            </a:r>
            <a:r>
              <a:rPr lang="en-US" altLang="zh-CN" sz="2400" dirty="0">
                <a:solidFill>
                  <a:schemeClr val="tx1"/>
                </a:solidFill>
                <a:ea typeface="ヒラギノ角ゴ Pro W3" charset="-128"/>
              </a:rPr>
              <a:t>—— </a:t>
            </a:r>
            <a:r>
              <a:rPr lang="en-US" sz="2400" dirty="0">
                <a:solidFill>
                  <a:schemeClr val="tx1"/>
                </a:solidFill>
                <a:ea typeface="ヒラギノ角ゴ Pro W3" charset="-128"/>
              </a:rPr>
              <a:t>On the Communication Skills of LLM</a:t>
            </a:r>
            <a:br>
              <a:rPr lang="en-US" sz="2400" dirty="0">
                <a:solidFill>
                  <a:schemeClr val="tx1"/>
                </a:solidFill>
                <a:ea typeface="ヒラギノ角ゴ Pro W3" charset="-128"/>
              </a:rPr>
            </a:br>
            <a:br>
              <a:rPr lang="en-US" sz="2400" dirty="0">
                <a:solidFill>
                  <a:schemeClr val="tx1"/>
                </a:solidFill>
                <a:ea typeface="ヒラギノ角ゴ Pro W3" charset="-128"/>
              </a:rPr>
            </a:br>
            <a:r>
              <a:rPr lang="en-US" sz="1800" dirty="0">
                <a:solidFill>
                  <a:schemeClr val="tx1"/>
                </a:solidFill>
                <a:ea typeface="ヒラギノ角ゴ Pro W3" charset="-128"/>
              </a:rPr>
              <a:t>Jie JW Wu</a:t>
            </a:r>
            <a:br>
              <a:rPr lang="en-US" sz="1800" dirty="0">
                <a:solidFill>
                  <a:schemeClr val="tx1"/>
                </a:solidFill>
                <a:ea typeface="ヒラギノ角ゴ Pro W3" charset="-128"/>
              </a:rPr>
            </a:br>
            <a:r>
              <a:rPr lang="en-US" sz="1800" dirty="0">
                <a:solidFill>
                  <a:schemeClr val="tx1"/>
                </a:solidFill>
                <a:ea typeface="ヒラギノ角ゴ Pro W3" charset="-128"/>
              </a:rPr>
              <a:t>George Washington University</a:t>
            </a:r>
            <a:br>
              <a:rPr lang="en-US" sz="1800" dirty="0">
                <a:solidFill>
                  <a:schemeClr val="tx1"/>
                </a:solidFill>
                <a:ea typeface="ヒラギノ角ゴ Pro W3" charset="-128"/>
              </a:rPr>
            </a:br>
            <a:r>
              <a:rPr lang="en-US" altLang="zh-CN" sz="1800" dirty="0">
                <a:solidFill>
                  <a:schemeClr val="tx1"/>
                </a:solidFill>
                <a:ea typeface="ヒラギノ角ゴ Pro W3" charset="-128"/>
              </a:rPr>
              <a:t>Incoming</a:t>
            </a:r>
            <a:r>
              <a:rPr lang="en-US" sz="1800" dirty="0">
                <a:solidFill>
                  <a:schemeClr val="tx1"/>
                </a:solidFill>
                <a:ea typeface="ヒラギノ角ゴ Pro W3" charset="-128"/>
              </a:rPr>
              <a:t> Postdoc at University of British Columbia</a:t>
            </a:r>
            <a:br>
              <a:rPr lang="en-US" sz="1800" dirty="0">
                <a:solidFill>
                  <a:schemeClr val="tx1"/>
                </a:solidFill>
                <a:ea typeface="ヒラギノ角ゴ Pro W3" charset="-128"/>
              </a:rPr>
            </a:br>
            <a:r>
              <a:rPr lang="en-US" sz="1800" dirty="0">
                <a:solidFill>
                  <a:schemeClr val="tx1"/>
                </a:solidFill>
                <a:ea typeface="ヒラギノ角ゴ Pro W3" charset="-128"/>
              </a:rPr>
              <a:t>      @jw_ _</a:t>
            </a:r>
            <a:r>
              <a:rPr lang="en-US" sz="1800" dirty="0" err="1">
                <a:solidFill>
                  <a:schemeClr val="tx1"/>
                </a:solidFill>
                <a:ea typeface="ヒラギノ角ゴ Pro W3" charset="-128"/>
              </a:rPr>
              <a:t>wu</a:t>
            </a:r>
            <a:br>
              <a:rPr lang="en-US" sz="1800" dirty="0">
                <a:solidFill>
                  <a:schemeClr val="tx1"/>
                </a:solidFill>
                <a:ea typeface="ヒラギノ角ゴ Pro W3" charset="-128"/>
              </a:rPr>
            </a:br>
            <a:r>
              <a:rPr lang="en-US" sz="1800" dirty="0">
                <a:solidFill>
                  <a:schemeClr val="tx1"/>
                </a:solidFill>
                <a:ea typeface="ヒラギノ角ゴ Pro W3" charset="-128"/>
              </a:rPr>
              <a:t>       </a:t>
            </a:r>
            <a:r>
              <a:rPr lang="en-US" sz="1800" dirty="0">
                <a:solidFill>
                  <a:schemeClr val="tx1"/>
                </a:solidFill>
                <a:ea typeface="ヒラギノ角ゴ Pro W3" charset="-128"/>
                <a:hlinkClick r:id="rId3"/>
              </a:rPr>
              <a:t>https://jie-jw-wu.github.io/</a:t>
            </a:r>
            <a:endParaRPr lang="en-US" altLang="en-US" sz="2400" dirty="0">
              <a:solidFill>
                <a:schemeClr val="tx1"/>
              </a:solidFill>
              <a:ea typeface="ヒラギノ角ゴ Pro W3" charset="-128"/>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968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a:t>
            </a:fld>
            <a:endParaRPr lang="en-US" altLang="en-US" sz="1400" dirty="0">
              <a:solidFill>
                <a:srgbClr val="000000"/>
              </a:solidFill>
            </a:endParaRPr>
          </a:p>
        </p:txBody>
      </p:sp>
      <p:pic>
        <p:nvPicPr>
          <p:cNvPr id="4" name="Picture 3" descr="A blue bird with black background&#10;&#10;Description automatically generated">
            <a:extLst>
              <a:ext uri="{FF2B5EF4-FFF2-40B4-BE49-F238E27FC236}">
                <a16:creationId xmlns:a16="http://schemas.microsoft.com/office/drawing/2014/main" id="{9B565B64-3242-6283-8F1A-E21D6197C1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42355" y="4468765"/>
            <a:ext cx="292422" cy="238324"/>
          </a:xfrm>
          <a:prstGeom prst="rect">
            <a:avLst/>
          </a:prstGeom>
        </p:spPr>
      </p:pic>
      <p:pic>
        <p:nvPicPr>
          <p:cNvPr id="6" name="Picture 5">
            <a:extLst>
              <a:ext uri="{FF2B5EF4-FFF2-40B4-BE49-F238E27FC236}">
                <a16:creationId xmlns:a16="http://schemas.microsoft.com/office/drawing/2014/main" id="{865F0C9F-273B-2758-CA6D-A74EBB5977A4}"/>
              </a:ext>
            </a:extLst>
          </p:cNvPr>
          <p:cNvPicPr>
            <a:picLocks noChangeAspect="1"/>
          </p:cNvPicPr>
          <p:nvPr/>
        </p:nvPicPr>
        <p:blipFill>
          <a:blip r:embed="rId7"/>
          <a:stretch>
            <a:fillRect/>
          </a:stretch>
        </p:blipFill>
        <p:spPr>
          <a:xfrm>
            <a:off x="5715000" y="3915467"/>
            <a:ext cx="609600" cy="724131"/>
          </a:xfrm>
          <a:prstGeom prst="rect">
            <a:avLst/>
          </a:prstGeom>
        </p:spPr>
      </p:pic>
      <p:pic>
        <p:nvPicPr>
          <p:cNvPr id="11" name="Picture 10">
            <a:extLst>
              <a:ext uri="{FF2B5EF4-FFF2-40B4-BE49-F238E27FC236}">
                <a16:creationId xmlns:a16="http://schemas.microsoft.com/office/drawing/2014/main" id="{3AB9C708-2A29-3805-DD0B-8E896956C638}"/>
              </a:ext>
            </a:extLst>
          </p:cNvPr>
          <p:cNvPicPr>
            <a:picLocks noChangeAspect="1"/>
          </p:cNvPicPr>
          <p:nvPr/>
        </p:nvPicPr>
        <p:blipFill>
          <a:blip r:embed="rId8"/>
          <a:stretch>
            <a:fillRect/>
          </a:stretch>
        </p:blipFill>
        <p:spPr>
          <a:xfrm>
            <a:off x="3906092" y="3657600"/>
            <a:ext cx="679607" cy="515735"/>
          </a:xfrm>
          <a:prstGeom prst="rect">
            <a:avLst/>
          </a:prstGeom>
        </p:spPr>
      </p:pic>
      <p:pic>
        <p:nvPicPr>
          <p:cNvPr id="13" name="Picture 12">
            <a:extLst>
              <a:ext uri="{FF2B5EF4-FFF2-40B4-BE49-F238E27FC236}">
                <a16:creationId xmlns:a16="http://schemas.microsoft.com/office/drawing/2014/main" id="{01B2E7CD-1377-669D-D563-9FCC0F59E60C}"/>
              </a:ext>
            </a:extLst>
          </p:cNvPr>
          <p:cNvPicPr>
            <a:picLocks noChangeAspect="1"/>
          </p:cNvPicPr>
          <p:nvPr/>
        </p:nvPicPr>
        <p:blipFill>
          <a:blip r:embed="rId9"/>
          <a:stretch>
            <a:fillRect/>
          </a:stretch>
        </p:blipFill>
        <p:spPr>
          <a:xfrm>
            <a:off x="556480" y="4730115"/>
            <a:ext cx="278297" cy="2755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418"/>
    </mc:Choice>
    <mc:Fallback xmlns="">
      <p:transition spd="slow" advTm="14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10</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i="1" dirty="0">
                <a:solidFill>
                  <a:srgbClr val="7030A0"/>
                </a:solidFill>
                <a:latin typeface="+mj-lt"/>
              </a:rPr>
              <a:t>HumanEval-C: </a:t>
            </a:r>
            <a:r>
              <a:rPr lang="en-US" sz="2000" b="1" dirty="0">
                <a:solidFill>
                  <a:srgbClr val="FF0000"/>
                </a:solidFill>
              </a:rPr>
              <a:t>Benchmarking the communication skills of Code LLM</a:t>
            </a:r>
            <a:endParaRPr lang="en-US" altLang="en-US" sz="2000" b="1" dirty="0">
              <a:solidFill>
                <a:srgbClr val="FF0000"/>
              </a:solidFill>
            </a:endParaRPr>
          </a:p>
          <a:p>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Dataset: Randomly remove </a:t>
            </a:r>
            <a:r>
              <a:rPr lang="en-US" sz="2000" b="1" dirty="0">
                <a:latin typeface="+mj-lt"/>
                <a:cs typeface="Times New Roman" panose="02020603050405020304" pitchFamily="18" charset="0"/>
              </a:rPr>
              <a:t>X% (30%,50%,90%)</a:t>
            </a:r>
            <a:r>
              <a:rPr lang="en-US" sz="2000" dirty="0">
                <a:latin typeface="+mj-lt"/>
                <a:cs typeface="Times New Roman" panose="02020603050405020304" pitchFamily="18" charset="0"/>
              </a:rPr>
              <a:t> of consecutive words from the original problem description in HumanEval dataset.</a:t>
            </a:r>
          </a:p>
          <a:p>
            <a:endParaRPr lang="en-US" sz="2000" dirty="0">
              <a:latin typeface="+mj-lt"/>
            </a:endParaRPr>
          </a:p>
          <a:p>
            <a:r>
              <a:rPr lang="en-US" sz="2000" dirty="0">
                <a:latin typeface="+mj-lt"/>
              </a:rPr>
              <a:t>Evaluation: 1) test pass rate,</a:t>
            </a:r>
            <a:r>
              <a:rPr lang="zh-CN" altLang="en-US" sz="2000" dirty="0">
                <a:latin typeface="+mj-lt"/>
              </a:rPr>
              <a:t> </a:t>
            </a:r>
            <a:r>
              <a:rPr lang="en-US" altLang="zh-CN" sz="2000" dirty="0">
                <a:latin typeface="+mj-lt"/>
              </a:rPr>
              <a:t>2)</a:t>
            </a:r>
            <a:r>
              <a:rPr lang="zh-CN" altLang="en-US" sz="2000" dirty="0">
                <a:latin typeface="+mj-lt"/>
              </a:rPr>
              <a:t> </a:t>
            </a:r>
            <a:r>
              <a:rPr lang="en-US" altLang="zh-CN" sz="2000" dirty="0">
                <a:latin typeface="+mj-lt"/>
              </a:rPr>
              <a:t>communication rate (comm. rate) = </a:t>
            </a:r>
            <a:endParaRPr lang="en-US" sz="2000" dirty="0">
              <a:latin typeface="+mj-lt"/>
            </a:endParaRPr>
          </a:p>
          <a:p>
            <a:endParaRPr lang="en-US" sz="20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altLang="zh-CN" sz="1600" dirty="0">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15390" name="Group 15389">
            <a:extLst>
              <a:ext uri="{FF2B5EF4-FFF2-40B4-BE49-F238E27FC236}">
                <a16:creationId xmlns:a16="http://schemas.microsoft.com/office/drawing/2014/main" id="{501E6541-9DA4-8ECE-B803-A0C76A396940}"/>
              </a:ext>
            </a:extLst>
          </p:cNvPr>
          <p:cNvGrpSpPr/>
          <p:nvPr/>
        </p:nvGrpSpPr>
        <p:grpSpPr>
          <a:xfrm>
            <a:off x="57364" y="2911335"/>
            <a:ext cx="8959065" cy="3718065"/>
            <a:chOff x="57364" y="2225535"/>
            <a:chExt cx="8959065" cy="3718065"/>
          </a:xfrm>
        </p:grpSpPr>
        <p:grpSp>
          <p:nvGrpSpPr>
            <p:cNvPr id="15389" name="Group 15388">
              <a:extLst>
                <a:ext uri="{FF2B5EF4-FFF2-40B4-BE49-F238E27FC236}">
                  <a16:creationId xmlns:a16="http://schemas.microsoft.com/office/drawing/2014/main" id="{82DE0526-3EA2-4AD1-5FFC-3123E5749148}"/>
                </a:ext>
              </a:extLst>
            </p:cNvPr>
            <p:cNvGrpSpPr/>
            <p:nvPr/>
          </p:nvGrpSpPr>
          <p:grpSpPr>
            <a:xfrm>
              <a:off x="8397090" y="3315514"/>
              <a:ext cx="619339" cy="1485086"/>
              <a:chOff x="8397090" y="2872716"/>
              <a:chExt cx="619339" cy="1485086"/>
            </a:xfrm>
          </p:grpSpPr>
          <p:pic>
            <p:nvPicPr>
              <p:cNvPr id="15381" name="Picture 15380" descr="A blue thumb up symbol&#10;&#10;Description automatically generated">
                <a:extLst>
                  <a:ext uri="{FF2B5EF4-FFF2-40B4-BE49-F238E27FC236}">
                    <a16:creationId xmlns:a16="http://schemas.microsoft.com/office/drawing/2014/main" id="{D381CF49-6D79-28B6-0520-502B6462B7B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97090" y="3860565"/>
                <a:ext cx="579419" cy="497237"/>
              </a:xfrm>
              <a:prstGeom prst="rect">
                <a:avLst/>
              </a:prstGeom>
            </p:spPr>
          </p:pic>
          <p:pic>
            <p:nvPicPr>
              <p:cNvPr id="15383" name="Picture 15382" descr="A hand with a thumb down&#10;&#10;Description automatically generated">
                <a:extLst>
                  <a:ext uri="{FF2B5EF4-FFF2-40B4-BE49-F238E27FC236}">
                    <a16:creationId xmlns:a16="http://schemas.microsoft.com/office/drawing/2014/main" id="{104FBECC-2110-7EC3-B46E-D73804BAB41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406829" y="2872716"/>
                <a:ext cx="609600" cy="609600"/>
              </a:xfrm>
              <a:prstGeom prst="rect">
                <a:avLst/>
              </a:prstGeom>
            </p:spPr>
          </p:pic>
        </p:grpSp>
        <p:grpSp>
          <p:nvGrpSpPr>
            <p:cNvPr id="15388" name="Group 15387">
              <a:extLst>
                <a:ext uri="{FF2B5EF4-FFF2-40B4-BE49-F238E27FC236}">
                  <a16:creationId xmlns:a16="http://schemas.microsoft.com/office/drawing/2014/main" id="{640F3134-C9B0-E802-B8EA-BA72D4CA483C}"/>
                </a:ext>
              </a:extLst>
            </p:cNvPr>
            <p:cNvGrpSpPr/>
            <p:nvPr/>
          </p:nvGrpSpPr>
          <p:grpSpPr>
            <a:xfrm>
              <a:off x="57364" y="2225535"/>
              <a:ext cx="8781836" cy="3718065"/>
              <a:chOff x="57364" y="1785416"/>
              <a:chExt cx="8781836" cy="3718065"/>
            </a:xfrm>
          </p:grpSpPr>
          <p:grpSp>
            <p:nvGrpSpPr>
              <p:cNvPr id="15377" name="Group 15376">
                <a:extLst>
                  <a:ext uri="{FF2B5EF4-FFF2-40B4-BE49-F238E27FC236}">
                    <a16:creationId xmlns:a16="http://schemas.microsoft.com/office/drawing/2014/main" id="{AFF230AF-23D0-85A7-E0DE-328439CE5453}"/>
                  </a:ext>
                </a:extLst>
              </p:cNvPr>
              <p:cNvGrpSpPr/>
              <p:nvPr/>
            </p:nvGrpSpPr>
            <p:grpSpPr>
              <a:xfrm>
                <a:off x="57364" y="1785416"/>
                <a:ext cx="8781836" cy="3718065"/>
                <a:chOff x="0" y="2438400"/>
                <a:chExt cx="8781836" cy="3718065"/>
              </a:xfrm>
            </p:grpSpPr>
            <p:pic>
              <p:nvPicPr>
                <p:cNvPr id="13" name="Picture 12" descr="A black text on a black background&#10;&#10;Description automatically generated">
                  <a:extLst>
                    <a:ext uri="{FF2B5EF4-FFF2-40B4-BE49-F238E27FC236}">
                      <a16:creationId xmlns:a16="http://schemas.microsoft.com/office/drawing/2014/main" id="{278EAF84-6E31-FF72-3C97-9924D93B0632}"/>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r="70981" b="-5787"/>
                <a:stretch/>
              </p:blipFill>
              <p:spPr>
                <a:xfrm>
                  <a:off x="4720401" y="3853384"/>
                  <a:ext cx="982915" cy="1053437"/>
                </a:xfrm>
                <a:prstGeom prst="rect">
                  <a:avLst/>
                </a:prstGeom>
              </p:spPr>
            </p:pic>
            <p:pic>
              <p:nvPicPr>
                <p:cNvPr id="17" name="Picture 16">
                  <a:extLst>
                    <a:ext uri="{FF2B5EF4-FFF2-40B4-BE49-F238E27FC236}">
                      <a16:creationId xmlns:a16="http://schemas.microsoft.com/office/drawing/2014/main" id="{DFF2EEAA-B64D-3F86-F3F7-637A1DE266D4}"/>
                    </a:ext>
                  </a:extLst>
                </p:cNvPr>
                <p:cNvPicPr>
                  <a:picLocks noChangeAspect="1"/>
                </p:cNvPicPr>
                <p:nvPr/>
              </p:nvPicPr>
              <p:blipFill>
                <a:blip r:embed="rId10"/>
                <a:stretch>
                  <a:fillRect/>
                </a:stretch>
              </p:blipFill>
              <p:spPr>
                <a:xfrm>
                  <a:off x="0" y="2438400"/>
                  <a:ext cx="3757020" cy="3718065"/>
                </a:xfrm>
                <a:prstGeom prst="rect">
                  <a:avLst/>
                </a:prstGeom>
              </p:spPr>
            </p:pic>
            <p:sp>
              <p:nvSpPr>
                <p:cNvPr id="27" name="TextBox 26">
                  <a:extLst>
                    <a:ext uri="{FF2B5EF4-FFF2-40B4-BE49-F238E27FC236}">
                      <a16:creationId xmlns:a16="http://schemas.microsoft.com/office/drawing/2014/main" id="{922F476E-3F89-1EC4-B66E-0C733D79279E}"/>
                    </a:ext>
                  </a:extLst>
                </p:cNvPr>
                <p:cNvSpPr txBox="1"/>
                <p:nvPr/>
              </p:nvSpPr>
              <p:spPr>
                <a:xfrm>
                  <a:off x="6648236" y="3623801"/>
                  <a:ext cx="2133600" cy="1477328"/>
                </a:xfrm>
                <a:prstGeom prst="rect">
                  <a:avLst/>
                </a:prstGeom>
                <a:noFill/>
              </p:spPr>
              <p:txBody>
                <a:bodyPr wrap="square" rtlCol="0">
                  <a:spAutoFit/>
                </a:bodyPr>
                <a:lstStyle/>
                <a:p>
                  <a:r>
                    <a:rPr lang="en-US" dirty="0"/>
                    <a:t>Still generates code</a:t>
                  </a:r>
                </a:p>
                <a:p>
                  <a:endParaRPr lang="en-US" dirty="0"/>
                </a:p>
                <a:p>
                  <a:r>
                    <a:rPr lang="en-US" dirty="0"/>
                    <a:t>Ask clarifying questions</a:t>
                  </a:r>
                </a:p>
              </p:txBody>
            </p:sp>
          </p:grpSp>
          <p:sp>
            <p:nvSpPr>
              <p:cNvPr id="15386" name="Arrow: Right 15385">
                <a:extLst>
                  <a:ext uri="{FF2B5EF4-FFF2-40B4-BE49-F238E27FC236}">
                    <a16:creationId xmlns:a16="http://schemas.microsoft.com/office/drawing/2014/main" id="{55B30B5A-5AB5-1B33-D634-3DF23F971839}"/>
                  </a:ext>
                </a:extLst>
              </p:cNvPr>
              <p:cNvSpPr/>
              <p:nvPr/>
            </p:nvSpPr>
            <p:spPr bwMode="auto">
              <a:xfrm>
                <a:off x="4006365" y="3429000"/>
                <a:ext cx="489435" cy="381000"/>
              </a:xfrm>
              <a:prstGeom prst="rightArrow">
                <a:avLst/>
              </a:prstGeom>
              <a:solidFill>
                <a:schemeClr val="accent1"/>
              </a:solidFill>
              <a:ln w="38100" algn="ctr">
                <a:solidFill>
                  <a:srgbClr val="800000"/>
                </a:solidFill>
                <a:round/>
                <a:headEnd/>
                <a:tailEnd/>
              </a:ln>
            </p:spPr>
            <p:txBody>
              <a:bodyPr lIns="82048" tIns="41025" rIns="82048" bIns="41025" rtlCol="0" anchor="ctr"/>
              <a:lstStyle/>
              <a:p>
                <a:pPr algn="ctr"/>
                <a:endParaRPr lang="en-US">
                  <a:solidFill>
                    <a:srgbClr val="000000"/>
                  </a:solidFill>
                </a:endParaRPr>
              </a:p>
            </p:txBody>
          </p:sp>
          <p:sp>
            <p:nvSpPr>
              <p:cNvPr id="15387" name="Arrow: Right 15386">
                <a:extLst>
                  <a:ext uri="{FF2B5EF4-FFF2-40B4-BE49-F238E27FC236}">
                    <a16:creationId xmlns:a16="http://schemas.microsoft.com/office/drawing/2014/main" id="{4AEAAA4A-C5FE-6155-D15D-1B5FAF16FCDC}"/>
                  </a:ext>
                </a:extLst>
              </p:cNvPr>
              <p:cNvSpPr/>
              <p:nvPr/>
            </p:nvSpPr>
            <p:spPr bwMode="auto">
              <a:xfrm>
                <a:off x="6025238" y="3453948"/>
                <a:ext cx="489435" cy="381000"/>
              </a:xfrm>
              <a:prstGeom prst="rightArrow">
                <a:avLst/>
              </a:prstGeom>
              <a:solidFill>
                <a:schemeClr val="accent1"/>
              </a:solidFill>
              <a:ln w="38100" algn="ctr">
                <a:solidFill>
                  <a:srgbClr val="800000"/>
                </a:solidFill>
                <a:round/>
                <a:headEnd/>
                <a:tailEnd/>
              </a:ln>
            </p:spPr>
            <p:txBody>
              <a:bodyPr lIns="82048" tIns="41025" rIns="82048" bIns="41025" rtlCol="0" anchor="ctr"/>
              <a:lstStyle/>
              <a:p>
                <a:pPr algn="ctr"/>
                <a:endParaRPr lang="en-US">
                  <a:solidFill>
                    <a:srgbClr val="000000"/>
                  </a:solidFill>
                </a:endParaRPr>
              </a:p>
            </p:txBody>
          </p:sp>
        </p:grpSp>
      </p:grpSp>
      <mc:AlternateContent xmlns:mc="http://schemas.openxmlformats.org/markup-compatibility/2006" xmlns:a14="http://schemas.microsoft.com/office/drawing/2010/main">
        <mc:Choice Requires="a14">
          <p:sp>
            <p:nvSpPr>
              <p:cNvPr id="15392" name="TextBox 15391">
                <a:extLst>
                  <a:ext uri="{FF2B5EF4-FFF2-40B4-BE49-F238E27FC236}">
                    <a16:creationId xmlns:a16="http://schemas.microsoft.com/office/drawing/2014/main" id="{1E5CF882-1744-538B-4C90-02443AC80447}"/>
                  </a:ext>
                </a:extLst>
              </p:cNvPr>
              <p:cNvSpPr txBox="1"/>
              <p:nvPr/>
            </p:nvSpPr>
            <p:spPr>
              <a:xfrm>
                <a:off x="7924800" y="2356969"/>
                <a:ext cx="838200" cy="5187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      </m:t>
                          </m:r>
                        </m:num>
                        <m:den>
                          <m:r>
                            <a:rPr lang="en-US" b="0" i="1" smtClean="0">
                              <a:latin typeface="Cambria Math" panose="02040503050406030204" pitchFamily="18" charset="0"/>
                            </a:rPr>
                            <m:t>#</m:t>
                          </m:r>
                          <m:r>
                            <a:rPr lang="en-US" b="0" i="1" smtClean="0">
                              <a:latin typeface="Cambria Math" panose="02040503050406030204" pitchFamily="18" charset="0"/>
                            </a:rPr>
                            <m:t>𝑃𝑟𝑜𝑏𝑙𝑒𝑚𝑠</m:t>
                          </m:r>
                        </m:den>
                      </m:f>
                    </m:oMath>
                  </m:oMathPara>
                </a14:m>
                <a:endParaRPr lang="en-US" dirty="0"/>
              </a:p>
            </p:txBody>
          </p:sp>
        </mc:Choice>
        <mc:Fallback xmlns="">
          <p:sp>
            <p:nvSpPr>
              <p:cNvPr id="15392" name="TextBox 15391">
                <a:extLst>
                  <a:ext uri="{FF2B5EF4-FFF2-40B4-BE49-F238E27FC236}">
                    <a16:creationId xmlns:a16="http://schemas.microsoft.com/office/drawing/2014/main" id="{1E5CF882-1744-538B-4C90-02443AC80447}"/>
                  </a:ext>
                </a:extLst>
              </p:cNvPr>
              <p:cNvSpPr txBox="1">
                <a:spLocks noRot="1" noChangeAspect="1" noMove="1" noResize="1" noEditPoints="1" noAdjustHandles="1" noChangeArrowheads="1" noChangeShapeType="1" noTextEdit="1"/>
              </p:cNvSpPr>
              <p:nvPr/>
            </p:nvSpPr>
            <p:spPr>
              <a:xfrm>
                <a:off x="7924800" y="2356969"/>
                <a:ext cx="838200" cy="518732"/>
              </a:xfrm>
              <a:prstGeom prst="rect">
                <a:avLst/>
              </a:prstGeom>
              <a:blipFill>
                <a:blip r:embed="rId11"/>
                <a:stretch>
                  <a:fillRect l="-10448" t="-9524" r="-43284" b="-14286"/>
                </a:stretch>
              </a:blipFill>
            </p:spPr>
            <p:txBody>
              <a:bodyPr/>
              <a:lstStyle/>
              <a:p>
                <a:r>
                  <a:rPr lang="en-US">
                    <a:noFill/>
                  </a:rPr>
                  <a:t> </a:t>
                </a:r>
              </a:p>
            </p:txBody>
          </p:sp>
        </mc:Fallback>
      </mc:AlternateContent>
      <p:pic>
        <p:nvPicPr>
          <p:cNvPr id="15391" name="Picture 15390" descr="A blue thumb up symbol&#10;&#10;Description automatically generated">
            <a:extLst>
              <a:ext uri="{FF2B5EF4-FFF2-40B4-BE49-F238E27FC236}">
                <a16:creationId xmlns:a16="http://schemas.microsoft.com/office/drawing/2014/main" id="{190242C3-E091-C7A1-506A-366176EE911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435339" y="2221750"/>
            <a:ext cx="380941" cy="326910"/>
          </a:xfrm>
          <a:prstGeom prst="rect">
            <a:avLst/>
          </a:prstGeom>
        </p:spPr>
      </p:pic>
    </p:spTree>
    <p:extLst>
      <p:ext uri="{BB962C8B-B14F-4D97-AF65-F5344CB8AC3E}">
        <p14:creationId xmlns:p14="http://schemas.microsoft.com/office/powerpoint/2010/main" val="1176545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11</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i="1" dirty="0">
                <a:solidFill>
                  <a:srgbClr val="7030A0"/>
                </a:solidFill>
                <a:latin typeface="+mj-lt"/>
              </a:rPr>
              <a:t>HumanEval-C: </a:t>
            </a:r>
            <a:r>
              <a:rPr lang="en-US" sz="2000" b="1" dirty="0">
                <a:solidFill>
                  <a:srgbClr val="FF0000"/>
                </a:solidFill>
              </a:rPr>
              <a:t>Findings</a:t>
            </a:r>
            <a:endParaRPr lang="en-US" altLang="en-US" sz="2000" b="1" dirty="0">
              <a:solidFill>
                <a:srgbClr val="FF0000"/>
              </a:solidFill>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endParaRPr lang="en-US" sz="2000" dirty="0">
              <a:latin typeface="+mj-lt"/>
              <a:cs typeface="Times New Roman" panose="02020603050405020304" pitchFamily="18" charset="0"/>
            </a:endParaRPr>
          </a:p>
          <a:p>
            <a:pPr marL="285750" indent="-285750">
              <a:buFont typeface="Arial" panose="020B0604020202020204" pitchFamily="34" charset="0"/>
              <a:buChar char="•"/>
            </a:pPr>
            <a:r>
              <a:rPr lang="en-US" sz="2000" dirty="0">
                <a:latin typeface="+mj-lt"/>
                <a:cs typeface="Times New Roman" panose="02020603050405020304" pitchFamily="18" charset="0"/>
              </a:rPr>
              <a:t>ChatGPT-3.5 is currently very </a:t>
            </a:r>
            <a:r>
              <a:rPr lang="en-US" sz="2000" b="1" dirty="0">
                <a:latin typeface="+mj-lt"/>
                <a:cs typeface="Times New Roman" panose="02020603050405020304" pitchFamily="18" charset="0"/>
              </a:rPr>
              <a:t>weak </a:t>
            </a:r>
            <a:r>
              <a:rPr lang="en-US" sz="2000" dirty="0">
                <a:latin typeface="+mj-lt"/>
                <a:cs typeface="Times New Roman" panose="02020603050405020304" pitchFamily="18" charset="0"/>
              </a:rPr>
              <a:t>at asking clarifying questions when this ability is necessary for trustworthy code generation. </a:t>
            </a:r>
          </a:p>
          <a:p>
            <a:pPr marL="285750" indent="-285750">
              <a:buFont typeface="Arial" panose="020B0604020202020204" pitchFamily="34" charset="0"/>
              <a:buChar char="•"/>
            </a:pPr>
            <a:r>
              <a:rPr lang="en-US" sz="2000" b="1" dirty="0">
                <a:latin typeface="+mj-lt"/>
                <a:cs typeface="Times New Roman" panose="02020603050405020304" pitchFamily="18" charset="0"/>
              </a:rPr>
              <a:t>Lower temperature </a:t>
            </a:r>
            <a:r>
              <a:rPr lang="en-US" sz="2000" dirty="0">
                <a:latin typeface="+mj-lt"/>
                <a:cs typeface="Times New Roman" panose="02020603050405020304" pitchFamily="18" charset="0"/>
              </a:rPr>
              <a:t>or </a:t>
            </a:r>
            <a:r>
              <a:rPr lang="en-US" sz="2000" b="1" dirty="0">
                <a:latin typeface="+mj-lt"/>
                <a:cs typeface="Times New Roman" panose="02020603050405020304" pitchFamily="18" charset="0"/>
              </a:rPr>
              <a:t>using GPT-4 </a:t>
            </a:r>
            <a:r>
              <a:rPr lang="en-US" sz="2000" dirty="0">
                <a:latin typeface="+mj-lt"/>
                <a:cs typeface="Times New Roman" panose="02020603050405020304" pitchFamily="18" charset="0"/>
              </a:rPr>
              <a:t>does not help much to increase the chance of LLM to ask questions, but the new </a:t>
            </a:r>
            <a:r>
              <a:rPr lang="en-US" sz="2000" b="1" dirty="0">
                <a:latin typeface="+mj-lt"/>
                <a:cs typeface="Times New Roman" panose="02020603050405020304" pitchFamily="18" charset="0"/>
              </a:rPr>
              <a:t>Communication-Centered Process </a:t>
            </a:r>
            <a:r>
              <a:rPr lang="en-US" sz="2000" dirty="0">
                <a:latin typeface="+mj-lt"/>
                <a:cs typeface="Times New Roman" panose="02020603050405020304" pitchFamily="18" charset="0"/>
              </a:rPr>
              <a:t>is effective. (Comm. Rate 5%</a:t>
            </a:r>
            <a:r>
              <a:rPr lang="en-US" sz="2000" dirty="0">
                <a:latin typeface="+mj-lt"/>
                <a:cs typeface="Times New Roman" panose="02020603050405020304" pitchFamily="18" charset="0"/>
                <a:sym typeface="Wingdings" panose="05000000000000000000" pitchFamily="2" charset="2"/>
              </a:rPr>
              <a:t></a:t>
            </a:r>
            <a:r>
              <a:rPr lang="en-US" sz="2000" dirty="0">
                <a:latin typeface="+mj-lt"/>
                <a:cs typeface="Times New Roman" panose="02020603050405020304" pitchFamily="18" charset="0"/>
              </a:rPr>
              <a:t>64% when X=50%)</a:t>
            </a:r>
            <a:endParaRPr lang="en-US" altLang="zh-CN" sz="2000" dirty="0">
              <a:solidFill>
                <a:srgbClr val="FF0000"/>
              </a:solidFill>
              <a:latin typeface="+mj-lt"/>
              <a:cs typeface="Times New Roman" panose="02020603050405020304" pitchFamily="18" charset="0"/>
            </a:endParaRPr>
          </a:p>
        </p:txBody>
      </p:sp>
      <p:graphicFrame>
        <p:nvGraphicFramePr>
          <p:cNvPr id="9" name="Chart 8">
            <a:extLst>
              <a:ext uri="{FF2B5EF4-FFF2-40B4-BE49-F238E27FC236}">
                <a16:creationId xmlns:a16="http://schemas.microsoft.com/office/drawing/2014/main" id="{A210A64E-D1F5-8C9A-F7A7-3D9A70D24CBB}"/>
              </a:ext>
            </a:extLst>
          </p:cNvPr>
          <p:cNvGraphicFramePr/>
          <p:nvPr>
            <p:extLst>
              <p:ext uri="{D42A27DB-BD31-4B8C-83A1-F6EECF244321}">
                <p14:modId xmlns:p14="http://schemas.microsoft.com/office/powerpoint/2010/main" val="2352654925"/>
              </p:ext>
            </p:extLst>
          </p:nvPr>
        </p:nvGraphicFramePr>
        <p:xfrm>
          <a:off x="1524000" y="1219200"/>
          <a:ext cx="5410200" cy="3632200"/>
        </p:xfrm>
        <a:graphic>
          <a:graphicData uri="http://schemas.openxmlformats.org/drawingml/2006/chart">
            <c:chart xmlns:c="http://schemas.openxmlformats.org/drawingml/2006/chart" xmlns:r="http://schemas.openxmlformats.org/officeDocument/2006/relationships" r:id="rId4"/>
          </a:graphicData>
        </a:graphic>
      </p:graphicFrame>
      <p:sp>
        <p:nvSpPr>
          <p:cNvPr id="14" name="Freeform: Shape 13">
            <a:extLst>
              <a:ext uri="{FF2B5EF4-FFF2-40B4-BE49-F238E27FC236}">
                <a16:creationId xmlns:a16="http://schemas.microsoft.com/office/drawing/2014/main" id="{D19197AF-0ED5-8BFC-6318-DC62C3896778}"/>
              </a:ext>
            </a:extLst>
          </p:cNvPr>
          <p:cNvSpPr/>
          <p:nvPr/>
        </p:nvSpPr>
        <p:spPr bwMode="auto">
          <a:xfrm>
            <a:off x="2743200" y="2057400"/>
            <a:ext cx="3505200" cy="2057400"/>
          </a:xfrm>
          <a:custGeom>
            <a:avLst/>
            <a:gdLst>
              <a:gd name="connsiteX0" fmla="*/ 0 w 3488077"/>
              <a:gd name="connsiteY0" fmla="*/ 2183258 h 2183258"/>
              <a:gd name="connsiteX1" fmla="*/ 1150706 w 3488077"/>
              <a:gd name="connsiteY1" fmla="*/ 236306 h 2183258"/>
              <a:gd name="connsiteX2" fmla="*/ 3488077 w 3488077"/>
              <a:gd name="connsiteY2" fmla="*/ 0 h 2183258"/>
            </a:gdLst>
            <a:ahLst/>
            <a:cxnLst>
              <a:cxn ang="0">
                <a:pos x="connsiteX0" y="connsiteY0"/>
              </a:cxn>
              <a:cxn ang="0">
                <a:pos x="connsiteX1" y="connsiteY1"/>
              </a:cxn>
              <a:cxn ang="0">
                <a:pos x="connsiteX2" y="connsiteY2"/>
              </a:cxn>
            </a:cxnLst>
            <a:rect l="l" t="t" r="r" b="b"/>
            <a:pathLst>
              <a:path w="3488077" h="2183258">
                <a:moveTo>
                  <a:pt x="0" y="2183258"/>
                </a:moveTo>
                <a:cubicBezTo>
                  <a:pt x="284680" y="1391720"/>
                  <a:pt x="569360" y="600182"/>
                  <a:pt x="1150706" y="236306"/>
                </a:cubicBezTo>
                <a:cubicBezTo>
                  <a:pt x="1732052" y="-127570"/>
                  <a:pt x="3354513" y="71063"/>
                  <a:pt x="3488077" y="0"/>
                </a:cubicBezTo>
              </a:path>
            </a:pathLst>
          </a:custGeom>
          <a:noFill/>
          <a:ln w="101600" cmpd="sng" algn="ctr">
            <a:solidFill>
              <a:srgbClr val="FF0000"/>
            </a:solidFill>
            <a:prstDash val="sysDot"/>
            <a:round/>
            <a:headEnd/>
            <a:tailEnd/>
            <a:extLst>
              <a:ext uri="{C807C97D-BFC1-408E-A445-0C87EB9F89A2}">
                <ask:lineSketchStyleProps xmlns:ask="http://schemas.microsoft.com/office/drawing/2018/sketchyshapes" sd="1219033472">
                  <a:custGeom>
                    <a:avLst/>
                    <a:gdLst>
                      <a:gd name="connsiteX0" fmla="*/ 0 w 3488077"/>
                      <a:gd name="connsiteY0" fmla="*/ 2183258 h 2183258"/>
                      <a:gd name="connsiteX1" fmla="*/ 1150706 w 3488077"/>
                      <a:gd name="connsiteY1" fmla="*/ 236306 h 2183258"/>
                      <a:gd name="connsiteX2" fmla="*/ 3488077 w 3488077"/>
                      <a:gd name="connsiteY2" fmla="*/ 0 h 2183258"/>
                    </a:gdLst>
                    <a:ahLst/>
                    <a:cxnLst>
                      <a:cxn ang="0">
                        <a:pos x="connsiteX0" y="connsiteY0"/>
                      </a:cxn>
                      <a:cxn ang="0">
                        <a:pos x="connsiteX1" y="connsiteY1"/>
                      </a:cxn>
                      <a:cxn ang="0">
                        <a:pos x="connsiteX2" y="connsiteY2"/>
                      </a:cxn>
                    </a:cxnLst>
                    <a:rect l="l" t="t" r="r" b="b"/>
                    <a:pathLst>
                      <a:path w="3488077" h="2183258" extrusionOk="0">
                        <a:moveTo>
                          <a:pt x="0" y="2183258"/>
                        </a:moveTo>
                        <a:cubicBezTo>
                          <a:pt x="247156" y="1368574"/>
                          <a:pt x="485508" y="631653"/>
                          <a:pt x="1150706" y="236306"/>
                        </a:cubicBezTo>
                        <a:cubicBezTo>
                          <a:pt x="1740247" y="-125845"/>
                          <a:pt x="3332513" y="71763"/>
                          <a:pt x="3488077" y="0"/>
                        </a:cubicBezTo>
                      </a:path>
                    </a:pathLst>
                  </a:custGeom>
                  <ask:type>
                    <ask:lineSketchNone/>
                  </ask:type>
                </ask:lineSketchStyleProps>
              </a:ext>
            </a:extLst>
          </a:ln>
        </p:spPr>
        <p:txBody>
          <a:bodyPr vert="horz" wrap="square" lIns="91440" tIns="45720" rIns="91440" bIns="45720" numCol="1" rtlCol="0" anchor="t" anchorCtr="0" compatLnSpc="1">
            <a:prstTxWarp prst="textNoShape">
              <a:avLst/>
            </a:prstTxWarp>
          </a:bodyPr>
          <a:lstStyle/>
          <a:p>
            <a:pPr marL="0" marR="0" indent="0" algn="l" defTabSz="1019175"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84108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12</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Takeaway</a:t>
            </a:r>
            <a:endParaRPr lang="en-US" altLang="en-US" sz="2000" b="1" dirty="0">
              <a:solidFill>
                <a:srgbClr val="FF0000"/>
              </a:solidFill>
            </a:endParaRPr>
          </a:p>
          <a:p>
            <a:pPr marL="285750" indent="-285750">
              <a:buFont typeface="Arial" panose="020B0604020202020204" pitchFamily="34" charset="0"/>
              <a:buChar char="•"/>
            </a:pPr>
            <a:r>
              <a:rPr lang="en-US" altLang="zh-CN" sz="2000" b="1" dirty="0">
                <a:solidFill>
                  <a:schemeClr val="tx1"/>
                </a:solidFill>
                <a:latin typeface="+mn-lt"/>
                <a:ea typeface="ヒラギノ角ゴ Pro W3" charset="-128"/>
              </a:rPr>
              <a:t>LLM </a:t>
            </a:r>
            <a:r>
              <a:rPr lang="en-US" altLang="zh-CN" sz="2000" b="1" i="1" dirty="0">
                <a:solidFill>
                  <a:schemeClr val="tx1"/>
                </a:solidFill>
                <a:latin typeface="+mn-lt"/>
                <a:ea typeface="ヒラギノ角ゴ Pro W3" charset="-128"/>
              </a:rPr>
              <a:t>should</a:t>
            </a:r>
            <a:r>
              <a:rPr lang="en-US" altLang="zh-CN" sz="2000" b="1" dirty="0">
                <a:solidFill>
                  <a:schemeClr val="tx1"/>
                </a:solidFill>
                <a:latin typeface="+mn-lt"/>
                <a:ea typeface="ヒラギノ角ゴ Pro W3" charset="-128"/>
              </a:rPr>
              <a:t> a</a:t>
            </a:r>
            <a:r>
              <a:rPr lang="en-US" sz="2000" b="1" dirty="0">
                <a:solidFill>
                  <a:schemeClr val="tx1"/>
                </a:solidFill>
                <a:latin typeface="+mn-lt"/>
                <a:ea typeface="ヒラギノ角ゴ Pro W3" charset="-128"/>
              </a:rPr>
              <a:t>sk clarifying questions to increase confidence in generated code</a:t>
            </a: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sz="2000" dirty="0">
              <a:latin typeface="+mn-lt"/>
              <a:cs typeface="Times New Roman" panose="02020603050405020304" pitchFamily="18" charset="0"/>
            </a:endParaRPr>
          </a:p>
          <a:p>
            <a:pPr marL="285750" indent="-285750">
              <a:buFont typeface="Arial" panose="020B0604020202020204" pitchFamily="34" charset="0"/>
              <a:buChar char="•"/>
            </a:pPr>
            <a:endParaRPr lang="en-US" altLang="zh-CN" sz="2000" dirty="0">
              <a:latin typeface="+mn-lt"/>
              <a:cs typeface="Times New Roman" panose="02020603050405020304" pitchFamily="18" charset="0"/>
            </a:endParaRPr>
          </a:p>
          <a:p>
            <a:pPr marL="285750" indent="-285750">
              <a:buFont typeface="Arial" panose="020B0604020202020204" pitchFamily="34" charset="0"/>
              <a:buChar char="•"/>
            </a:pPr>
            <a:r>
              <a:rPr lang="en-US" altLang="zh-CN" sz="2000" dirty="0">
                <a:latin typeface="+mn-lt"/>
                <a:cs typeface="Times New Roman" panose="02020603050405020304" pitchFamily="18" charset="0"/>
              </a:rPr>
              <a:t>ChatGPT</a:t>
            </a:r>
            <a:r>
              <a:rPr lang="zh-CN" altLang="en-US" sz="2000" dirty="0">
                <a:latin typeface="+mn-lt"/>
                <a:cs typeface="Times New Roman" panose="02020603050405020304" pitchFamily="18" charset="0"/>
              </a:rPr>
              <a:t> </a:t>
            </a:r>
            <a:r>
              <a:rPr lang="en-US" sz="2000" dirty="0">
                <a:latin typeface="+mn-lt"/>
                <a:cs typeface="Times New Roman" panose="02020603050405020304" pitchFamily="18" charset="0"/>
              </a:rPr>
              <a:t>is very </a:t>
            </a:r>
            <a:r>
              <a:rPr lang="en-US" sz="2000" b="1" dirty="0">
                <a:latin typeface="+mn-lt"/>
                <a:cs typeface="Times New Roman" panose="02020603050405020304" pitchFamily="18" charset="0"/>
              </a:rPr>
              <a:t>weak </a:t>
            </a:r>
            <a:r>
              <a:rPr lang="en-US" sz="2000" dirty="0">
                <a:latin typeface="+mn-lt"/>
                <a:cs typeface="Times New Roman" panose="02020603050405020304" pitchFamily="18" charset="0"/>
              </a:rPr>
              <a:t>at asking clarifying questions when this ability is necessary for trustworthy code generation</a:t>
            </a:r>
          </a:p>
          <a:p>
            <a:pPr marL="285750" indent="-285750">
              <a:buFont typeface="Arial" panose="020B0604020202020204" pitchFamily="34" charset="0"/>
              <a:buChar char="•"/>
            </a:pPr>
            <a:r>
              <a:rPr lang="en-US" altLang="zh-CN" sz="2000" dirty="0">
                <a:latin typeface="+mn-lt"/>
                <a:cs typeface="Times New Roman" panose="02020603050405020304" pitchFamily="18" charset="0"/>
              </a:rPr>
              <a:t>Opportunities:</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improve</a:t>
            </a:r>
            <a:r>
              <a:rPr lang="zh-CN" altLang="en-US" sz="2000" dirty="0">
                <a:latin typeface="+mn-lt"/>
                <a:cs typeface="Times New Roman" panose="02020603050405020304" pitchFamily="18" charset="0"/>
              </a:rPr>
              <a:t> </a:t>
            </a:r>
            <a:r>
              <a:rPr lang="en-US" altLang="zh-CN" sz="2000" b="1" dirty="0">
                <a:latin typeface="+mn-lt"/>
                <a:cs typeface="Times New Roman" panose="02020603050405020304" pitchFamily="18" charset="0"/>
              </a:rPr>
              <a:t>evaluation</a:t>
            </a:r>
            <a:r>
              <a:rPr lang="zh-CN" altLang="en-US" sz="2000" b="1" dirty="0">
                <a:latin typeface="+mn-lt"/>
                <a:cs typeface="Times New Roman" panose="02020603050405020304" pitchFamily="18" charset="0"/>
              </a:rPr>
              <a:t> </a:t>
            </a:r>
            <a:r>
              <a:rPr lang="en-US" altLang="zh-CN" sz="2000" dirty="0">
                <a:latin typeface="+mn-lt"/>
                <a:cs typeface="Times New Roman" panose="02020603050405020304" pitchFamily="18" charset="0"/>
              </a:rPr>
              <a:t>and</a:t>
            </a:r>
            <a:r>
              <a:rPr lang="zh-CN" altLang="en-US" sz="2000" dirty="0">
                <a:latin typeface="+mn-lt"/>
                <a:cs typeface="Times New Roman" panose="02020603050405020304" pitchFamily="18" charset="0"/>
              </a:rPr>
              <a:t> </a:t>
            </a:r>
            <a:r>
              <a:rPr lang="en-US" altLang="zh-CN" sz="2000" b="1" dirty="0">
                <a:latin typeface="+mn-lt"/>
                <a:cs typeface="Times New Roman" panose="02020603050405020304" pitchFamily="18" charset="0"/>
              </a:rPr>
              <a:t>model</a:t>
            </a:r>
            <a:r>
              <a:rPr lang="zh-CN" altLang="en-US" sz="2000" b="1" dirty="0">
                <a:latin typeface="+mn-lt"/>
                <a:cs typeface="Times New Roman" panose="02020603050405020304" pitchFamily="18" charset="0"/>
              </a:rPr>
              <a:t> </a:t>
            </a:r>
            <a:r>
              <a:rPr lang="en-US" altLang="zh-CN" sz="2000" dirty="0">
                <a:latin typeface="+mn-lt"/>
                <a:cs typeface="Times New Roman" panose="02020603050405020304" pitchFamily="18" charset="0"/>
              </a:rPr>
              <a:t>of</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communication</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skills</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in</a:t>
            </a:r>
            <a:r>
              <a:rPr lang="zh-CN" altLang="en-US" sz="2000" dirty="0">
                <a:latin typeface="+mn-lt"/>
                <a:cs typeface="Times New Roman" panose="02020603050405020304" pitchFamily="18" charset="0"/>
              </a:rPr>
              <a:t> </a:t>
            </a:r>
            <a:r>
              <a:rPr lang="en-US" altLang="zh-CN" sz="2000" dirty="0">
                <a:latin typeface="+mn-lt"/>
                <a:cs typeface="Times New Roman" panose="02020603050405020304" pitchFamily="18" charset="0"/>
              </a:rPr>
              <a:t>LLM</a:t>
            </a:r>
            <a:endParaRPr lang="en-US" sz="2000" dirty="0">
              <a:latin typeface="+mn-lt"/>
              <a:cs typeface="Times New Roman" panose="02020603050405020304" pitchFamily="18" charset="0"/>
            </a:endParaRPr>
          </a:p>
        </p:txBody>
      </p:sp>
      <p:sp>
        <p:nvSpPr>
          <p:cNvPr id="5" name="TextBox 4">
            <a:extLst>
              <a:ext uri="{FF2B5EF4-FFF2-40B4-BE49-F238E27FC236}">
                <a16:creationId xmlns:a16="http://schemas.microsoft.com/office/drawing/2014/main" id="{515793FB-8869-4862-3C1A-14EED06AF940}"/>
              </a:ext>
            </a:extLst>
          </p:cNvPr>
          <p:cNvSpPr txBox="1"/>
          <p:nvPr/>
        </p:nvSpPr>
        <p:spPr>
          <a:xfrm>
            <a:off x="1200917" y="1785205"/>
            <a:ext cx="7086600" cy="923330"/>
          </a:xfrm>
          <a:prstGeom prst="rect">
            <a:avLst/>
          </a:prstGeom>
          <a:noFill/>
        </p:spPr>
        <p:txBody>
          <a:bodyPr wrap="square">
            <a:spAutoFit/>
          </a:bodyPr>
          <a:lstStyle/>
          <a:p>
            <a:r>
              <a:rPr lang="en-US" i="1" u="sng" dirty="0">
                <a:solidFill>
                  <a:srgbClr val="00B050"/>
                </a:solidFill>
              </a:rPr>
              <a:t>“Asking a good question can be valuable in and of itself, irrespective of the answer. It communicates your respect for the other person.”</a:t>
            </a:r>
          </a:p>
          <a:p>
            <a:r>
              <a:rPr lang="en-US" i="1" u="sng" dirty="0">
                <a:solidFill>
                  <a:srgbClr val="00B050"/>
                </a:solidFill>
              </a:rPr>
              <a:t>- Iowa Peace Institute Message</a:t>
            </a:r>
          </a:p>
        </p:txBody>
      </p:sp>
      <p:sp>
        <p:nvSpPr>
          <p:cNvPr id="7" name="TextBox 6">
            <a:extLst>
              <a:ext uri="{FF2B5EF4-FFF2-40B4-BE49-F238E27FC236}">
                <a16:creationId xmlns:a16="http://schemas.microsoft.com/office/drawing/2014/main" id="{713F588F-79B8-FD0A-F023-CBE420CD2451}"/>
              </a:ext>
            </a:extLst>
          </p:cNvPr>
          <p:cNvSpPr txBox="1"/>
          <p:nvPr/>
        </p:nvSpPr>
        <p:spPr>
          <a:xfrm rot="1335819">
            <a:off x="6081698" y="3018345"/>
            <a:ext cx="2840885" cy="923330"/>
          </a:xfrm>
          <a:prstGeom prst="rect">
            <a:avLst/>
          </a:prstGeom>
          <a:noFill/>
        </p:spPr>
        <p:txBody>
          <a:bodyPr wrap="square" rtlCol="0">
            <a:spAutoFit/>
          </a:bodyPr>
          <a:lstStyle/>
          <a:p>
            <a:r>
              <a:rPr lang="en-US" sz="1800" b="1" i="1" dirty="0">
                <a:solidFill>
                  <a:srgbClr val="7030A0"/>
                </a:solidFill>
                <a:latin typeface="+mj-lt"/>
              </a:rPr>
              <a:t>New benchmark:</a:t>
            </a:r>
          </a:p>
          <a:p>
            <a:r>
              <a:rPr lang="en-US" sz="1800" b="1" i="1" dirty="0">
                <a:solidFill>
                  <a:srgbClr val="7030A0"/>
                </a:solidFill>
                <a:latin typeface="+mj-lt"/>
              </a:rPr>
              <a:t> HumanEval-C and preprint </a:t>
            </a:r>
            <a:r>
              <a:rPr lang="en-US" altLang="zh-CN" sz="1800" b="1" i="1" dirty="0">
                <a:solidFill>
                  <a:srgbClr val="7030A0"/>
                </a:solidFill>
                <a:latin typeface="+mj-lt"/>
              </a:rPr>
              <a:t>will</a:t>
            </a:r>
            <a:r>
              <a:rPr lang="zh-CN" altLang="en-US" sz="1800" b="1" i="1" dirty="0">
                <a:solidFill>
                  <a:srgbClr val="7030A0"/>
                </a:solidFill>
                <a:latin typeface="+mj-lt"/>
              </a:rPr>
              <a:t> </a:t>
            </a:r>
            <a:r>
              <a:rPr lang="en-US" altLang="zh-CN" sz="1800" b="1" i="1" dirty="0">
                <a:solidFill>
                  <a:srgbClr val="7030A0"/>
                </a:solidFill>
                <a:latin typeface="+mj-lt"/>
              </a:rPr>
              <a:t>be</a:t>
            </a:r>
            <a:r>
              <a:rPr lang="zh-CN" altLang="en-US" sz="1800" b="1" i="1" dirty="0">
                <a:solidFill>
                  <a:srgbClr val="7030A0"/>
                </a:solidFill>
                <a:latin typeface="+mj-lt"/>
              </a:rPr>
              <a:t> </a:t>
            </a:r>
            <a:r>
              <a:rPr lang="en-US" sz="1800" b="1" i="1" dirty="0">
                <a:solidFill>
                  <a:srgbClr val="7030A0"/>
                </a:solidFill>
                <a:latin typeface="+mj-lt"/>
              </a:rPr>
              <a:t>available</a:t>
            </a:r>
            <a:endParaRPr lang="en-US" b="1" i="1" dirty="0">
              <a:solidFill>
                <a:srgbClr val="7030A0"/>
              </a:solidFill>
            </a:endParaRPr>
          </a:p>
        </p:txBody>
      </p:sp>
      <p:pic>
        <p:nvPicPr>
          <p:cNvPr id="9" name="Picture 8">
            <a:extLst>
              <a:ext uri="{FF2B5EF4-FFF2-40B4-BE49-F238E27FC236}">
                <a16:creationId xmlns:a16="http://schemas.microsoft.com/office/drawing/2014/main" id="{68BB4BD9-3BEF-0C51-7DE1-D763237CDB24}"/>
              </a:ext>
            </a:extLst>
          </p:cNvPr>
          <p:cNvPicPr>
            <a:picLocks noChangeAspect="1"/>
          </p:cNvPicPr>
          <p:nvPr/>
        </p:nvPicPr>
        <p:blipFill>
          <a:blip r:embed="rId4"/>
          <a:stretch>
            <a:fillRect/>
          </a:stretch>
        </p:blipFill>
        <p:spPr>
          <a:xfrm>
            <a:off x="2209800" y="2816715"/>
            <a:ext cx="3644374" cy="2124670"/>
          </a:xfrm>
          <a:prstGeom prst="rect">
            <a:avLst/>
          </a:prstGeom>
        </p:spPr>
      </p:pic>
      <p:sp>
        <p:nvSpPr>
          <p:cNvPr id="11" name="Arrow: Right 10">
            <a:extLst>
              <a:ext uri="{FF2B5EF4-FFF2-40B4-BE49-F238E27FC236}">
                <a16:creationId xmlns:a16="http://schemas.microsoft.com/office/drawing/2014/main" id="{37B749D8-3E8F-8577-B43E-8EE615BB9C12}"/>
              </a:ext>
            </a:extLst>
          </p:cNvPr>
          <p:cNvSpPr/>
          <p:nvPr/>
        </p:nvSpPr>
        <p:spPr bwMode="auto">
          <a:xfrm rot="13829758">
            <a:off x="3912355" y="3666324"/>
            <a:ext cx="710756" cy="202699"/>
          </a:xfrm>
          <a:prstGeom prst="rightArrow">
            <a:avLst/>
          </a:prstGeom>
          <a:solidFill>
            <a:schemeClr val="accent1"/>
          </a:solidFill>
          <a:ln w="38100" algn="ctr">
            <a:solidFill>
              <a:srgbClr val="800000"/>
            </a:solidFill>
            <a:round/>
            <a:headEnd/>
            <a:tailEnd/>
          </a:ln>
        </p:spPr>
        <p:txBody>
          <a:bodyPr lIns="82048" tIns="41025" rIns="82048" bIns="41025" rtlCol="0" anchor="ctr"/>
          <a:lstStyle/>
          <a:p>
            <a:pPr algn="ctr"/>
            <a:endParaRPr lang="en-US">
              <a:solidFill>
                <a:srgbClr val="000000"/>
              </a:solidFill>
            </a:endParaRPr>
          </a:p>
        </p:txBody>
      </p:sp>
      <p:sp>
        <p:nvSpPr>
          <p:cNvPr id="12" name="TextBox 11">
            <a:extLst>
              <a:ext uri="{FF2B5EF4-FFF2-40B4-BE49-F238E27FC236}">
                <a16:creationId xmlns:a16="http://schemas.microsoft.com/office/drawing/2014/main" id="{06B77ABF-F99D-E134-920E-504B948E080C}"/>
              </a:ext>
            </a:extLst>
          </p:cNvPr>
          <p:cNvSpPr txBox="1"/>
          <p:nvPr/>
        </p:nvSpPr>
        <p:spPr>
          <a:xfrm>
            <a:off x="4191000" y="3154427"/>
            <a:ext cx="1556836" cy="523220"/>
          </a:xfrm>
          <a:prstGeom prst="rect">
            <a:avLst/>
          </a:prstGeom>
          <a:noFill/>
        </p:spPr>
        <p:txBody>
          <a:bodyPr wrap="square" rtlCol="0">
            <a:spAutoFit/>
          </a:bodyPr>
          <a:lstStyle/>
          <a:p>
            <a:r>
              <a:rPr lang="en-US" sz="1400" b="1" dirty="0"/>
              <a:t>Research</a:t>
            </a:r>
          </a:p>
          <a:p>
            <a:r>
              <a:rPr lang="en-US" sz="1400" b="1" dirty="0"/>
              <a:t>Opportunities</a:t>
            </a:r>
          </a:p>
        </p:txBody>
      </p:sp>
    </p:spTree>
    <p:extLst>
      <p:ext uri="{BB962C8B-B14F-4D97-AF65-F5344CB8AC3E}">
        <p14:creationId xmlns:p14="http://schemas.microsoft.com/office/powerpoint/2010/main" val="230572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2</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Background</a:t>
            </a:r>
            <a:endParaRPr lang="en-US" altLang="en-US" sz="2000" b="1" dirty="0">
              <a:solidFill>
                <a:srgbClr val="FF0000"/>
              </a:solidFill>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latin typeface="+mj-lt"/>
              <a:cs typeface="Times New Roman" panose="02020603050405020304" pitchFamily="18" charset="0"/>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pic>
        <p:nvPicPr>
          <p:cNvPr id="8" name="Picture 7" descr="A logo for a computer&#10;&#10;Description automatically generated">
            <a:extLst>
              <a:ext uri="{FF2B5EF4-FFF2-40B4-BE49-F238E27FC236}">
                <a16:creationId xmlns:a16="http://schemas.microsoft.com/office/drawing/2014/main" id="{D9662541-04F0-000C-9AE8-9C7B2057B238}"/>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3574" t="19322" r="12122" b="31991"/>
          <a:stretch/>
        </p:blipFill>
        <p:spPr>
          <a:xfrm>
            <a:off x="815193" y="2881545"/>
            <a:ext cx="2481183" cy="910681"/>
          </a:xfrm>
          <a:prstGeom prst="rect">
            <a:avLst/>
          </a:prstGeom>
        </p:spPr>
      </p:pic>
      <p:pic>
        <p:nvPicPr>
          <p:cNvPr id="11" name="Picture 10" descr="A black text on a black background&#10;&#10;Description automatically generated">
            <a:extLst>
              <a:ext uri="{FF2B5EF4-FFF2-40B4-BE49-F238E27FC236}">
                <a16:creationId xmlns:a16="http://schemas.microsoft.com/office/drawing/2014/main" id="{01C96FD9-F05B-8FA7-1115-569DBCC0BFC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90600" y="1843260"/>
            <a:ext cx="2413282" cy="709505"/>
          </a:xfrm>
          <a:prstGeom prst="rect">
            <a:avLst/>
          </a:prstGeom>
        </p:spPr>
      </p:pic>
      <p:pic>
        <p:nvPicPr>
          <p:cNvPr id="13" name="Picture 12" descr="A green background with white text&#10;&#10;Description automatically generated">
            <a:extLst>
              <a:ext uri="{FF2B5EF4-FFF2-40B4-BE49-F238E27FC236}">
                <a16:creationId xmlns:a16="http://schemas.microsoft.com/office/drawing/2014/main" id="{3AB2A6F0-F069-41F1-7E7D-F5EB50DCDB8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938762" y="4074629"/>
            <a:ext cx="2516958" cy="838987"/>
          </a:xfrm>
          <a:prstGeom prst="rect">
            <a:avLst/>
          </a:prstGeom>
        </p:spPr>
      </p:pic>
      <p:grpSp>
        <p:nvGrpSpPr>
          <p:cNvPr id="19" name="Group 18">
            <a:extLst>
              <a:ext uri="{FF2B5EF4-FFF2-40B4-BE49-F238E27FC236}">
                <a16:creationId xmlns:a16="http://schemas.microsoft.com/office/drawing/2014/main" id="{CDA281FC-FCFF-0E70-484D-CCB68CF78AB6}"/>
              </a:ext>
            </a:extLst>
          </p:cNvPr>
          <p:cNvGrpSpPr/>
          <p:nvPr/>
        </p:nvGrpSpPr>
        <p:grpSpPr>
          <a:xfrm>
            <a:off x="6250787" y="2807361"/>
            <a:ext cx="1838532" cy="1077208"/>
            <a:chOff x="8981089" y="4571079"/>
            <a:chExt cx="1165659" cy="700780"/>
          </a:xfrm>
        </p:grpSpPr>
        <p:pic>
          <p:nvPicPr>
            <p:cNvPr id="21" name="Picture 20">
              <a:extLst>
                <a:ext uri="{FF2B5EF4-FFF2-40B4-BE49-F238E27FC236}">
                  <a16:creationId xmlns:a16="http://schemas.microsoft.com/office/drawing/2014/main" id="{02160077-ECCD-469D-D800-E65DA96D4D3B}"/>
                </a:ext>
              </a:extLst>
            </p:cNvPr>
            <p:cNvPicPr>
              <a:picLocks noChangeAspect="1"/>
            </p:cNvPicPr>
            <p:nvPr/>
          </p:nvPicPr>
          <p:blipFill>
            <a:blip r:embed="rId10"/>
            <a:stretch>
              <a:fillRect/>
            </a:stretch>
          </p:blipFill>
          <p:spPr>
            <a:xfrm>
              <a:off x="8981089" y="4586543"/>
              <a:ext cx="648843" cy="685316"/>
            </a:xfrm>
            <a:prstGeom prst="rect">
              <a:avLst/>
            </a:prstGeom>
          </p:spPr>
        </p:pic>
        <p:pic>
          <p:nvPicPr>
            <p:cNvPr id="22" name="Picture 21">
              <a:extLst>
                <a:ext uri="{FF2B5EF4-FFF2-40B4-BE49-F238E27FC236}">
                  <a16:creationId xmlns:a16="http://schemas.microsoft.com/office/drawing/2014/main" id="{E6C940AC-BD24-8F9C-DBCA-D4DAB115719C}"/>
                </a:ext>
              </a:extLst>
            </p:cNvPr>
            <p:cNvPicPr>
              <a:picLocks noChangeAspect="1"/>
            </p:cNvPicPr>
            <p:nvPr/>
          </p:nvPicPr>
          <p:blipFill>
            <a:blip r:embed="rId11"/>
            <a:stretch>
              <a:fillRect/>
            </a:stretch>
          </p:blipFill>
          <p:spPr>
            <a:xfrm>
              <a:off x="9565432" y="4571079"/>
              <a:ext cx="581316" cy="688968"/>
            </a:xfrm>
            <a:prstGeom prst="rect">
              <a:avLst/>
            </a:prstGeom>
          </p:spPr>
        </p:pic>
      </p:grpSp>
      <p:sp>
        <p:nvSpPr>
          <p:cNvPr id="23" name="TextBox 22">
            <a:extLst>
              <a:ext uri="{FF2B5EF4-FFF2-40B4-BE49-F238E27FC236}">
                <a16:creationId xmlns:a16="http://schemas.microsoft.com/office/drawing/2014/main" id="{4D9B2192-72D5-5B0B-5641-F0A41AE79393}"/>
              </a:ext>
            </a:extLst>
          </p:cNvPr>
          <p:cNvSpPr txBox="1"/>
          <p:nvPr/>
        </p:nvSpPr>
        <p:spPr>
          <a:xfrm>
            <a:off x="6099993" y="3965446"/>
            <a:ext cx="2172390" cy="369332"/>
          </a:xfrm>
          <a:prstGeom prst="rect">
            <a:avLst/>
          </a:prstGeom>
          <a:noFill/>
        </p:spPr>
        <p:txBody>
          <a:bodyPr wrap="none" rtlCol="0">
            <a:spAutoFit/>
          </a:bodyPr>
          <a:lstStyle/>
          <a:p>
            <a:r>
              <a:rPr lang="en-US" dirty="0"/>
              <a:t>Software engineers</a:t>
            </a:r>
          </a:p>
        </p:txBody>
      </p:sp>
      <p:cxnSp>
        <p:nvCxnSpPr>
          <p:cNvPr id="25" name="Straight Arrow Connector 24">
            <a:extLst>
              <a:ext uri="{FF2B5EF4-FFF2-40B4-BE49-F238E27FC236}">
                <a16:creationId xmlns:a16="http://schemas.microsoft.com/office/drawing/2014/main" id="{32924B86-0B44-9125-C511-4C71C3A297CA}"/>
              </a:ext>
            </a:extLst>
          </p:cNvPr>
          <p:cNvCxnSpPr/>
          <p:nvPr/>
        </p:nvCxnSpPr>
        <p:spPr bwMode="auto">
          <a:xfrm>
            <a:off x="3962400" y="3640442"/>
            <a:ext cx="1524000" cy="0"/>
          </a:xfrm>
          <a:prstGeom prst="straightConnector1">
            <a:avLst/>
          </a:prstGeom>
          <a:solidFill>
            <a:schemeClr val="accent1"/>
          </a:solidFill>
          <a:ln w="38100" cap="flat" cmpd="sng" algn="ctr">
            <a:solidFill>
              <a:srgbClr val="800000"/>
            </a:solidFill>
            <a:prstDash val="solid"/>
            <a:round/>
            <a:headEnd type="triangle"/>
            <a:tailEnd type="triangle"/>
          </a:ln>
          <a:effectLst/>
        </p:spPr>
      </p:cxnSp>
      <p:sp>
        <p:nvSpPr>
          <p:cNvPr id="26" name="TextBox 25">
            <a:extLst>
              <a:ext uri="{FF2B5EF4-FFF2-40B4-BE49-F238E27FC236}">
                <a16:creationId xmlns:a16="http://schemas.microsoft.com/office/drawing/2014/main" id="{0547954D-A085-CCAD-AE8B-D02B5896FC82}"/>
              </a:ext>
            </a:extLst>
          </p:cNvPr>
          <p:cNvSpPr txBox="1"/>
          <p:nvPr/>
        </p:nvSpPr>
        <p:spPr>
          <a:xfrm>
            <a:off x="4438420" y="3199732"/>
            <a:ext cx="633507" cy="369332"/>
          </a:xfrm>
          <a:prstGeom prst="rect">
            <a:avLst/>
          </a:prstGeom>
          <a:noFill/>
        </p:spPr>
        <p:txBody>
          <a:bodyPr wrap="none" rtlCol="0">
            <a:spAutoFit/>
          </a:bodyPr>
          <a:lstStyle/>
          <a:p>
            <a:r>
              <a:rPr lang="en-US" b="1" dirty="0">
                <a:solidFill>
                  <a:srgbClr val="FF0000"/>
                </a:solidFill>
              </a:rPr>
              <a:t>Gap</a:t>
            </a:r>
          </a:p>
        </p:txBody>
      </p:sp>
      <p:sp>
        <p:nvSpPr>
          <p:cNvPr id="27" name="TextBox 26">
            <a:extLst>
              <a:ext uri="{FF2B5EF4-FFF2-40B4-BE49-F238E27FC236}">
                <a16:creationId xmlns:a16="http://schemas.microsoft.com/office/drawing/2014/main" id="{5A22A15C-419D-F9D6-9878-40AE953E402B}"/>
              </a:ext>
            </a:extLst>
          </p:cNvPr>
          <p:cNvSpPr txBox="1"/>
          <p:nvPr/>
        </p:nvSpPr>
        <p:spPr>
          <a:xfrm>
            <a:off x="577246" y="5201156"/>
            <a:ext cx="3239990" cy="923330"/>
          </a:xfrm>
          <a:prstGeom prst="rect">
            <a:avLst/>
          </a:prstGeom>
          <a:noFill/>
        </p:spPr>
        <p:txBody>
          <a:bodyPr wrap="none" rtlCol="0">
            <a:spAutoFit/>
          </a:bodyPr>
          <a:lstStyle/>
          <a:p>
            <a:r>
              <a:rPr lang="en-US" b="1" dirty="0">
                <a:solidFill>
                  <a:srgbClr val="FF0000"/>
                </a:solidFill>
              </a:rPr>
              <a:t>Job: </a:t>
            </a:r>
          </a:p>
          <a:p>
            <a:r>
              <a:rPr lang="en-US" b="1" dirty="0">
                <a:solidFill>
                  <a:srgbClr val="FF0000"/>
                </a:solidFill>
              </a:rPr>
              <a:t>Programmer's assistant for </a:t>
            </a:r>
          </a:p>
          <a:p>
            <a:r>
              <a:rPr lang="en-US" b="1" dirty="0">
                <a:solidFill>
                  <a:srgbClr val="FF0000"/>
                </a:solidFill>
              </a:rPr>
              <a:t>generating code</a:t>
            </a:r>
          </a:p>
        </p:txBody>
      </p:sp>
      <p:sp>
        <p:nvSpPr>
          <p:cNvPr id="28" name="TextBox 27">
            <a:extLst>
              <a:ext uri="{FF2B5EF4-FFF2-40B4-BE49-F238E27FC236}">
                <a16:creationId xmlns:a16="http://schemas.microsoft.com/office/drawing/2014/main" id="{F589E66C-B575-5404-6405-50A30F2B288A}"/>
              </a:ext>
            </a:extLst>
          </p:cNvPr>
          <p:cNvSpPr txBox="1"/>
          <p:nvPr/>
        </p:nvSpPr>
        <p:spPr>
          <a:xfrm>
            <a:off x="5966232" y="4876800"/>
            <a:ext cx="2146742" cy="1754326"/>
          </a:xfrm>
          <a:prstGeom prst="rect">
            <a:avLst/>
          </a:prstGeom>
          <a:noFill/>
        </p:spPr>
        <p:txBody>
          <a:bodyPr wrap="none" rtlCol="0">
            <a:spAutoFit/>
          </a:bodyPr>
          <a:lstStyle/>
          <a:p>
            <a:r>
              <a:rPr lang="en-US" b="1" dirty="0">
                <a:solidFill>
                  <a:srgbClr val="FF0000"/>
                </a:solidFill>
              </a:rPr>
              <a:t>Job: </a:t>
            </a:r>
          </a:p>
          <a:p>
            <a:r>
              <a:rPr lang="en-US" b="1" dirty="0">
                <a:solidFill>
                  <a:srgbClr val="FF0000"/>
                </a:solidFill>
              </a:rPr>
              <a:t>writing code, </a:t>
            </a:r>
          </a:p>
          <a:p>
            <a:r>
              <a:rPr lang="en-US" b="1" dirty="0">
                <a:solidFill>
                  <a:srgbClr val="FF0000"/>
                </a:solidFill>
              </a:rPr>
              <a:t>communications, </a:t>
            </a:r>
          </a:p>
          <a:p>
            <a:r>
              <a:rPr lang="en-US" b="1" dirty="0">
                <a:solidFill>
                  <a:srgbClr val="FF0000"/>
                </a:solidFill>
              </a:rPr>
              <a:t>requirements, </a:t>
            </a:r>
          </a:p>
          <a:p>
            <a:r>
              <a:rPr lang="en-US" b="1" dirty="0">
                <a:solidFill>
                  <a:srgbClr val="FF0000"/>
                </a:solidFill>
              </a:rPr>
              <a:t>design</a:t>
            </a:r>
          </a:p>
          <a:p>
            <a:r>
              <a:rPr lang="en-US" b="1" dirty="0">
                <a:solidFill>
                  <a:srgbClr val="FF0000"/>
                </a:solidFill>
              </a:rPr>
              <a:t>…</a:t>
            </a:r>
          </a:p>
        </p:txBody>
      </p:sp>
    </p:spTree>
    <p:extLst>
      <p:ext uri="{BB962C8B-B14F-4D97-AF65-F5344CB8AC3E}">
        <p14:creationId xmlns:p14="http://schemas.microsoft.com/office/powerpoint/2010/main" val="197483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3</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Motivation</a:t>
            </a:r>
            <a:endParaRPr lang="en-US" altLang="en-US" sz="2000" b="1" dirty="0">
              <a:solidFill>
                <a:srgbClr val="FF0000"/>
              </a:solidFill>
            </a:endParaRPr>
          </a:p>
          <a:p>
            <a:endParaRPr lang="en-US" altLang="en-US" sz="1600" dirty="0">
              <a:solidFill>
                <a:srgbClr val="FF0000"/>
              </a:solidFill>
              <a:latin typeface="+mj-lt"/>
            </a:endParaRPr>
          </a:p>
          <a:p>
            <a:r>
              <a:rPr lang="en-US" altLang="en-US" sz="2000" dirty="0">
                <a:latin typeface="+mj-lt"/>
              </a:rPr>
              <a:t>Issues in programming with LLM:</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Intent specification, problem decomposition and computational thinking (Sarkar et al. 2022)</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Code quality and overconfidence (</a:t>
            </a:r>
            <a:r>
              <a:rPr lang="en-US" altLang="zh-CN" sz="2000" dirty="0">
                <a:latin typeface="+mj-lt"/>
              </a:rPr>
              <a:t>Johnson et al. 2023, Liu et al. 2023</a:t>
            </a:r>
            <a:r>
              <a:rPr lang="en-US" sz="2000" dirty="0">
                <a:latin typeface="+mj-lt"/>
              </a:rPr>
              <a:t>)</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Usability issues (Liang et al. 2024)</a:t>
            </a:r>
            <a:endParaRPr lang="en-US" altLang="en-US" sz="2000" dirty="0">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latin typeface="+mj-lt"/>
              <a:cs typeface="Times New Roman" panose="02020603050405020304" pitchFamily="18" charset="0"/>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11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4</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altLang="zh-CN" sz="2000" b="1" dirty="0">
                <a:solidFill>
                  <a:srgbClr val="FF0000"/>
                </a:solidFill>
              </a:rPr>
              <a:t>Motivation</a:t>
            </a:r>
            <a:endParaRPr lang="en-US" altLang="en-US" sz="2000" b="1" dirty="0">
              <a:solidFill>
                <a:srgbClr val="FF0000"/>
              </a:solidFill>
            </a:endParaRPr>
          </a:p>
          <a:p>
            <a:endParaRPr lang="en-US" altLang="en-US" sz="1600" dirty="0">
              <a:solidFill>
                <a:srgbClr val="FF0000"/>
              </a:solidFill>
              <a:latin typeface="+mj-lt"/>
            </a:endParaRPr>
          </a:p>
          <a:p>
            <a:pPr marL="342900" indent="-342900">
              <a:buFont typeface="Arial" panose="020B0604020202020204" pitchFamily="34" charset="0"/>
              <a:buChar char="•"/>
            </a:pPr>
            <a:r>
              <a:rPr lang="en-US" sz="2000" dirty="0">
                <a:latin typeface="+mj-lt"/>
              </a:rPr>
              <a:t>Apply the communication lens to inspect the gap</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Question: Does asking clarifying questions increase confidence in code generation?</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r>
              <a:rPr lang="en-US" sz="2000" dirty="0">
                <a:latin typeface="+mj-lt"/>
              </a:rPr>
              <a:t>Compare communication skill of </a:t>
            </a:r>
            <a:r>
              <a:rPr lang="en-US" altLang="zh-CN" sz="2000" dirty="0">
                <a:latin typeface="+mj-lt"/>
              </a:rPr>
              <a:t>s</a:t>
            </a:r>
            <a:r>
              <a:rPr lang="en-US" sz="2000" dirty="0">
                <a:latin typeface="+mj-lt"/>
              </a:rPr>
              <a:t>oftware engineer vs LLM:</a:t>
            </a:r>
          </a:p>
          <a:p>
            <a:pPr marL="342900" indent="-342900">
              <a:buFont typeface="Arial" panose="020B0604020202020204" pitchFamily="34" charset="0"/>
              <a:buChar char="•"/>
            </a:pPr>
            <a:endParaRPr lang="en-US" sz="2000" dirty="0">
              <a:latin typeface="+mj-lt"/>
            </a:endParaRPr>
          </a:p>
          <a:p>
            <a:pPr marL="342900" indent="-342900">
              <a:buFont typeface="Arial" panose="020B0604020202020204" pitchFamily="34" charset="0"/>
              <a:buChar char="•"/>
            </a:pPr>
            <a:endParaRPr lang="en-US" altLang="en-US" sz="2000" dirty="0">
              <a:latin typeface="+mj-lt"/>
            </a:endParaRPr>
          </a:p>
          <a:p>
            <a:pPr marL="342900" indent="-34290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solidFill>
                <a:srgbClr val="FF0000"/>
              </a:solidFill>
              <a:latin typeface="+mj-lt"/>
            </a:endParaRPr>
          </a:p>
          <a:p>
            <a:pPr marL="285750" indent="-285750">
              <a:buFont typeface="Arial" panose="020B0604020202020204" pitchFamily="34" charset="0"/>
              <a:buChar char="•"/>
            </a:pPr>
            <a:endParaRPr lang="en-US" altLang="en-US" sz="1600" dirty="0">
              <a:latin typeface="+mj-lt"/>
              <a:cs typeface="Times New Roman" panose="02020603050405020304" pitchFamily="18" charset="0"/>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2771F908-2696-474E-9B1E-1B7E2771933C}"/>
              </a:ext>
            </a:extLst>
          </p:cNvPr>
          <p:cNvGrpSpPr/>
          <p:nvPr/>
        </p:nvGrpSpPr>
        <p:grpSpPr>
          <a:xfrm>
            <a:off x="1438382" y="3414445"/>
            <a:ext cx="1838532" cy="1077208"/>
            <a:chOff x="8981089" y="4571079"/>
            <a:chExt cx="1165659" cy="700780"/>
          </a:xfrm>
        </p:grpSpPr>
        <p:pic>
          <p:nvPicPr>
            <p:cNvPr id="5" name="Picture 4">
              <a:extLst>
                <a:ext uri="{FF2B5EF4-FFF2-40B4-BE49-F238E27FC236}">
                  <a16:creationId xmlns:a16="http://schemas.microsoft.com/office/drawing/2014/main" id="{BD52201B-1BFE-6E63-D9B4-818878538D65}"/>
                </a:ext>
              </a:extLst>
            </p:cNvPr>
            <p:cNvPicPr>
              <a:picLocks noChangeAspect="1"/>
            </p:cNvPicPr>
            <p:nvPr/>
          </p:nvPicPr>
          <p:blipFill>
            <a:blip r:embed="rId4"/>
            <a:stretch>
              <a:fillRect/>
            </a:stretch>
          </p:blipFill>
          <p:spPr>
            <a:xfrm>
              <a:off x="8981089" y="4586543"/>
              <a:ext cx="648843" cy="685316"/>
            </a:xfrm>
            <a:prstGeom prst="rect">
              <a:avLst/>
            </a:prstGeom>
          </p:spPr>
        </p:pic>
        <p:pic>
          <p:nvPicPr>
            <p:cNvPr id="6" name="Picture 5">
              <a:extLst>
                <a:ext uri="{FF2B5EF4-FFF2-40B4-BE49-F238E27FC236}">
                  <a16:creationId xmlns:a16="http://schemas.microsoft.com/office/drawing/2014/main" id="{AF789240-F7EC-0985-7242-25456D516ADC}"/>
                </a:ext>
              </a:extLst>
            </p:cNvPr>
            <p:cNvPicPr>
              <a:picLocks noChangeAspect="1"/>
            </p:cNvPicPr>
            <p:nvPr/>
          </p:nvPicPr>
          <p:blipFill>
            <a:blip r:embed="rId5"/>
            <a:stretch>
              <a:fillRect/>
            </a:stretch>
          </p:blipFill>
          <p:spPr>
            <a:xfrm>
              <a:off x="9565432" y="4571079"/>
              <a:ext cx="581316" cy="688968"/>
            </a:xfrm>
            <a:prstGeom prst="rect">
              <a:avLst/>
            </a:prstGeom>
          </p:spPr>
        </p:pic>
      </p:grpSp>
      <p:sp>
        <p:nvSpPr>
          <p:cNvPr id="7" name="TextBox 6">
            <a:extLst>
              <a:ext uri="{FF2B5EF4-FFF2-40B4-BE49-F238E27FC236}">
                <a16:creationId xmlns:a16="http://schemas.microsoft.com/office/drawing/2014/main" id="{9007A2E2-6176-57EB-D2E3-3D1764E2F23F}"/>
              </a:ext>
            </a:extLst>
          </p:cNvPr>
          <p:cNvSpPr txBox="1"/>
          <p:nvPr/>
        </p:nvSpPr>
        <p:spPr>
          <a:xfrm>
            <a:off x="335869" y="4801741"/>
            <a:ext cx="4226713" cy="1200329"/>
          </a:xfrm>
          <a:prstGeom prst="rect">
            <a:avLst/>
          </a:prstGeom>
          <a:noFill/>
        </p:spPr>
        <p:txBody>
          <a:bodyPr wrap="square" rtlCol="0">
            <a:spAutoFit/>
          </a:bodyPr>
          <a:lstStyle/>
          <a:p>
            <a:r>
              <a:rPr lang="en-US" sz="1800" dirty="0">
                <a:latin typeface="+mj-lt"/>
              </a:rPr>
              <a:t>Effective communication is a critical skill to accomplish software engineering tasks reliably with high quality</a:t>
            </a:r>
          </a:p>
          <a:p>
            <a:endParaRPr lang="en-US" dirty="0"/>
          </a:p>
        </p:txBody>
      </p:sp>
      <p:sp>
        <p:nvSpPr>
          <p:cNvPr id="8" name="TextBox 7">
            <a:extLst>
              <a:ext uri="{FF2B5EF4-FFF2-40B4-BE49-F238E27FC236}">
                <a16:creationId xmlns:a16="http://schemas.microsoft.com/office/drawing/2014/main" id="{3002CE0E-BF1F-3EBE-B14F-AE0B7D9289C2}"/>
              </a:ext>
            </a:extLst>
          </p:cNvPr>
          <p:cNvSpPr txBox="1"/>
          <p:nvPr/>
        </p:nvSpPr>
        <p:spPr>
          <a:xfrm>
            <a:off x="5105400" y="4798283"/>
            <a:ext cx="3428999" cy="923330"/>
          </a:xfrm>
          <a:prstGeom prst="rect">
            <a:avLst/>
          </a:prstGeom>
          <a:noFill/>
        </p:spPr>
        <p:txBody>
          <a:bodyPr wrap="square" rtlCol="0">
            <a:spAutoFit/>
          </a:bodyPr>
          <a:lstStyle/>
          <a:p>
            <a:r>
              <a:rPr lang="en-US" sz="1800" dirty="0">
                <a:latin typeface="+mj-lt"/>
              </a:rPr>
              <a:t>The degree of communication skills is rarely evaluated in code generation</a:t>
            </a:r>
            <a:endParaRPr lang="en-US" dirty="0"/>
          </a:p>
        </p:txBody>
      </p:sp>
      <p:pic>
        <p:nvPicPr>
          <p:cNvPr id="9" name="Picture 8" descr="A logo for a computer&#10;&#10;Description automatically generated">
            <a:extLst>
              <a:ext uri="{FF2B5EF4-FFF2-40B4-BE49-F238E27FC236}">
                <a16:creationId xmlns:a16="http://schemas.microsoft.com/office/drawing/2014/main" id="{DBEDE9B6-7236-3AAE-49D0-ED9D4D242A32}"/>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13574" t="19322" r="53877" b="31991"/>
          <a:stretch/>
        </p:blipFill>
        <p:spPr>
          <a:xfrm>
            <a:off x="6665945" y="3493124"/>
            <a:ext cx="1284005" cy="1075845"/>
          </a:xfrm>
          <a:prstGeom prst="rect">
            <a:avLst/>
          </a:prstGeom>
        </p:spPr>
      </p:pic>
      <p:pic>
        <p:nvPicPr>
          <p:cNvPr id="11" name="Picture 10" descr="A black text on a black background&#10;&#10;Description automatically generated">
            <a:extLst>
              <a:ext uri="{FF2B5EF4-FFF2-40B4-BE49-F238E27FC236}">
                <a16:creationId xmlns:a16="http://schemas.microsoft.com/office/drawing/2014/main" id="{56497E73-6F3D-F373-D324-0F60CF192CFD}"/>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r="67129" b="-5786"/>
          <a:stretch/>
        </p:blipFill>
        <p:spPr>
          <a:xfrm>
            <a:off x="5352256" y="3499807"/>
            <a:ext cx="1113383" cy="1053437"/>
          </a:xfrm>
          <a:prstGeom prst="rect">
            <a:avLst/>
          </a:prstGeom>
        </p:spPr>
      </p:pic>
    </p:spTree>
    <p:extLst>
      <p:ext uri="{BB962C8B-B14F-4D97-AF65-F5344CB8AC3E}">
        <p14:creationId xmlns:p14="http://schemas.microsoft.com/office/powerpoint/2010/main" val="334127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5</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Approach: Communication-Centered Process</a:t>
            </a:r>
            <a:endParaRPr lang="en-US" altLang="en-US" sz="2000" b="1" dirty="0">
              <a:solidFill>
                <a:srgbClr val="FF0000"/>
              </a:solidFill>
            </a:endParaRP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Study the potential of LLMs from the dimension of effective communication skills.</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Explore a process with 2 LLMs (Coder + Communicator) to ask more clarifying questions to refine the generated code.</a:t>
            </a:r>
          </a:p>
          <a:p>
            <a:pPr marL="285750" indent="-285750">
              <a:buFont typeface="Arial" panose="020B0604020202020204" pitchFamily="34" charset="0"/>
              <a:buChar char="•"/>
            </a:pPr>
            <a:endParaRPr lang="en-US" sz="1600" dirty="0">
              <a:latin typeface="+mj-lt"/>
            </a:endParaRPr>
          </a:p>
          <a:p>
            <a:pPr marL="1028700" lvl="1">
              <a:buFont typeface="Arial" panose="020B0604020202020204" pitchFamily="34" charset="0"/>
              <a:buChar char="•"/>
            </a:pPr>
            <a:endParaRPr lang="en-US" altLang="en-US" sz="1600" dirty="0">
              <a:latin typeface="+mj-lt"/>
              <a:cs typeface="Times New Roman" panose="02020603050405020304" pitchFamily="18" charset="0"/>
            </a:endParaRPr>
          </a:p>
          <a:p>
            <a:pPr marL="285750" indent="-2857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783A0509-CCF9-8536-D3CB-242DF85CCA5C}"/>
              </a:ext>
            </a:extLst>
          </p:cNvPr>
          <p:cNvGrpSpPr/>
          <p:nvPr/>
        </p:nvGrpSpPr>
        <p:grpSpPr>
          <a:xfrm>
            <a:off x="1179513" y="3512250"/>
            <a:ext cx="6334482" cy="2971100"/>
            <a:chOff x="2007933" y="1053193"/>
            <a:chExt cx="6334482" cy="2971100"/>
          </a:xfrm>
        </p:grpSpPr>
        <p:pic>
          <p:nvPicPr>
            <p:cNvPr id="5" name="Picture 4" descr="A person with blonde hair&#10;&#10;Description automatically generated">
              <a:extLst>
                <a:ext uri="{FF2B5EF4-FFF2-40B4-BE49-F238E27FC236}">
                  <a16:creationId xmlns:a16="http://schemas.microsoft.com/office/drawing/2014/main" id="{FCA06908-DB7C-1B9B-7CFE-0D0F7FDEA0A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007933" y="2225806"/>
              <a:ext cx="521638" cy="521638"/>
            </a:xfrm>
            <a:prstGeom prst="rect">
              <a:avLst/>
            </a:prstGeom>
          </p:spPr>
        </p:pic>
        <p:sp>
          <p:nvSpPr>
            <p:cNvPr id="6" name="Rectangle: Rounded Corners 5">
              <a:extLst>
                <a:ext uri="{FF2B5EF4-FFF2-40B4-BE49-F238E27FC236}">
                  <a16:creationId xmlns:a16="http://schemas.microsoft.com/office/drawing/2014/main" id="{61E73AAF-F07B-FE18-327D-56AF1B19340B}"/>
                </a:ext>
              </a:extLst>
            </p:cNvPr>
            <p:cNvSpPr/>
            <p:nvPr/>
          </p:nvSpPr>
          <p:spPr>
            <a:xfrm>
              <a:off x="3297246" y="1583628"/>
              <a:ext cx="1074307" cy="55742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050" dirty="0">
                  <a:solidFill>
                    <a:schemeClr val="tx1"/>
                  </a:solidFill>
                </a:rPr>
                <a:t>Problem description</a:t>
              </a:r>
            </a:p>
          </p:txBody>
        </p:sp>
        <p:cxnSp>
          <p:nvCxnSpPr>
            <p:cNvPr id="7" name="Straight Connector 6">
              <a:extLst>
                <a:ext uri="{FF2B5EF4-FFF2-40B4-BE49-F238E27FC236}">
                  <a16:creationId xmlns:a16="http://schemas.microsoft.com/office/drawing/2014/main" id="{254D4910-50A7-8309-1E7F-C2BFD5BB5E11}"/>
                </a:ext>
              </a:extLst>
            </p:cNvPr>
            <p:cNvCxnSpPr>
              <a:cxnSpLocks/>
            </p:cNvCxnSpPr>
            <p:nvPr/>
          </p:nvCxnSpPr>
          <p:spPr>
            <a:xfrm>
              <a:off x="2780362" y="1053193"/>
              <a:ext cx="0" cy="2971100"/>
            </a:xfrm>
            <a:prstGeom prst="line">
              <a:avLst/>
            </a:prstGeom>
            <a:ln w="44450">
              <a:prstDash val="das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4FEFC3E-DF01-1041-2922-C8A220A6E6CD}"/>
                </a:ext>
              </a:extLst>
            </p:cNvPr>
            <p:cNvCxnSpPr>
              <a:cxnSpLocks/>
              <a:endCxn id="6" idx="1"/>
            </p:cNvCxnSpPr>
            <p:nvPr/>
          </p:nvCxnSpPr>
          <p:spPr>
            <a:xfrm>
              <a:off x="2780362" y="1862340"/>
              <a:ext cx="51688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9F7176AD-9CDF-4CEA-2AB8-2481410A237D}"/>
                </a:ext>
              </a:extLst>
            </p:cNvPr>
            <p:cNvGrpSpPr/>
            <p:nvPr/>
          </p:nvGrpSpPr>
          <p:grpSpPr>
            <a:xfrm>
              <a:off x="5417479" y="1312217"/>
              <a:ext cx="942887" cy="849125"/>
              <a:chOff x="7223304" y="606622"/>
              <a:chExt cx="1257183" cy="1132167"/>
            </a:xfrm>
          </p:grpSpPr>
          <p:pic>
            <p:nvPicPr>
              <p:cNvPr id="27" name="Picture 26" descr="A cartoon robot with a screen&#10;&#10;Description automatically generated">
                <a:extLst>
                  <a:ext uri="{FF2B5EF4-FFF2-40B4-BE49-F238E27FC236}">
                    <a16:creationId xmlns:a16="http://schemas.microsoft.com/office/drawing/2014/main" id="{DF2DA25A-9AA2-83FA-FFA6-E5CE8BE6676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361104" y="941451"/>
                <a:ext cx="797338" cy="797338"/>
              </a:xfrm>
              <a:prstGeom prst="rect">
                <a:avLst/>
              </a:prstGeom>
            </p:spPr>
          </p:pic>
          <p:sp>
            <p:nvSpPr>
              <p:cNvPr id="28" name="TextBox 27">
                <a:extLst>
                  <a:ext uri="{FF2B5EF4-FFF2-40B4-BE49-F238E27FC236}">
                    <a16:creationId xmlns:a16="http://schemas.microsoft.com/office/drawing/2014/main" id="{08D11A61-B8C3-A3E2-34E7-C94F42BA84FF}"/>
                  </a:ext>
                </a:extLst>
              </p:cNvPr>
              <p:cNvSpPr txBox="1"/>
              <p:nvPr/>
            </p:nvSpPr>
            <p:spPr>
              <a:xfrm>
                <a:off x="7223304" y="606622"/>
                <a:ext cx="1257183" cy="338555"/>
              </a:xfrm>
              <a:prstGeom prst="rect">
                <a:avLst/>
              </a:prstGeom>
              <a:noFill/>
            </p:spPr>
            <p:txBody>
              <a:bodyPr wrap="none" rtlCol="0">
                <a:spAutoFit/>
              </a:bodyPr>
              <a:lstStyle/>
              <a:p>
                <a:r>
                  <a:rPr lang="en-US" sz="1050" dirty="0"/>
                  <a:t>Coder (LLM)</a:t>
                </a:r>
              </a:p>
            </p:txBody>
          </p:sp>
        </p:grpSp>
        <p:cxnSp>
          <p:nvCxnSpPr>
            <p:cNvPr id="11" name="Straight Arrow Connector 10">
              <a:extLst>
                <a:ext uri="{FF2B5EF4-FFF2-40B4-BE49-F238E27FC236}">
                  <a16:creationId xmlns:a16="http://schemas.microsoft.com/office/drawing/2014/main" id="{5B425391-9D42-2264-B468-A1A995348F73}"/>
                </a:ext>
              </a:extLst>
            </p:cNvPr>
            <p:cNvCxnSpPr>
              <a:cxnSpLocks/>
              <a:stCxn id="6" idx="3"/>
              <a:endCxn id="27" idx="1"/>
            </p:cNvCxnSpPr>
            <p:nvPr/>
          </p:nvCxnSpPr>
          <p:spPr>
            <a:xfrm>
              <a:off x="4371552" y="1862340"/>
              <a:ext cx="11492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D7D0844-9412-D6A1-F7AF-275AC7B1469E}"/>
                </a:ext>
              </a:extLst>
            </p:cNvPr>
            <p:cNvCxnSpPr>
              <a:cxnSpLocks/>
            </p:cNvCxnSpPr>
            <p:nvPr/>
          </p:nvCxnSpPr>
          <p:spPr>
            <a:xfrm>
              <a:off x="6118832" y="1862340"/>
              <a:ext cx="114927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Rectangle: Rounded Corners 12">
              <a:extLst>
                <a:ext uri="{FF2B5EF4-FFF2-40B4-BE49-F238E27FC236}">
                  <a16:creationId xmlns:a16="http://schemas.microsoft.com/office/drawing/2014/main" id="{176AB0D3-D827-DCF7-C9D0-7B4DD2B85A10}"/>
                </a:ext>
              </a:extLst>
            </p:cNvPr>
            <p:cNvSpPr/>
            <p:nvPr/>
          </p:nvSpPr>
          <p:spPr>
            <a:xfrm>
              <a:off x="7268108" y="1583628"/>
              <a:ext cx="1074307" cy="557424"/>
            </a:xfrm>
            <a:prstGeom prst="round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050" dirty="0">
                  <a:solidFill>
                    <a:schemeClr val="tx1"/>
                  </a:solidFill>
                </a:rPr>
                <a:t>Generated Code</a:t>
              </a:r>
            </a:p>
          </p:txBody>
        </p:sp>
        <p:grpSp>
          <p:nvGrpSpPr>
            <p:cNvPr id="14" name="Group 13">
              <a:extLst>
                <a:ext uri="{FF2B5EF4-FFF2-40B4-BE49-F238E27FC236}">
                  <a16:creationId xmlns:a16="http://schemas.microsoft.com/office/drawing/2014/main" id="{1F9EC77A-22F7-7794-5227-12BC37E2F549}"/>
                </a:ext>
              </a:extLst>
            </p:cNvPr>
            <p:cNvGrpSpPr/>
            <p:nvPr/>
          </p:nvGrpSpPr>
          <p:grpSpPr>
            <a:xfrm>
              <a:off x="5093509" y="2636989"/>
              <a:ext cx="1452642" cy="891992"/>
              <a:chOff x="7062363" y="522414"/>
              <a:chExt cx="1936855" cy="1189323"/>
            </a:xfrm>
          </p:grpSpPr>
          <p:pic>
            <p:nvPicPr>
              <p:cNvPr id="25" name="Picture 24" descr="A cartoon robot with a screen&#10;&#10;Description automatically generated">
                <a:extLst>
                  <a:ext uri="{FF2B5EF4-FFF2-40B4-BE49-F238E27FC236}">
                    <a16:creationId xmlns:a16="http://schemas.microsoft.com/office/drawing/2014/main" id="{ADBEE4ED-D503-3946-3679-9674169DE324}"/>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7634211" y="914399"/>
                <a:ext cx="797338" cy="797338"/>
              </a:xfrm>
              <a:prstGeom prst="rect">
                <a:avLst/>
              </a:prstGeom>
            </p:spPr>
          </p:pic>
          <p:sp>
            <p:nvSpPr>
              <p:cNvPr id="26" name="TextBox 25">
                <a:extLst>
                  <a:ext uri="{FF2B5EF4-FFF2-40B4-BE49-F238E27FC236}">
                    <a16:creationId xmlns:a16="http://schemas.microsoft.com/office/drawing/2014/main" id="{2855853D-EEA9-CAC1-E973-A64E384DD733}"/>
                  </a:ext>
                </a:extLst>
              </p:cNvPr>
              <p:cNvSpPr txBox="1"/>
              <p:nvPr/>
            </p:nvSpPr>
            <p:spPr>
              <a:xfrm>
                <a:off x="7062363" y="522414"/>
                <a:ext cx="1936855" cy="338555"/>
              </a:xfrm>
              <a:prstGeom prst="rect">
                <a:avLst/>
              </a:prstGeom>
              <a:noFill/>
            </p:spPr>
            <p:txBody>
              <a:bodyPr wrap="none" rtlCol="0">
                <a:spAutoFit/>
              </a:bodyPr>
              <a:lstStyle/>
              <a:p>
                <a:r>
                  <a:rPr lang="en-US" sz="1050" dirty="0"/>
                  <a:t>Communicator (LLM)</a:t>
                </a:r>
              </a:p>
            </p:txBody>
          </p:sp>
        </p:grpSp>
        <p:cxnSp>
          <p:nvCxnSpPr>
            <p:cNvPr id="15" name="Straight Arrow Connector 14">
              <a:extLst>
                <a:ext uri="{FF2B5EF4-FFF2-40B4-BE49-F238E27FC236}">
                  <a16:creationId xmlns:a16="http://schemas.microsoft.com/office/drawing/2014/main" id="{675EC93D-A8CD-B6FE-FE23-5EC06C7A5EA0}"/>
                </a:ext>
              </a:extLst>
            </p:cNvPr>
            <p:cNvCxnSpPr>
              <a:cxnSpLocks/>
            </p:cNvCxnSpPr>
            <p:nvPr/>
          </p:nvCxnSpPr>
          <p:spPr>
            <a:xfrm>
              <a:off x="2810203" y="3334727"/>
              <a:ext cx="260727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78C0144-AFB6-EE75-C1B5-A29E013B227F}"/>
                </a:ext>
              </a:extLst>
            </p:cNvPr>
            <p:cNvCxnSpPr>
              <a:cxnSpLocks/>
            </p:cNvCxnSpPr>
            <p:nvPr/>
          </p:nvCxnSpPr>
          <p:spPr>
            <a:xfrm flipH="1">
              <a:off x="2810203" y="3154511"/>
              <a:ext cx="256823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A9C15A7C-C1A4-7E2D-7C0F-F824DDC741F7}"/>
                </a:ext>
              </a:extLst>
            </p:cNvPr>
            <p:cNvSpPr txBox="1"/>
            <p:nvPr/>
          </p:nvSpPr>
          <p:spPr>
            <a:xfrm>
              <a:off x="3205106" y="2892874"/>
              <a:ext cx="1919115" cy="219291"/>
            </a:xfrm>
            <a:prstGeom prst="rect">
              <a:avLst/>
            </a:prstGeom>
            <a:noFill/>
          </p:spPr>
          <p:txBody>
            <a:bodyPr wrap="none" rtlCol="0">
              <a:spAutoFit/>
            </a:bodyPr>
            <a:lstStyle/>
            <a:p>
              <a:r>
                <a:rPr lang="en-US" sz="825" dirty="0"/>
                <a:t>2. Ask clarifying or probing questions</a:t>
              </a:r>
            </a:p>
          </p:txBody>
        </p:sp>
        <p:cxnSp>
          <p:nvCxnSpPr>
            <p:cNvPr id="18" name="Straight Arrow Connector 17">
              <a:extLst>
                <a:ext uri="{FF2B5EF4-FFF2-40B4-BE49-F238E27FC236}">
                  <a16:creationId xmlns:a16="http://schemas.microsoft.com/office/drawing/2014/main" id="{8124ABC3-8708-54B6-2097-C3C45AD853AC}"/>
                </a:ext>
              </a:extLst>
            </p:cNvPr>
            <p:cNvCxnSpPr>
              <a:cxnSpLocks/>
              <a:stCxn id="26" idx="0"/>
              <a:endCxn id="27" idx="2"/>
            </p:cNvCxnSpPr>
            <p:nvPr/>
          </p:nvCxnSpPr>
          <p:spPr>
            <a:xfrm flipV="1">
              <a:off x="5819830" y="2161342"/>
              <a:ext cx="1" cy="4756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4960D1C-F653-9EA5-80C8-DB5F3D1949D8}"/>
                </a:ext>
              </a:extLst>
            </p:cNvPr>
            <p:cNvCxnSpPr>
              <a:cxnSpLocks/>
              <a:stCxn id="6" idx="2"/>
              <a:endCxn id="26" idx="1"/>
            </p:cNvCxnSpPr>
            <p:nvPr/>
          </p:nvCxnSpPr>
          <p:spPr>
            <a:xfrm>
              <a:off x="3834400" y="2141052"/>
              <a:ext cx="1259109" cy="6228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51FCE-92BC-A818-7C6D-70301B6FAE55}"/>
                </a:ext>
              </a:extLst>
            </p:cNvPr>
            <p:cNvCxnSpPr>
              <a:cxnSpLocks/>
              <a:stCxn id="13" idx="2"/>
              <a:endCxn id="26" idx="3"/>
            </p:cNvCxnSpPr>
            <p:nvPr/>
          </p:nvCxnSpPr>
          <p:spPr>
            <a:xfrm flipH="1">
              <a:off x="6546151" y="2141052"/>
              <a:ext cx="1259111" cy="62289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D10A2BE-D0FA-BD2B-5ADF-F3A719F9E49A}"/>
                </a:ext>
              </a:extLst>
            </p:cNvPr>
            <p:cNvSpPr txBox="1"/>
            <p:nvPr/>
          </p:nvSpPr>
          <p:spPr>
            <a:xfrm rot="1518031">
              <a:off x="3498514" y="2423336"/>
              <a:ext cx="1754006" cy="219291"/>
            </a:xfrm>
            <a:prstGeom prst="rect">
              <a:avLst/>
            </a:prstGeom>
            <a:noFill/>
          </p:spPr>
          <p:txBody>
            <a:bodyPr wrap="none" rtlCol="0">
              <a:spAutoFit/>
            </a:bodyPr>
            <a:lstStyle/>
            <a:p>
              <a:r>
                <a:rPr lang="en-US" sz="825" dirty="0"/>
                <a:t>1. Find areas with low confidence</a:t>
              </a:r>
            </a:p>
          </p:txBody>
        </p:sp>
        <p:sp>
          <p:nvSpPr>
            <p:cNvPr id="22" name="TextBox 21">
              <a:extLst>
                <a:ext uri="{FF2B5EF4-FFF2-40B4-BE49-F238E27FC236}">
                  <a16:creationId xmlns:a16="http://schemas.microsoft.com/office/drawing/2014/main" id="{04C7D60A-0DA9-5B11-A646-23EA40BD459B}"/>
                </a:ext>
              </a:extLst>
            </p:cNvPr>
            <p:cNvSpPr txBox="1"/>
            <p:nvPr/>
          </p:nvSpPr>
          <p:spPr>
            <a:xfrm rot="19966610">
              <a:off x="6391104" y="2451942"/>
              <a:ext cx="1754006" cy="219291"/>
            </a:xfrm>
            <a:prstGeom prst="rect">
              <a:avLst/>
            </a:prstGeom>
            <a:noFill/>
          </p:spPr>
          <p:txBody>
            <a:bodyPr wrap="none" rtlCol="0">
              <a:spAutoFit/>
            </a:bodyPr>
            <a:lstStyle/>
            <a:p>
              <a:r>
                <a:rPr lang="en-US" sz="825" dirty="0"/>
                <a:t>1. Find areas with low confidence</a:t>
              </a:r>
            </a:p>
          </p:txBody>
        </p:sp>
        <p:sp>
          <p:nvSpPr>
            <p:cNvPr id="23" name="TextBox 22">
              <a:extLst>
                <a:ext uri="{FF2B5EF4-FFF2-40B4-BE49-F238E27FC236}">
                  <a16:creationId xmlns:a16="http://schemas.microsoft.com/office/drawing/2014/main" id="{81025390-A9D2-A4A6-429C-302DBD493AB2}"/>
                </a:ext>
              </a:extLst>
            </p:cNvPr>
            <p:cNvSpPr txBox="1"/>
            <p:nvPr/>
          </p:nvSpPr>
          <p:spPr>
            <a:xfrm>
              <a:off x="5819830" y="2262062"/>
              <a:ext cx="1468672" cy="219291"/>
            </a:xfrm>
            <a:prstGeom prst="rect">
              <a:avLst/>
            </a:prstGeom>
            <a:noFill/>
          </p:spPr>
          <p:txBody>
            <a:bodyPr wrap="none" rtlCol="0">
              <a:spAutoFit/>
            </a:bodyPr>
            <a:lstStyle/>
            <a:p>
              <a:r>
                <a:rPr lang="en-US" sz="825" dirty="0"/>
                <a:t>4. Ask Coder to refine code</a:t>
              </a:r>
            </a:p>
          </p:txBody>
        </p:sp>
        <p:sp>
          <p:nvSpPr>
            <p:cNvPr id="24" name="TextBox 23">
              <a:extLst>
                <a:ext uri="{FF2B5EF4-FFF2-40B4-BE49-F238E27FC236}">
                  <a16:creationId xmlns:a16="http://schemas.microsoft.com/office/drawing/2014/main" id="{FB3347E8-B7E5-1879-C382-D811983D808F}"/>
                </a:ext>
              </a:extLst>
            </p:cNvPr>
            <p:cNvSpPr txBox="1"/>
            <p:nvPr/>
          </p:nvSpPr>
          <p:spPr>
            <a:xfrm>
              <a:off x="3729210" y="3384231"/>
              <a:ext cx="1414170" cy="219291"/>
            </a:xfrm>
            <a:prstGeom prst="rect">
              <a:avLst/>
            </a:prstGeom>
            <a:noFill/>
          </p:spPr>
          <p:txBody>
            <a:bodyPr wrap="none" rtlCol="0">
              <a:spAutoFit/>
            </a:bodyPr>
            <a:lstStyle/>
            <a:p>
              <a:r>
                <a:rPr lang="en-US" sz="825" dirty="0"/>
                <a:t>3. Get response from user</a:t>
              </a:r>
            </a:p>
          </p:txBody>
        </p:sp>
      </p:grpSp>
    </p:spTree>
    <p:extLst>
      <p:ext uri="{BB962C8B-B14F-4D97-AF65-F5344CB8AC3E}">
        <p14:creationId xmlns:p14="http://schemas.microsoft.com/office/powerpoint/2010/main" val="1483801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6</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Communication-Centered Process -  Example Usage </a:t>
            </a:r>
            <a:endParaRPr lang="en-US" altLang="en-US" sz="2000" b="1" dirty="0">
              <a:solidFill>
                <a:srgbClr val="FF0000"/>
              </a:solidFill>
            </a:endParaRPr>
          </a:p>
          <a:p>
            <a:pPr marL="171450" indent="-171450">
              <a:buFont typeface="Arial" panose="020B0604020202020204" pitchFamily="34" charset="0"/>
              <a:buChar char="•"/>
            </a:pPr>
            <a:endParaRPr lang="en-US" sz="2000" dirty="0">
              <a:latin typeface="+mj-lt"/>
            </a:endParaRPr>
          </a:p>
          <a:p>
            <a:pPr marL="171450" indent="-171450">
              <a:buFont typeface="Arial" panose="020B0604020202020204" pitchFamily="34" charset="0"/>
              <a:buChar char="•"/>
            </a:pPr>
            <a:r>
              <a:rPr lang="en-US" sz="2000" dirty="0">
                <a:latin typeface="+mj-lt"/>
              </a:rPr>
              <a:t>Key part of the process: how the communicator interacts with the user and the coder.</a:t>
            </a: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pic>
        <p:nvPicPr>
          <p:cNvPr id="15396" name="Picture 15395">
            <a:extLst>
              <a:ext uri="{FF2B5EF4-FFF2-40B4-BE49-F238E27FC236}">
                <a16:creationId xmlns:a16="http://schemas.microsoft.com/office/drawing/2014/main" id="{4F384892-B329-D4F0-8008-40193C5EE06D}"/>
              </a:ext>
            </a:extLst>
          </p:cNvPr>
          <p:cNvPicPr>
            <a:picLocks noChangeAspect="1"/>
          </p:cNvPicPr>
          <p:nvPr/>
        </p:nvPicPr>
        <p:blipFill>
          <a:blip r:embed="rId4"/>
          <a:stretch>
            <a:fillRect/>
          </a:stretch>
        </p:blipFill>
        <p:spPr>
          <a:xfrm>
            <a:off x="-23714" y="2164816"/>
            <a:ext cx="9167714" cy="4209741"/>
          </a:xfrm>
          <a:prstGeom prst="rect">
            <a:avLst/>
          </a:prstGeom>
        </p:spPr>
      </p:pic>
    </p:spTree>
    <p:extLst>
      <p:ext uri="{BB962C8B-B14F-4D97-AF65-F5344CB8AC3E}">
        <p14:creationId xmlns:p14="http://schemas.microsoft.com/office/powerpoint/2010/main" val="244283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7</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Communication-Centered Process -  Example Usage </a:t>
            </a:r>
            <a:endParaRPr lang="en-US" altLang="en-US" sz="2000" b="1" dirty="0">
              <a:solidFill>
                <a:srgbClr val="FF0000"/>
              </a:solidFill>
            </a:endParaRPr>
          </a:p>
          <a:p>
            <a:pPr marL="171450" indent="-171450">
              <a:buFont typeface="Arial" panose="020B0604020202020204" pitchFamily="34" charset="0"/>
              <a:buChar char="•"/>
            </a:pPr>
            <a:r>
              <a:rPr lang="en-US" sz="2000" dirty="0">
                <a:latin typeface="+mj-lt"/>
              </a:rPr>
              <a:t>Prompt and Generated questions of Communicator LLM</a:t>
            </a: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pic>
        <p:nvPicPr>
          <p:cNvPr id="15398" name="Picture 15397">
            <a:extLst>
              <a:ext uri="{FF2B5EF4-FFF2-40B4-BE49-F238E27FC236}">
                <a16:creationId xmlns:a16="http://schemas.microsoft.com/office/drawing/2014/main" id="{124E4537-91B5-4A50-3BA0-DEC14C467B34}"/>
              </a:ext>
            </a:extLst>
          </p:cNvPr>
          <p:cNvPicPr>
            <a:picLocks noChangeAspect="1"/>
          </p:cNvPicPr>
          <p:nvPr/>
        </p:nvPicPr>
        <p:blipFill>
          <a:blip r:embed="rId4"/>
          <a:stretch>
            <a:fillRect/>
          </a:stretch>
        </p:blipFill>
        <p:spPr>
          <a:xfrm>
            <a:off x="76200" y="2133600"/>
            <a:ext cx="3258445" cy="2992781"/>
          </a:xfrm>
          <a:prstGeom prst="rect">
            <a:avLst/>
          </a:prstGeom>
        </p:spPr>
      </p:pic>
      <p:pic>
        <p:nvPicPr>
          <p:cNvPr id="5" name="Picture 4">
            <a:extLst>
              <a:ext uri="{FF2B5EF4-FFF2-40B4-BE49-F238E27FC236}">
                <a16:creationId xmlns:a16="http://schemas.microsoft.com/office/drawing/2014/main" id="{DC3C91DF-5238-0165-9D5C-003FC8F4FFD9}"/>
              </a:ext>
            </a:extLst>
          </p:cNvPr>
          <p:cNvPicPr>
            <a:picLocks noChangeAspect="1"/>
          </p:cNvPicPr>
          <p:nvPr/>
        </p:nvPicPr>
        <p:blipFill rotWithShape="1">
          <a:blip r:embed="rId5"/>
          <a:srcRect b="31635"/>
          <a:stretch/>
        </p:blipFill>
        <p:spPr>
          <a:xfrm>
            <a:off x="3358618" y="1600200"/>
            <a:ext cx="5486400" cy="4953000"/>
          </a:xfrm>
          <a:prstGeom prst="rect">
            <a:avLst/>
          </a:prstGeom>
        </p:spPr>
      </p:pic>
      <p:sp>
        <p:nvSpPr>
          <p:cNvPr id="4" name="TextBox 3">
            <a:extLst>
              <a:ext uri="{FF2B5EF4-FFF2-40B4-BE49-F238E27FC236}">
                <a16:creationId xmlns:a16="http://schemas.microsoft.com/office/drawing/2014/main" id="{9E7F4371-ADD6-D467-3381-C7BACA7DE305}"/>
              </a:ext>
            </a:extLst>
          </p:cNvPr>
          <p:cNvSpPr txBox="1"/>
          <p:nvPr/>
        </p:nvSpPr>
        <p:spPr>
          <a:xfrm rot="5400000">
            <a:off x="5983369" y="6536809"/>
            <a:ext cx="377026"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70040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8</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Benchmarking the communication skills of Code LLM</a:t>
            </a:r>
            <a:endParaRPr lang="en-US" altLang="en-US" sz="2000" b="1" dirty="0">
              <a:solidFill>
                <a:srgbClr val="FF0000"/>
              </a:solidFill>
            </a:endParaRPr>
          </a:p>
          <a:p>
            <a:endParaRPr lang="en-US" sz="1600" b="1" dirty="0">
              <a:solidFill>
                <a:srgbClr val="FF0000"/>
              </a:solidFill>
              <a:latin typeface="+mj-lt"/>
              <a:cs typeface="Times New Roman" panose="02020603050405020304" pitchFamily="18" charset="0"/>
            </a:endParaRPr>
          </a:p>
          <a:p>
            <a:r>
              <a:rPr lang="en-US" sz="2000" dirty="0">
                <a:latin typeface="+mj-lt"/>
              </a:rPr>
              <a:t>Question: How to effectively evaluate the degree of Code </a:t>
            </a:r>
            <a:r>
              <a:rPr lang="en-US" altLang="zh-CN" sz="2000" dirty="0">
                <a:latin typeface="+mj-lt"/>
              </a:rPr>
              <a:t>LLM</a:t>
            </a:r>
            <a:r>
              <a:rPr lang="zh-CN" altLang="en-US" sz="2000" dirty="0">
                <a:latin typeface="+mj-lt"/>
              </a:rPr>
              <a:t>’</a:t>
            </a:r>
            <a:r>
              <a:rPr lang="en-US" altLang="zh-CN" sz="2000" dirty="0">
                <a:latin typeface="+mj-lt"/>
              </a:rPr>
              <a:t>s </a:t>
            </a:r>
            <a:r>
              <a:rPr lang="en-US" sz="2000" dirty="0">
                <a:latin typeface="+mj-lt"/>
              </a:rPr>
              <a:t>communication skills?</a:t>
            </a:r>
          </a:p>
          <a:p>
            <a:endParaRPr lang="en-US" sz="2000" dirty="0">
              <a:latin typeface="+mj-lt"/>
            </a:endParaRPr>
          </a:p>
          <a:p>
            <a:endParaRPr lang="en-US" sz="20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altLang="zh-CN" sz="1600" dirty="0">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9E6F84C-5D4B-7C93-3F00-A32C376E66DA}"/>
              </a:ext>
            </a:extLst>
          </p:cNvPr>
          <p:cNvGrpSpPr/>
          <p:nvPr/>
        </p:nvGrpSpPr>
        <p:grpSpPr>
          <a:xfrm>
            <a:off x="561918" y="2275344"/>
            <a:ext cx="3166153" cy="2233395"/>
            <a:chOff x="2286000" y="3118757"/>
            <a:chExt cx="3845170" cy="2737758"/>
          </a:xfrm>
        </p:grpSpPr>
        <p:pic>
          <p:nvPicPr>
            <p:cNvPr id="5" name="Picture 4">
              <a:extLst>
                <a:ext uri="{FF2B5EF4-FFF2-40B4-BE49-F238E27FC236}">
                  <a16:creationId xmlns:a16="http://schemas.microsoft.com/office/drawing/2014/main" id="{0BBFB535-E47D-2A6A-66D0-6640A6AE1806}"/>
                </a:ext>
              </a:extLst>
            </p:cNvPr>
            <p:cNvPicPr>
              <a:picLocks noChangeAspect="1"/>
            </p:cNvPicPr>
            <p:nvPr/>
          </p:nvPicPr>
          <p:blipFill rotWithShape="1">
            <a:blip r:embed="rId4"/>
            <a:srcRect t="23476"/>
            <a:stretch/>
          </p:blipFill>
          <p:spPr>
            <a:xfrm>
              <a:off x="2286000" y="3124200"/>
              <a:ext cx="3845170" cy="2732315"/>
            </a:xfrm>
            <a:prstGeom prst="rect">
              <a:avLst/>
            </a:prstGeom>
          </p:spPr>
        </p:pic>
        <p:sp>
          <p:nvSpPr>
            <p:cNvPr id="6" name="Oval 5">
              <a:extLst>
                <a:ext uri="{FF2B5EF4-FFF2-40B4-BE49-F238E27FC236}">
                  <a16:creationId xmlns:a16="http://schemas.microsoft.com/office/drawing/2014/main" id="{BB0A32FB-5F9C-CC26-A996-58615AE02EA4}"/>
                </a:ext>
              </a:extLst>
            </p:cNvPr>
            <p:cNvSpPr/>
            <p:nvPr/>
          </p:nvSpPr>
          <p:spPr bwMode="auto">
            <a:xfrm>
              <a:off x="3522785" y="3118757"/>
              <a:ext cx="1371600" cy="1371600"/>
            </a:xfrm>
            <a:prstGeom prst="ellipse">
              <a:avLst/>
            </a:prstGeom>
            <a:noFill/>
            <a:ln w="38100" algn="ctr">
              <a:solidFill>
                <a:srgbClr val="FF0000"/>
              </a:solidFill>
              <a:round/>
              <a:headEnd/>
              <a:tailEnd/>
            </a:ln>
          </p:spPr>
          <p:txBody>
            <a:bodyPr lIns="82048" tIns="41025" rIns="82048" bIns="41025" rtlCol="0" anchor="ctr"/>
            <a:lstStyle/>
            <a:p>
              <a:pPr algn="ctr"/>
              <a:endParaRPr lang="en-US">
                <a:solidFill>
                  <a:srgbClr val="000000"/>
                </a:solidFill>
              </a:endParaRPr>
            </a:p>
          </p:txBody>
        </p:sp>
      </p:grpSp>
      <p:sp>
        <p:nvSpPr>
          <p:cNvPr id="8" name="TextBox 7">
            <a:extLst>
              <a:ext uri="{FF2B5EF4-FFF2-40B4-BE49-F238E27FC236}">
                <a16:creationId xmlns:a16="http://schemas.microsoft.com/office/drawing/2014/main" id="{232F97D7-D96A-7EB9-FA1C-51909950BFD1}"/>
              </a:ext>
            </a:extLst>
          </p:cNvPr>
          <p:cNvSpPr txBox="1"/>
          <p:nvPr/>
        </p:nvSpPr>
        <p:spPr>
          <a:xfrm>
            <a:off x="457200" y="4742038"/>
            <a:ext cx="3845170" cy="2031325"/>
          </a:xfrm>
          <a:prstGeom prst="rect">
            <a:avLst/>
          </a:prstGeom>
          <a:noFill/>
        </p:spPr>
        <p:txBody>
          <a:bodyPr wrap="square" rtlCol="0">
            <a:spAutoFit/>
          </a:bodyPr>
          <a:lstStyle/>
          <a:p>
            <a:r>
              <a:rPr lang="en-US" sz="1800" dirty="0">
                <a:latin typeface="+mj-lt"/>
              </a:rPr>
              <a:t>Top-</a:t>
            </a:r>
            <a:r>
              <a:rPr lang="en-US" altLang="zh-CN" sz="1800" dirty="0">
                <a:latin typeface="+mj-lt"/>
              </a:rPr>
              <a:t>Notch</a:t>
            </a:r>
            <a:r>
              <a:rPr lang="en-US" sz="1800" dirty="0">
                <a:latin typeface="+mj-lt"/>
              </a:rPr>
              <a:t> Software Engineer: </a:t>
            </a:r>
          </a:p>
          <a:p>
            <a:pPr marL="285750" indent="-285750">
              <a:buFont typeface="Arial" panose="020B0604020202020204" pitchFamily="34" charset="0"/>
              <a:buChar char="•"/>
            </a:pPr>
            <a:r>
              <a:rPr lang="en-US" dirty="0">
                <a:latin typeface="+mj-lt"/>
              </a:rPr>
              <a:t>D</a:t>
            </a:r>
            <a:r>
              <a:rPr lang="en-US" sz="1800" dirty="0">
                <a:latin typeface="+mj-lt"/>
              </a:rPr>
              <a:t>eliberately remove information from problem description in job interviews</a:t>
            </a:r>
          </a:p>
          <a:p>
            <a:pPr marL="285750" indent="-285750">
              <a:buFont typeface="Arial" panose="020B0604020202020204" pitchFamily="34" charset="0"/>
              <a:buChar char="•"/>
            </a:pPr>
            <a:r>
              <a:rPr lang="en-US" dirty="0">
                <a:latin typeface="+mj-lt"/>
              </a:rPr>
              <a:t>Check if candidate ask clarifying questions</a:t>
            </a:r>
            <a:endParaRPr lang="en-US" sz="1800" dirty="0">
              <a:latin typeface="+mj-lt"/>
            </a:endParaRPr>
          </a:p>
          <a:p>
            <a:endParaRPr lang="en-US" dirty="0"/>
          </a:p>
        </p:txBody>
      </p:sp>
      <p:cxnSp>
        <p:nvCxnSpPr>
          <p:cNvPr id="11" name="Straight Arrow Connector 10">
            <a:extLst>
              <a:ext uri="{FF2B5EF4-FFF2-40B4-BE49-F238E27FC236}">
                <a16:creationId xmlns:a16="http://schemas.microsoft.com/office/drawing/2014/main" id="{F9D0A1E9-4221-D534-0BC2-F500FDC1210E}"/>
              </a:ext>
            </a:extLst>
          </p:cNvPr>
          <p:cNvCxnSpPr/>
          <p:nvPr/>
        </p:nvCxnSpPr>
        <p:spPr bwMode="auto">
          <a:xfrm>
            <a:off x="4253962" y="3886200"/>
            <a:ext cx="559875" cy="0"/>
          </a:xfrm>
          <a:prstGeom prst="straightConnector1">
            <a:avLst/>
          </a:prstGeom>
          <a:solidFill>
            <a:schemeClr val="accent1"/>
          </a:solidFill>
          <a:ln w="38100" cap="flat" cmpd="sng" algn="ctr">
            <a:solidFill>
              <a:srgbClr val="800000"/>
            </a:solidFill>
            <a:prstDash val="solid"/>
            <a:round/>
            <a:headEnd type="none" w="med" len="med"/>
            <a:tailEnd type="triangle"/>
          </a:ln>
          <a:effectLst/>
        </p:spPr>
      </p:cxnSp>
      <p:pic>
        <p:nvPicPr>
          <p:cNvPr id="12" name="Picture 11" descr="A logo for a computer&#10;&#10;Description automatically generated">
            <a:extLst>
              <a:ext uri="{FF2B5EF4-FFF2-40B4-BE49-F238E27FC236}">
                <a16:creationId xmlns:a16="http://schemas.microsoft.com/office/drawing/2014/main" id="{918FF245-3A96-4400-C1CD-7993EC6BD142}"/>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3574" t="19322" r="53877" b="31991"/>
          <a:stretch/>
        </p:blipFill>
        <p:spPr>
          <a:xfrm>
            <a:off x="6924409" y="3172282"/>
            <a:ext cx="1284005" cy="1075845"/>
          </a:xfrm>
          <a:prstGeom prst="rect">
            <a:avLst/>
          </a:prstGeom>
        </p:spPr>
      </p:pic>
      <p:pic>
        <p:nvPicPr>
          <p:cNvPr id="13" name="Picture 12" descr="A black text on a black background&#10;&#10;Description automatically generated">
            <a:extLst>
              <a:ext uri="{FF2B5EF4-FFF2-40B4-BE49-F238E27FC236}">
                <a16:creationId xmlns:a16="http://schemas.microsoft.com/office/drawing/2014/main" id="{278EAF84-6E31-FF72-3C97-9924D93B0632}"/>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7129" b="-5786"/>
          <a:stretch/>
        </p:blipFill>
        <p:spPr>
          <a:xfrm>
            <a:off x="5610720" y="3178965"/>
            <a:ext cx="1113383" cy="1053437"/>
          </a:xfrm>
          <a:prstGeom prst="rect">
            <a:avLst/>
          </a:prstGeom>
        </p:spPr>
      </p:pic>
      <p:sp>
        <p:nvSpPr>
          <p:cNvPr id="14" name="TextBox 13">
            <a:extLst>
              <a:ext uri="{FF2B5EF4-FFF2-40B4-BE49-F238E27FC236}">
                <a16:creationId xmlns:a16="http://schemas.microsoft.com/office/drawing/2014/main" id="{177411F0-067E-15B4-F89D-61F03AE5797E}"/>
              </a:ext>
            </a:extLst>
          </p:cNvPr>
          <p:cNvSpPr txBox="1"/>
          <p:nvPr/>
        </p:nvSpPr>
        <p:spPr>
          <a:xfrm>
            <a:off x="4848084" y="4685174"/>
            <a:ext cx="3845170" cy="2031325"/>
          </a:xfrm>
          <a:prstGeom prst="rect">
            <a:avLst/>
          </a:prstGeom>
          <a:noFill/>
        </p:spPr>
        <p:txBody>
          <a:bodyPr wrap="square" rtlCol="0">
            <a:spAutoFit/>
          </a:bodyPr>
          <a:lstStyle/>
          <a:p>
            <a:r>
              <a:rPr lang="en-US" altLang="zh-CN" sz="1800" dirty="0">
                <a:latin typeface="+mj-lt"/>
              </a:rPr>
              <a:t>LLM</a:t>
            </a:r>
            <a:r>
              <a:rPr lang="en-US" sz="1800" dirty="0">
                <a:latin typeface="+mj-lt"/>
              </a:rPr>
              <a:t>:</a:t>
            </a:r>
          </a:p>
          <a:p>
            <a:pPr marL="285750" indent="-285750">
              <a:buFont typeface="Arial" panose="020B0604020202020204" pitchFamily="34" charset="0"/>
              <a:buChar char="•"/>
            </a:pPr>
            <a:r>
              <a:rPr lang="en-US" b="1" i="1" u="sng" dirty="0">
                <a:latin typeface="+mj-lt"/>
              </a:rPr>
              <a:t>R</a:t>
            </a:r>
            <a:r>
              <a:rPr lang="en-US" sz="1800" b="1" i="1" u="sng" dirty="0">
                <a:latin typeface="+mj-lt"/>
              </a:rPr>
              <a:t>andomly removing</a:t>
            </a:r>
            <a:r>
              <a:rPr lang="en-US" sz="1800" dirty="0">
                <a:latin typeface="+mj-lt"/>
              </a:rPr>
              <a:t> certain parts of the problem descriptions of the existing dataset</a:t>
            </a:r>
          </a:p>
          <a:p>
            <a:pPr marL="285750" indent="-285750">
              <a:buFont typeface="Arial" panose="020B0604020202020204" pitchFamily="34" charset="0"/>
              <a:buChar char="•"/>
            </a:pPr>
            <a:r>
              <a:rPr lang="en-US" dirty="0">
                <a:latin typeface="+mj-lt"/>
              </a:rPr>
              <a:t>Check if LLM asks clarifying questions</a:t>
            </a:r>
            <a:endParaRPr lang="en-US" sz="1800" dirty="0">
              <a:latin typeface="+mj-lt"/>
            </a:endParaRPr>
          </a:p>
          <a:p>
            <a:endParaRPr lang="en-US" dirty="0"/>
          </a:p>
        </p:txBody>
      </p:sp>
    </p:spTree>
    <p:extLst>
      <p:ext uri="{BB962C8B-B14F-4D97-AF65-F5344CB8AC3E}">
        <p14:creationId xmlns:p14="http://schemas.microsoft.com/office/powerpoint/2010/main" val="1133041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75F409-670D-48FD-4477-BFAB9808B02E}"/>
              </a:ext>
            </a:extLst>
          </p:cNvPr>
          <p:cNvSpPr/>
          <p:nvPr/>
        </p:nvSpPr>
        <p:spPr bwMode="auto">
          <a:xfrm>
            <a:off x="0" y="0"/>
            <a:ext cx="9144000" cy="816429"/>
          </a:xfrm>
          <a:prstGeom prst="rect">
            <a:avLst/>
          </a:prstGeom>
          <a:solidFill>
            <a:schemeClr val="accent2">
              <a:lumMod val="75000"/>
            </a:schemeClr>
          </a:solidFill>
          <a:ln w="38100" cap="flat" cmpd="sng" algn="ctr">
            <a:solidFill>
              <a:schemeClr val="tx1"/>
            </a:solidFill>
            <a:prstDash val="solid"/>
            <a:round/>
            <a:headEnd type="none" w="med" len="med"/>
            <a:tailEnd type="none" w="med" len="med"/>
          </a:ln>
          <a:effectLst/>
        </p:spPr>
        <p:txBody>
          <a:bodyPr lIns="82048" tIns="41025" rIns="82048" bIns="41025"/>
          <a:lstStyle/>
          <a:p>
            <a:pPr defTabSz="914501" eaLnBrk="1" hangingPunct="1">
              <a:defRPr/>
            </a:pPr>
            <a:endParaRPr lang="en-US" dirty="0">
              <a:solidFill>
                <a:srgbClr val="000000"/>
              </a:solidFill>
              <a:latin typeface="+mn-lt"/>
              <a:ea typeface="+mn-ea"/>
            </a:endParaRPr>
          </a:p>
        </p:txBody>
      </p:sp>
      <p:pic>
        <p:nvPicPr>
          <p:cNvPr id="15366" name="Picture 4" descr="https://creativeservices.gwu.edu/sites/creativeservices.gwu.edu/files/image/gw_txt_2cs_rev.png">
            <a:extLst>
              <a:ext uri="{FF2B5EF4-FFF2-40B4-BE49-F238E27FC236}">
                <a16:creationId xmlns:a16="http://schemas.microsoft.com/office/drawing/2014/main" id="{91437358-627F-06F3-22F0-0BA4EB220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69398"/>
            <a:ext cx="950913"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6">
            <a:extLst>
              <a:ext uri="{FF2B5EF4-FFF2-40B4-BE49-F238E27FC236}">
                <a16:creationId xmlns:a16="http://schemas.microsoft.com/office/drawing/2014/main" id="{5C8AC6B0-0015-61E3-F50B-FF20D068B40A}"/>
              </a:ext>
            </a:extLst>
          </p:cNvPr>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fld id="{42CB37C5-F41C-4DFA-82D8-99DDD510CC64}" type="slidenum">
              <a:rPr lang="en-US" altLang="en-US" sz="1400">
                <a:solidFill>
                  <a:srgbClr val="000000"/>
                </a:solidFill>
              </a:rPr>
              <a:pPr/>
              <a:t>9</a:t>
            </a:fld>
            <a:endParaRPr lang="en-US" altLang="en-US" sz="1400" dirty="0">
              <a:solidFill>
                <a:srgbClr val="000000"/>
              </a:solidFill>
            </a:endParaRPr>
          </a:p>
        </p:txBody>
      </p:sp>
      <p:sp>
        <p:nvSpPr>
          <p:cNvPr id="3" name="TextBox 11">
            <a:extLst>
              <a:ext uri="{FF2B5EF4-FFF2-40B4-BE49-F238E27FC236}">
                <a16:creationId xmlns:a16="http://schemas.microsoft.com/office/drawing/2014/main" id="{D87136CC-D35A-2740-BF68-1889F259F023}"/>
              </a:ext>
            </a:extLst>
          </p:cNvPr>
          <p:cNvSpPr txBox="1">
            <a:spLocks noChangeArrowheads="1"/>
          </p:cNvSpPr>
          <p:nvPr/>
        </p:nvSpPr>
        <p:spPr bwMode="auto">
          <a:xfrm>
            <a:off x="76200" y="914530"/>
            <a:ext cx="89154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ヒラギノ角ゴ Pro W3" charset="-128"/>
              </a:defRPr>
            </a:lvl1pPr>
            <a:lvl2pPr marL="742950" indent="-285750">
              <a:defRPr sz="2400">
                <a:solidFill>
                  <a:schemeClr val="tx1"/>
                </a:solidFill>
                <a:latin typeface="Arial" panose="020B0604020202020204" pitchFamily="34" charset="0"/>
                <a:ea typeface="ヒラギノ角ゴ Pro W3" charset="-128"/>
              </a:defRPr>
            </a:lvl2pPr>
            <a:lvl3pPr marL="1143000" indent="-228600">
              <a:defRPr sz="2400">
                <a:solidFill>
                  <a:schemeClr val="tx1"/>
                </a:solidFill>
                <a:latin typeface="Arial" panose="020B0604020202020204" pitchFamily="34" charset="0"/>
                <a:ea typeface="ヒラギノ角ゴ Pro W3" charset="-128"/>
              </a:defRPr>
            </a:lvl3pPr>
            <a:lvl4pPr marL="1600200" indent="-228600">
              <a:defRPr sz="2400">
                <a:solidFill>
                  <a:schemeClr val="tx1"/>
                </a:solidFill>
                <a:latin typeface="Arial" panose="020B0604020202020204" pitchFamily="34" charset="0"/>
                <a:ea typeface="ヒラギノ角ゴ Pro W3" charset="-128"/>
              </a:defRPr>
            </a:lvl4pPr>
            <a:lvl5pPr marL="2057400" indent="-228600">
              <a:defRPr sz="2400">
                <a:solidFill>
                  <a:schemeClr val="tx1"/>
                </a:solidFill>
                <a:latin typeface="Arial" panose="020B0604020202020204" pitchFamily="34" charset="0"/>
                <a:ea typeface="ヒラギノ角ゴ Pro W3"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ヒラギノ角ゴ Pro W3" charset="-128"/>
              </a:defRPr>
            </a:lvl9pPr>
          </a:lstStyle>
          <a:p>
            <a:r>
              <a:rPr lang="en-US" sz="2000" b="1" dirty="0">
                <a:solidFill>
                  <a:srgbClr val="FF0000"/>
                </a:solidFill>
              </a:rPr>
              <a:t>Benchmarking the communication skills of Code LLM</a:t>
            </a:r>
            <a:endParaRPr lang="en-US" altLang="en-US" sz="2000" b="1" dirty="0">
              <a:solidFill>
                <a:srgbClr val="FF0000"/>
              </a:solidFill>
            </a:endParaRPr>
          </a:p>
          <a:p>
            <a:endParaRPr lang="en-US" sz="1600" b="1" dirty="0">
              <a:solidFill>
                <a:srgbClr val="FF0000"/>
              </a:solidFill>
              <a:latin typeface="+mj-lt"/>
              <a:cs typeface="Times New Roman" panose="02020603050405020304" pitchFamily="18" charset="0"/>
            </a:endParaRPr>
          </a:p>
          <a:p>
            <a:r>
              <a:rPr lang="en-US" sz="2000" dirty="0">
                <a:latin typeface="+mj-lt"/>
              </a:rPr>
              <a:t>Question: How to effectively evaluate the degree of Code </a:t>
            </a:r>
            <a:r>
              <a:rPr lang="en-US" altLang="zh-CN" sz="2000" dirty="0">
                <a:latin typeface="+mj-lt"/>
              </a:rPr>
              <a:t>LLM</a:t>
            </a:r>
            <a:r>
              <a:rPr lang="zh-CN" altLang="en-US" sz="2000" dirty="0">
                <a:latin typeface="+mj-lt"/>
              </a:rPr>
              <a:t>’</a:t>
            </a:r>
            <a:r>
              <a:rPr lang="en-US" altLang="zh-CN" sz="2000" dirty="0">
                <a:latin typeface="+mj-lt"/>
              </a:rPr>
              <a:t>s </a:t>
            </a:r>
            <a:r>
              <a:rPr lang="en-US" sz="2000" dirty="0">
                <a:latin typeface="+mj-lt"/>
              </a:rPr>
              <a:t>communication skills?</a:t>
            </a:r>
          </a:p>
          <a:p>
            <a:endParaRPr lang="en-US" sz="2000" dirty="0">
              <a:latin typeface="+mj-lt"/>
            </a:endParaRPr>
          </a:p>
          <a:p>
            <a:endParaRPr lang="en-US" sz="20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sz="1600" b="1" dirty="0">
              <a:solidFill>
                <a:srgbClr val="FF0000"/>
              </a:solidFill>
              <a:latin typeface="+mj-lt"/>
              <a:cs typeface="Times New Roman" panose="02020603050405020304" pitchFamily="18" charset="0"/>
            </a:endParaRPr>
          </a:p>
          <a:p>
            <a:endParaRPr lang="en-US" altLang="zh-CN" sz="1600" dirty="0">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endParaRPr lang="en-US" altLang="zh-CN" sz="1600" dirty="0">
              <a:solidFill>
                <a:srgbClr val="FF0000"/>
              </a:solidFill>
              <a:latin typeface="+mj-lt"/>
              <a:cs typeface="Times New Roman" panose="02020603050405020304" pitchFamily="18" charset="0"/>
            </a:endParaRPr>
          </a:p>
          <a:p>
            <a:pPr marL="171450" indent="-171450">
              <a:buFont typeface="Arial" panose="020B0604020202020204" pitchFamily="34" charset="0"/>
              <a:buChar char="•"/>
            </a:pPr>
            <a:endParaRPr lang="en-US" sz="1600" dirty="0">
              <a:latin typeface="+mj-lt"/>
            </a:endParaRPr>
          </a:p>
          <a:p>
            <a:endParaRPr lang="en-US" altLang="en-US" sz="2000" dirty="0">
              <a:solidFill>
                <a:srgbClr val="FF0000"/>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39E6F84C-5D4B-7C93-3F00-A32C376E66DA}"/>
              </a:ext>
            </a:extLst>
          </p:cNvPr>
          <p:cNvGrpSpPr/>
          <p:nvPr/>
        </p:nvGrpSpPr>
        <p:grpSpPr>
          <a:xfrm>
            <a:off x="561918" y="2275344"/>
            <a:ext cx="3166153" cy="2233395"/>
            <a:chOff x="2286000" y="3118757"/>
            <a:chExt cx="3845170" cy="2737758"/>
          </a:xfrm>
        </p:grpSpPr>
        <p:pic>
          <p:nvPicPr>
            <p:cNvPr id="5" name="Picture 4">
              <a:extLst>
                <a:ext uri="{FF2B5EF4-FFF2-40B4-BE49-F238E27FC236}">
                  <a16:creationId xmlns:a16="http://schemas.microsoft.com/office/drawing/2014/main" id="{0BBFB535-E47D-2A6A-66D0-6640A6AE1806}"/>
                </a:ext>
              </a:extLst>
            </p:cNvPr>
            <p:cNvPicPr>
              <a:picLocks noChangeAspect="1"/>
            </p:cNvPicPr>
            <p:nvPr/>
          </p:nvPicPr>
          <p:blipFill rotWithShape="1">
            <a:blip r:embed="rId4"/>
            <a:srcRect t="23476"/>
            <a:stretch/>
          </p:blipFill>
          <p:spPr>
            <a:xfrm>
              <a:off x="2286000" y="3124200"/>
              <a:ext cx="3845170" cy="2732315"/>
            </a:xfrm>
            <a:prstGeom prst="rect">
              <a:avLst/>
            </a:prstGeom>
          </p:spPr>
        </p:pic>
        <p:sp>
          <p:nvSpPr>
            <p:cNvPr id="6" name="Oval 5">
              <a:extLst>
                <a:ext uri="{FF2B5EF4-FFF2-40B4-BE49-F238E27FC236}">
                  <a16:creationId xmlns:a16="http://schemas.microsoft.com/office/drawing/2014/main" id="{BB0A32FB-5F9C-CC26-A996-58615AE02EA4}"/>
                </a:ext>
              </a:extLst>
            </p:cNvPr>
            <p:cNvSpPr/>
            <p:nvPr/>
          </p:nvSpPr>
          <p:spPr bwMode="auto">
            <a:xfrm>
              <a:off x="3522785" y="3118757"/>
              <a:ext cx="1371600" cy="1371600"/>
            </a:xfrm>
            <a:prstGeom prst="ellipse">
              <a:avLst/>
            </a:prstGeom>
            <a:noFill/>
            <a:ln w="38100" algn="ctr">
              <a:solidFill>
                <a:srgbClr val="FF0000"/>
              </a:solidFill>
              <a:round/>
              <a:headEnd/>
              <a:tailEnd/>
            </a:ln>
          </p:spPr>
          <p:txBody>
            <a:bodyPr lIns="82048" tIns="41025" rIns="82048" bIns="41025" rtlCol="0" anchor="ctr"/>
            <a:lstStyle/>
            <a:p>
              <a:pPr algn="ctr"/>
              <a:endParaRPr lang="en-US">
                <a:solidFill>
                  <a:srgbClr val="000000"/>
                </a:solidFill>
              </a:endParaRPr>
            </a:p>
          </p:txBody>
        </p:sp>
      </p:grpSp>
      <p:sp>
        <p:nvSpPr>
          <p:cNvPr id="8" name="TextBox 7">
            <a:extLst>
              <a:ext uri="{FF2B5EF4-FFF2-40B4-BE49-F238E27FC236}">
                <a16:creationId xmlns:a16="http://schemas.microsoft.com/office/drawing/2014/main" id="{232F97D7-D96A-7EB9-FA1C-51909950BFD1}"/>
              </a:ext>
            </a:extLst>
          </p:cNvPr>
          <p:cNvSpPr txBox="1"/>
          <p:nvPr/>
        </p:nvSpPr>
        <p:spPr>
          <a:xfrm>
            <a:off x="457200" y="4742038"/>
            <a:ext cx="3845170" cy="2031325"/>
          </a:xfrm>
          <a:prstGeom prst="rect">
            <a:avLst/>
          </a:prstGeom>
          <a:noFill/>
        </p:spPr>
        <p:txBody>
          <a:bodyPr wrap="square" rtlCol="0">
            <a:spAutoFit/>
          </a:bodyPr>
          <a:lstStyle/>
          <a:p>
            <a:r>
              <a:rPr lang="en-US" sz="1800" dirty="0">
                <a:latin typeface="+mj-lt"/>
              </a:rPr>
              <a:t>Top-</a:t>
            </a:r>
            <a:r>
              <a:rPr lang="en-US" altLang="zh-CN" sz="1800" dirty="0">
                <a:latin typeface="+mj-lt"/>
              </a:rPr>
              <a:t>Notch</a:t>
            </a:r>
            <a:r>
              <a:rPr lang="en-US" sz="1800" dirty="0">
                <a:latin typeface="+mj-lt"/>
              </a:rPr>
              <a:t> Software Engineer: </a:t>
            </a:r>
          </a:p>
          <a:p>
            <a:pPr marL="285750" indent="-285750">
              <a:buFont typeface="Arial" panose="020B0604020202020204" pitchFamily="34" charset="0"/>
              <a:buChar char="•"/>
            </a:pPr>
            <a:r>
              <a:rPr lang="en-US" dirty="0">
                <a:latin typeface="+mj-lt"/>
              </a:rPr>
              <a:t>D</a:t>
            </a:r>
            <a:r>
              <a:rPr lang="en-US" sz="1800" dirty="0">
                <a:latin typeface="+mj-lt"/>
              </a:rPr>
              <a:t>eliberately remove information from problem description in job interviews</a:t>
            </a:r>
          </a:p>
          <a:p>
            <a:pPr marL="285750" indent="-285750">
              <a:buFont typeface="Arial" panose="020B0604020202020204" pitchFamily="34" charset="0"/>
              <a:buChar char="•"/>
            </a:pPr>
            <a:r>
              <a:rPr lang="en-US" dirty="0">
                <a:latin typeface="+mj-lt"/>
              </a:rPr>
              <a:t>Check if candidate ask clarifying questions</a:t>
            </a:r>
            <a:endParaRPr lang="en-US" sz="1800" dirty="0">
              <a:latin typeface="+mj-lt"/>
            </a:endParaRPr>
          </a:p>
          <a:p>
            <a:endParaRPr lang="en-US" dirty="0"/>
          </a:p>
        </p:txBody>
      </p:sp>
      <p:cxnSp>
        <p:nvCxnSpPr>
          <p:cNvPr id="11" name="Straight Arrow Connector 10">
            <a:extLst>
              <a:ext uri="{FF2B5EF4-FFF2-40B4-BE49-F238E27FC236}">
                <a16:creationId xmlns:a16="http://schemas.microsoft.com/office/drawing/2014/main" id="{F9D0A1E9-4221-D534-0BC2-F500FDC1210E}"/>
              </a:ext>
            </a:extLst>
          </p:cNvPr>
          <p:cNvCxnSpPr/>
          <p:nvPr/>
        </p:nvCxnSpPr>
        <p:spPr bwMode="auto">
          <a:xfrm>
            <a:off x="4253962" y="3886200"/>
            <a:ext cx="559875" cy="0"/>
          </a:xfrm>
          <a:prstGeom prst="straightConnector1">
            <a:avLst/>
          </a:prstGeom>
          <a:solidFill>
            <a:schemeClr val="accent1"/>
          </a:solidFill>
          <a:ln w="38100" cap="flat" cmpd="sng" algn="ctr">
            <a:solidFill>
              <a:srgbClr val="800000"/>
            </a:solidFill>
            <a:prstDash val="solid"/>
            <a:round/>
            <a:headEnd type="none" w="med" len="med"/>
            <a:tailEnd type="triangle"/>
          </a:ln>
          <a:effectLst/>
        </p:spPr>
      </p:cxnSp>
      <p:pic>
        <p:nvPicPr>
          <p:cNvPr id="12" name="Picture 11" descr="A logo for a computer&#10;&#10;Description automatically generated">
            <a:extLst>
              <a:ext uri="{FF2B5EF4-FFF2-40B4-BE49-F238E27FC236}">
                <a16:creationId xmlns:a16="http://schemas.microsoft.com/office/drawing/2014/main" id="{918FF245-3A96-4400-C1CD-7993EC6BD142}"/>
              </a:ext>
            </a:extLst>
          </p:cNvPr>
          <p:cNvPicPr>
            <a:picLocks noChangeAspect="1"/>
          </p:cNvPicPr>
          <p:nvPr/>
        </p:nvPicPr>
        <p:blipFill rotWithShape="1">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l="13574" t="19322" r="53877" b="31991"/>
          <a:stretch/>
        </p:blipFill>
        <p:spPr>
          <a:xfrm>
            <a:off x="6924409" y="3172282"/>
            <a:ext cx="1284005" cy="1075845"/>
          </a:xfrm>
          <a:prstGeom prst="rect">
            <a:avLst/>
          </a:prstGeom>
        </p:spPr>
      </p:pic>
      <p:pic>
        <p:nvPicPr>
          <p:cNvPr id="13" name="Picture 12" descr="A black text on a black background&#10;&#10;Description automatically generated">
            <a:extLst>
              <a:ext uri="{FF2B5EF4-FFF2-40B4-BE49-F238E27FC236}">
                <a16:creationId xmlns:a16="http://schemas.microsoft.com/office/drawing/2014/main" id="{278EAF84-6E31-FF72-3C97-9924D93B0632}"/>
              </a:ext>
            </a:extLst>
          </p:cNvPr>
          <p:cNvPicPr>
            <a:picLocks noChangeAspect="1"/>
          </p:cNvPicPr>
          <p:nvPr/>
        </p:nvPicPr>
        <p:blipFill rotWithShape="1">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r="67129" b="-5786"/>
          <a:stretch/>
        </p:blipFill>
        <p:spPr>
          <a:xfrm>
            <a:off x="5610720" y="3178965"/>
            <a:ext cx="1113383" cy="1053437"/>
          </a:xfrm>
          <a:prstGeom prst="rect">
            <a:avLst/>
          </a:prstGeom>
        </p:spPr>
      </p:pic>
      <p:sp>
        <p:nvSpPr>
          <p:cNvPr id="14" name="TextBox 13">
            <a:extLst>
              <a:ext uri="{FF2B5EF4-FFF2-40B4-BE49-F238E27FC236}">
                <a16:creationId xmlns:a16="http://schemas.microsoft.com/office/drawing/2014/main" id="{177411F0-067E-15B4-F89D-61F03AE5797E}"/>
              </a:ext>
            </a:extLst>
          </p:cNvPr>
          <p:cNvSpPr txBox="1"/>
          <p:nvPr/>
        </p:nvSpPr>
        <p:spPr>
          <a:xfrm>
            <a:off x="4848084" y="4685174"/>
            <a:ext cx="3845170" cy="2031325"/>
          </a:xfrm>
          <a:prstGeom prst="rect">
            <a:avLst/>
          </a:prstGeom>
          <a:noFill/>
        </p:spPr>
        <p:txBody>
          <a:bodyPr wrap="square" rtlCol="0">
            <a:spAutoFit/>
          </a:bodyPr>
          <a:lstStyle/>
          <a:p>
            <a:r>
              <a:rPr lang="en-US" altLang="zh-CN" sz="1800" dirty="0">
                <a:latin typeface="+mj-lt"/>
              </a:rPr>
              <a:t>LLM</a:t>
            </a:r>
            <a:r>
              <a:rPr lang="en-US" sz="1800" dirty="0">
                <a:latin typeface="+mj-lt"/>
              </a:rPr>
              <a:t>:</a:t>
            </a:r>
          </a:p>
          <a:p>
            <a:pPr marL="285750" indent="-285750">
              <a:buFont typeface="Arial" panose="020B0604020202020204" pitchFamily="34" charset="0"/>
              <a:buChar char="•"/>
            </a:pPr>
            <a:r>
              <a:rPr lang="en-US" b="1" i="1" u="sng" dirty="0">
                <a:latin typeface="+mj-lt"/>
              </a:rPr>
              <a:t>R</a:t>
            </a:r>
            <a:r>
              <a:rPr lang="en-US" sz="1800" b="1" i="1" u="sng" dirty="0">
                <a:latin typeface="+mj-lt"/>
              </a:rPr>
              <a:t>andomly removing</a:t>
            </a:r>
            <a:r>
              <a:rPr lang="en-US" sz="1800" dirty="0">
                <a:latin typeface="+mj-lt"/>
              </a:rPr>
              <a:t> certain parts of the problem descriptions of the existing dataset</a:t>
            </a:r>
          </a:p>
          <a:p>
            <a:pPr marL="285750" indent="-285750">
              <a:buFont typeface="Arial" panose="020B0604020202020204" pitchFamily="34" charset="0"/>
              <a:buChar char="•"/>
            </a:pPr>
            <a:r>
              <a:rPr lang="en-US" dirty="0">
                <a:latin typeface="+mj-lt"/>
              </a:rPr>
              <a:t>Check if LLM asks clarifying questions</a:t>
            </a:r>
            <a:endParaRPr lang="en-US" sz="1800" dirty="0">
              <a:latin typeface="+mj-lt"/>
            </a:endParaRPr>
          </a:p>
          <a:p>
            <a:endParaRPr lang="en-US" dirty="0"/>
          </a:p>
        </p:txBody>
      </p:sp>
      <p:sp>
        <p:nvSpPr>
          <p:cNvPr id="4" name="TextBox 3">
            <a:extLst>
              <a:ext uri="{FF2B5EF4-FFF2-40B4-BE49-F238E27FC236}">
                <a16:creationId xmlns:a16="http://schemas.microsoft.com/office/drawing/2014/main" id="{0EDBB287-081D-E687-2F67-58D654CA1102}"/>
              </a:ext>
            </a:extLst>
          </p:cNvPr>
          <p:cNvSpPr txBox="1"/>
          <p:nvPr/>
        </p:nvSpPr>
        <p:spPr>
          <a:xfrm rot="1335819">
            <a:off x="6648334" y="2336203"/>
            <a:ext cx="2031325" cy="646331"/>
          </a:xfrm>
          <a:prstGeom prst="rect">
            <a:avLst/>
          </a:prstGeom>
          <a:noFill/>
        </p:spPr>
        <p:txBody>
          <a:bodyPr wrap="none" rtlCol="0">
            <a:spAutoFit/>
          </a:bodyPr>
          <a:lstStyle/>
          <a:p>
            <a:r>
              <a:rPr lang="en-US" sz="1800" b="1" i="1" dirty="0">
                <a:solidFill>
                  <a:srgbClr val="7030A0"/>
                </a:solidFill>
                <a:latin typeface="+mj-lt"/>
              </a:rPr>
              <a:t>New benchmark:</a:t>
            </a:r>
          </a:p>
          <a:p>
            <a:r>
              <a:rPr lang="en-US" sz="1800" b="1" i="1" dirty="0">
                <a:solidFill>
                  <a:srgbClr val="7030A0"/>
                </a:solidFill>
                <a:latin typeface="+mj-lt"/>
              </a:rPr>
              <a:t> HumanEval-C</a:t>
            </a:r>
            <a:endParaRPr lang="en-US" b="1" i="1" dirty="0">
              <a:solidFill>
                <a:srgbClr val="7030A0"/>
              </a:solidFill>
            </a:endParaRPr>
          </a:p>
        </p:txBody>
      </p:sp>
    </p:spTree>
    <p:extLst>
      <p:ext uri="{BB962C8B-B14F-4D97-AF65-F5344CB8AC3E}">
        <p14:creationId xmlns:p14="http://schemas.microsoft.com/office/powerpoint/2010/main" val="270671644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38100" algn="ctr">
          <a:solidFill>
            <a:srgbClr val="800000"/>
          </a:solidFill>
          <a:round/>
          <a:headEnd/>
          <a:tailEnd/>
        </a:ln>
      </a:spPr>
      <a:bodyPr lIns="82048" tIns="41025" rIns="82048" bIns="41025"/>
      <a:lstStyle>
        <a:defPPr>
          <a:defRPr>
            <a:solidFill>
              <a:srgbClr val="000000"/>
            </a:solidFill>
          </a:defRPr>
        </a:defPPr>
      </a:lstStyle>
    </a:spDef>
    <a:lnDef>
      <a:spPr bwMode="auto">
        <a:xfrm>
          <a:off x="0" y="0"/>
          <a:ext cx="1" cy="1"/>
        </a:xfrm>
        <a:custGeom>
          <a:avLst/>
          <a:gdLst/>
          <a:ahLst/>
          <a:cxnLst/>
          <a:rect l="0" t="0" r="0" b="0"/>
          <a:pathLst/>
        </a:custGeom>
        <a:solidFill>
          <a:schemeClr val="accent1"/>
        </a:solidFill>
        <a:ln w="38100" cap="flat" cmpd="sng" algn="ctr">
          <a:solidFill>
            <a:srgbClr val="8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019175"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27866</TotalTime>
  <Words>668</Words>
  <Application>Microsoft Macintosh PowerPoint</Application>
  <PresentationFormat>On-screen Show (4:3)</PresentationFormat>
  <Paragraphs>183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Times New Roman</vt:lpstr>
      <vt:lpstr>Default Design</vt:lpstr>
      <vt:lpstr>LLM Should Ask Clarifying Questions to Increase Confidence in Generated Code                          —— On the Communication Skills of LLM  Jie JW Wu George Washington University Incoming Postdoc at University of British Columbia       @jw_ _wu        https://jie-jw-wu.github.io/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NMCI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GANBI Design Optimization Tools to Optimize Unmanned Maritime Systems Design  Daniel Deitz  prepared for EMSE VA3 meeting 2 June 2011</dc:title>
  <dc:creator>daniel.deitz</dc:creator>
  <cp:lastModifiedBy>Wu, Jay</cp:lastModifiedBy>
  <cp:revision>439</cp:revision>
  <cp:lastPrinted>2018-07-11T16:36:08Z</cp:lastPrinted>
  <dcterms:created xsi:type="dcterms:W3CDTF">2012-12-07T01:48:16Z</dcterms:created>
  <dcterms:modified xsi:type="dcterms:W3CDTF">2023-12-02T08:32:24Z</dcterms:modified>
</cp:coreProperties>
</file>