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14"/>
  </p:notesMasterIdLst>
  <p:handoutMasterIdLst>
    <p:handoutMasterId r:id="rId15"/>
  </p:handoutMasterIdLst>
  <p:sldIdLst>
    <p:sldId id="284" r:id="rId2"/>
    <p:sldId id="403" r:id="rId3"/>
    <p:sldId id="404" r:id="rId4"/>
    <p:sldId id="405" r:id="rId5"/>
    <p:sldId id="406" r:id="rId6"/>
    <p:sldId id="407" r:id="rId7"/>
    <p:sldId id="408" r:id="rId8"/>
    <p:sldId id="391" r:id="rId9"/>
    <p:sldId id="410" r:id="rId10"/>
    <p:sldId id="411" r:id="rId11"/>
    <p:sldId id="392" r:id="rId12"/>
    <p:sldId id="390" r:id="rId13"/>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275" autoAdjust="0"/>
    <p:restoredTop sz="75723" autoAdjust="0"/>
  </p:normalViewPr>
  <p:slideViewPr>
    <p:cSldViewPr>
      <p:cViewPr varScale="1">
        <p:scale>
          <a:sx n="84" d="100"/>
          <a:sy n="84" d="100"/>
        </p:scale>
        <p:origin x="14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Comm.</a:t>
            </a:r>
            <a:r>
              <a:rPr lang="en-US" baseline="0" dirty="0"/>
              <a:t> rate when X% is removed in problem description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ChatGPT-3.5</c:v>
                </c:pt>
              </c:strCache>
            </c:strRef>
          </c:tx>
          <c:spPr>
            <a:ln w="28575" cap="rnd">
              <a:solidFill>
                <a:schemeClr val="accent2"/>
              </a:solidFill>
              <a:round/>
            </a:ln>
            <a:effectLst/>
          </c:spPr>
          <c:marker>
            <c:symbol val="circle"/>
            <c:size val="5"/>
            <c:spPr>
              <a:solidFill>
                <a:schemeClr val="accent1"/>
              </a:solidFill>
              <a:ln w="9525">
                <a:solidFill>
                  <a:schemeClr val="accent2"/>
                </a:solidFill>
              </a:ln>
              <a:effectLst/>
            </c:spPr>
          </c:marker>
          <c:cat>
            <c:strRef>
              <c:f>Sheet1!$A$2:$A$5</c:f>
              <c:strCache>
                <c:ptCount val="4"/>
                <c:pt idx="0">
                  <c:v>X=0%</c:v>
                </c:pt>
                <c:pt idx="1">
                  <c:v>X=30%</c:v>
                </c:pt>
                <c:pt idx="2">
                  <c:v>X=50%</c:v>
                </c:pt>
                <c:pt idx="3">
                  <c:v>X=90%</c:v>
                </c:pt>
              </c:strCache>
            </c:strRef>
          </c:cat>
          <c:val>
            <c:numRef>
              <c:f>Sheet1!$B$2:$B$5</c:f>
              <c:numCache>
                <c:formatCode>General</c:formatCode>
                <c:ptCount val="4"/>
                <c:pt idx="0">
                  <c:v>3.3000000000000002E-2</c:v>
                </c:pt>
                <c:pt idx="1">
                  <c:v>1.7999999999999999E-2</c:v>
                </c:pt>
                <c:pt idx="2">
                  <c:v>5.5E-2</c:v>
                </c:pt>
                <c:pt idx="3">
                  <c:v>0.54</c:v>
                </c:pt>
              </c:numCache>
            </c:numRef>
          </c:val>
          <c:smooth val="0"/>
          <c:extLst>
            <c:ext xmlns:c16="http://schemas.microsoft.com/office/drawing/2014/chart" uri="{C3380CC4-5D6E-409C-BE32-E72D297353CC}">
              <c16:uniqueId val="{00000000-D7CF-44BD-BFEC-47DC6D15AA1F}"/>
            </c:ext>
          </c:extLst>
        </c:ser>
        <c:ser>
          <c:idx val="1"/>
          <c:order val="1"/>
          <c:tx>
            <c:strRef>
              <c:f>Sheet1!$C$1</c:f>
              <c:strCache>
                <c:ptCount val="1"/>
                <c:pt idx="0">
                  <c:v>Software Engineer (Hypothetical)</c:v>
                </c:pt>
              </c:strCache>
            </c:strRef>
          </c:tx>
          <c:spPr>
            <a:ln w="28575" cap="rnd">
              <a:solidFill>
                <a:srgbClr val="FF0000"/>
              </a:solidFill>
              <a:round/>
            </a:ln>
            <a:effectLst/>
          </c:spPr>
          <c:marker>
            <c:symbol val="circle"/>
            <c:size val="5"/>
            <c:spPr>
              <a:solidFill>
                <a:schemeClr val="accent2"/>
              </a:solidFill>
              <a:ln w="9525">
                <a:solidFill>
                  <a:srgbClr val="FF0000"/>
                </a:solidFill>
              </a:ln>
              <a:effectLst/>
            </c:spPr>
          </c:marker>
          <c:cat>
            <c:strRef>
              <c:f>Sheet1!$A$2:$A$5</c:f>
              <c:strCache>
                <c:ptCount val="4"/>
                <c:pt idx="0">
                  <c:v>X=0%</c:v>
                </c:pt>
                <c:pt idx="1">
                  <c:v>X=30%</c:v>
                </c:pt>
                <c:pt idx="2">
                  <c:v>X=50%</c:v>
                </c:pt>
                <c:pt idx="3">
                  <c:v>X=90%</c:v>
                </c:pt>
              </c:strCache>
            </c:strRef>
          </c:cat>
          <c:val>
            <c:numRef>
              <c:f>Sheet1!$C$2:$C$5</c:f>
              <c:numCache>
                <c:formatCode>0%</c:formatCode>
                <c:ptCount val="4"/>
                <c:pt idx="0" formatCode="General">
                  <c:v>0</c:v>
                </c:pt>
                <c:pt idx="1">
                  <c:v>0.9</c:v>
                </c:pt>
                <c:pt idx="2">
                  <c:v>0.95</c:v>
                </c:pt>
                <c:pt idx="3">
                  <c:v>1</c:v>
                </c:pt>
              </c:numCache>
            </c:numRef>
          </c:val>
          <c:smooth val="0"/>
          <c:extLst>
            <c:ext xmlns:c16="http://schemas.microsoft.com/office/drawing/2014/chart" uri="{C3380CC4-5D6E-409C-BE32-E72D297353CC}">
              <c16:uniqueId val="{00000001-D7CF-44BD-BFEC-47DC6D15AA1F}"/>
            </c:ext>
          </c:extLst>
        </c:ser>
        <c:dLbls>
          <c:showLegendKey val="0"/>
          <c:showVal val="0"/>
          <c:showCatName val="0"/>
          <c:showSerName val="0"/>
          <c:showPercent val="0"/>
          <c:showBubbleSize val="0"/>
        </c:dLbls>
        <c:marker val="1"/>
        <c:smooth val="0"/>
        <c:axId val="529809584"/>
        <c:axId val="943842784"/>
      </c:lineChart>
      <c:catAx>
        <c:axId val="529809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3842784"/>
        <c:crosses val="autoZero"/>
        <c:auto val="1"/>
        <c:lblAlgn val="ctr"/>
        <c:lblOffset val="100"/>
        <c:noMultiLvlLbl val="0"/>
      </c:catAx>
      <c:valAx>
        <c:axId val="943842784"/>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9809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8EE930-8B6E-FCDC-B6F6-74C4EC35DD1B}"/>
              </a:ext>
            </a:extLst>
          </p:cNvPr>
          <p:cNvSpPr>
            <a:spLocks noGrp="1"/>
          </p:cNvSpPr>
          <p:nvPr>
            <p:ph type="hdr" sz="quarter"/>
          </p:nvPr>
        </p:nvSpPr>
        <p:spPr>
          <a:xfrm>
            <a:off x="0" y="0"/>
            <a:ext cx="3038475" cy="463550"/>
          </a:xfrm>
          <a:prstGeom prst="rect">
            <a:avLst/>
          </a:prstGeom>
        </p:spPr>
        <p:txBody>
          <a:bodyPr vert="horz" lIns="91430" tIns="45715" rIns="91430" bIns="45715" rtlCol="0"/>
          <a:lstStyle>
            <a:lvl1pPr algn="l" eaLnBrk="1" hangingPunct="1">
              <a:defRPr sz="1200">
                <a:latin typeface="Arial" pitchFamily="-1"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CFD44FDE-6FA5-60FF-F4A8-FA28C46E5BE8}"/>
              </a:ext>
            </a:extLst>
          </p:cNvPr>
          <p:cNvSpPr>
            <a:spLocks noGrp="1"/>
          </p:cNvSpPr>
          <p:nvPr>
            <p:ph type="dt" sz="quarter" idx="1"/>
          </p:nvPr>
        </p:nvSpPr>
        <p:spPr>
          <a:xfrm>
            <a:off x="3970338" y="0"/>
            <a:ext cx="3038475" cy="463550"/>
          </a:xfrm>
          <a:prstGeom prst="rect">
            <a:avLst/>
          </a:prstGeom>
        </p:spPr>
        <p:txBody>
          <a:bodyPr vert="horz" wrap="square" lIns="91430" tIns="45715" rIns="91430" bIns="45715" numCol="1" anchor="t" anchorCtr="0" compatLnSpc="1">
            <a:prstTxWarp prst="textNoShape">
              <a:avLst/>
            </a:prstTxWarp>
          </a:bodyPr>
          <a:lstStyle>
            <a:lvl1pPr algn="r" eaLnBrk="1" hangingPunct="1">
              <a:defRPr sz="1200"/>
            </a:lvl1pPr>
          </a:lstStyle>
          <a:p>
            <a:fld id="{60429237-6079-4653-9A42-6C1DC00BC942}" type="datetime1">
              <a:rPr lang="en-US" altLang="en-US"/>
              <a:pPr/>
              <a:t>12/2/23</a:t>
            </a:fld>
            <a:endParaRPr lang="en-US" altLang="en-US"/>
          </a:p>
        </p:txBody>
      </p:sp>
      <p:sp>
        <p:nvSpPr>
          <p:cNvPr id="4" name="Footer Placeholder 3">
            <a:extLst>
              <a:ext uri="{FF2B5EF4-FFF2-40B4-BE49-F238E27FC236}">
                <a16:creationId xmlns:a16="http://schemas.microsoft.com/office/drawing/2014/main" id="{715E1547-376F-BF2E-34C4-B6B03D76154A}"/>
              </a:ext>
            </a:extLst>
          </p:cNvPr>
          <p:cNvSpPr>
            <a:spLocks noGrp="1"/>
          </p:cNvSpPr>
          <p:nvPr>
            <p:ph type="ftr" sz="quarter" idx="2"/>
          </p:nvPr>
        </p:nvSpPr>
        <p:spPr>
          <a:xfrm>
            <a:off x="0" y="8831263"/>
            <a:ext cx="3038475" cy="463550"/>
          </a:xfrm>
          <a:prstGeom prst="rect">
            <a:avLst/>
          </a:prstGeom>
        </p:spPr>
        <p:txBody>
          <a:bodyPr vert="horz" lIns="91430" tIns="45715" rIns="91430" bIns="45715" rtlCol="0" anchor="b"/>
          <a:lstStyle>
            <a:lvl1pPr algn="l" eaLnBrk="1" hangingPunct="1">
              <a:defRPr sz="1200">
                <a:latin typeface="Arial" pitchFamily="-1" charset="0"/>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6C7795EA-744D-B6EC-2A78-31289593B93B}"/>
              </a:ext>
            </a:extLst>
          </p:cNvPr>
          <p:cNvSpPr>
            <a:spLocks noGrp="1"/>
          </p:cNvSpPr>
          <p:nvPr>
            <p:ph type="sldNum" sz="quarter" idx="3"/>
          </p:nvPr>
        </p:nvSpPr>
        <p:spPr>
          <a:xfrm>
            <a:off x="3970338" y="8831263"/>
            <a:ext cx="3038475" cy="463550"/>
          </a:xfrm>
          <a:prstGeom prst="rect">
            <a:avLst/>
          </a:prstGeom>
        </p:spPr>
        <p:txBody>
          <a:bodyPr vert="horz" wrap="square" lIns="91430" tIns="45715" rIns="91430" bIns="45715" numCol="1" anchor="b" anchorCtr="0" compatLnSpc="1">
            <a:prstTxWarp prst="textNoShape">
              <a:avLst/>
            </a:prstTxWarp>
          </a:bodyPr>
          <a:lstStyle>
            <a:lvl1pPr algn="r" eaLnBrk="1" hangingPunct="1">
              <a:defRPr sz="1200"/>
            </a:lvl1pPr>
          </a:lstStyle>
          <a:p>
            <a:fld id="{02009F24-F437-4F94-B8AE-71D9F5E55EB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5E1DBE-C999-E45E-DA2B-985B6DB552AB}"/>
              </a:ext>
            </a:extLst>
          </p:cNvPr>
          <p:cNvSpPr>
            <a:spLocks noGrp="1"/>
          </p:cNvSpPr>
          <p:nvPr>
            <p:ph type="hdr" sz="quarter"/>
          </p:nvPr>
        </p:nvSpPr>
        <p:spPr>
          <a:xfrm>
            <a:off x="0" y="0"/>
            <a:ext cx="3038475" cy="461963"/>
          </a:xfrm>
          <a:prstGeom prst="rect">
            <a:avLst/>
          </a:prstGeom>
        </p:spPr>
        <p:txBody>
          <a:bodyPr vert="horz" lIns="93162" tIns="46581" rIns="93162" bIns="46581" rtlCol="0"/>
          <a:lstStyle>
            <a:lvl1pPr algn="l" eaLnBrk="1" hangingPunct="1">
              <a:defRPr sz="1200">
                <a:latin typeface="Arial"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87627907-44B5-1B70-CEDF-8D429EB2BD95}"/>
              </a:ext>
            </a:extLst>
          </p:cNvPr>
          <p:cNvSpPr>
            <a:spLocks noGrp="1"/>
          </p:cNvSpPr>
          <p:nvPr>
            <p:ph type="dt" idx="1"/>
          </p:nvPr>
        </p:nvSpPr>
        <p:spPr>
          <a:xfrm>
            <a:off x="3970338" y="0"/>
            <a:ext cx="3038475" cy="461963"/>
          </a:xfrm>
          <a:prstGeom prst="rect">
            <a:avLst/>
          </a:prstGeom>
        </p:spPr>
        <p:txBody>
          <a:bodyPr vert="horz" wrap="square" lIns="93162" tIns="46581" rIns="93162" bIns="46581" numCol="1" anchor="t" anchorCtr="0" compatLnSpc="1">
            <a:prstTxWarp prst="textNoShape">
              <a:avLst/>
            </a:prstTxWarp>
          </a:bodyPr>
          <a:lstStyle>
            <a:lvl1pPr algn="r" eaLnBrk="1" hangingPunct="1">
              <a:defRPr sz="1200"/>
            </a:lvl1pPr>
          </a:lstStyle>
          <a:p>
            <a:fld id="{02E53E9A-6506-4A48-8234-1468B2AF0F98}" type="datetime1">
              <a:rPr lang="en-US" altLang="en-US"/>
              <a:pPr/>
              <a:t>12/2/23</a:t>
            </a:fld>
            <a:endParaRPr lang="en-US" altLang="en-US"/>
          </a:p>
        </p:txBody>
      </p:sp>
      <p:sp>
        <p:nvSpPr>
          <p:cNvPr id="4" name="Slide Image Placeholder 3">
            <a:extLst>
              <a:ext uri="{FF2B5EF4-FFF2-40B4-BE49-F238E27FC236}">
                <a16:creationId xmlns:a16="http://schemas.microsoft.com/office/drawing/2014/main" id="{A51D7303-2F10-642B-5743-C12EBAF22CD0}"/>
              </a:ext>
            </a:extLst>
          </p:cNvPr>
          <p:cNvSpPr>
            <a:spLocks noGrp="1" noRot="1" noChangeAspect="1"/>
          </p:cNvSpPr>
          <p:nvPr>
            <p:ph type="sldImg" idx="2"/>
          </p:nvPr>
        </p:nvSpPr>
        <p:spPr>
          <a:xfrm>
            <a:off x="1181100" y="700088"/>
            <a:ext cx="4648200" cy="3486150"/>
          </a:xfrm>
          <a:prstGeom prst="rect">
            <a:avLst/>
          </a:prstGeom>
          <a:noFill/>
          <a:ln w="12700">
            <a:solidFill>
              <a:prstClr val="black"/>
            </a:solidFill>
          </a:ln>
        </p:spPr>
        <p:txBody>
          <a:bodyPr vert="horz" lIns="93162" tIns="46581" rIns="93162" bIns="46581" rtlCol="0" anchor="ctr"/>
          <a:lstStyle/>
          <a:p>
            <a:pPr lvl="0"/>
            <a:endParaRPr lang="en-US" noProof="0" dirty="0"/>
          </a:p>
        </p:txBody>
      </p:sp>
      <p:sp>
        <p:nvSpPr>
          <p:cNvPr id="5" name="Notes Placeholder 4">
            <a:extLst>
              <a:ext uri="{FF2B5EF4-FFF2-40B4-BE49-F238E27FC236}">
                <a16:creationId xmlns:a16="http://schemas.microsoft.com/office/drawing/2014/main" id="{F3F68AA1-B918-77C7-F054-F0C5402034B5}"/>
              </a:ext>
            </a:extLst>
          </p:cNvPr>
          <p:cNvSpPr>
            <a:spLocks noGrp="1"/>
          </p:cNvSpPr>
          <p:nvPr>
            <p:ph type="body" sz="quarter" idx="3"/>
          </p:nvPr>
        </p:nvSpPr>
        <p:spPr>
          <a:xfrm>
            <a:off x="703263" y="4416425"/>
            <a:ext cx="5603875" cy="4179888"/>
          </a:xfrm>
          <a:prstGeom prst="rect">
            <a:avLst/>
          </a:prstGeom>
        </p:spPr>
        <p:txBody>
          <a:bodyPr vert="horz" lIns="93162" tIns="46581" rIns="93162" bIns="4658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37E2D2-858F-5169-D6B9-6A40907E44C9}"/>
              </a:ext>
            </a:extLst>
          </p:cNvPr>
          <p:cNvSpPr>
            <a:spLocks noGrp="1"/>
          </p:cNvSpPr>
          <p:nvPr>
            <p:ph type="ftr" sz="quarter" idx="4"/>
          </p:nvPr>
        </p:nvSpPr>
        <p:spPr>
          <a:xfrm>
            <a:off x="0" y="8832850"/>
            <a:ext cx="3038475" cy="461963"/>
          </a:xfrm>
          <a:prstGeom prst="rect">
            <a:avLst/>
          </a:prstGeom>
        </p:spPr>
        <p:txBody>
          <a:bodyPr vert="horz" lIns="93162" tIns="46581" rIns="93162" bIns="46581"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201EFDB5-6C44-F7DD-BFE9-D242D245D5C1}"/>
              </a:ext>
            </a:extLst>
          </p:cNvPr>
          <p:cNvSpPr>
            <a:spLocks noGrp="1"/>
          </p:cNvSpPr>
          <p:nvPr>
            <p:ph type="sldNum" sz="quarter" idx="5"/>
          </p:nvPr>
        </p:nvSpPr>
        <p:spPr>
          <a:xfrm>
            <a:off x="3970338" y="8832850"/>
            <a:ext cx="3038475" cy="461963"/>
          </a:xfrm>
          <a:prstGeom prst="rect">
            <a:avLst/>
          </a:prstGeom>
        </p:spPr>
        <p:txBody>
          <a:bodyPr vert="horz" wrap="square" lIns="93162" tIns="46581" rIns="93162" bIns="46581" numCol="1" anchor="b" anchorCtr="0" compatLnSpc="1">
            <a:prstTxWarp prst="textNoShape">
              <a:avLst/>
            </a:prstTxWarp>
          </a:bodyPr>
          <a:lstStyle>
            <a:lvl1pPr algn="r" eaLnBrk="1" hangingPunct="1">
              <a:defRPr sz="1200"/>
            </a:lvl1pPr>
          </a:lstStyle>
          <a:p>
            <a:fld id="{4ED24DBF-A102-4FD6-9619-FE4B680EF89C}"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ヒラギノ角ゴ Pro W3" pitchFamily="-1" charset="-128"/>
        <a:cs typeface="ヒラギノ角ゴ Pro W3" pitchFamily="-1"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1"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mn-lt"/>
        <a:ea typeface="ヒラギノ角ゴ Pro W3" pitchFamily="-1" charset="-128"/>
        <a:cs typeface="ヒラギノ角ゴ Pro W3" charset="0"/>
      </a:defRPr>
    </a:lvl3pPr>
    <a:lvl4pPr marL="1371600" algn="l" rtl="0" eaLnBrk="0" fontAlgn="base" hangingPunct="0">
      <a:spcBef>
        <a:spcPct val="30000"/>
      </a:spcBef>
      <a:spcAft>
        <a:spcPct val="0"/>
      </a:spcAft>
      <a:defRPr sz="1200" kern="1200">
        <a:solidFill>
          <a:schemeClr val="tx1"/>
        </a:solidFill>
        <a:latin typeface="+mn-lt"/>
        <a:ea typeface="ヒラギノ角ゴ Pro W3" pitchFamily="-1" charset="-128"/>
        <a:cs typeface="ヒラギノ角ゴ Pro W3" charset="0"/>
      </a:defRPr>
    </a:lvl4pPr>
    <a:lvl5pPr marL="1828800" algn="l" rtl="0" eaLnBrk="0" fontAlgn="base" hangingPunct="0">
      <a:spcBef>
        <a:spcPct val="30000"/>
      </a:spcBef>
      <a:spcAft>
        <a:spcPct val="0"/>
      </a:spcAft>
      <a:defRPr sz="1200" kern="1200">
        <a:solidFill>
          <a:schemeClr val="tx1"/>
        </a:solidFill>
        <a:latin typeface="+mn-lt"/>
        <a:ea typeface="ヒラギノ角ゴ Pro W3" pitchFamily="-1" charset="-128"/>
        <a:cs typeface="ヒラギノ角ゴ Pro W3"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1</a:t>
            </a:r>
            <a:r>
              <a:rPr lang="en-US" sz="1800" dirty="0">
                <a:effectLst/>
                <a:latin typeface="Calibri" panose="020F0502020204030204" pitchFamily="34" charset="0"/>
                <a:ea typeface="DengXian" panose="02010600030101010101" pitchFamily="2" charset="-122"/>
                <a:cs typeface="Times New Roman" panose="02020603050405020304" pitchFamily="18" charset="0"/>
              </a:rPr>
              <a:t>. I’m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Jie</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and</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I’m</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glad</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to</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have</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the</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chance</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to</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present</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here.</a:t>
            </a:r>
            <a:r>
              <a:rPr lang="en-US" sz="1800" dirty="0">
                <a:effectLst/>
                <a:latin typeface="Calibri" panose="020F0502020204030204" pitchFamily="34" charset="0"/>
                <a:ea typeface="DengXian" panose="02010600030101010101" pitchFamily="2" charset="-122"/>
                <a:cs typeface="Times New Roman" panose="02020603050405020304" pitchFamily="18" charset="0"/>
              </a:rPr>
              <a:t> this work is started near the end of my PhD at GWU, and I will be a postdoc at UBC. In this work, I would like to argue that LLM should ask more clarifying questions to increase confidence in code generation.</a:t>
            </a:r>
          </a:p>
          <a:p>
            <a:pPr marL="0" marR="0">
              <a:spcBef>
                <a:spcPts val="0"/>
              </a:spcBef>
              <a:spcAft>
                <a:spcPts val="0"/>
              </a:spcAft>
            </a:pPr>
            <a:endParaRPr lang="en-US" sz="1800"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1</a:t>
            </a:fld>
            <a:endParaRPr lang="en-US" altLang="en-US"/>
          </a:p>
        </p:txBody>
      </p:sp>
    </p:spTree>
    <p:extLst>
      <p:ext uri="{BB962C8B-B14F-4D97-AF65-F5344CB8AC3E}">
        <p14:creationId xmlns:p14="http://schemas.microsoft.com/office/powerpoint/2010/main" val="2785543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10. Specifically, for the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HumanEval</a:t>
            </a:r>
            <a:r>
              <a:rPr lang="en-US" sz="1800" dirty="0">
                <a:effectLst/>
                <a:latin typeface="Calibri" panose="020F0502020204030204" pitchFamily="34" charset="0"/>
                <a:ea typeface="DengXian" panose="02010600030101010101" pitchFamily="2" charset="-122"/>
                <a:cs typeface="Times New Roman" panose="02020603050405020304" pitchFamily="18" charset="0"/>
              </a:rPr>
              <a:t>-C benchmark, I randomly remove X% of consecutive words from the original problem description in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HumanEval</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dataset. Then given the input, the LLM generates results.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example of input is shown on the left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side. The model either outputs some clarifying questions or still outputs code which is not good given some information is missing in the input.</a:t>
            </a:r>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Two metrics are used in evaluation. First is the commonly used test pass rate. Second is the communication rate defined as number of output with no code over total number of problems. So the higher the comm rate, the better. </a:t>
            </a:r>
          </a:p>
          <a:p>
            <a:endParaRPr lang="en-US" altLang="zh-CN"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10</a:t>
            </a:fld>
            <a:endParaRPr lang="en-US" altLang="en-US"/>
          </a:p>
        </p:txBody>
      </p:sp>
    </p:spTree>
    <p:extLst>
      <p:ext uri="{BB962C8B-B14F-4D97-AF65-F5344CB8AC3E}">
        <p14:creationId xmlns:p14="http://schemas.microsoft.com/office/powerpoint/2010/main" val="2279749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11. Here is the plot of comm rate for different X. The blue line is ChatGPT 3.5, the red line is hypothetical estimate of top-notch software engineer. We can see that when 30% and 50% of problem description is removed, the comm rate is only less than 10%. When x is increased to 90%, the comm rate increased to 55%. This shows…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Another finding is that changing parameters such as temperature or using model such as gpt4 didn’t help much. But the new comm centered process increased comm rate from 5% to 64% when x=50%</a:t>
            </a:r>
          </a:p>
          <a:p>
            <a:pPr marL="171450" indent="-171450">
              <a:buFont typeface="Arial" panose="020B0604020202020204" pitchFamily="34" charset="0"/>
              <a:buChar char="•"/>
            </a:pPr>
            <a:endParaRPr lang="en-US" sz="2000" dirty="0">
              <a:latin typeface="+mj-lt"/>
            </a:endParaRPr>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11</a:t>
            </a:fld>
            <a:endParaRPr lang="en-US" altLang="en-US"/>
          </a:p>
        </p:txBody>
      </p:sp>
    </p:spTree>
    <p:extLst>
      <p:ext uri="{BB962C8B-B14F-4D97-AF65-F5344CB8AC3E}">
        <p14:creationId xmlns:p14="http://schemas.microsoft.com/office/powerpoint/2010/main" val="3596938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12. To conclude, I argue that based on the evaluation, … not only to increase quality of generated code, but as described in the quote in green, asking a good question is valuable itself because it shows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llm</a:t>
            </a:r>
            <a:r>
              <a:rPr lang="en-US" sz="1800" dirty="0">
                <a:effectLst/>
                <a:latin typeface="Calibri" panose="020F0502020204030204" pitchFamily="34" charset="0"/>
                <a:ea typeface="DengXian" panose="02010600030101010101" pitchFamily="2" charset="-122"/>
                <a:cs typeface="Times New Roman" panose="02020603050405020304" pitchFamily="18" charset="0"/>
              </a:rPr>
              <a:t> is rigorous and trustworthy.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In evaluation, the current Code LLM is very weak at asking clarifying questions when it’s indeed necessary. The graph shows a big gap and many research opportunities to push the blue line of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llm</a:t>
            </a:r>
            <a:r>
              <a:rPr lang="en-US" sz="1800" dirty="0">
                <a:effectLst/>
                <a:latin typeface="Calibri" panose="020F0502020204030204" pitchFamily="34" charset="0"/>
                <a:ea typeface="DengXian" panose="02010600030101010101" pitchFamily="2" charset="-122"/>
                <a:cs typeface="Times New Roman" panose="02020603050405020304" pitchFamily="18" charset="0"/>
              </a:rPr>
              <a:t> toward the red lines. Besides the model, there is also opportunity to improve the evaluation of communications in LLMs. The benchmark and preprint will be available to support other researchers interested in this topic. Thank you.</a:t>
            </a:r>
          </a:p>
          <a:p>
            <a:pPr marL="914400" lvl="1" indent="-171450">
              <a:buFont typeface="Arial" panose="020B0604020202020204" pitchFamily="34" charset="0"/>
              <a:buChar char="•"/>
            </a:pPr>
            <a:endParaRPr lang="en-US" altLang="zh-CN" sz="1600"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12</a:t>
            </a:fld>
            <a:endParaRPr lang="en-US" altLang="en-US"/>
          </a:p>
        </p:txBody>
      </p:sp>
    </p:spTree>
    <p:extLst>
      <p:ext uri="{BB962C8B-B14F-4D97-AF65-F5344CB8AC3E}">
        <p14:creationId xmlns:p14="http://schemas.microsoft.com/office/powerpoint/2010/main" val="232461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2. As you all know, we are entering a new era of programming where we have LLMs as programmer’s assistant to enhance productivity. However, there is still a substantial gap between LLM as a code generation tool and the software engineer whose responsibility is beyond writing code. This includes effective communications, requirements, design decisions, domain knowledge, etc. So, the current LLMs cannot fully replace professional software developers.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2</a:t>
            </a:fld>
            <a:endParaRPr lang="en-US" altLang="en-US"/>
          </a:p>
        </p:txBody>
      </p:sp>
    </p:spTree>
    <p:extLst>
      <p:ext uri="{BB962C8B-B14F-4D97-AF65-F5344CB8AC3E}">
        <p14:creationId xmlns:p14="http://schemas.microsoft.com/office/powerpoint/2010/main" val="776227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spcBef>
                <a:spcPts val="0"/>
              </a:spcBef>
              <a:spcAft>
                <a:spcPts val="0"/>
              </a:spcAft>
            </a:pPr>
            <a:r>
              <a:rPr lang="en-US" sz="1200" dirty="0">
                <a:effectLst/>
                <a:latin typeface="Calibri" panose="020F0502020204030204" pitchFamily="34" charset="0"/>
                <a:ea typeface="DengXian" panose="02010600030101010101" pitchFamily="2" charset="-122"/>
                <a:cs typeface="Times New Roman" panose="02020603050405020304" pitchFamily="18" charset="0"/>
              </a:rPr>
              <a:t>3. There are several reported issues in LLM as programmer’s assistants. This include lack of Intent specification, problem decomposition and computational thinking. The end-users have to specify intent in natural language, and have the ability to decompose problems into subproblems. </a:t>
            </a:r>
          </a:p>
          <a:p>
            <a:pPr marL="0" marR="0">
              <a:spcBef>
                <a:spcPts val="0"/>
              </a:spcBef>
              <a:spcAft>
                <a:spcPts val="0"/>
              </a:spcAft>
            </a:pPr>
            <a:r>
              <a:rPr lang="en-US" sz="1200" dirty="0">
                <a:effectLst/>
                <a:latin typeface="Calibri" panose="020F0502020204030204" pitchFamily="34" charset="0"/>
                <a:ea typeface="DengXian" panose="02010600030101010101" pitchFamily="2" charset="-122"/>
                <a:cs typeface="Times New Roman" panose="02020603050405020304" pitchFamily="18" charset="0"/>
              </a:rPr>
              <a:t>A second category of issue is in code quality and overconfidence of model prediction, which lead to incorrect code, bugs being introduced and more time spend in checking the code and finding bugs.</a:t>
            </a:r>
          </a:p>
          <a:p>
            <a:pPr marL="0" marR="0">
              <a:spcBef>
                <a:spcPts val="0"/>
              </a:spcBef>
              <a:spcAft>
                <a:spcPts val="0"/>
              </a:spcAft>
            </a:pPr>
            <a:r>
              <a:rPr lang="en-US" sz="1200" dirty="0">
                <a:effectLst/>
                <a:latin typeface="Calibri" panose="020F0502020204030204" pitchFamily="34" charset="0"/>
                <a:ea typeface="DengXian" panose="02010600030101010101" pitchFamily="2" charset="-122"/>
                <a:cs typeface="Times New Roman" panose="02020603050405020304" pitchFamily="18" charset="0"/>
              </a:rPr>
              <a:t>A third category of issue is usability issues, such as having trouble controlling and using the tool to generate reliable and useful code.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3</a:t>
            </a:fld>
            <a:endParaRPr lang="en-US" altLang="en-US"/>
          </a:p>
        </p:txBody>
      </p:sp>
    </p:spTree>
    <p:extLst>
      <p:ext uri="{BB962C8B-B14F-4D97-AF65-F5344CB8AC3E}">
        <p14:creationId xmlns:p14="http://schemas.microsoft.com/office/powerpoint/2010/main" val="2240987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spcBef>
                <a:spcPts val="0"/>
              </a:spcBef>
              <a:spcAft>
                <a:spcPts val="0"/>
              </a:spcAft>
            </a:pPr>
            <a:r>
              <a:rPr lang="en-US" sz="1200" dirty="0">
                <a:effectLst/>
                <a:latin typeface="Calibri" panose="020F0502020204030204" pitchFamily="34" charset="0"/>
                <a:ea typeface="DengXian" panose="02010600030101010101" pitchFamily="2" charset="-122"/>
                <a:cs typeface="Times New Roman" panose="02020603050405020304" pitchFamily="18" charset="0"/>
              </a:rPr>
              <a:t>4. In this work, I look into the issues from a different angle. I’m interested in applying the communication lens to bridge this gap between LLM and software engineer. The leading question is - Does asking clarifying questions increases confidence in code generation? Let’s take a step back to compare the comm. Skill of software engineer and LLM. </a:t>
            </a:r>
          </a:p>
          <a:p>
            <a:pPr marL="0" marR="0">
              <a:spcBef>
                <a:spcPts val="0"/>
              </a:spcBef>
              <a:spcAft>
                <a:spcPts val="0"/>
              </a:spcAft>
            </a:pPr>
            <a:r>
              <a:rPr lang="en-US" sz="1200" dirty="0">
                <a:effectLst/>
                <a:latin typeface="Calibri" panose="020F0502020204030204" pitchFamily="34" charset="0"/>
                <a:ea typeface="DengXian" panose="02010600030101010101" pitchFamily="2" charset="-122"/>
                <a:cs typeface="Times New Roman" panose="02020603050405020304" pitchFamily="18" charset="0"/>
              </a:rPr>
              <a:t>- For a professional software engineer: </a:t>
            </a:r>
          </a:p>
          <a:p>
            <a:pPr marL="342900" marR="0" lvl="0" indent="-342900">
              <a:spcBef>
                <a:spcPts val="0"/>
              </a:spcBef>
              <a:spcAft>
                <a:spcPts val="0"/>
              </a:spcAft>
              <a:buFont typeface="Arial" panose="020B0604020202020204" pitchFamily="34" charset="0"/>
              <a:buChar char="•"/>
              <a:tabLst>
                <a:tab pos="457200" algn="l"/>
              </a:tabLst>
            </a:pPr>
            <a:r>
              <a:rPr lang="en-US" sz="1200" dirty="0">
                <a:effectLst/>
                <a:latin typeface="Calibri" panose="020F0502020204030204" pitchFamily="34" charset="0"/>
                <a:ea typeface="DengXian" panose="02010600030101010101" pitchFamily="2" charset="-122"/>
                <a:cs typeface="Times New Roman" panose="02020603050405020304" pitchFamily="18" charset="0"/>
              </a:rPr>
              <a:t>Proactive and effective communication is a critical skill in practice to finish their software engineering tasks reliably with high quality</a:t>
            </a:r>
          </a:p>
          <a:p>
            <a:pPr marL="342900" marR="0" lvl="0" indent="-342900">
              <a:spcBef>
                <a:spcPts val="0"/>
              </a:spcBef>
              <a:spcAft>
                <a:spcPts val="0"/>
              </a:spcAft>
              <a:buFont typeface="Arial" panose="020B0604020202020204" pitchFamily="34" charset="0"/>
              <a:buChar char="•"/>
              <a:tabLst>
                <a:tab pos="457200" algn="l"/>
              </a:tabLst>
            </a:pPr>
            <a:r>
              <a:rPr lang="en-US" sz="1200" dirty="0">
                <a:effectLst/>
                <a:latin typeface="Calibri" panose="020F0502020204030204" pitchFamily="34" charset="0"/>
                <a:ea typeface="DengXian" panose="02010600030101010101" pitchFamily="2" charset="-122"/>
                <a:cs typeface="Times New Roman" panose="02020603050405020304" pitchFamily="18" charset="0"/>
              </a:rPr>
              <a:t>They use various ways of communication, such as asking more questions in 1:1 conversations, group meetings, and Slack channels to get more information and reduce ambiguity about their tasks.</a:t>
            </a:r>
          </a:p>
          <a:p>
            <a:pPr marL="0" marR="0">
              <a:spcBef>
                <a:spcPts val="0"/>
              </a:spcBef>
              <a:spcAft>
                <a:spcPts val="0"/>
              </a:spcAft>
            </a:pPr>
            <a:r>
              <a:rPr lang="en-US" sz="1200" dirty="0">
                <a:effectLst/>
                <a:latin typeface="Calibri" panose="020F0502020204030204" pitchFamily="34" charset="0"/>
                <a:ea typeface="DengXian" panose="02010600030101010101" pitchFamily="2" charset="-122"/>
                <a:cs typeface="Times New Roman" panose="02020603050405020304" pitchFamily="18" charset="0"/>
              </a:rPr>
              <a:t>-As for LLMs:</a:t>
            </a:r>
          </a:p>
          <a:p>
            <a:pPr marL="342900" marR="0" lvl="0" indent="-342900">
              <a:spcBef>
                <a:spcPts val="0"/>
              </a:spcBef>
              <a:spcAft>
                <a:spcPts val="0"/>
              </a:spcAft>
              <a:buFont typeface="Arial" panose="020B0604020202020204" pitchFamily="34" charset="0"/>
              <a:buChar char="•"/>
              <a:tabLst>
                <a:tab pos="457200" algn="l"/>
              </a:tabLst>
            </a:pPr>
            <a:r>
              <a:rPr lang="en-US" sz="1200" dirty="0">
                <a:effectLst/>
                <a:latin typeface="Calibri" panose="020F0502020204030204" pitchFamily="34" charset="0"/>
                <a:ea typeface="DengXian" panose="02010600030101010101" pitchFamily="2" charset="-122"/>
                <a:cs typeface="Times New Roman" panose="02020603050405020304" pitchFamily="18" charset="0"/>
              </a:rPr>
              <a:t>The level of communication skills is rarely emphasized or evaluated in the field of code generation</a:t>
            </a:r>
          </a:p>
          <a:p>
            <a:pPr marL="342900" marR="0" lvl="0" indent="-342900">
              <a:spcBef>
                <a:spcPts val="0"/>
              </a:spcBef>
              <a:spcAft>
                <a:spcPts val="0"/>
              </a:spcAft>
              <a:buFont typeface="Arial" panose="020B0604020202020204" pitchFamily="34" charset="0"/>
              <a:buChar char="•"/>
              <a:tabLst>
                <a:tab pos="457200" algn="l"/>
              </a:tabLst>
            </a:pPr>
            <a:r>
              <a:rPr lang="en-US" sz="1200" dirty="0">
                <a:effectLst/>
                <a:latin typeface="Calibri" panose="020F0502020204030204" pitchFamily="34" charset="0"/>
                <a:ea typeface="DengXian" panose="02010600030101010101" pitchFamily="2" charset="-122"/>
                <a:cs typeface="Times New Roman" panose="02020603050405020304" pitchFamily="18" charset="0"/>
              </a:rPr>
              <a:t>In the code generation benchmark, typically the problem descriptions are one-off input. Based on the one-off input, the current LLMs are evaluated by generated code in one or multiple attempts, without additional conversational inputs</a:t>
            </a:r>
          </a:p>
          <a:p>
            <a:pPr marL="0" indent="0">
              <a:buFont typeface="Arial" panose="020B0604020202020204" pitchFamily="34" charset="0"/>
              <a:buNone/>
            </a:pPr>
            <a:endParaRPr lang="en-US" sz="1100" dirty="0">
              <a:latin typeface="+mj-l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4</a:t>
            </a:fld>
            <a:endParaRPr lang="en-US" altLang="en-US"/>
          </a:p>
        </p:txBody>
      </p:sp>
    </p:spTree>
    <p:extLst>
      <p:ext uri="{BB962C8B-B14F-4D97-AF65-F5344CB8AC3E}">
        <p14:creationId xmlns:p14="http://schemas.microsoft.com/office/powerpoint/2010/main" val="12365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5. Inspired by this comparison, in this work, I study the potential of LLMs from the dimension of effective communication skills. I explore a comm-centered process that is formed by 2 LLMs to ask more clarifying questions to refine the code.</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coder LLM generates code from the problem description. The communicator LLM detects the parts with low confidence where questions may help to get additional information from the user. Then the communicator asks clarifying questions and gets the response. Finally, the communicator send the response back to the coder to refine the generated code. The process can be repeated until some condition is met. </a:t>
            </a:r>
          </a:p>
          <a:p>
            <a:pPr marL="0" indent="0">
              <a:buFont typeface="Arial" panose="020B0604020202020204" pitchFamily="34" charset="0"/>
              <a:buNone/>
            </a:pPr>
            <a:endParaRPr lang="en-US" sz="1600" dirty="0">
              <a:latin typeface="+mj-lt"/>
            </a:endParaRPr>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5</a:t>
            </a:fld>
            <a:endParaRPr lang="en-US" altLang="en-US"/>
          </a:p>
        </p:txBody>
      </p:sp>
    </p:spTree>
    <p:extLst>
      <p:ext uri="{BB962C8B-B14F-4D97-AF65-F5344CB8AC3E}">
        <p14:creationId xmlns:p14="http://schemas.microsoft.com/office/powerpoint/2010/main" val="1439245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6. Here is an example, in which we use ChatGPT 3.5 as the LLM</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A user is looking for a code snippet to return n-</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th</a:t>
            </a:r>
            <a:r>
              <a:rPr lang="en-US" sz="1800" dirty="0">
                <a:effectLst/>
                <a:latin typeface="Calibri" panose="020F0502020204030204" pitchFamily="34" charset="0"/>
                <a:ea typeface="DengXian" panose="02010600030101010101" pitchFamily="2" charset="-122"/>
                <a:cs typeface="Times New Roman" panose="02020603050405020304" pitchFamily="18" charset="0"/>
              </a:rPr>
              <a:t> Fibonacci number. In step 1 , the coder LLM first generated an initial code snippet. In step 2, the communicator analyzed the problem description and the initial code to generate some clarifying questions such as how to handle the negative input. In step 3, the user replied: throw exception on negative inputs. Finally, the coder used this additional information from user to refine the code which add the exception when n is negative. </a:t>
            </a:r>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6</a:t>
            </a:fld>
            <a:endParaRPr lang="en-US" altLang="en-US"/>
          </a:p>
        </p:txBody>
      </p:sp>
    </p:spTree>
    <p:extLst>
      <p:ext uri="{BB962C8B-B14F-4D97-AF65-F5344CB8AC3E}">
        <p14:creationId xmlns:p14="http://schemas.microsoft.com/office/powerpoint/2010/main" val="155820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7. The communicator uses one-shot prompting to generate the clarifying questions from the problem description and the code. The example of prompt is on the left side. The output of the prompt is on the right table.</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With the simple one-shot prompt, we can see the communicator is already able to cover a number of topics that deserve asking questions. This indicates big potential that boosting communication skills can lead to improvements of the final code output in several topics such as error handling, input validation, documentation, etc.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7</a:t>
            </a:fld>
            <a:endParaRPr lang="en-US" altLang="en-US"/>
          </a:p>
        </p:txBody>
      </p:sp>
    </p:spTree>
    <p:extLst>
      <p:ext uri="{BB962C8B-B14F-4D97-AF65-F5344CB8AC3E}">
        <p14:creationId xmlns:p14="http://schemas.microsoft.com/office/powerpoint/2010/main" val="1799183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8. So far I have showed this comm. centered process that has potential to increase the communication skills of the Code LLM  by asking clarifying questions. Naturally, the next question is How to effectively evaluate the degree of Code LLM’s communication skills so that we can compare different models? This part of work has not been formally published yet. For this question, let’s again compare software engineer and LLM. I’ve been a software engineer at Snap and MSFT for several years. When I interview a candidate, to evaluate the candidate’s communication skill, I would remove some key information from the problem description. And then see if the candidate ask clarifying question. This technique was also used by other interviewers. So the idea here is to apply this technique to LLM as well. First, certain parts of problem description are removed randomly. Second, check if LLM ask clarifying questions. Techniques similar to this are also used in the field of NLP to better understand the model performance.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8</a:t>
            </a:fld>
            <a:endParaRPr lang="en-US" altLang="en-US"/>
          </a:p>
        </p:txBody>
      </p:sp>
    </p:spTree>
    <p:extLst>
      <p:ext uri="{BB962C8B-B14F-4D97-AF65-F5344CB8AC3E}">
        <p14:creationId xmlns:p14="http://schemas.microsoft.com/office/powerpoint/2010/main" val="2233365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9. And by doing this, a new benchmark, called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HumanEval</a:t>
            </a:r>
            <a:r>
              <a:rPr lang="en-US" sz="1800" dirty="0">
                <a:effectLst/>
                <a:latin typeface="Calibri" panose="020F0502020204030204" pitchFamily="34" charset="0"/>
                <a:ea typeface="DengXian" panose="02010600030101010101" pitchFamily="2" charset="-122"/>
                <a:cs typeface="Times New Roman" panose="02020603050405020304" pitchFamily="18" charset="0"/>
              </a:rPr>
              <a:t>-C</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is</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dirty="0">
                <a:effectLst/>
                <a:latin typeface="Calibri" panose="020F0502020204030204" pitchFamily="34" charset="0"/>
                <a:ea typeface="DengXian" panose="02010600030101010101" pitchFamily="2" charset="-122"/>
                <a:cs typeface="Times New Roman" panose="02020603050405020304" pitchFamily="18" charset="0"/>
              </a:rPr>
              <a:t>created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altLang="zh-CN"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9</a:t>
            </a:fld>
            <a:endParaRPr lang="en-US" altLang="en-US"/>
          </a:p>
        </p:txBody>
      </p:sp>
    </p:spTree>
    <p:extLst>
      <p:ext uri="{BB962C8B-B14F-4D97-AF65-F5344CB8AC3E}">
        <p14:creationId xmlns:p14="http://schemas.microsoft.com/office/powerpoint/2010/main" val="3554455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512" y="2130519"/>
            <a:ext cx="7772977" cy="1469371"/>
          </a:xfrm>
        </p:spPr>
        <p:txBody>
          <a:bodyPr/>
          <a:lstStyle/>
          <a:p>
            <a:r>
              <a:rPr lang="en-US"/>
              <a:t>Click to edit Master title style</a:t>
            </a:r>
          </a:p>
        </p:txBody>
      </p:sp>
      <p:sp>
        <p:nvSpPr>
          <p:cNvPr id="3" name="Subtitle 2"/>
          <p:cNvSpPr>
            <a:spLocks noGrp="1"/>
          </p:cNvSpPr>
          <p:nvPr>
            <p:ph type="subTitle" idx="1"/>
          </p:nvPr>
        </p:nvSpPr>
        <p:spPr>
          <a:xfrm>
            <a:off x="1371023" y="3885640"/>
            <a:ext cx="6401955" cy="1753721"/>
          </a:xfrm>
        </p:spPr>
        <p:txBody>
          <a:bodyPr/>
          <a:lstStyle>
            <a:lvl1pPr marL="0" indent="0" algn="ctr">
              <a:buNone/>
              <a:defRPr/>
            </a:lvl1pPr>
            <a:lvl2pPr marL="410291" indent="0" algn="ctr">
              <a:buNone/>
              <a:defRPr/>
            </a:lvl2pPr>
            <a:lvl3pPr marL="820583" indent="0" algn="ctr">
              <a:buNone/>
              <a:defRPr/>
            </a:lvl3pPr>
            <a:lvl4pPr marL="1230874" indent="0" algn="ctr">
              <a:buNone/>
              <a:defRPr/>
            </a:lvl4pPr>
            <a:lvl5pPr marL="1641165" indent="0" algn="ctr">
              <a:buNone/>
              <a:defRPr/>
            </a:lvl5pPr>
            <a:lvl6pPr marL="2051456" indent="0" algn="ctr">
              <a:buNone/>
              <a:defRPr/>
            </a:lvl6pPr>
            <a:lvl7pPr marL="2461748" indent="0" algn="ctr">
              <a:buNone/>
              <a:defRPr/>
            </a:lvl7pPr>
            <a:lvl8pPr marL="2872039" indent="0" algn="ctr">
              <a:buNone/>
              <a:defRPr/>
            </a:lvl8pPr>
            <a:lvl9pPr marL="328233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892C105-3E00-210B-ABBF-443DB0DA36E7}"/>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a:extLst>
              <a:ext uri="{FF2B5EF4-FFF2-40B4-BE49-F238E27FC236}">
                <a16:creationId xmlns:a16="http://schemas.microsoft.com/office/drawing/2014/main" id="{8241BAD6-5A64-F69B-83DB-1083CB7EC2AB}"/>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a:extLst>
              <a:ext uri="{FF2B5EF4-FFF2-40B4-BE49-F238E27FC236}">
                <a16:creationId xmlns:a16="http://schemas.microsoft.com/office/drawing/2014/main" id="{60D20EF2-921D-CAF4-2ED3-631E084AC8E4}"/>
              </a:ext>
            </a:extLst>
          </p:cNvPr>
          <p:cNvSpPr>
            <a:spLocks noGrp="1" noChangeArrowheads="1"/>
          </p:cNvSpPr>
          <p:nvPr>
            <p:ph type="sldNum" sz="quarter" idx="12"/>
          </p:nvPr>
        </p:nvSpPr>
        <p:spPr/>
        <p:txBody>
          <a:bodyPr/>
          <a:lstStyle>
            <a:lvl1pPr>
              <a:defRPr/>
            </a:lvl1pPr>
          </a:lstStyle>
          <a:p>
            <a:fld id="{C0FD984B-E4FD-41BA-9E8E-05EE8F9106CE}" type="slidenum">
              <a:rPr lang="en-US" altLang="en-US"/>
              <a:pPr/>
              <a:t>‹#›</a:t>
            </a:fld>
            <a:endParaRPr lang="en-US" altLang="en-US"/>
          </a:p>
        </p:txBody>
      </p:sp>
    </p:spTree>
    <p:extLst>
      <p:ext uri="{BB962C8B-B14F-4D97-AF65-F5344CB8AC3E}">
        <p14:creationId xmlns:p14="http://schemas.microsoft.com/office/powerpoint/2010/main" val="225292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B25923A-5308-D24F-FEF5-2F9D492A675D}"/>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a:extLst>
              <a:ext uri="{FF2B5EF4-FFF2-40B4-BE49-F238E27FC236}">
                <a16:creationId xmlns:a16="http://schemas.microsoft.com/office/drawing/2014/main" id="{599EAD0C-611B-A65A-E31D-517E79EDEA33}"/>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a:extLst>
              <a:ext uri="{FF2B5EF4-FFF2-40B4-BE49-F238E27FC236}">
                <a16:creationId xmlns:a16="http://schemas.microsoft.com/office/drawing/2014/main" id="{0DAEC170-C22A-7D46-689C-1555DE9090FB}"/>
              </a:ext>
            </a:extLst>
          </p:cNvPr>
          <p:cNvSpPr>
            <a:spLocks noGrp="1" noChangeArrowheads="1"/>
          </p:cNvSpPr>
          <p:nvPr>
            <p:ph type="sldNum" sz="quarter" idx="12"/>
          </p:nvPr>
        </p:nvSpPr>
        <p:spPr/>
        <p:txBody>
          <a:bodyPr/>
          <a:lstStyle>
            <a:lvl1pPr>
              <a:defRPr/>
            </a:lvl1pPr>
          </a:lstStyle>
          <a:p>
            <a:fld id="{189D3DD3-9F3F-48A0-94FC-CEDBF6189779}" type="slidenum">
              <a:rPr lang="en-US" altLang="en-US"/>
              <a:pPr/>
              <a:t>‹#›</a:t>
            </a:fld>
            <a:endParaRPr lang="en-US" altLang="en-US"/>
          </a:p>
        </p:txBody>
      </p:sp>
    </p:spTree>
    <p:extLst>
      <p:ext uri="{BB962C8B-B14F-4D97-AF65-F5344CB8AC3E}">
        <p14:creationId xmlns:p14="http://schemas.microsoft.com/office/powerpoint/2010/main" val="251137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977" y="274545"/>
            <a:ext cx="2056535" cy="585227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489" y="274545"/>
            <a:ext cx="6033943" cy="5852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6C5086B-CD59-0D8F-8D0F-872E31CD7EF9}"/>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a:extLst>
              <a:ext uri="{FF2B5EF4-FFF2-40B4-BE49-F238E27FC236}">
                <a16:creationId xmlns:a16="http://schemas.microsoft.com/office/drawing/2014/main" id="{6E881148-D65B-F130-FD05-4C2276F9669B}"/>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a:extLst>
              <a:ext uri="{FF2B5EF4-FFF2-40B4-BE49-F238E27FC236}">
                <a16:creationId xmlns:a16="http://schemas.microsoft.com/office/drawing/2014/main" id="{E8DA39D8-9C79-2A3E-961A-FD0157534B37}"/>
              </a:ext>
            </a:extLst>
          </p:cNvPr>
          <p:cNvSpPr>
            <a:spLocks noGrp="1" noChangeArrowheads="1"/>
          </p:cNvSpPr>
          <p:nvPr>
            <p:ph type="sldNum" sz="quarter" idx="12"/>
          </p:nvPr>
        </p:nvSpPr>
        <p:spPr/>
        <p:txBody>
          <a:bodyPr/>
          <a:lstStyle>
            <a:lvl1pPr>
              <a:defRPr/>
            </a:lvl1pPr>
          </a:lstStyle>
          <a:p>
            <a:fld id="{CAF09F8B-D0FD-47DB-9432-54342A0C5CA6}" type="slidenum">
              <a:rPr lang="en-US" altLang="en-US"/>
              <a:pPr/>
              <a:t>‹#›</a:t>
            </a:fld>
            <a:endParaRPr lang="en-US" altLang="en-US"/>
          </a:p>
        </p:txBody>
      </p:sp>
    </p:spTree>
    <p:extLst>
      <p:ext uri="{BB962C8B-B14F-4D97-AF65-F5344CB8AC3E}">
        <p14:creationId xmlns:p14="http://schemas.microsoft.com/office/powerpoint/2010/main" val="218041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762E57E-F929-5BE2-6F62-223FC96485F4}"/>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a:extLst>
              <a:ext uri="{FF2B5EF4-FFF2-40B4-BE49-F238E27FC236}">
                <a16:creationId xmlns:a16="http://schemas.microsoft.com/office/drawing/2014/main" id="{C7EA485F-2F15-EB96-27CA-8E2FDC7E719C}"/>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a:extLst>
              <a:ext uri="{FF2B5EF4-FFF2-40B4-BE49-F238E27FC236}">
                <a16:creationId xmlns:a16="http://schemas.microsoft.com/office/drawing/2014/main" id="{F26BC790-013A-F5A8-74A4-4156255BEA70}"/>
              </a:ext>
            </a:extLst>
          </p:cNvPr>
          <p:cNvSpPr>
            <a:spLocks noGrp="1" noChangeArrowheads="1"/>
          </p:cNvSpPr>
          <p:nvPr>
            <p:ph type="sldNum" sz="quarter" idx="12"/>
          </p:nvPr>
        </p:nvSpPr>
        <p:spPr/>
        <p:txBody>
          <a:bodyPr/>
          <a:lstStyle>
            <a:lvl1pPr>
              <a:defRPr/>
            </a:lvl1pPr>
          </a:lstStyle>
          <a:p>
            <a:fld id="{EB3A58A0-03DF-47E4-A99E-D3519AE47741}" type="slidenum">
              <a:rPr lang="en-US" altLang="en-US"/>
              <a:pPr/>
              <a:t>‹#›</a:t>
            </a:fld>
            <a:endParaRPr lang="en-US" altLang="en-US"/>
          </a:p>
        </p:txBody>
      </p:sp>
    </p:spTree>
    <p:extLst>
      <p:ext uri="{BB962C8B-B14F-4D97-AF65-F5344CB8AC3E}">
        <p14:creationId xmlns:p14="http://schemas.microsoft.com/office/powerpoint/2010/main" val="306138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5" y="4406713"/>
            <a:ext cx="7771534" cy="1362916"/>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3035" y="2906526"/>
            <a:ext cx="7771534" cy="1500187"/>
          </a:xfrm>
        </p:spPr>
        <p:txBody>
          <a:bodyPr anchor="b"/>
          <a:lstStyle>
            <a:lvl1pPr marL="0" indent="0">
              <a:buNone/>
              <a:defRPr sz="1800"/>
            </a:lvl1pPr>
            <a:lvl2pPr marL="410291" indent="0">
              <a:buNone/>
              <a:defRPr sz="1600"/>
            </a:lvl2pPr>
            <a:lvl3pPr marL="820583" indent="0">
              <a:buNone/>
              <a:defRPr sz="1400"/>
            </a:lvl3pPr>
            <a:lvl4pPr marL="1230874" indent="0">
              <a:buNone/>
              <a:defRPr sz="1300"/>
            </a:lvl4pPr>
            <a:lvl5pPr marL="1641165" indent="0">
              <a:buNone/>
              <a:defRPr sz="1300"/>
            </a:lvl5pPr>
            <a:lvl6pPr marL="2051456" indent="0">
              <a:buNone/>
              <a:defRPr sz="1300"/>
            </a:lvl6pPr>
            <a:lvl7pPr marL="2461748" indent="0">
              <a:buNone/>
              <a:defRPr sz="1300"/>
            </a:lvl7pPr>
            <a:lvl8pPr marL="2872039" indent="0">
              <a:buNone/>
              <a:defRPr sz="1300"/>
            </a:lvl8pPr>
            <a:lvl9pPr marL="3282330" indent="0">
              <a:buNone/>
              <a:defRPr sz="1300"/>
            </a:lvl9pPr>
          </a:lstStyle>
          <a:p>
            <a:pPr lvl="0"/>
            <a:r>
              <a:rPr lang="en-US"/>
              <a:t>Click to edit Master text styles</a:t>
            </a:r>
          </a:p>
        </p:txBody>
      </p:sp>
      <p:sp>
        <p:nvSpPr>
          <p:cNvPr id="4" name="Rectangle 4">
            <a:extLst>
              <a:ext uri="{FF2B5EF4-FFF2-40B4-BE49-F238E27FC236}">
                <a16:creationId xmlns:a16="http://schemas.microsoft.com/office/drawing/2014/main" id="{6A696403-6E31-A73C-509E-743291FA2F99}"/>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a:extLst>
              <a:ext uri="{FF2B5EF4-FFF2-40B4-BE49-F238E27FC236}">
                <a16:creationId xmlns:a16="http://schemas.microsoft.com/office/drawing/2014/main" id="{594A1924-9928-1D12-82FB-0200FE2DF8BF}"/>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a:extLst>
              <a:ext uri="{FF2B5EF4-FFF2-40B4-BE49-F238E27FC236}">
                <a16:creationId xmlns:a16="http://schemas.microsoft.com/office/drawing/2014/main" id="{2C0FA4E1-1643-0040-3793-2402F94CF447}"/>
              </a:ext>
            </a:extLst>
          </p:cNvPr>
          <p:cNvSpPr>
            <a:spLocks noGrp="1" noChangeArrowheads="1"/>
          </p:cNvSpPr>
          <p:nvPr>
            <p:ph type="sldNum" sz="quarter" idx="12"/>
          </p:nvPr>
        </p:nvSpPr>
        <p:spPr/>
        <p:txBody>
          <a:bodyPr/>
          <a:lstStyle>
            <a:lvl1pPr>
              <a:defRPr/>
            </a:lvl1pPr>
          </a:lstStyle>
          <a:p>
            <a:fld id="{7EC563BC-721C-4B49-A236-C921CED49AA4}" type="slidenum">
              <a:rPr lang="en-US" altLang="en-US"/>
              <a:pPr/>
              <a:t>‹#›</a:t>
            </a:fld>
            <a:endParaRPr lang="en-US" altLang="en-US"/>
          </a:p>
        </p:txBody>
      </p:sp>
    </p:spTree>
    <p:extLst>
      <p:ext uri="{BB962C8B-B14F-4D97-AF65-F5344CB8AC3E}">
        <p14:creationId xmlns:p14="http://schemas.microsoft.com/office/powerpoint/2010/main" val="159309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489" y="1599640"/>
            <a:ext cx="4045238" cy="4527176"/>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273" y="1599640"/>
            <a:ext cx="4045239" cy="4527176"/>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F8F082-004C-027D-585B-E5F7836B63C3}"/>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Footer Placeholder 5">
            <a:extLst>
              <a:ext uri="{FF2B5EF4-FFF2-40B4-BE49-F238E27FC236}">
                <a16:creationId xmlns:a16="http://schemas.microsoft.com/office/drawing/2014/main" id="{5A5DDB77-5C3F-90D4-A7E8-D70DAA8B04E4}"/>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Slide Number Placeholder 6">
            <a:extLst>
              <a:ext uri="{FF2B5EF4-FFF2-40B4-BE49-F238E27FC236}">
                <a16:creationId xmlns:a16="http://schemas.microsoft.com/office/drawing/2014/main" id="{277A5F3F-F175-6DD6-646E-7F44328262AD}"/>
              </a:ext>
            </a:extLst>
          </p:cNvPr>
          <p:cNvSpPr>
            <a:spLocks noGrp="1" noChangeArrowheads="1"/>
          </p:cNvSpPr>
          <p:nvPr>
            <p:ph type="sldNum" sz="quarter" idx="12"/>
          </p:nvPr>
        </p:nvSpPr>
        <p:spPr/>
        <p:txBody>
          <a:bodyPr/>
          <a:lstStyle>
            <a:lvl1pPr>
              <a:defRPr/>
            </a:lvl1pPr>
          </a:lstStyle>
          <a:p>
            <a:fld id="{B4128C78-7B57-4A81-A22D-AA2A63040AC2}" type="slidenum">
              <a:rPr lang="en-US" altLang="en-US"/>
              <a:pPr/>
              <a:t>‹#›</a:t>
            </a:fld>
            <a:endParaRPr lang="en-US" altLang="en-US"/>
          </a:p>
        </p:txBody>
      </p:sp>
    </p:spTree>
    <p:extLst>
      <p:ext uri="{BB962C8B-B14F-4D97-AF65-F5344CB8AC3E}">
        <p14:creationId xmlns:p14="http://schemas.microsoft.com/office/powerpoint/2010/main" val="121448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89" y="1535206"/>
            <a:ext cx="4039465" cy="640136"/>
          </a:xfrm>
        </p:spPr>
        <p:txBody>
          <a:bodyPr anchor="b"/>
          <a:lstStyle>
            <a:lvl1pPr marL="0" indent="0">
              <a:buNone/>
              <a:defRPr sz="2200" b="1"/>
            </a:lvl1pPr>
            <a:lvl2pPr marL="410291" indent="0">
              <a:buNone/>
              <a:defRPr sz="1800" b="1"/>
            </a:lvl2pPr>
            <a:lvl3pPr marL="820583" indent="0">
              <a:buNone/>
              <a:defRPr sz="1600" b="1"/>
            </a:lvl3pPr>
            <a:lvl4pPr marL="1230874" indent="0">
              <a:buNone/>
              <a:defRPr sz="1400" b="1"/>
            </a:lvl4pPr>
            <a:lvl5pPr marL="1641165" indent="0">
              <a:buNone/>
              <a:defRPr sz="1400" b="1"/>
            </a:lvl5pPr>
            <a:lvl6pPr marL="2051456" indent="0">
              <a:buNone/>
              <a:defRPr sz="1400" b="1"/>
            </a:lvl6pPr>
            <a:lvl7pPr marL="2461748" indent="0">
              <a:buNone/>
              <a:defRPr sz="1400" b="1"/>
            </a:lvl7pPr>
            <a:lvl8pPr marL="2872039" indent="0">
              <a:buNone/>
              <a:defRPr sz="1400" b="1"/>
            </a:lvl8pPr>
            <a:lvl9pPr marL="3282330" indent="0">
              <a:buNone/>
              <a:defRPr sz="1400" b="1"/>
            </a:lvl9pPr>
          </a:lstStyle>
          <a:p>
            <a:pPr lvl="0"/>
            <a:r>
              <a:rPr lang="en-US"/>
              <a:t>Click to edit Master text styles</a:t>
            </a:r>
          </a:p>
        </p:txBody>
      </p:sp>
      <p:sp>
        <p:nvSpPr>
          <p:cNvPr id="4" name="Content Placeholder 3"/>
          <p:cNvSpPr>
            <a:spLocks noGrp="1"/>
          </p:cNvSpPr>
          <p:nvPr>
            <p:ph sz="half" idx="2"/>
          </p:nvPr>
        </p:nvSpPr>
        <p:spPr>
          <a:xfrm>
            <a:off x="457489" y="2175343"/>
            <a:ext cx="4039465"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603" y="1535206"/>
            <a:ext cx="4040909" cy="640136"/>
          </a:xfrm>
        </p:spPr>
        <p:txBody>
          <a:bodyPr anchor="b"/>
          <a:lstStyle>
            <a:lvl1pPr marL="0" indent="0">
              <a:buNone/>
              <a:defRPr sz="2200" b="1"/>
            </a:lvl1pPr>
            <a:lvl2pPr marL="410291" indent="0">
              <a:buNone/>
              <a:defRPr sz="1800" b="1"/>
            </a:lvl2pPr>
            <a:lvl3pPr marL="820583" indent="0">
              <a:buNone/>
              <a:defRPr sz="1600" b="1"/>
            </a:lvl3pPr>
            <a:lvl4pPr marL="1230874" indent="0">
              <a:buNone/>
              <a:defRPr sz="1400" b="1"/>
            </a:lvl4pPr>
            <a:lvl5pPr marL="1641165" indent="0">
              <a:buNone/>
              <a:defRPr sz="1400" b="1"/>
            </a:lvl5pPr>
            <a:lvl6pPr marL="2051456" indent="0">
              <a:buNone/>
              <a:defRPr sz="1400" b="1"/>
            </a:lvl6pPr>
            <a:lvl7pPr marL="2461748" indent="0">
              <a:buNone/>
              <a:defRPr sz="1400" b="1"/>
            </a:lvl7pPr>
            <a:lvl8pPr marL="2872039" indent="0">
              <a:buNone/>
              <a:defRPr sz="1400" b="1"/>
            </a:lvl8pPr>
            <a:lvl9pPr marL="3282330"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5603" y="2175343"/>
            <a:ext cx="4040909"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DC4A809-1EF9-C4E7-74F3-F738A8A25F81}"/>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8" name="Rectangle 5">
            <a:extLst>
              <a:ext uri="{FF2B5EF4-FFF2-40B4-BE49-F238E27FC236}">
                <a16:creationId xmlns:a16="http://schemas.microsoft.com/office/drawing/2014/main" id="{7B856116-612B-E1F2-B884-5CE48851CB3E}"/>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9" name="Rectangle 6">
            <a:extLst>
              <a:ext uri="{FF2B5EF4-FFF2-40B4-BE49-F238E27FC236}">
                <a16:creationId xmlns:a16="http://schemas.microsoft.com/office/drawing/2014/main" id="{8EC25122-662B-181B-DF1A-7C5EE841F860}"/>
              </a:ext>
            </a:extLst>
          </p:cNvPr>
          <p:cNvSpPr>
            <a:spLocks noGrp="1" noChangeArrowheads="1"/>
          </p:cNvSpPr>
          <p:nvPr>
            <p:ph type="sldNum" sz="quarter" idx="12"/>
          </p:nvPr>
        </p:nvSpPr>
        <p:spPr/>
        <p:txBody>
          <a:bodyPr/>
          <a:lstStyle>
            <a:lvl1pPr>
              <a:defRPr/>
            </a:lvl1pPr>
          </a:lstStyle>
          <a:p>
            <a:fld id="{1A341DDC-8E1F-4D30-929C-9AA0E51052CD}" type="slidenum">
              <a:rPr lang="en-US" altLang="en-US"/>
              <a:pPr/>
              <a:t>‹#›</a:t>
            </a:fld>
            <a:endParaRPr lang="en-US" altLang="en-US"/>
          </a:p>
        </p:txBody>
      </p:sp>
    </p:spTree>
    <p:extLst>
      <p:ext uri="{BB962C8B-B14F-4D97-AF65-F5344CB8AC3E}">
        <p14:creationId xmlns:p14="http://schemas.microsoft.com/office/powerpoint/2010/main" val="178348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448D6A3-161F-C438-E8CF-B2057504E231}"/>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4" name="Rectangle 5">
            <a:extLst>
              <a:ext uri="{FF2B5EF4-FFF2-40B4-BE49-F238E27FC236}">
                <a16:creationId xmlns:a16="http://schemas.microsoft.com/office/drawing/2014/main" id="{C9BA8EF1-BC20-B7E2-FE68-CCE918A79F86}"/>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5" name="Rectangle 6">
            <a:extLst>
              <a:ext uri="{FF2B5EF4-FFF2-40B4-BE49-F238E27FC236}">
                <a16:creationId xmlns:a16="http://schemas.microsoft.com/office/drawing/2014/main" id="{94ABC449-9892-B025-D17A-A40B7B710A3B}"/>
              </a:ext>
            </a:extLst>
          </p:cNvPr>
          <p:cNvSpPr>
            <a:spLocks noGrp="1" noChangeArrowheads="1"/>
          </p:cNvSpPr>
          <p:nvPr>
            <p:ph type="sldNum" sz="quarter" idx="12"/>
          </p:nvPr>
        </p:nvSpPr>
        <p:spPr/>
        <p:txBody>
          <a:bodyPr/>
          <a:lstStyle>
            <a:lvl1pPr>
              <a:defRPr/>
            </a:lvl1pPr>
          </a:lstStyle>
          <a:p>
            <a:fld id="{BF35B792-A20F-4486-8CCB-43B1A55B4EB0}" type="slidenum">
              <a:rPr lang="en-US" altLang="en-US"/>
              <a:pPr/>
              <a:t>‹#›</a:t>
            </a:fld>
            <a:endParaRPr lang="en-US" altLang="en-US"/>
          </a:p>
        </p:txBody>
      </p:sp>
    </p:spTree>
    <p:extLst>
      <p:ext uri="{BB962C8B-B14F-4D97-AF65-F5344CB8AC3E}">
        <p14:creationId xmlns:p14="http://schemas.microsoft.com/office/powerpoint/2010/main" val="124070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117D719-3261-E7A4-6FF5-C2B04DA14ABC}"/>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3" name="Rectangle 5">
            <a:extLst>
              <a:ext uri="{FF2B5EF4-FFF2-40B4-BE49-F238E27FC236}">
                <a16:creationId xmlns:a16="http://schemas.microsoft.com/office/drawing/2014/main" id="{16664CA1-6207-3EDA-9054-FCF23ACB659A}"/>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4" name="Rectangle 6">
            <a:extLst>
              <a:ext uri="{FF2B5EF4-FFF2-40B4-BE49-F238E27FC236}">
                <a16:creationId xmlns:a16="http://schemas.microsoft.com/office/drawing/2014/main" id="{EC98E16B-486C-410D-899E-17A02EDA4F94}"/>
              </a:ext>
            </a:extLst>
          </p:cNvPr>
          <p:cNvSpPr>
            <a:spLocks noGrp="1" noChangeArrowheads="1"/>
          </p:cNvSpPr>
          <p:nvPr>
            <p:ph type="sldNum" sz="quarter" idx="12"/>
          </p:nvPr>
        </p:nvSpPr>
        <p:spPr/>
        <p:txBody>
          <a:bodyPr/>
          <a:lstStyle>
            <a:lvl1pPr>
              <a:defRPr/>
            </a:lvl1pPr>
          </a:lstStyle>
          <a:p>
            <a:fld id="{515F0337-2FE0-4AF6-93EE-61B5F6253F6B}" type="slidenum">
              <a:rPr lang="en-US" altLang="en-US"/>
              <a:pPr/>
              <a:t>‹#›</a:t>
            </a:fld>
            <a:endParaRPr lang="en-US" altLang="en-US"/>
          </a:p>
        </p:txBody>
      </p:sp>
    </p:spTree>
    <p:extLst>
      <p:ext uri="{BB962C8B-B14F-4D97-AF65-F5344CB8AC3E}">
        <p14:creationId xmlns:p14="http://schemas.microsoft.com/office/powerpoint/2010/main" val="188912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89" y="273144"/>
            <a:ext cx="3007591" cy="1162610"/>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4762" y="273144"/>
            <a:ext cx="5111750" cy="5853672"/>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89" y="1435755"/>
            <a:ext cx="3007591" cy="4691062"/>
          </a:xfrm>
        </p:spPr>
        <p:txBody>
          <a:bodyPr/>
          <a:lstStyle>
            <a:lvl1pPr marL="0" indent="0">
              <a:buNone/>
              <a:defRPr sz="1300"/>
            </a:lvl1pPr>
            <a:lvl2pPr marL="410291" indent="0">
              <a:buNone/>
              <a:defRPr sz="1100"/>
            </a:lvl2pPr>
            <a:lvl3pPr marL="820583" indent="0">
              <a:buNone/>
              <a:defRPr sz="900"/>
            </a:lvl3pPr>
            <a:lvl4pPr marL="1230874" indent="0">
              <a:buNone/>
              <a:defRPr sz="800"/>
            </a:lvl4pPr>
            <a:lvl5pPr marL="1641165" indent="0">
              <a:buNone/>
              <a:defRPr sz="800"/>
            </a:lvl5pPr>
            <a:lvl6pPr marL="2051456" indent="0">
              <a:buNone/>
              <a:defRPr sz="800"/>
            </a:lvl6pPr>
            <a:lvl7pPr marL="2461748" indent="0">
              <a:buNone/>
              <a:defRPr sz="800"/>
            </a:lvl7pPr>
            <a:lvl8pPr marL="2872039" indent="0">
              <a:buNone/>
              <a:defRPr sz="800"/>
            </a:lvl8pPr>
            <a:lvl9pPr marL="328233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193F16BD-CCCB-D3D0-A570-55B02C3D7838}"/>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Footer Placeholder 5">
            <a:extLst>
              <a:ext uri="{FF2B5EF4-FFF2-40B4-BE49-F238E27FC236}">
                <a16:creationId xmlns:a16="http://schemas.microsoft.com/office/drawing/2014/main" id="{7752EEFA-041B-1B92-6557-FB5A87DECF6B}"/>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Slide Number Placeholder 6">
            <a:extLst>
              <a:ext uri="{FF2B5EF4-FFF2-40B4-BE49-F238E27FC236}">
                <a16:creationId xmlns:a16="http://schemas.microsoft.com/office/drawing/2014/main" id="{AD991139-C872-634C-4A2A-37AF88BC6F28}"/>
              </a:ext>
            </a:extLst>
          </p:cNvPr>
          <p:cNvSpPr>
            <a:spLocks noGrp="1" noChangeArrowheads="1"/>
          </p:cNvSpPr>
          <p:nvPr>
            <p:ph type="sldNum" sz="quarter" idx="12"/>
          </p:nvPr>
        </p:nvSpPr>
        <p:spPr/>
        <p:txBody>
          <a:bodyPr/>
          <a:lstStyle>
            <a:lvl1pPr>
              <a:defRPr/>
            </a:lvl1pPr>
          </a:lstStyle>
          <a:p>
            <a:fld id="{2E4B46D6-33B7-4886-97EB-394E05C782DF}" type="slidenum">
              <a:rPr lang="en-US" altLang="en-US"/>
              <a:pPr/>
              <a:t>‹#›</a:t>
            </a:fld>
            <a:endParaRPr lang="en-US" altLang="en-US"/>
          </a:p>
        </p:txBody>
      </p:sp>
    </p:spTree>
    <p:extLst>
      <p:ext uri="{BB962C8B-B14F-4D97-AF65-F5344CB8AC3E}">
        <p14:creationId xmlns:p14="http://schemas.microsoft.com/office/powerpoint/2010/main" val="106521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2" y="4800321"/>
            <a:ext cx="5486977" cy="567297"/>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432" y="612122"/>
            <a:ext cx="5486977" cy="4115360"/>
          </a:xfrm>
        </p:spPr>
        <p:txBody>
          <a:bodyPr/>
          <a:lstStyle>
            <a:lvl1pPr marL="0" indent="0">
              <a:buNone/>
              <a:defRPr sz="2900"/>
            </a:lvl1pPr>
            <a:lvl2pPr marL="410291" indent="0">
              <a:buNone/>
              <a:defRPr sz="2500"/>
            </a:lvl2pPr>
            <a:lvl3pPr marL="820583" indent="0">
              <a:buNone/>
              <a:defRPr sz="2200"/>
            </a:lvl3pPr>
            <a:lvl4pPr marL="1230874" indent="0">
              <a:buNone/>
              <a:defRPr sz="1800"/>
            </a:lvl4pPr>
            <a:lvl5pPr marL="1641165" indent="0">
              <a:buNone/>
              <a:defRPr sz="1800"/>
            </a:lvl5pPr>
            <a:lvl6pPr marL="2051456" indent="0">
              <a:buNone/>
              <a:defRPr sz="1800"/>
            </a:lvl6pPr>
            <a:lvl7pPr marL="2461748" indent="0">
              <a:buNone/>
              <a:defRPr sz="1800"/>
            </a:lvl7pPr>
            <a:lvl8pPr marL="2872039" indent="0">
              <a:buNone/>
              <a:defRPr sz="1800"/>
            </a:lvl8pPr>
            <a:lvl9pPr marL="3282330" indent="0">
              <a:buNone/>
              <a:defRPr sz="1800"/>
            </a:lvl9pPr>
          </a:lstStyle>
          <a:p>
            <a:pPr lvl="0"/>
            <a:endParaRPr lang="en-US" noProof="0" dirty="0"/>
          </a:p>
        </p:txBody>
      </p:sp>
      <p:sp>
        <p:nvSpPr>
          <p:cNvPr id="4" name="Text Placeholder 3"/>
          <p:cNvSpPr>
            <a:spLocks noGrp="1"/>
          </p:cNvSpPr>
          <p:nvPr>
            <p:ph type="body" sz="half" idx="2"/>
          </p:nvPr>
        </p:nvSpPr>
        <p:spPr>
          <a:xfrm>
            <a:off x="1792432" y="5367618"/>
            <a:ext cx="5486977" cy="804022"/>
          </a:xfrm>
        </p:spPr>
        <p:txBody>
          <a:bodyPr/>
          <a:lstStyle>
            <a:lvl1pPr marL="0" indent="0">
              <a:buNone/>
              <a:defRPr sz="1300"/>
            </a:lvl1pPr>
            <a:lvl2pPr marL="410291" indent="0">
              <a:buNone/>
              <a:defRPr sz="1100"/>
            </a:lvl2pPr>
            <a:lvl3pPr marL="820583" indent="0">
              <a:buNone/>
              <a:defRPr sz="900"/>
            </a:lvl3pPr>
            <a:lvl4pPr marL="1230874" indent="0">
              <a:buNone/>
              <a:defRPr sz="800"/>
            </a:lvl4pPr>
            <a:lvl5pPr marL="1641165" indent="0">
              <a:buNone/>
              <a:defRPr sz="800"/>
            </a:lvl5pPr>
            <a:lvl6pPr marL="2051456" indent="0">
              <a:buNone/>
              <a:defRPr sz="800"/>
            </a:lvl6pPr>
            <a:lvl7pPr marL="2461748" indent="0">
              <a:buNone/>
              <a:defRPr sz="800"/>
            </a:lvl7pPr>
            <a:lvl8pPr marL="2872039" indent="0">
              <a:buNone/>
              <a:defRPr sz="800"/>
            </a:lvl8pPr>
            <a:lvl9pPr marL="328233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4349AF6D-F1BF-A127-3DD2-F7E8FBD43805}"/>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Footer Placeholder 5">
            <a:extLst>
              <a:ext uri="{FF2B5EF4-FFF2-40B4-BE49-F238E27FC236}">
                <a16:creationId xmlns:a16="http://schemas.microsoft.com/office/drawing/2014/main" id="{FF4646A7-10D4-56BE-4280-4644F451D4C3}"/>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Slide Number Placeholder 6">
            <a:extLst>
              <a:ext uri="{FF2B5EF4-FFF2-40B4-BE49-F238E27FC236}">
                <a16:creationId xmlns:a16="http://schemas.microsoft.com/office/drawing/2014/main" id="{F1E44592-7502-51F8-CE9E-9196C5312009}"/>
              </a:ext>
            </a:extLst>
          </p:cNvPr>
          <p:cNvSpPr>
            <a:spLocks noGrp="1" noChangeArrowheads="1"/>
          </p:cNvSpPr>
          <p:nvPr>
            <p:ph type="sldNum" sz="quarter" idx="12"/>
          </p:nvPr>
        </p:nvSpPr>
        <p:spPr/>
        <p:txBody>
          <a:bodyPr/>
          <a:lstStyle>
            <a:lvl1pPr>
              <a:defRPr/>
            </a:lvl1pPr>
          </a:lstStyle>
          <a:p>
            <a:fld id="{E93A7A08-6501-48BB-805E-145B02911E8F}" type="slidenum">
              <a:rPr lang="en-US" altLang="en-US"/>
              <a:pPr/>
              <a:t>‹#›</a:t>
            </a:fld>
            <a:endParaRPr lang="en-US" altLang="en-US"/>
          </a:p>
        </p:txBody>
      </p:sp>
    </p:spTree>
    <p:extLst>
      <p:ext uri="{BB962C8B-B14F-4D97-AF65-F5344CB8AC3E}">
        <p14:creationId xmlns:p14="http://schemas.microsoft.com/office/powerpoint/2010/main" val="20708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9579B2F-A5FE-69F6-D7A8-4A8082E3BCA0}"/>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A39B3D4-6CDA-9DA9-E20C-B0F94BF3695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7C4D122-BB37-F057-D5A4-601EB340893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eaLnBrk="1" hangingPunct="1">
              <a:defRPr sz="1400">
                <a:solidFill>
                  <a:srgbClr val="000000"/>
                </a:solidFill>
                <a:latin typeface="Arial"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50ED609A-F361-6422-0C03-A5B2636ED82E}"/>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ctr" eaLnBrk="1" hangingPunct="1">
              <a:defRPr sz="1400">
                <a:solidFill>
                  <a:srgbClr val="000000"/>
                </a:solidFill>
                <a:latin typeface="Arial"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4942C3AF-89C8-3A27-43BB-BED8DABBDE33}"/>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eaLnBrk="1" hangingPunct="1">
              <a:defRPr sz="1400">
                <a:solidFill>
                  <a:srgbClr val="000000"/>
                </a:solidFill>
              </a:defRPr>
            </a:lvl1pPr>
          </a:lstStyle>
          <a:p>
            <a:fld id="{AFD87A28-9C2A-4D49-9857-3E58FBE11F4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hf hdr="0" ftr="0" dt="0"/>
  <p:txStyles>
    <p:titleStyle>
      <a:lvl1pPr algn="ctr" rtl="0" eaLnBrk="0" fontAlgn="base" hangingPunct="0">
        <a:spcBef>
          <a:spcPct val="0"/>
        </a:spcBef>
        <a:spcAft>
          <a:spcPct val="0"/>
        </a:spcAft>
        <a:defRPr sz="4400">
          <a:solidFill>
            <a:schemeClr val="tx2"/>
          </a:solidFill>
          <a:latin typeface="+mj-lt"/>
          <a:ea typeface="ヒラギノ角ゴ Pro W3" pitchFamily="-1" charset="-128"/>
          <a:cs typeface="ヒラギノ角ゴ Pro W3" pitchFamily="-1" charset="-128"/>
        </a:defRPr>
      </a:lvl1pPr>
      <a:lvl2pPr algn="ctr" rtl="0" eaLnBrk="0" fontAlgn="base" hangingPunct="0">
        <a:spcBef>
          <a:spcPct val="0"/>
        </a:spcBef>
        <a:spcAft>
          <a:spcPct val="0"/>
        </a:spcAft>
        <a:defRPr sz="4400">
          <a:solidFill>
            <a:schemeClr val="tx2"/>
          </a:solidFill>
          <a:latin typeface="Arial" charset="0"/>
          <a:ea typeface="ヒラギノ角ゴ Pro W3" pitchFamily="-1" charset="-128"/>
          <a:cs typeface="ヒラギノ角ゴ Pro W3" pitchFamily="-1" charset="-128"/>
        </a:defRPr>
      </a:lvl2pPr>
      <a:lvl3pPr algn="ctr" rtl="0" eaLnBrk="0" fontAlgn="base" hangingPunct="0">
        <a:spcBef>
          <a:spcPct val="0"/>
        </a:spcBef>
        <a:spcAft>
          <a:spcPct val="0"/>
        </a:spcAft>
        <a:defRPr sz="4400">
          <a:solidFill>
            <a:schemeClr val="tx2"/>
          </a:solidFill>
          <a:latin typeface="Arial" charset="0"/>
          <a:ea typeface="ヒラギノ角ゴ Pro W3" pitchFamily="-1" charset="-128"/>
          <a:cs typeface="ヒラギノ角ゴ Pro W3" pitchFamily="-1" charset="-128"/>
        </a:defRPr>
      </a:lvl3pPr>
      <a:lvl4pPr algn="ctr" rtl="0" eaLnBrk="0" fontAlgn="base" hangingPunct="0">
        <a:spcBef>
          <a:spcPct val="0"/>
        </a:spcBef>
        <a:spcAft>
          <a:spcPct val="0"/>
        </a:spcAft>
        <a:defRPr sz="4400">
          <a:solidFill>
            <a:schemeClr val="tx2"/>
          </a:solidFill>
          <a:latin typeface="Arial" charset="0"/>
          <a:ea typeface="ヒラギノ角ゴ Pro W3" pitchFamily="-1" charset="-128"/>
          <a:cs typeface="ヒラギノ角ゴ Pro W3" pitchFamily="-1" charset="-128"/>
        </a:defRPr>
      </a:lvl4pPr>
      <a:lvl5pPr algn="ctr" rtl="0" eaLnBrk="0" fontAlgn="base" hangingPunct="0">
        <a:spcBef>
          <a:spcPct val="0"/>
        </a:spcBef>
        <a:spcAft>
          <a:spcPct val="0"/>
        </a:spcAft>
        <a:defRPr sz="4400">
          <a:solidFill>
            <a:schemeClr val="tx2"/>
          </a:solidFill>
          <a:latin typeface="Arial" charset="0"/>
          <a:ea typeface="ヒラギノ角ゴ Pro W3" pitchFamily="-1" charset="-128"/>
          <a:cs typeface="ヒラギノ角ゴ Pro W3" pitchFamily="-1" charset="-128"/>
        </a:defRPr>
      </a:lvl5pPr>
      <a:lvl6pPr marL="410291" algn="ctr" defTabSz="914608" rtl="0" fontAlgn="base">
        <a:spcBef>
          <a:spcPct val="0"/>
        </a:spcBef>
        <a:spcAft>
          <a:spcPct val="0"/>
        </a:spcAft>
        <a:defRPr sz="4400">
          <a:solidFill>
            <a:schemeClr val="tx2"/>
          </a:solidFill>
          <a:latin typeface="Arial" charset="0"/>
        </a:defRPr>
      </a:lvl6pPr>
      <a:lvl7pPr marL="820583" algn="ctr" defTabSz="914608" rtl="0" fontAlgn="base">
        <a:spcBef>
          <a:spcPct val="0"/>
        </a:spcBef>
        <a:spcAft>
          <a:spcPct val="0"/>
        </a:spcAft>
        <a:defRPr sz="4400">
          <a:solidFill>
            <a:schemeClr val="tx2"/>
          </a:solidFill>
          <a:latin typeface="Arial" charset="0"/>
        </a:defRPr>
      </a:lvl7pPr>
      <a:lvl8pPr marL="1230874" algn="ctr" defTabSz="914608" rtl="0" fontAlgn="base">
        <a:spcBef>
          <a:spcPct val="0"/>
        </a:spcBef>
        <a:spcAft>
          <a:spcPct val="0"/>
        </a:spcAft>
        <a:defRPr sz="4400">
          <a:solidFill>
            <a:schemeClr val="tx2"/>
          </a:solidFill>
          <a:latin typeface="Arial" charset="0"/>
        </a:defRPr>
      </a:lvl8pPr>
      <a:lvl9pPr marL="1641165" algn="ctr" defTabSz="914608"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ヒラギノ角ゴ Pro W3" pitchFamily="-1" charset="-128"/>
          <a:cs typeface="ヒラギノ角ゴ Pro W3" pitchFamily="-1" charset="-128"/>
        </a:defRPr>
      </a:lvl1pPr>
      <a:lvl2pPr marL="741363" indent="-284163" algn="l" rtl="0" eaLnBrk="0" fontAlgn="base" hangingPunct="0">
        <a:spcBef>
          <a:spcPct val="20000"/>
        </a:spcBef>
        <a:spcAft>
          <a:spcPct val="0"/>
        </a:spcAft>
        <a:buChar char="–"/>
        <a:defRPr sz="2800">
          <a:solidFill>
            <a:schemeClr val="tx1"/>
          </a:solidFill>
          <a:latin typeface="+mn-lt"/>
          <a:ea typeface="ヒラギノ角ゴ Pro W3" pitchFamily="-1" charset="-128"/>
          <a:cs typeface="ヒラギノ角ゴ Pro W3" charset="0"/>
        </a:defRPr>
      </a:lvl2pPr>
      <a:lvl3pPr marL="1141413" indent="-227013" algn="l" rtl="0" eaLnBrk="0" fontAlgn="base" hangingPunct="0">
        <a:spcBef>
          <a:spcPct val="20000"/>
        </a:spcBef>
        <a:spcAft>
          <a:spcPct val="0"/>
        </a:spcAft>
        <a:buChar char="•"/>
        <a:defRPr sz="2400">
          <a:solidFill>
            <a:schemeClr val="tx1"/>
          </a:solidFill>
          <a:latin typeface="+mn-lt"/>
          <a:ea typeface="ヒラギノ角ゴ Pro W3" pitchFamily="-1" charset="-128"/>
          <a:cs typeface="ヒラギノ角ゴ Pro W3" charset="0"/>
        </a:defRPr>
      </a:lvl3pPr>
      <a:lvl4pPr marL="1598613" indent="-227013" algn="l" rtl="0" eaLnBrk="0" fontAlgn="base" hangingPunct="0">
        <a:spcBef>
          <a:spcPct val="20000"/>
        </a:spcBef>
        <a:spcAft>
          <a:spcPct val="0"/>
        </a:spcAft>
        <a:buChar char="–"/>
        <a:defRPr sz="2000">
          <a:solidFill>
            <a:schemeClr val="tx1"/>
          </a:solidFill>
          <a:latin typeface="+mn-lt"/>
          <a:ea typeface="ヒラギノ角ゴ Pro W3" pitchFamily="-1" charset="-128"/>
          <a:cs typeface="ヒラギノ角ゴ Pro W3" charset="0"/>
        </a:defRPr>
      </a:lvl4pPr>
      <a:lvl5pPr marL="2055813" indent="-227013" algn="l" rtl="0" eaLnBrk="0" fontAlgn="base" hangingPunct="0">
        <a:spcBef>
          <a:spcPct val="20000"/>
        </a:spcBef>
        <a:spcAft>
          <a:spcPct val="0"/>
        </a:spcAft>
        <a:buChar char="»"/>
        <a:defRPr sz="2000">
          <a:solidFill>
            <a:schemeClr val="tx1"/>
          </a:solidFill>
          <a:latin typeface="+mn-lt"/>
          <a:ea typeface="ヒラギノ角ゴ Pro W3" pitchFamily="-1" charset="-128"/>
          <a:cs typeface="ヒラギノ角ゴ Pro W3" charset="0"/>
        </a:defRPr>
      </a:lvl5pPr>
      <a:lvl6pPr marL="2467446" indent="-227940" algn="l" defTabSz="914608" rtl="0" fontAlgn="base">
        <a:spcBef>
          <a:spcPct val="20000"/>
        </a:spcBef>
        <a:spcAft>
          <a:spcPct val="0"/>
        </a:spcAft>
        <a:buChar char="»"/>
        <a:defRPr sz="2000">
          <a:solidFill>
            <a:schemeClr val="tx1"/>
          </a:solidFill>
          <a:latin typeface="+mn-lt"/>
        </a:defRPr>
      </a:lvl6pPr>
      <a:lvl7pPr marL="2877737" indent="-227940" algn="l" defTabSz="914608" rtl="0" fontAlgn="base">
        <a:spcBef>
          <a:spcPct val="20000"/>
        </a:spcBef>
        <a:spcAft>
          <a:spcPct val="0"/>
        </a:spcAft>
        <a:buChar char="»"/>
        <a:defRPr sz="2000">
          <a:solidFill>
            <a:schemeClr val="tx1"/>
          </a:solidFill>
          <a:latin typeface="+mn-lt"/>
        </a:defRPr>
      </a:lvl7pPr>
      <a:lvl8pPr marL="3288029" indent="-227940" algn="l" defTabSz="914608" rtl="0" fontAlgn="base">
        <a:spcBef>
          <a:spcPct val="20000"/>
        </a:spcBef>
        <a:spcAft>
          <a:spcPct val="0"/>
        </a:spcAft>
        <a:buChar char="»"/>
        <a:defRPr sz="2000">
          <a:solidFill>
            <a:schemeClr val="tx1"/>
          </a:solidFill>
          <a:latin typeface="+mn-lt"/>
        </a:defRPr>
      </a:lvl8pPr>
      <a:lvl9pPr marL="3698320" indent="-227940" algn="l" defTabSz="914608" rtl="0" fontAlgn="base">
        <a:spcBef>
          <a:spcPct val="20000"/>
        </a:spcBef>
        <a:spcAft>
          <a:spcPct val="0"/>
        </a:spcAft>
        <a:buChar char="»"/>
        <a:defRPr sz="2000">
          <a:solidFill>
            <a:schemeClr val="tx1"/>
          </a:solidFill>
          <a:latin typeface="+mn-lt"/>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jie-jw-wu.github.io/"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en.wikialpha.org/wiki/Twitter" TargetMode="External"/><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openclipart.org/detail/91759/fwd__bubble_hand_drawn-by-rejon-177666"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hyperlink" Target="https://pixabay.com/en/facebook-blue-button-like-thumb-295477/" TargetMode="External"/><Relationship Id="rId10"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hyperlink" Target="https://freelogopng.com/image/858?search=chatgpt-logo-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hyperlink" Target="https://en.wikialpha.org/wiki/Twitter" TargetMode="External"/><Relationship Id="rId5" Type="http://schemas.openxmlformats.org/officeDocument/2006/relationships/image" Target="../media/image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hyperlink" Target="https://freelogopng.com/image/858?search=chatgpt-logo-pn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hyperlink" Target="https://www.geeky-gadgets.com/github-copilot-ai/" TargetMode="Externa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hyperlink" Target="https://blog.denet.co.jp/amazon-codewhisperer-preview-i-used-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www.geeky-gadgets.com/github-copilot-ai/"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https://freelogopng.com/image/858?search=chatgpt-logo-p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freesvg.org/robot-icon-cartoon-styl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hyperlink" Target="https://openclipart.org/detail/1646/female-user-icon-by-dagobert83"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hyperlink" Target="https://freelogopng.com/image/858?search=chatgpt-logo-png" TargetMode="External"/><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www.geeky-gadgets.com/github-copilot-ai/" TargetMode="External"/><Relationship Id="rId5" Type="http://schemas.openxmlformats.org/officeDocument/2006/relationships/image" Target="../media/image6.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hyperlink" Target="https://freelogopng.com/image/858?search=chatgpt-logo-png" TargetMode="External"/><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www.geeky-gadgets.com/github-copilot-ai/" TargetMode="External"/><Relationship Id="rId5" Type="http://schemas.openxmlformats.org/officeDocument/2006/relationships/image" Target="../media/image6.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38200"/>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sp>
        <p:nvSpPr>
          <p:cNvPr id="15362" name="Title 1">
            <a:extLst>
              <a:ext uri="{FF2B5EF4-FFF2-40B4-BE49-F238E27FC236}">
                <a16:creationId xmlns:a16="http://schemas.microsoft.com/office/drawing/2014/main" id="{DFE7A974-DECB-0A5D-4F72-360C45F14001}"/>
              </a:ext>
            </a:extLst>
          </p:cNvPr>
          <p:cNvSpPr>
            <a:spLocks noGrp="1" noChangeArrowheads="1"/>
          </p:cNvSpPr>
          <p:nvPr>
            <p:ph type="title"/>
          </p:nvPr>
        </p:nvSpPr>
        <p:spPr>
          <a:xfrm>
            <a:off x="457200" y="1828800"/>
            <a:ext cx="7978775" cy="3429000"/>
          </a:xfrm>
        </p:spPr>
        <p:txBody>
          <a:bodyPr/>
          <a:lstStyle/>
          <a:p>
            <a:pPr algn="l" eaLnBrk="1" hangingPunct="1"/>
            <a:r>
              <a:rPr lang="en-US" altLang="zh-CN" sz="2400" dirty="0">
                <a:solidFill>
                  <a:schemeClr val="tx1"/>
                </a:solidFill>
                <a:ea typeface="ヒラギノ角ゴ Pro W3" charset="-128"/>
              </a:rPr>
              <a:t>LLM Should </a:t>
            </a:r>
            <a:r>
              <a:rPr lang="en-US" sz="2400" dirty="0">
                <a:solidFill>
                  <a:schemeClr val="tx1"/>
                </a:solidFill>
                <a:ea typeface="ヒラギノ角ゴ Pro W3" charset="-128"/>
              </a:rPr>
              <a:t>Ask Clarifying Questions to Increase Confidence in Generated Code</a:t>
            </a:r>
            <a:br>
              <a:rPr lang="en-US" sz="2400" dirty="0">
                <a:solidFill>
                  <a:schemeClr val="tx1"/>
                </a:solidFill>
                <a:ea typeface="ヒラギノ角ゴ Pro W3" charset="-128"/>
              </a:rPr>
            </a:br>
            <a:r>
              <a:rPr lang="en-US" sz="2400" dirty="0">
                <a:solidFill>
                  <a:schemeClr val="tx1"/>
                </a:solidFill>
                <a:ea typeface="ヒラギノ角ゴ Pro W3" charset="-128"/>
              </a:rPr>
              <a:t>                         </a:t>
            </a:r>
            <a:r>
              <a:rPr lang="en-US" altLang="zh-CN" sz="2400" dirty="0">
                <a:solidFill>
                  <a:schemeClr val="tx1"/>
                </a:solidFill>
                <a:ea typeface="ヒラギノ角ゴ Pro W3" charset="-128"/>
              </a:rPr>
              <a:t>—— </a:t>
            </a:r>
            <a:r>
              <a:rPr lang="en-US" sz="2400" dirty="0">
                <a:solidFill>
                  <a:schemeClr val="tx1"/>
                </a:solidFill>
                <a:ea typeface="ヒラギノ角ゴ Pro W3" charset="-128"/>
              </a:rPr>
              <a:t>On the Communication Skills of LLM</a:t>
            </a:r>
            <a:br>
              <a:rPr lang="en-US" sz="2400" dirty="0">
                <a:solidFill>
                  <a:schemeClr val="tx1"/>
                </a:solidFill>
                <a:ea typeface="ヒラギノ角ゴ Pro W3" charset="-128"/>
              </a:rPr>
            </a:br>
            <a:br>
              <a:rPr lang="en-US" sz="2400" dirty="0">
                <a:solidFill>
                  <a:schemeClr val="tx1"/>
                </a:solidFill>
                <a:ea typeface="ヒラギノ角ゴ Pro W3" charset="-128"/>
              </a:rPr>
            </a:br>
            <a:r>
              <a:rPr lang="en-US" sz="1800" dirty="0">
                <a:solidFill>
                  <a:schemeClr val="tx1"/>
                </a:solidFill>
                <a:ea typeface="ヒラギノ角ゴ Pro W3" charset="-128"/>
              </a:rPr>
              <a:t>Jie JW Wu</a:t>
            </a:r>
            <a:br>
              <a:rPr lang="en-US" sz="1800" dirty="0">
                <a:solidFill>
                  <a:schemeClr val="tx1"/>
                </a:solidFill>
                <a:ea typeface="ヒラギノ角ゴ Pro W3" charset="-128"/>
              </a:rPr>
            </a:br>
            <a:r>
              <a:rPr lang="en-US" sz="1800" dirty="0">
                <a:solidFill>
                  <a:schemeClr val="tx1"/>
                </a:solidFill>
                <a:ea typeface="ヒラギノ角ゴ Pro W3" charset="-128"/>
              </a:rPr>
              <a:t>George Washington University</a:t>
            </a:r>
            <a:br>
              <a:rPr lang="en-US" sz="1800" dirty="0">
                <a:solidFill>
                  <a:schemeClr val="tx1"/>
                </a:solidFill>
                <a:ea typeface="ヒラギノ角ゴ Pro W3" charset="-128"/>
              </a:rPr>
            </a:br>
            <a:r>
              <a:rPr lang="en-US" altLang="zh-CN" sz="1800" dirty="0">
                <a:solidFill>
                  <a:schemeClr val="tx1"/>
                </a:solidFill>
                <a:ea typeface="ヒラギノ角ゴ Pro W3" charset="-128"/>
              </a:rPr>
              <a:t>Incoming</a:t>
            </a:r>
            <a:r>
              <a:rPr lang="en-US" sz="1800" dirty="0">
                <a:solidFill>
                  <a:schemeClr val="tx1"/>
                </a:solidFill>
                <a:ea typeface="ヒラギノ角ゴ Pro W3" charset="-128"/>
              </a:rPr>
              <a:t> Postdoc at University of British Columbia</a:t>
            </a:r>
            <a:br>
              <a:rPr lang="en-US" sz="1800" dirty="0">
                <a:solidFill>
                  <a:schemeClr val="tx1"/>
                </a:solidFill>
                <a:ea typeface="ヒラギノ角ゴ Pro W3" charset="-128"/>
              </a:rPr>
            </a:br>
            <a:r>
              <a:rPr lang="en-US" sz="1800" dirty="0">
                <a:solidFill>
                  <a:schemeClr val="tx1"/>
                </a:solidFill>
                <a:ea typeface="ヒラギノ角ゴ Pro W3" charset="-128"/>
              </a:rPr>
              <a:t>      @jw_ _wu</a:t>
            </a:r>
            <a:br>
              <a:rPr lang="en-US" sz="1800" dirty="0">
                <a:solidFill>
                  <a:schemeClr val="tx1"/>
                </a:solidFill>
                <a:ea typeface="ヒラギノ角ゴ Pro W3" charset="-128"/>
              </a:rPr>
            </a:br>
            <a:r>
              <a:rPr lang="en-US" sz="1800" dirty="0">
                <a:solidFill>
                  <a:schemeClr val="tx1"/>
                </a:solidFill>
                <a:ea typeface="ヒラギノ角ゴ Pro W3" charset="-128"/>
              </a:rPr>
              <a:t>       </a:t>
            </a:r>
            <a:r>
              <a:rPr lang="en-US" sz="1800" dirty="0">
                <a:solidFill>
                  <a:schemeClr val="tx1"/>
                </a:solidFill>
                <a:ea typeface="ヒラギノ角ゴ Pro W3" charset="-128"/>
                <a:hlinkClick r:id="rId3"/>
              </a:rPr>
              <a:t>https://jie-jw-wu.github.io/</a:t>
            </a:r>
            <a:endParaRPr lang="en-US" altLang="en-US" sz="2400" dirty="0">
              <a:solidFill>
                <a:schemeClr val="tx1"/>
              </a:solidFill>
              <a:ea typeface="ヒラギノ角ゴ Pro W3" charset="-128"/>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968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1</a:t>
            </a:fld>
            <a:endParaRPr lang="en-US" altLang="en-US" sz="1400" dirty="0">
              <a:solidFill>
                <a:srgbClr val="000000"/>
              </a:solidFill>
            </a:endParaRPr>
          </a:p>
        </p:txBody>
      </p:sp>
      <p:pic>
        <p:nvPicPr>
          <p:cNvPr id="4" name="Picture 3" descr="A blue bird with black background&#10;&#10;Description automatically generated">
            <a:extLst>
              <a:ext uri="{FF2B5EF4-FFF2-40B4-BE49-F238E27FC236}">
                <a16:creationId xmlns:a16="http://schemas.microsoft.com/office/drawing/2014/main" id="{9B565B64-3242-6283-8F1A-E21D6197C1B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42355" y="4468765"/>
            <a:ext cx="292422" cy="238324"/>
          </a:xfrm>
          <a:prstGeom prst="rect">
            <a:avLst/>
          </a:prstGeom>
        </p:spPr>
      </p:pic>
      <p:pic>
        <p:nvPicPr>
          <p:cNvPr id="6" name="Picture 5">
            <a:extLst>
              <a:ext uri="{FF2B5EF4-FFF2-40B4-BE49-F238E27FC236}">
                <a16:creationId xmlns:a16="http://schemas.microsoft.com/office/drawing/2014/main" id="{865F0C9F-273B-2758-CA6D-A74EBB5977A4}"/>
              </a:ext>
            </a:extLst>
          </p:cNvPr>
          <p:cNvPicPr>
            <a:picLocks noChangeAspect="1"/>
          </p:cNvPicPr>
          <p:nvPr/>
        </p:nvPicPr>
        <p:blipFill>
          <a:blip r:embed="rId7"/>
          <a:stretch>
            <a:fillRect/>
          </a:stretch>
        </p:blipFill>
        <p:spPr>
          <a:xfrm>
            <a:off x="5715000" y="3915467"/>
            <a:ext cx="609600" cy="724131"/>
          </a:xfrm>
          <a:prstGeom prst="rect">
            <a:avLst/>
          </a:prstGeom>
        </p:spPr>
      </p:pic>
      <p:pic>
        <p:nvPicPr>
          <p:cNvPr id="11" name="Picture 10">
            <a:extLst>
              <a:ext uri="{FF2B5EF4-FFF2-40B4-BE49-F238E27FC236}">
                <a16:creationId xmlns:a16="http://schemas.microsoft.com/office/drawing/2014/main" id="{3AB9C708-2A29-3805-DD0B-8E896956C638}"/>
              </a:ext>
            </a:extLst>
          </p:cNvPr>
          <p:cNvPicPr>
            <a:picLocks noChangeAspect="1"/>
          </p:cNvPicPr>
          <p:nvPr/>
        </p:nvPicPr>
        <p:blipFill>
          <a:blip r:embed="rId8"/>
          <a:stretch>
            <a:fillRect/>
          </a:stretch>
        </p:blipFill>
        <p:spPr>
          <a:xfrm>
            <a:off x="3906092" y="3657600"/>
            <a:ext cx="679607" cy="515735"/>
          </a:xfrm>
          <a:prstGeom prst="rect">
            <a:avLst/>
          </a:prstGeom>
        </p:spPr>
      </p:pic>
      <p:pic>
        <p:nvPicPr>
          <p:cNvPr id="13" name="Picture 12">
            <a:extLst>
              <a:ext uri="{FF2B5EF4-FFF2-40B4-BE49-F238E27FC236}">
                <a16:creationId xmlns:a16="http://schemas.microsoft.com/office/drawing/2014/main" id="{01B2E7CD-1377-669D-D563-9FCC0F59E60C}"/>
              </a:ext>
            </a:extLst>
          </p:cNvPr>
          <p:cNvPicPr>
            <a:picLocks noChangeAspect="1"/>
          </p:cNvPicPr>
          <p:nvPr/>
        </p:nvPicPr>
        <p:blipFill>
          <a:blip r:embed="rId9"/>
          <a:stretch>
            <a:fillRect/>
          </a:stretch>
        </p:blipFill>
        <p:spPr>
          <a:xfrm>
            <a:off x="556480" y="4730115"/>
            <a:ext cx="278297" cy="275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7451"/>
    </mc:Choice>
    <mc:Fallback>
      <p:transition spd="slow" advTm="745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10</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sz="2000" b="1" i="1" dirty="0">
                <a:solidFill>
                  <a:srgbClr val="7030A0"/>
                </a:solidFill>
                <a:latin typeface="+mj-lt"/>
              </a:rPr>
              <a:t>HumanEval-C: </a:t>
            </a:r>
            <a:r>
              <a:rPr lang="en-US" sz="2000" b="1" dirty="0">
                <a:solidFill>
                  <a:srgbClr val="FF0000"/>
                </a:solidFill>
              </a:rPr>
              <a:t>Benchmarking the communication skills of Code LLM</a:t>
            </a:r>
            <a:endParaRPr lang="en-US" altLang="en-US" sz="2000" b="1" dirty="0">
              <a:solidFill>
                <a:srgbClr val="FF0000"/>
              </a:solidFill>
            </a:endParaRPr>
          </a:p>
          <a:p>
            <a:endParaRPr lang="en-US" sz="2000" dirty="0">
              <a:latin typeface="+mj-lt"/>
              <a:cs typeface="Times New Roman" panose="02020603050405020304" pitchFamily="18" charset="0"/>
            </a:endParaRPr>
          </a:p>
          <a:p>
            <a:r>
              <a:rPr lang="en-US" sz="2000" dirty="0">
                <a:latin typeface="+mj-lt"/>
                <a:cs typeface="Times New Roman" panose="02020603050405020304" pitchFamily="18" charset="0"/>
              </a:rPr>
              <a:t>Dataset: Randomly remove </a:t>
            </a:r>
            <a:r>
              <a:rPr lang="en-US" sz="2000" b="1" dirty="0">
                <a:latin typeface="+mj-lt"/>
                <a:cs typeface="Times New Roman" panose="02020603050405020304" pitchFamily="18" charset="0"/>
              </a:rPr>
              <a:t>X% (30%,50%,90%)</a:t>
            </a:r>
            <a:r>
              <a:rPr lang="en-US" sz="2000" dirty="0">
                <a:latin typeface="+mj-lt"/>
                <a:cs typeface="Times New Roman" panose="02020603050405020304" pitchFamily="18" charset="0"/>
              </a:rPr>
              <a:t> of consecutive words from the original problem description in HumanEval dataset.</a:t>
            </a:r>
          </a:p>
          <a:p>
            <a:endParaRPr lang="en-US" sz="2000" dirty="0">
              <a:latin typeface="+mj-lt"/>
            </a:endParaRPr>
          </a:p>
          <a:p>
            <a:r>
              <a:rPr lang="en-US" sz="2000" dirty="0">
                <a:latin typeface="+mj-lt"/>
              </a:rPr>
              <a:t>Evaluation: 1) test pass rate,</a:t>
            </a:r>
            <a:r>
              <a:rPr lang="zh-CN" altLang="en-US" sz="2000" dirty="0">
                <a:latin typeface="+mj-lt"/>
              </a:rPr>
              <a:t> </a:t>
            </a:r>
            <a:r>
              <a:rPr lang="en-US" altLang="zh-CN" sz="2000" dirty="0">
                <a:latin typeface="+mj-lt"/>
              </a:rPr>
              <a:t>2)</a:t>
            </a:r>
            <a:r>
              <a:rPr lang="zh-CN" altLang="en-US" sz="2000" dirty="0">
                <a:latin typeface="+mj-lt"/>
              </a:rPr>
              <a:t> </a:t>
            </a:r>
            <a:r>
              <a:rPr lang="en-US" altLang="zh-CN" sz="2000" dirty="0">
                <a:latin typeface="+mj-lt"/>
              </a:rPr>
              <a:t>communication rate (comm. rate) = </a:t>
            </a:r>
            <a:endParaRPr lang="en-US" sz="2000" dirty="0">
              <a:latin typeface="+mj-lt"/>
            </a:endParaRPr>
          </a:p>
          <a:p>
            <a:endParaRPr lang="en-US" sz="20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altLang="zh-CN" sz="1600" dirty="0">
              <a:latin typeface="+mj-lt"/>
              <a:cs typeface="Times New Roman" panose="02020603050405020304" pitchFamily="18" charset="0"/>
            </a:endParaRPr>
          </a:p>
          <a:p>
            <a:endParaRPr lang="en-US" altLang="zh-CN" sz="1600" dirty="0">
              <a:solidFill>
                <a:srgbClr val="FF0000"/>
              </a:solidFill>
              <a:latin typeface="+mj-lt"/>
              <a:cs typeface="Times New Roman" panose="02020603050405020304" pitchFamily="18" charset="0"/>
            </a:endParaRPr>
          </a:p>
          <a:p>
            <a:endParaRPr lang="en-US" altLang="zh-CN" sz="1600" dirty="0">
              <a:solidFill>
                <a:srgbClr val="FF0000"/>
              </a:solidFill>
              <a:latin typeface="+mj-lt"/>
              <a:cs typeface="Times New Roman" panose="02020603050405020304" pitchFamily="18" charset="0"/>
            </a:endParaRPr>
          </a:p>
          <a:p>
            <a:pPr marL="171450" indent="-171450">
              <a:buFont typeface="Arial" panose="020B0604020202020204" pitchFamily="34" charset="0"/>
              <a:buChar char="•"/>
            </a:pPr>
            <a:endParaRPr lang="en-US" sz="1600" dirty="0">
              <a:latin typeface="+mj-lt"/>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grpSp>
        <p:nvGrpSpPr>
          <p:cNvPr id="15390" name="Group 15389">
            <a:extLst>
              <a:ext uri="{FF2B5EF4-FFF2-40B4-BE49-F238E27FC236}">
                <a16:creationId xmlns:a16="http://schemas.microsoft.com/office/drawing/2014/main" id="{501E6541-9DA4-8ECE-B803-A0C76A396940}"/>
              </a:ext>
            </a:extLst>
          </p:cNvPr>
          <p:cNvGrpSpPr/>
          <p:nvPr/>
        </p:nvGrpSpPr>
        <p:grpSpPr>
          <a:xfrm>
            <a:off x="57364" y="2911335"/>
            <a:ext cx="8959065" cy="3718065"/>
            <a:chOff x="57364" y="2225535"/>
            <a:chExt cx="8959065" cy="3718065"/>
          </a:xfrm>
        </p:grpSpPr>
        <p:grpSp>
          <p:nvGrpSpPr>
            <p:cNvPr id="15389" name="Group 15388">
              <a:extLst>
                <a:ext uri="{FF2B5EF4-FFF2-40B4-BE49-F238E27FC236}">
                  <a16:creationId xmlns:a16="http://schemas.microsoft.com/office/drawing/2014/main" id="{82DE0526-3EA2-4AD1-5FFC-3123E5749148}"/>
                </a:ext>
              </a:extLst>
            </p:cNvPr>
            <p:cNvGrpSpPr/>
            <p:nvPr/>
          </p:nvGrpSpPr>
          <p:grpSpPr>
            <a:xfrm>
              <a:off x="8397090" y="3315514"/>
              <a:ext cx="619339" cy="1485086"/>
              <a:chOff x="8397090" y="2872716"/>
              <a:chExt cx="619339" cy="1485086"/>
            </a:xfrm>
          </p:grpSpPr>
          <p:pic>
            <p:nvPicPr>
              <p:cNvPr id="15381" name="Picture 15380" descr="A blue thumb up symbol&#10;&#10;Description automatically generated">
                <a:extLst>
                  <a:ext uri="{FF2B5EF4-FFF2-40B4-BE49-F238E27FC236}">
                    <a16:creationId xmlns:a16="http://schemas.microsoft.com/office/drawing/2014/main" id="{D381CF49-6D79-28B6-0520-502B6462B7B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97090" y="3860565"/>
                <a:ext cx="579419" cy="497237"/>
              </a:xfrm>
              <a:prstGeom prst="rect">
                <a:avLst/>
              </a:prstGeom>
            </p:spPr>
          </p:pic>
          <p:pic>
            <p:nvPicPr>
              <p:cNvPr id="15383" name="Picture 15382" descr="A hand with a thumb down&#10;&#10;Description automatically generated">
                <a:extLst>
                  <a:ext uri="{FF2B5EF4-FFF2-40B4-BE49-F238E27FC236}">
                    <a16:creationId xmlns:a16="http://schemas.microsoft.com/office/drawing/2014/main" id="{104FBECC-2110-7EC3-B46E-D73804BAB41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406829" y="2872716"/>
                <a:ext cx="609600" cy="609600"/>
              </a:xfrm>
              <a:prstGeom prst="rect">
                <a:avLst/>
              </a:prstGeom>
            </p:spPr>
          </p:pic>
        </p:grpSp>
        <p:grpSp>
          <p:nvGrpSpPr>
            <p:cNvPr id="15388" name="Group 15387">
              <a:extLst>
                <a:ext uri="{FF2B5EF4-FFF2-40B4-BE49-F238E27FC236}">
                  <a16:creationId xmlns:a16="http://schemas.microsoft.com/office/drawing/2014/main" id="{640F3134-C9B0-E802-B8EA-BA72D4CA483C}"/>
                </a:ext>
              </a:extLst>
            </p:cNvPr>
            <p:cNvGrpSpPr/>
            <p:nvPr/>
          </p:nvGrpSpPr>
          <p:grpSpPr>
            <a:xfrm>
              <a:off x="57364" y="2225535"/>
              <a:ext cx="8781836" cy="3718065"/>
              <a:chOff x="57364" y="1785416"/>
              <a:chExt cx="8781836" cy="3718065"/>
            </a:xfrm>
          </p:grpSpPr>
          <p:grpSp>
            <p:nvGrpSpPr>
              <p:cNvPr id="15377" name="Group 15376">
                <a:extLst>
                  <a:ext uri="{FF2B5EF4-FFF2-40B4-BE49-F238E27FC236}">
                    <a16:creationId xmlns:a16="http://schemas.microsoft.com/office/drawing/2014/main" id="{AFF230AF-23D0-85A7-E0DE-328439CE5453}"/>
                  </a:ext>
                </a:extLst>
              </p:cNvPr>
              <p:cNvGrpSpPr/>
              <p:nvPr/>
            </p:nvGrpSpPr>
            <p:grpSpPr>
              <a:xfrm>
                <a:off x="57364" y="1785416"/>
                <a:ext cx="8781836" cy="3718065"/>
                <a:chOff x="0" y="2438400"/>
                <a:chExt cx="8781836" cy="3718065"/>
              </a:xfrm>
            </p:grpSpPr>
            <p:pic>
              <p:nvPicPr>
                <p:cNvPr id="13" name="Picture 12" descr="A black text on a black background&#10;&#10;Description automatically generated">
                  <a:extLst>
                    <a:ext uri="{FF2B5EF4-FFF2-40B4-BE49-F238E27FC236}">
                      <a16:creationId xmlns:a16="http://schemas.microsoft.com/office/drawing/2014/main" id="{278EAF84-6E31-FF72-3C97-9924D93B0632}"/>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r="70981" b="-5787"/>
                <a:stretch/>
              </p:blipFill>
              <p:spPr>
                <a:xfrm>
                  <a:off x="4720401" y="3853384"/>
                  <a:ext cx="982915" cy="1053437"/>
                </a:xfrm>
                <a:prstGeom prst="rect">
                  <a:avLst/>
                </a:prstGeom>
              </p:spPr>
            </p:pic>
            <p:pic>
              <p:nvPicPr>
                <p:cNvPr id="17" name="Picture 16">
                  <a:extLst>
                    <a:ext uri="{FF2B5EF4-FFF2-40B4-BE49-F238E27FC236}">
                      <a16:creationId xmlns:a16="http://schemas.microsoft.com/office/drawing/2014/main" id="{DFF2EEAA-B64D-3F86-F3F7-637A1DE266D4}"/>
                    </a:ext>
                  </a:extLst>
                </p:cNvPr>
                <p:cNvPicPr>
                  <a:picLocks noChangeAspect="1"/>
                </p:cNvPicPr>
                <p:nvPr/>
              </p:nvPicPr>
              <p:blipFill>
                <a:blip r:embed="rId10"/>
                <a:stretch>
                  <a:fillRect/>
                </a:stretch>
              </p:blipFill>
              <p:spPr>
                <a:xfrm>
                  <a:off x="0" y="2438400"/>
                  <a:ext cx="3757020" cy="3718065"/>
                </a:xfrm>
                <a:prstGeom prst="rect">
                  <a:avLst/>
                </a:prstGeom>
              </p:spPr>
            </p:pic>
            <p:sp>
              <p:nvSpPr>
                <p:cNvPr id="27" name="TextBox 26">
                  <a:extLst>
                    <a:ext uri="{FF2B5EF4-FFF2-40B4-BE49-F238E27FC236}">
                      <a16:creationId xmlns:a16="http://schemas.microsoft.com/office/drawing/2014/main" id="{922F476E-3F89-1EC4-B66E-0C733D79279E}"/>
                    </a:ext>
                  </a:extLst>
                </p:cNvPr>
                <p:cNvSpPr txBox="1"/>
                <p:nvPr/>
              </p:nvSpPr>
              <p:spPr>
                <a:xfrm>
                  <a:off x="6648236" y="3623801"/>
                  <a:ext cx="2133600" cy="1477328"/>
                </a:xfrm>
                <a:prstGeom prst="rect">
                  <a:avLst/>
                </a:prstGeom>
                <a:noFill/>
              </p:spPr>
              <p:txBody>
                <a:bodyPr wrap="square" rtlCol="0">
                  <a:spAutoFit/>
                </a:bodyPr>
                <a:lstStyle/>
                <a:p>
                  <a:r>
                    <a:rPr lang="en-US" dirty="0"/>
                    <a:t>Still generates code</a:t>
                  </a:r>
                </a:p>
                <a:p>
                  <a:endParaRPr lang="en-US" dirty="0"/>
                </a:p>
                <a:p>
                  <a:r>
                    <a:rPr lang="en-US" dirty="0"/>
                    <a:t>Ask clarifying questions</a:t>
                  </a:r>
                </a:p>
              </p:txBody>
            </p:sp>
          </p:grpSp>
          <p:sp>
            <p:nvSpPr>
              <p:cNvPr id="15386" name="Arrow: Right 15385">
                <a:extLst>
                  <a:ext uri="{FF2B5EF4-FFF2-40B4-BE49-F238E27FC236}">
                    <a16:creationId xmlns:a16="http://schemas.microsoft.com/office/drawing/2014/main" id="{55B30B5A-5AB5-1B33-D634-3DF23F971839}"/>
                  </a:ext>
                </a:extLst>
              </p:cNvPr>
              <p:cNvSpPr/>
              <p:nvPr/>
            </p:nvSpPr>
            <p:spPr bwMode="auto">
              <a:xfrm>
                <a:off x="4006365" y="3429000"/>
                <a:ext cx="489435" cy="381000"/>
              </a:xfrm>
              <a:prstGeom prst="rightArrow">
                <a:avLst/>
              </a:prstGeom>
              <a:solidFill>
                <a:schemeClr val="accent1"/>
              </a:solidFill>
              <a:ln w="38100" algn="ctr">
                <a:solidFill>
                  <a:srgbClr val="800000"/>
                </a:solidFill>
                <a:round/>
                <a:headEnd/>
                <a:tailEnd/>
              </a:ln>
            </p:spPr>
            <p:txBody>
              <a:bodyPr lIns="82048" tIns="41025" rIns="82048" bIns="41025" rtlCol="0" anchor="ctr"/>
              <a:lstStyle/>
              <a:p>
                <a:pPr algn="ctr"/>
                <a:endParaRPr lang="en-US">
                  <a:solidFill>
                    <a:srgbClr val="000000"/>
                  </a:solidFill>
                </a:endParaRPr>
              </a:p>
            </p:txBody>
          </p:sp>
          <p:sp>
            <p:nvSpPr>
              <p:cNvPr id="15387" name="Arrow: Right 15386">
                <a:extLst>
                  <a:ext uri="{FF2B5EF4-FFF2-40B4-BE49-F238E27FC236}">
                    <a16:creationId xmlns:a16="http://schemas.microsoft.com/office/drawing/2014/main" id="{4AEAAA4A-C5FE-6155-D15D-1B5FAF16FCDC}"/>
                  </a:ext>
                </a:extLst>
              </p:cNvPr>
              <p:cNvSpPr/>
              <p:nvPr/>
            </p:nvSpPr>
            <p:spPr bwMode="auto">
              <a:xfrm>
                <a:off x="6025238" y="3453948"/>
                <a:ext cx="489435" cy="381000"/>
              </a:xfrm>
              <a:prstGeom prst="rightArrow">
                <a:avLst/>
              </a:prstGeom>
              <a:solidFill>
                <a:schemeClr val="accent1"/>
              </a:solidFill>
              <a:ln w="38100" algn="ctr">
                <a:solidFill>
                  <a:srgbClr val="800000"/>
                </a:solidFill>
                <a:round/>
                <a:headEnd/>
                <a:tailEnd/>
              </a:ln>
            </p:spPr>
            <p:txBody>
              <a:bodyPr lIns="82048" tIns="41025" rIns="82048" bIns="41025" rtlCol="0" anchor="ctr"/>
              <a:lstStyle/>
              <a:p>
                <a:pPr algn="ctr"/>
                <a:endParaRPr lang="en-US">
                  <a:solidFill>
                    <a:srgbClr val="000000"/>
                  </a:solidFill>
                </a:endParaRPr>
              </a:p>
            </p:txBody>
          </p:sp>
        </p:grpSp>
      </p:grpSp>
      <mc:AlternateContent xmlns:mc="http://schemas.openxmlformats.org/markup-compatibility/2006" xmlns:a14="http://schemas.microsoft.com/office/drawing/2010/main">
        <mc:Choice Requires="a14">
          <p:sp>
            <p:nvSpPr>
              <p:cNvPr id="15392" name="TextBox 15391">
                <a:extLst>
                  <a:ext uri="{FF2B5EF4-FFF2-40B4-BE49-F238E27FC236}">
                    <a16:creationId xmlns:a16="http://schemas.microsoft.com/office/drawing/2014/main" id="{1E5CF882-1744-538B-4C90-02443AC80447}"/>
                  </a:ext>
                </a:extLst>
              </p:cNvPr>
              <p:cNvSpPr txBox="1"/>
              <p:nvPr/>
            </p:nvSpPr>
            <p:spPr>
              <a:xfrm>
                <a:off x="7924800" y="2356969"/>
                <a:ext cx="838200" cy="518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      </m:t>
                          </m:r>
                        </m:num>
                        <m:den>
                          <m:r>
                            <a:rPr lang="en-US" b="0" i="1" smtClean="0">
                              <a:latin typeface="Cambria Math" panose="02040503050406030204" pitchFamily="18" charset="0"/>
                            </a:rPr>
                            <m:t>#</m:t>
                          </m:r>
                          <m:r>
                            <a:rPr lang="en-US" b="0" i="1" smtClean="0">
                              <a:latin typeface="Cambria Math" panose="02040503050406030204" pitchFamily="18" charset="0"/>
                            </a:rPr>
                            <m:t>𝑃𝑟𝑜𝑏𝑙𝑒𝑚𝑠</m:t>
                          </m:r>
                        </m:den>
                      </m:f>
                    </m:oMath>
                  </m:oMathPara>
                </a14:m>
                <a:endParaRPr lang="en-US" dirty="0"/>
              </a:p>
            </p:txBody>
          </p:sp>
        </mc:Choice>
        <mc:Fallback xmlns="">
          <p:sp>
            <p:nvSpPr>
              <p:cNvPr id="15392" name="TextBox 15391">
                <a:extLst>
                  <a:ext uri="{FF2B5EF4-FFF2-40B4-BE49-F238E27FC236}">
                    <a16:creationId xmlns:a16="http://schemas.microsoft.com/office/drawing/2014/main" id="{1E5CF882-1744-538B-4C90-02443AC80447}"/>
                  </a:ext>
                </a:extLst>
              </p:cNvPr>
              <p:cNvSpPr txBox="1">
                <a:spLocks noRot="1" noChangeAspect="1" noMove="1" noResize="1" noEditPoints="1" noAdjustHandles="1" noChangeArrowheads="1" noChangeShapeType="1" noTextEdit="1"/>
              </p:cNvSpPr>
              <p:nvPr/>
            </p:nvSpPr>
            <p:spPr>
              <a:xfrm>
                <a:off x="7924800" y="2356969"/>
                <a:ext cx="838200" cy="518732"/>
              </a:xfrm>
              <a:prstGeom prst="rect">
                <a:avLst/>
              </a:prstGeom>
              <a:blipFill>
                <a:blip r:embed="rId11"/>
                <a:stretch>
                  <a:fillRect l="-10448" t="-9524" r="-43284" b="-14286"/>
                </a:stretch>
              </a:blipFill>
            </p:spPr>
            <p:txBody>
              <a:bodyPr/>
              <a:lstStyle/>
              <a:p>
                <a:r>
                  <a:rPr lang="en-US">
                    <a:noFill/>
                  </a:rPr>
                  <a:t> </a:t>
                </a:r>
              </a:p>
            </p:txBody>
          </p:sp>
        </mc:Fallback>
      </mc:AlternateContent>
      <p:pic>
        <p:nvPicPr>
          <p:cNvPr id="15391" name="Picture 15390" descr="A blue thumb up symbol&#10;&#10;Description automatically generated">
            <a:extLst>
              <a:ext uri="{FF2B5EF4-FFF2-40B4-BE49-F238E27FC236}">
                <a16:creationId xmlns:a16="http://schemas.microsoft.com/office/drawing/2014/main" id="{190242C3-E091-C7A1-506A-366176EE911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35339" y="2221750"/>
            <a:ext cx="380941" cy="326910"/>
          </a:xfrm>
          <a:prstGeom prst="rect">
            <a:avLst/>
          </a:prstGeom>
        </p:spPr>
      </p:pic>
    </p:spTree>
    <p:extLst>
      <p:ext uri="{BB962C8B-B14F-4D97-AF65-F5344CB8AC3E}">
        <p14:creationId xmlns:p14="http://schemas.microsoft.com/office/powerpoint/2010/main" val="117654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11</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sz="2000" b="1" i="1" dirty="0">
                <a:solidFill>
                  <a:srgbClr val="7030A0"/>
                </a:solidFill>
                <a:latin typeface="+mj-lt"/>
              </a:rPr>
              <a:t>HumanEval-C: </a:t>
            </a:r>
            <a:r>
              <a:rPr lang="en-US" sz="2000" b="1" dirty="0">
                <a:solidFill>
                  <a:srgbClr val="FF0000"/>
                </a:solidFill>
              </a:rPr>
              <a:t>Findings</a:t>
            </a:r>
            <a:endParaRPr lang="en-US" altLang="en-US" sz="2000" b="1" dirty="0">
              <a:solidFill>
                <a:srgbClr val="FF0000"/>
              </a:solidFill>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r>
              <a:rPr lang="en-US" sz="2000" dirty="0">
                <a:latin typeface="+mj-lt"/>
                <a:cs typeface="Times New Roman" panose="02020603050405020304" pitchFamily="18" charset="0"/>
              </a:rPr>
              <a:t>ChatGPT-3.5 is currently very </a:t>
            </a:r>
            <a:r>
              <a:rPr lang="en-US" sz="2000" b="1" dirty="0">
                <a:latin typeface="+mj-lt"/>
                <a:cs typeface="Times New Roman" panose="02020603050405020304" pitchFamily="18" charset="0"/>
              </a:rPr>
              <a:t>weak </a:t>
            </a:r>
            <a:r>
              <a:rPr lang="en-US" sz="2000" dirty="0">
                <a:latin typeface="+mj-lt"/>
                <a:cs typeface="Times New Roman" panose="02020603050405020304" pitchFamily="18" charset="0"/>
              </a:rPr>
              <a:t>at asking clarifying questions when this ability is necessary for trustworthy code generation. </a:t>
            </a:r>
          </a:p>
          <a:p>
            <a:pPr marL="285750" indent="-285750">
              <a:buFont typeface="Arial" panose="020B0604020202020204" pitchFamily="34" charset="0"/>
              <a:buChar char="•"/>
            </a:pPr>
            <a:r>
              <a:rPr lang="en-US" sz="2000" b="1" dirty="0">
                <a:latin typeface="+mj-lt"/>
                <a:cs typeface="Times New Roman" panose="02020603050405020304" pitchFamily="18" charset="0"/>
              </a:rPr>
              <a:t>Lower temperature </a:t>
            </a:r>
            <a:r>
              <a:rPr lang="en-US" sz="2000" dirty="0">
                <a:latin typeface="+mj-lt"/>
                <a:cs typeface="Times New Roman" panose="02020603050405020304" pitchFamily="18" charset="0"/>
              </a:rPr>
              <a:t>or </a:t>
            </a:r>
            <a:r>
              <a:rPr lang="en-US" sz="2000" b="1" dirty="0">
                <a:latin typeface="+mj-lt"/>
                <a:cs typeface="Times New Roman" panose="02020603050405020304" pitchFamily="18" charset="0"/>
              </a:rPr>
              <a:t>using GPT-4 </a:t>
            </a:r>
            <a:r>
              <a:rPr lang="en-US" sz="2000" dirty="0">
                <a:latin typeface="+mj-lt"/>
                <a:cs typeface="Times New Roman" panose="02020603050405020304" pitchFamily="18" charset="0"/>
              </a:rPr>
              <a:t>does not help much to increase the chance of LLM to ask questions, but the new </a:t>
            </a:r>
            <a:r>
              <a:rPr lang="en-US" sz="2000" b="1" dirty="0">
                <a:latin typeface="+mj-lt"/>
                <a:cs typeface="Times New Roman" panose="02020603050405020304" pitchFamily="18" charset="0"/>
              </a:rPr>
              <a:t>Communication-Centered Process </a:t>
            </a:r>
            <a:r>
              <a:rPr lang="en-US" sz="2000" dirty="0">
                <a:latin typeface="+mj-lt"/>
                <a:cs typeface="Times New Roman" panose="02020603050405020304" pitchFamily="18" charset="0"/>
              </a:rPr>
              <a:t>is effective. (Comm. Rate 5%</a:t>
            </a:r>
            <a:r>
              <a:rPr lang="en-US" sz="2000" dirty="0">
                <a:latin typeface="+mj-lt"/>
                <a:cs typeface="Times New Roman" panose="02020603050405020304" pitchFamily="18" charset="0"/>
                <a:sym typeface="Wingdings" panose="05000000000000000000" pitchFamily="2" charset="2"/>
              </a:rPr>
              <a:t></a:t>
            </a:r>
            <a:r>
              <a:rPr lang="en-US" sz="2000" dirty="0">
                <a:latin typeface="+mj-lt"/>
                <a:cs typeface="Times New Roman" panose="02020603050405020304" pitchFamily="18" charset="0"/>
              </a:rPr>
              <a:t>64% when X=50%)</a:t>
            </a:r>
            <a:endParaRPr lang="en-US" altLang="zh-CN" sz="2000" dirty="0">
              <a:solidFill>
                <a:srgbClr val="FF0000"/>
              </a:solidFill>
              <a:latin typeface="+mj-lt"/>
              <a:cs typeface="Times New Roman" panose="02020603050405020304" pitchFamily="18" charset="0"/>
            </a:endParaRPr>
          </a:p>
        </p:txBody>
      </p:sp>
      <p:graphicFrame>
        <p:nvGraphicFramePr>
          <p:cNvPr id="9" name="Chart 8">
            <a:extLst>
              <a:ext uri="{FF2B5EF4-FFF2-40B4-BE49-F238E27FC236}">
                <a16:creationId xmlns:a16="http://schemas.microsoft.com/office/drawing/2014/main" id="{A210A64E-D1F5-8C9A-F7A7-3D9A70D24CBB}"/>
              </a:ext>
            </a:extLst>
          </p:cNvPr>
          <p:cNvGraphicFramePr/>
          <p:nvPr>
            <p:extLst>
              <p:ext uri="{D42A27DB-BD31-4B8C-83A1-F6EECF244321}">
                <p14:modId xmlns:p14="http://schemas.microsoft.com/office/powerpoint/2010/main" val="2352654925"/>
              </p:ext>
            </p:extLst>
          </p:nvPr>
        </p:nvGraphicFramePr>
        <p:xfrm>
          <a:off x="1524000" y="1219200"/>
          <a:ext cx="5410200" cy="3632200"/>
        </p:xfrm>
        <a:graphic>
          <a:graphicData uri="http://schemas.openxmlformats.org/drawingml/2006/chart">
            <c:chart xmlns:c="http://schemas.openxmlformats.org/drawingml/2006/chart" xmlns:r="http://schemas.openxmlformats.org/officeDocument/2006/relationships" r:id="rId4"/>
          </a:graphicData>
        </a:graphic>
      </p:graphicFrame>
      <p:sp>
        <p:nvSpPr>
          <p:cNvPr id="14" name="Freeform: Shape 13">
            <a:extLst>
              <a:ext uri="{FF2B5EF4-FFF2-40B4-BE49-F238E27FC236}">
                <a16:creationId xmlns:a16="http://schemas.microsoft.com/office/drawing/2014/main" id="{D19197AF-0ED5-8BFC-6318-DC62C3896778}"/>
              </a:ext>
            </a:extLst>
          </p:cNvPr>
          <p:cNvSpPr/>
          <p:nvPr/>
        </p:nvSpPr>
        <p:spPr bwMode="auto">
          <a:xfrm>
            <a:off x="2743200" y="2057400"/>
            <a:ext cx="3505200" cy="2057400"/>
          </a:xfrm>
          <a:custGeom>
            <a:avLst/>
            <a:gdLst>
              <a:gd name="connsiteX0" fmla="*/ 0 w 3488077"/>
              <a:gd name="connsiteY0" fmla="*/ 2183258 h 2183258"/>
              <a:gd name="connsiteX1" fmla="*/ 1150706 w 3488077"/>
              <a:gd name="connsiteY1" fmla="*/ 236306 h 2183258"/>
              <a:gd name="connsiteX2" fmla="*/ 3488077 w 3488077"/>
              <a:gd name="connsiteY2" fmla="*/ 0 h 2183258"/>
            </a:gdLst>
            <a:ahLst/>
            <a:cxnLst>
              <a:cxn ang="0">
                <a:pos x="connsiteX0" y="connsiteY0"/>
              </a:cxn>
              <a:cxn ang="0">
                <a:pos x="connsiteX1" y="connsiteY1"/>
              </a:cxn>
              <a:cxn ang="0">
                <a:pos x="connsiteX2" y="connsiteY2"/>
              </a:cxn>
            </a:cxnLst>
            <a:rect l="l" t="t" r="r" b="b"/>
            <a:pathLst>
              <a:path w="3488077" h="2183258">
                <a:moveTo>
                  <a:pt x="0" y="2183258"/>
                </a:moveTo>
                <a:cubicBezTo>
                  <a:pt x="284680" y="1391720"/>
                  <a:pt x="569360" y="600182"/>
                  <a:pt x="1150706" y="236306"/>
                </a:cubicBezTo>
                <a:cubicBezTo>
                  <a:pt x="1732052" y="-127570"/>
                  <a:pt x="3354513" y="71063"/>
                  <a:pt x="3488077" y="0"/>
                </a:cubicBezTo>
              </a:path>
            </a:pathLst>
          </a:custGeom>
          <a:noFill/>
          <a:ln w="101600" cmpd="sng" algn="ctr">
            <a:solidFill>
              <a:srgbClr val="FF0000"/>
            </a:solidFill>
            <a:prstDash val="sysDot"/>
            <a:round/>
            <a:headEnd/>
            <a:tailEnd/>
            <a:extLst>
              <a:ext uri="{C807C97D-BFC1-408E-A445-0C87EB9F89A2}">
                <ask:lineSketchStyleProps xmlns:ask="http://schemas.microsoft.com/office/drawing/2018/sketchyshapes" sd="1219033472">
                  <a:custGeom>
                    <a:avLst/>
                    <a:gdLst>
                      <a:gd name="connsiteX0" fmla="*/ 0 w 3488077"/>
                      <a:gd name="connsiteY0" fmla="*/ 2183258 h 2183258"/>
                      <a:gd name="connsiteX1" fmla="*/ 1150706 w 3488077"/>
                      <a:gd name="connsiteY1" fmla="*/ 236306 h 2183258"/>
                      <a:gd name="connsiteX2" fmla="*/ 3488077 w 3488077"/>
                      <a:gd name="connsiteY2" fmla="*/ 0 h 2183258"/>
                    </a:gdLst>
                    <a:ahLst/>
                    <a:cxnLst>
                      <a:cxn ang="0">
                        <a:pos x="connsiteX0" y="connsiteY0"/>
                      </a:cxn>
                      <a:cxn ang="0">
                        <a:pos x="connsiteX1" y="connsiteY1"/>
                      </a:cxn>
                      <a:cxn ang="0">
                        <a:pos x="connsiteX2" y="connsiteY2"/>
                      </a:cxn>
                    </a:cxnLst>
                    <a:rect l="l" t="t" r="r" b="b"/>
                    <a:pathLst>
                      <a:path w="3488077" h="2183258" extrusionOk="0">
                        <a:moveTo>
                          <a:pt x="0" y="2183258"/>
                        </a:moveTo>
                        <a:cubicBezTo>
                          <a:pt x="247156" y="1368574"/>
                          <a:pt x="485508" y="631653"/>
                          <a:pt x="1150706" y="236306"/>
                        </a:cubicBezTo>
                        <a:cubicBezTo>
                          <a:pt x="1740247" y="-125845"/>
                          <a:pt x="3332513" y="71763"/>
                          <a:pt x="3488077" y="0"/>
                        </a:cubicBezTo>
                      </a:path>
                    </a:pathLst>
                  </a:custGeom>
                  <ask:type>
                    <ask:lineSketchNone/>
                  </ask:type>
                </ask:lineSketchStyleProps>
              </a:ext>
            </a:extLst>
          </a:ln>
        </p:spPr>
        <p:txBody>
          <a:bodyPr vert="horz" wrap="square" lIns="91440" tIns="45720" rIns="91440" bIns="45720" numCol="1" rtlCol="0" anchor="t" anchorCtr="0" compatLnSpc="1">
            <a:prstTxWarp prst="textNoShape">
              <a:avLst/>
            </a:prstTxWarp>
          </a:bodyPr>
          <a:lstStyle/>
          <a:p>
            <a:pPr marL="0" marR="0" indent="0" algn="l" defTabSz="1019175"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841088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12</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zh-CN" sz="2000" b="1" dirty="0">
                <a:solidFill>
                  <a:srgbClr val="FF0000"/>
                </a:solidFill>
              </a:rPr>
              <a:t>Takeaway</a:t>
            </a:r>
            <a:endParaRPr lang="en-US" altLang="en-US" sz="2000" b="1" dirty="0">
              <a:solidFill>
                <a:srgbClr val="FF0000"/>
              </a:solidFill>
            </a:endParaRPr>
          </a:p>
          <a:p>
            <a:pPr marL="285750" indent="-285750">
              <a:buFont typeface="Arial" panose="020B0604020202020204" pitchFamily="34" charset="0"/>
              <a:buChar char="•"/>
            </a:pPr>
            <a:r>
              <a:rPr lang="en-US" altLang="zh-CN" sz="2000" b="1" dirty="0">
                <a:solidFill>
                  <a:schemeClr val="tx1"/>
                </a:solidFill>
                <a:latin typeface="+mn-lt"/>
                <a:ea typeface="ヒラギノ角ゴ Pro W3" charset="-128"/>
              </a:rPr>
              <a:t>LLM </a:t>
            </a:r>
            <a:r>
              <a:rPr lang="en-US" altLang="zh-CN" sz="2000" b="1" i="1" dirty="0">
                <a:solidFill>
                  <a:schemeClr val="tx1"/>
                </a:solidFill>
                <a:latin typeface="+mn-lt"/>
                <a:ea typeface="ヒラギノ角ゴ Pro W3" charset="-128"/>
              </a:rPr>
              <a:t>should</a:t>
            </a:r>
            <a:r>
              <a:rPr lang="en-US" altLang="zh-CN" sz="2000" b="1" dirty="0">
                <a:solidFill>
                  <a:schemeClr val="tx1"/>
                </a:solidFill>
                <a:latin typeface="+mn-lt"/>
                <a:ea typeface="ヒラギノ角ゴ Pro W3" charset="-128"/>
              </a:rPr>
              <a:t> a</a:t>
            </a:r>
            <a:r>
              <a:rPr lang="en-US" sz="2000" b="1" dirty="0">
                <a:solidFill>
                  <a:schemeClr val="tx1"/>
                </a:solidFill>
                <a:latin typeface="+mn-lt"/>
                <a:ea typeface="ヒラギノ角ゴ Pro W3" charset="-128"/>
              </a:rPr>
              <a:t>sk clarifying questions to increase confidence in generated code</a:t>
            </a: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altLang="zh-CN" sz="2000" dirty="0">
              <a:latin typeface="+mn-lt"/>
              <a:cs typeface="Times New Roman" panose="02020603050405020304" pitchFamily="18" charset="0"/>
            </a:endParaRPr>
          </a:p>
          <a:p>
            <a:pPr marL="285750" indent="-285750">
              <a:buFont typeface="Arial" panose="020B0604020202020204" pitchFamily="34" charset="0"/>
              <a:buChar char="•"/>
            </a:pPr>
            <a:r>
              <a:rPr lang="en-US" altLang="zh-CN" sz="2000" dirty="0">
                <a:latin typeface="+mn-lt"/>
                <a:cs typeface="Times New Roman" panose="02020603050405020304" pitchFamily="18" charset="0"/>
              </a:rPr>
              <a:t>ChatGPT</a:t>
            </a:r>
            <a:r>
              <a:rPr lang="zh-CN" altLang="en-US" sz="2000" dirty="0">
                <a:latin typeface="+mn-lt"/>
                <a:cs typeface="Times New Roman" panose="02020603050405020304" pitchFamily="18" charset="0"/>
              </a:rPr>
              <a:t> </a:t>
            </a:r>
            <a:r>
              <a:rPr lang="en-US" sz="2000" dirty="0">
                <a:latin typeface="+mn-lt"/>
                <a:cs typeface="Times New Roman" panose="02020603050405020304" pitchFamily="18" charset="0"/>
              </a:rPr>
              <a:t>is very </a:t>
            </a:r>
            <a:r>
              <a:rPr lang="en-US" sz="2000" b="1" dirty="0">
                <a:latin typeface="+mn-lt"/>
                <a:cs typeface="Times New Roman" panose="02020603050405020304" pitchFamily="18" charset="0"/>
              </a:rPr>
              <a:t>weak </a:t>
            </a:r>
            <a:r>
              <a:rPr lang="en-US" sz="2000" dirty="0">
                <a:latin typeface="+mn-lt"/>
                <a:cs typeface="Times New Roman" panose="02020603050405020304" pitchFamily="18" charset="0"/>
              </a:rPr>
              <a:t>at asking clarifying questions when this ability is necessary for trustworthy code generation</a:t>
            </a:r>
          </a:p>
          <a:p>
            <a:pPr marL="285750" indent="-285750">
              <a:buFont typeface="Arial" panose="020B0604020202020204" pitchFamily="34" charset="0"/>
              <a:buChar char="•"/>
            </a:pPr>
            <a:r>
              <a:rPr lang="en-US" altLang="zh-CN" sz="2000" dirty="0">
                <a:latin typeface="+mn-lt"/>
                <a:cs typeface="Times New Roman" panose="02020603050405020304" pitchFamily="18" charset="0"/>
              </a:rPr>
              <a:t>Opportunities:</a:t>
            </a:r>
            <a:r>
              <a:rPr lang="zh-CN" altLang="en-US" sz="2000" dirty="0">
                <a:latin typeface="+mn-lt"/>
                <a:cs typeface="Times New Roman" panose="02020603050405020304" pitchFamily="18" charset="0"/>
              </a:rPr>
              <a:t> </a:t>
            </a:r>
            <a:r>
              <a:rPr lang="en-US" altLang="zh-CN" sz="2000" dirty="0">
                <a:latin typeface="+mn-lt"/>
                <a:cs typeface="Times New Roman" panose="02020603050405020304" pitchFamily="18" charset="0"/>
              </a:rPr>
              <a:t>improve</a:t>
            </a:r>
            <a:r>
              <a:rPr lang="zh-CN" altLang="en-US" sz="2000" dirty="0">
                <a:latin typeface="+mn-lt"/>
                <a:cs typeface="Times New Roman" panose="02020603050405020304" pitchFamily="18" charset="0"/>
              </a:rPr>
              <a:t> </a:t>
            </a:r>
            <a:r>
              <a:rPr lang="en-US" altLang="zh-CN" sz="2000" b="1" dirty="0">
                <a:latin typeface="+mn-lt"/>
                <a:cs typeface="Times New Roman" panose="02020603050405020304" pitchFamily="18" charset="0"/>
              </a:rPr>
              <a:t>evaluation</a:t>
            </a:r>
            <a:r>
              <a:rPr lang="zh-CN" altLang="en-US" sz="2000" b="1" dirty="0">
                <a:latin typeface="+mn-lt"/>
                <a:cs typeface="Times New Roman" panose="02020603050405020304" pitchFamily="18" charset="0"/>
              </a:rPr>
              <a:t> </a:t>
            </a:r>
            <a:r>
              <a:rPr lang="en-US" altLang="zh-CN" sz="2000" dirty="0">
                <a:latin typeface="+mn-lt"/>
                <a:cs typeface="Times New Roman" panose="02020603050405020304" pitchFamily="18" charset="0"/>
              </a:rPr>
              <a:t>and</a:t>
            </a:r>
            <a:r>
              <a:rPr lang="zh-CN" altLang="en-US" sz="2000" dirty="0">
                <a:latin typeface="+mn-lt"/>
                <a:cs typeface="Times New Roman" panose="02020603050405020304" pitchFamily="18" charset="0"/>
              </a:rPr>
              <a:t> </a:t>
            </a:r>
            <a:r>
              <a:rPr lang="en-US" altLang="zh-CN" sz="2000" b="1" dirty="0">
                <a:latin typeface="+mn-lt"/>
                <a:cs typeface="Times New Roman" panose="02020603050405020304" pitchFamily="18" charset="0"/>
              </a:rPr>
              <a:t>model</a:t>
            </a:r>
            <a:r>
              <a:rPr lang="zh-CN" altLang="en-US" sz="2000" b="1" dirty="0">
                <a:latin typeface="+mn-lt"/>
                <a:cs typeface="Times New Roman" panose="02020603050405020304" pitchFamily="18" charset="0"/>
              </a:rPr>
              <a:t> </a:t>
            </a:r>
            <a:r>
              <a:rPr lang="en-US" altLang="zh-CN" sz="2000" dirty="0">
                <a:latin typeface="+mn-lt"/>
                <a:cs typeface="Times New Roman" panose="02020603050405020304" pitchFamily="18" charset="0"/>
              </a:rPr>
              <a:t>of</a:t>
            </a:r>
            <a:r>
              <a:rPr lang="zh-CN" altLang="en-US" sz="2000" dirty="0">
                <a:latin typeface="+mn-lt"/>
                <a:cs typeface="Times New Roman" panose="02020603050405020304" pitchFamily="18" charset="0"/>
              </a:rPr>
              <a:t> </a:t>
            </a:r>
            <a:r>
              <a:rPr lang="en-US" altLang="zh-CN" sz="2000" dirty="0">
                <a:latin typeface="+mn-lt"/>
                <a:cs typeface="Times New Roman" panose="02020603050405020304" pitchFamily="18" charset="0"/>
              </a:rPr>
              <a:t>communication</a:t>
            </a:r>
            <a:r>
              <a:rPr lang="zh-CN" altLang="en-US" sz="2000" dirty="0">
                <a:latin typeface="+mn-lt"/>
                <a:cs typeface="Times New Roman" panose="02020603050405020304" pitchFamily="18" charset="0"/>
              </a:rPr>
              <a:t> </a:t>
            </a:r>
            <a:r>
              <a:rPr lang="en-US" altLang="zh-CN" sz="2000" dirty="0">
                <a:latin typeface="+mn-lt"/>
                <a:cs typeface="Times New Roman" panose="02020603050405020304" pitchFamily="18" charset="0"/>
              </a:rPr>
              <a:t>skills</a:t>
            </a:r>
            <a:r>
              <a:rPr lang="zh-CN" altLang="en-US" sz="2000" dirty="0">
                <a:latin typeface="+mn-lt"/>
                <a:cs typeface="Times New Roman" panose="02020603050405020304" pitchFamily="18" charset="0"/>
              </a:rPr>
              <a:t> </a:t>
            </a:r>
            <a:r>
              <a:rPr lang="en-US" altLang="zh-CN" sz="2000" dirty="0">
                <a:latin typeface="+mn-lt"/>
                <a:cs typeface="Times New Roman" panose="02020603050405020304" pitchFamily="18" charset="0"/>
              </a:rPr>
              <a:t>in</a:t>
            </a:r>
            <a:r>
              <a:rPr lang="zh-CN" altLang="en-US" sz="2000" dirty="0">
                <a:latin typeface="+mn-lt"/>
                <a:cs typeface="Times New Roman" panose="02020603050405020304" pitchFamily="18" charset="0"/>
              </a:rPr>
              <a:t> </a:t>
            </a:r>
            <a:r>
              <a:rPr lang="en-US" altLang="zh-CN" sz="2000" dirty="0">
                <a:latin typeface="+mn-lt"/>
                <a:cs typeface="Times New Roman" panose="02020603050405020304" pitchFamily="18" charset="0"/>
              </a:rPr>
              <a:t>LLM</a:t>
            </a:r>
            <a:endParaRPr lang="en-US" sz="2000" dirty="0">
              <a:latin typeface="+mn-lt"/>
              <a:cs typeface="Times New Roman" panose="02020603050405020304" pitchFamily="18" charset="0"/>
            </a:endParaRPr>
          </a:p>
        </p:txBody>
      </p:sp>
      <p:sp>
        <p:nvSpPr>
          <p:cNvPr id="5" name="TextBox 4">
            <a:extLst>
              <a:ext uri="{FF2B5EF4-FFF2-40B4-BE49-F238E27FC236}">
                <a16:creationId xmlns:a16="http://schemas.microsoft.com/office/drawing/2014/main" id="{515793FB-8869-4862-3C1A-14EED06AF940}"/>
              </a:ext>
            </a:extLst>
          </p:cNvPr>
          <p:cNvSpPr txBox="1"/>
          <p:nvPr/>
        </p:nvSpPr>
        <p:spPr>
          <a:xfrm>
            <a:off x="1200917" y="1785205"/>
            <a:ext cx="7086600" cy="923330"/>
          </a:xfrm>
          <a:prstGeom prst="rect">
            <a:avLst/>
          </a:prstGeom>
          <a:noFill/>
        </p:spPr>
        <p:txBody>
          <a:bodyPr wrap="square">
            <a:spAutoFit/>
          </a:bodyPr>
          <a:lstStyle/>
          <a:p>
            <a:r>
              <a:rPr lang="en-US" i="1" u="sng" dirty="0">
                <a:solidFill>
                  <a:srgbClr val="00B050"/>
                </a:solidFill>
              </a:rPr>
              <a:t>“Asking a good question can be valuable in and of itself, irrespective of the answer. It communicates your respect for the other person.”</a:t>
            </a:r>
          </a:p>
          <a:p>
            <a:r>
              <a:rPr lang="en-US" i="1" u="sng" dirty="0">
                <a:solidFill>
                  <a:srgbClr val="00B050"/>
                </a:solidFill>
              </a:rPr>
              <a:t>- Iowa Peace Institute Message</a:t>
            </a:r>
          </a:p>
        </p:txBody>
      </p:sp>
      <p:sp>
        <p:nvSpPr>
          <p:cNvPr id="7" name="TextBox 6">
            <a:extLst>
              <a:ext uri="{FF2B5EF4-FFF2-40B4-BE49-F238E27FC236}">
                <a16:creationId xmlns:a16="http://schemas.microsoft.com/office/drawing/2014/main" id="{713F588F-79B8-FD0A-F023-CBE420CD2451}"/>
              </a:ext>
            </a:extLst>
          </p:cNvPr>
          <p:cNvSpPr txBox="1"/>
          <p:nvPr/>
        </p:nvSpPr>
        <p:spPr>
          <a:xfrm rot="1335819">
            <a:off x="6081698" y="2879846"/>
            <a:ext cx="2840885" cy="1200329"/>
          </a:xfrm>
          <a:prstGeom prst="rect">
            <a:avLst/>
          </a:prstGeom>
          <a:noFill/>
        </p:spPr>
        <p:txBody>
          <a:bodyPr wrap="square" rtlCol="0">
            <a:spAutoFit/>
          </a:bodyPr>
          <a:lstStyle/>
          <a:p>
            <a:r>
              <a:rPr lang="en-US" sz="1800" b="1" i="1" dirty="0">
                <a:solidFill>
                  <a:srgbClr val="7030A0"/>
                </a:solidFill>
                <a:latin typeface="+mj-lt"/>
              </a:rPr>
              <a:t>New benchmark:</a:t>
            </a:r>
          </a:p>
          <a:p>
            <a:r>
              <a:rPr lang="en-US" sz="1800" b="1" i="1" dirty="0">
                <a:solidFill>
                  <a:srgbClr val="7030A0"/>
                </a:solidFill>
                <a:latin typeface="+mj-lt"/>
              </a:rPr>
              <a:t> HumanEval-C and preprint </a:t>
            </a:r>
            <a:r>
              <a:rPr lang="en-US" altLang="zh-CN" sz="1800" b="1" i="1" dirty="0">
                <a:solidFill>
                  <a:srgbClr val="7030A0"/>
                </a:solidFill>
                <a:latin typeface="+mj-lt"/>
              </a:rPr>
              <a:t>will</a:t>
            </a:r>
            <a:r>
              <a:rPr lang="zh-CN" altLang="en-US" sz="1800" b="1" i="1" dirty="0">
                <a:solidFill>
                  <a:srgbClr val="7030A0"/>
                </a:solidFill>
                <a:latin typeface="+mj-lt"/>
              </a:rPr>
              <a:t> </a:t>
            </a:r>
            <a:r>
              <a:rPr lang="en-US" altLang="zh-CN" sz="1800" b="1" i="1" dirty="0">
                <a:solidFill>
                  <a:srgbClr val="7030A0"/>
                </a:solidFill>
                <a:latin typeface="+mj-lt"/>
              </a:rPr>
              <a:t>be</a:t>
            </a:r>
            <a:r>
              <a:rPr lang="zh-CN" altLang="en-US" sz="1800" b="1" i="1" dirty="0">
                <a:solidFill>
                  <a:srgbClr val="7030A0"/>
                </a:solidFill>
                <a:latin typeface="+mj-lt"/>
              </a:rPr>
              <a:t> </a:t>
            </a:r>
            <a:r>
              <a:rPr lang="en-US" sz="1800" b="1" i="1" dirty="0">
                <a:solidFill>
                  <a:srgbClr val="7030A0"/>
                </a:solidFill>
                <a:latin typeface="+mj-lt"/>
              </a:rPr>
              <a:t>available</a:t>
            </a:r>
          </a:p>
          <a:p>
            <a:r>
              <a:rPr lang="zh-CN" altLang="en-US" sz="1800" dirty="0">
                <a:solidFill>
                  <a:schemeClr val="tx1"/>
                </a:solidFill>
                <a:ea typeface="ヒラギノ角ゴ Pro W3" charset="-128"/>
              </a:rPr>
              <a:t>      </a:t>
            </a:r>
            <a:r>
              <a:rPr lang="en-US" b="1" i="1" dirty="0">
                <a:solidFill>
                  <a:srgbClr val="7030A0"/>
                </a:solidFill>
                <a:latin typeface="+mj-lt"/>
              </a:rPr>
              <a:t>@jw_ _wu</a:t>
            </a:r>
          </a:p>
        </p:txBody>
      </p:sp>
      <p:pic>
        <p:nvPicPr>
          <p:cNvPr id="9" name="Picture 8">
            <a:extLst>
              <a:ext uri="{FF2B5EF4-FFF2-40B4-BE49-F238E27FC236}">
                <a16:creationId xmlns:a16="http://schemas.microsoft.com/office/drawing/2014/main" id="{68BB4BD9-3BEF-0C51-7DE1-D763237CDB24}"/>
              </a:ext>
            </a:extLst>
          </p:cNvPr>
          <p:cNvPicPr>
            <a:picLocks noChangeAspect="1"/>
          </p:cNvPicPr>
          <p:nvPr/>
        </p:nvPicPr>
        <p:blipFill>
          <a:blip r:embed="rId4"/>
          <a:stretch>
            <a:fillRect/>
          </a:stretch>
        </p:blipFill>
        <p:spPr>
          <a:xfrm>
            <a:off x="2209800" y="2816715"/>
            <a:ext cx="3644374" cy="2124670"/>
          </a:xfrm>
          <a:prstGeom prst="rect">
            <a:avLst/>
          </a:prstGeom>
        </p:spPr>
      </p:pic>
      <p:sp>
        <p:nvSpPr>
          <p:cNvPr id="11" name="Arrow: Right 10">
            <a:extLst>
              <a:ext uri="{FF2B5EF4-FFF2-40B4-BE49-F238E27FC236}">
                <a16:creationId xmlns:a16="http://schemas.microsoft.com/office/drawing/2014/main" id="{37B749D8-3E8F-8577-B43E-8EE615BB9C12}"/>
              </a:ext>
            </a:extLst>
          </p:cNvPr>
          <p:cNvSpPr/>
          <p:nvPr/>
        </p:nvSpPr>
        <p:spPr bwMode="auto">
          <a:xfrm rot="13829758">
            <a:off x="3912355" y="3666324"/>
            <a:ext cx="710756" cy="202699"/>
          </a:xfrm>
          <a:prstGeom prst="rightArrow">
            <a:avLst/>
          </a:prstGeom>
          <a:solidFill>
            <a:schemeClr val="accent1"/>
          </a:solidFill>
          <a:ln w="38100" algn="ctr">
            <a:solidFill>
              <a:srgbClr val="800000"/>
            </a:solidFill>
            <a:round/>
            <a:headEnd/>
            <a:tailEnd/>
          </a:ln>
        </p:spPr>
        <p:txBody>
          <a:bodyPr lIns="82048" tIns="41025" rIns="82048" bIns="41025" rtlCol="0" anchor="ctr"/>
          <a:lstStyle/>
          <a:p>
            <a:pPr algn="ctr"/>
            <a:endParaRPr lang="en-US">
              <a:solidFill>
                <a:srgbClr val="000000"/>
              </a:solidFill>
            </a:endParaRPr>
          </a:p>
        </p:txBody>
      </p:sp>
      <p:sp>
        <p:nvSpPr>
          <p:cNvPr id="12" name="TextBox 11">
            <a:extLst>
              <a:ext uri="{FF2B5EF4-FFF2-40B4-BE49-F238E27FC236}">
                <a16:creationId xmlns:a16="http://schemas.microsoft.com/office/drawing/2014/main" id="{06B77ABF-F99D-E134-920E-504B948E080C}"/>
              </a:ext>
            </a:extLst>
          </p:cNvPr>
          <p:cNvSpPr txBox="1"/>
          <p:nvPr/>
        </p:nvSpPr>
        <p:spPr>
          <a:xfrm>
            <a:off x="4191000" y="3154427"/>
            <a:ext cx="1556836" cy="523220"/>
          </a:xfrm>
          <a:prstGeom prst="rect">
            <a:avLst/>
          </a:prstGeom>
          <a:noFill/>
        </p:spPr>
        <p:txBody>
          <a:bodyPr wrap="square" rtlCol="0">
            <a:spAutoFit/>
          </a:bodyPr>
          <a:lstStyle/>
          <a:p>
            <a:r>
              <a:rPr lang="en-US" sz="1400" b="1" dirty="0"/>
              <a:t>Research</a:t>
            </a:r>
          </a:p>
          <a:p>
            <a:r>
              <a:rPr lang="en-US" sz="1400" b="1" dirty="0"/>
              <a:t>Opportunities</a:t>
            </a:r>
          </a:p>
        </p:txBody>
      </p:sp>
      <p:pic>
        <p:nvPicPr>
          <p:cNvPr id="13" name="Picture 12" descr="A blue bird with black background&#10;&#10;Description automatically generated">
            <a:extLst>
              <a:ext uri="{FF2B5EF4-FFF2-40B4-BE49-F238E27FC236}">
                <a16:creationId xmlns:a16="http://schemas.microsoft.com/office/drawing/2014/main" id="{7E14057D-A8E9-5549-947D-EDBAE37129C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rot="1230723">
            <a:off x="6160432" y="3337314"/>
            <a:ext cx="292422" cy="238324"/>
          </a:xfrm>
          <a:prstGeom prst="rect">
            <a:avLst/>
          </a:prstGeom>
        </p:spPr>
      </p:pic>
    </p:spTree>
    <p:extLst>
      <p:ext uri="{BB962C8B-B14F-4D97-AF65-F5344CB8AC3E}">
        <p14:creationId xmlns:p14="http://schemas.microsoft.com/office/powerpoint/2010/main" val="230572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2</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zh-CN" sz="2000" b="1" dirty="0">
                <a:solidFill>
                  <a:srgbClr val="FF0000"/>
                </a:solidFill>
              </a:rPr>
              <a:t>Background</a:t>
            </a:r>
            <a:endParaRPr lang="en-US" altLang="en-US" sz="2000" b="1" dirty="0">
              <a:solidFill>
                <a:srgbClr val="FF0000"/>
              </a:solidFill>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latin typeface="+mj-lt"/>
              <a:cs typeface="Times New Roman" panose="02020603050405020304" pitchFamily="18" charset="0"/>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pic>
        <p:nvPicPr>
          <p:cNvPr id="8" name="Picture 7" descr="A logo for a computer&#10;&#10;Description automatically generated">
            <a:extLst>
              <a:ext uri="{FF2B5EF4-FFF2-40B4-BE49-F238E27FC236}">
                <a16:creationId xmlns:a16="http://schemas.microsoft.com/office/drawing/2014/main" id="{D9662541-04F0-000C-9AE8-9C7B2057B238}"/>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3574" t="19322" r="12122" b="31991"/>
          <a:stretch/>
        </p:blipFill>
        <p:spPr>
          <a:xfrm>
            <a:off x="815193" y="2881545"/>
            <a:ext cx="2481183" cy="910681"/>
          </a:xfrm>
          <a:prstGeom prst="rect">
            <a:avLst/>
          </a:prstGeom>
        </p:spPr>
      </p:pic>
      <p:pic>
        <p:nvPicPr>
          <p:cNvPr id="11" name="Picture 10" descr="A black text on a black background&#10;&#10;Description automatically generated">
            <a:extLst>
              <a:ext uri="{FF2B5EF4-FFF2-40B4-BE49-F238E27FC236}">
                <a16:creationId xmlns:a16="http://schemas.microsoft.com/office/drawing/2014/main" id="{01C96FD9-F05B-8FA7-1115-569DBCC0BFC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90600" y="1843260"/>
            <a:ext cx="2413282" cy="709505"/>
          </a:xfrm>
          <a:prstGeom prst="rect">
            <a:avLst/>
          </a:prstGeom>
        </p:spPr>
      </p:pic>
      <p:pic>
        <p:nvPicPr>
          <p:cNvPr id="13" name="Picture 12" descr="A green background with white text&#10;&#10;Description automatically generated">
            <a:extLst>
              <a:ext uri="{FF2B5EF4-FFF2-40B4-BE49-F238E27FC236}">
                <a16:creationId xmlns:a16="http://schemas.microsoft.com/office/drawing/2014/main" id="{3AB2A6F0-F069-41F1-7E7D-F5EB50DCDB8F}"/>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38762" y="4074629"/>
            <a:ext cx="2516958" cy="838987"/>
          </a:xfrm>
          <a:prstGeom prst="rect">
            <a:avLst/>
          </a:prstGeom>
        </p:spPr>
      </p:pic>
      <p:grpSp>
        <p:nvGrpSpPr>
          <p:cNvPr id="19" name="Group 18">
            <a:extLst>
              <a:ext uri="{FF2B5EF4-FFF2-40B4-BE49-F238E27FC236}">
                <a16:creationId xmlns:a16="http://schemas.microsoft.com/office/drawing/2014/main" id="{CDA281FC-FCFF-0E70-484D-CCB68CF78AB6}"/>
              </a:ext>
            </a:extLst>
          </p:cNvPr>
          <p:cNvGrpSpPr/>
          <p:nvPr/>
        </p:nvGrpSpPr>
        <p:grpSpPr>
          <a:xfrm>
            <a:off x="6250787" y="2807361"/>
            <a:ext cx="1838532" cy="1077208"/>
            <a:chOff x="8981089" y="4571079"/>
            <a:chExt cx="1165659" cy="700780"/>
          </a:xfrm>
        </p:grpSpPr>
        <p:pic>
          <p:nvPicPr>
            <p:cNvPr id="21" name="Picture 20">
              <a:extLst>
                <a:ext uri="{FF2B5EF4-FFF2-40B4-BE49-F238E27FC236}">
                  <a16:creationId xmlns:a16="http://schemas.microsoft.com/office/drawing/2014/main" id="{02160077-ECCD-469D-D800-E65DA96D4D3B}"/>
                </a:ext>
              </a:extLst>
            </p:cNvPr>
            <p:cNvPicPr>
              <a:picLocks noChangeAspect="1"/>
            </p:cNvPicPr>
            <p:nvPr/>
          </p:nvPicPr>
          <p:blipFill>
            <a:blip r:embed="rId10"/>
            <a:stretch>
              <a:fillRect/>
            </a:stretch>
          </p:blipFill>
          <p:spPr>
            <a:xfrm>
              <a:off x="8981089" y="4586543"/>
              <a:ext cx="648843" cy="685316"/>
            </a:xfrm>
            <a:prstGeom prst="rect">
              <a:avLst/>
            </a:prstGeom>
          </p:spPr>
        </p:pic>
        <p:pic>
          <p:nvPicPr>
            <p:cNvPr id="22" name="Picture 21">
              <a:extLst>
                <a:ext uri="{FF2B5EF4-FFF2-40B4-BE49-F238E27FC236}">
                  <a16:creationId xmlns:a16="http://schemas.microsoft.com/office/drawing/2014/main" id="{E6C940AC-BD24-8F9C-DBCA-D4DAB115719C}"/>
                </a:ext>
              </a:extLst>
            </p:cNvPr>
            <p:cNvPicPr>
              <a:picLocks noChangeAspect="1"/>
            </p:cNvPicPr>
            <p:nvPr/>
          </p:nvPicPr>
          <p:blipFill>
            <a:blip r:embed="rId11"/>
            <a:stretch>
              <a:fillRect/>
            </a:stretch>
          </p:blipFill>
          <p:spPr>
            <a:xfrm>
              <a:off x="9565432" y="4571079"/>
              <a:ext cx="581316" cy="688968"/>
            </a:xfrm>
            <a:prstGeom prst="rect">
              <a:avLst/>
            </a:prstGeom>
          </p:spPr>
        </p:pic>
      </p:grpSp>
      <p:sp>
        <p:nvSpPr>
          <p:cNvPr id="23" name="TextBox 22">
            <a:extLst>
              <a:ext uri="{FF2B5EF4-FFF2-40B4-BE49-F238E27FC236}">
                <a16:creationId xmlns:a16="http://schemas.microsoft.com/office/drawing/2014/main" id="{4D9B2192-72D5-5B0B-5641-F0A41AE79393}"/>
              </a:ext>
            </a:extLst>
          </p:cNvPr>
          <p:cNvSpPr txBox="1"/>
          <p:nvPr/>
        </p:nvSpPr>
        <p:spPr>
          <a:xfrm>
            <a:off x="6099993" y="3965446"/>
            <a:ext cx="2172390" cy="369332"/>
          </a:xfrm>
          <a:prstGeom prst="rect">
            <a:avLst/>
          </a:prstGeom>
          <a:noFill/>
        </p:spPr>
        <p:txBody>
          <a:bodyPr wrap="none" rtlCol="0">
            <a:spAutoFit/>
          </a:bodyPr>
          <a:lstStyle/>
          <a:p>
            <a:r>
              <a:rPr lang="en-US" dirty="0"/>
              <a:t>Software engineers</a:t>
            </a:r>
          </a:p>
        </p:txBody>
      </p:sp>
      <p:cxnSp>
        <p:nvCxnSpPr>
          <p:cNvPr id="25" name="Straight Arrow Connector 24">
            <a:extLst>
              <a:ext uri="{FF2B5EF4-FFF2-40B4-BE49-F238E27FC236}">
                <a16:creationId xmlns:a16="http://schemas.microsoft.com/office/drawing/2014/main" id="{32924B86-0B44-9125-C511-4C71C3A297CA}"/>
              </a:ext>
            </a:extLst>
          </p:cNvPr>
          <p:cNvCxnSpPr/>
          <p:nvPr/>
        </p:nvCxnSpPr>
        <p:spPr bwMode="auto">
          <a:xfrm>
            <a:off x="3962400" y="3640442"/>
            <a:ext cx="1524000" cy="0"/>
          </a:xfrm>
          <a:prstGeom prst="straightConnector1">
            <a:avLst/>
          </a:prstGeom>
          <a:solidFill>
            <a:schemeClr val="accent1"/>
          </a:solidFill>
          <a:ln w="38100" cap="flat" cmpd="sng" algn="ctr">
            <a:solidFill>
              <a:srgbClr val="800000"/>
            </a:solidFill>
            <a:prstDash val="solid"/>
            <a:round/>
            <a:headEnd type="triangle"/>
            <a:tailEnd type="triangle"/>
          </a:ln>
          <a:effectLst/>
        </p:spPr>
      </p:cxnSp>
      <p:sp>
        <p:nvSpPr>
          <p:cNvPr id="26" name="TextBox 25">
            <a:extLst>
              <a:ext uri="{FF2B5EF4-FFF2-40B4-BE49-F238E27FC236}">
                <a16:creationId xmlns:a16="http://schemas.microsoft.com/office/drawing/2014/main" id="{0547954D-A085-CCAD-AE8B-D02B5896FC82}"/>
              </a:ext>
            </a:extLst>
          </p:cNvPr>
          <p:cNvSpPr txBox="1"/>
          <p:nvPr/>
        </p:nvSpPr>
        <p:spPr>
          <a:xfrm>
            <a:off x="4438420" y="3199732"/>
            <a:ext cx="633507" cy="369332"/>
          </a:xfrm>
          <a:prstGeom prst="rect">
            <a:avLst/>
          </a:prstGeom>
          <a:noFill/>
        </p:spPr>
        <p:txBody>
          <a:bodyPr wrap="none" rtlCol="0">
            <a:spAutoFit/>
          </a:bodyPr>
          <a:lstStyle/>
          <a:p>
            <a:r>
              <a:rPr lang="en-US" b="1" dirty="0">
                <a:solidFill>
                  <a:srgbClr val="FF0000"/>
                </a:solidFill>
              </a:rPr>
              <a:t>Gap</a:t>
            </a:r>
          </a:p>
        </p:txBody>
      </p:sp>
      <p:sp>
        <p:nvSpPr>
          <p:cNvPr id="27" name="TextBox 26">
            <a:extLst>
              <a:ext uri="{FF2B5EF4-FFF2-40B4-BE49-F238E27FC236}">
                <a16:creationId xmlns:a16="http://schemas.microsoft.com/office/drawing/2014/main" id="{5A22A15C-419D-F9D6-9878-40AE953E402B}"/>
              </a:ext>
            </a:extLst>
          </p:cNvPr>
          <p:cNvSpPr txBox="1"/>
          <p:nvPr/>
        </p:nvSpPr>
        <p:spPr>
          <a:xfrm>
            <a:off x="577246" y="5201156"/>
            <a:ext cx="3239990" cy="923330"/>
          </a:xfrm>
          <a:prstGeom prst="rect">
            <a:avLst/>
          </a:prstGeom>
          <a:noFill/>
        </p:spPr>
        <p:txBody>
          <a:bodyPr wrap="none" rtlCol="0">
            <a:spAutoFit/>
          </a:bodyPr>
          <a:lstStyle/>
          <a:p>
            <a:r>
              <a:rPr lang="en-US" b="1" dirty="0">
                <a:solidFill>
                  <a:srgbClr val="FF0000"/>
                </a:solidFill>
              </a:rPr>
              <a:t>Job: </a:t>
            </a:r>
          </a:p>
          <a:p>
            <a:r>
              <a:rPr lang="en-US" b="1" dirty="0">
                <a:solidFill>
                  <a:srgbClr val="FF0000"/>
                </a:solidFill>
              </a:rPr>
              <a:t>Programmer's assistant for </a:t>
            </a:r>
          </a:p>
          <a:p>
            <a:r>
              <a:rPr lang="en-US" b="1" dirty="0">
                <a:solidFill>
                  <a:srgbClr val="FF0000"/>
                </a:solidFill>
              </a:rPr>
              <a:t>generating code</a:t>
            </a:r>
          </a:p>
        </p:txBody>
      </p:sp>
      <p:sp>
        <p:nvSpPr>
          <p:cNvPr id="28" name="TextBox 27">
            <a:extLst>
              <a:ext uri="{FF2B5EF4-FFF2-40B4-BE49-F238E27FC236}">
                <a16:creationId xmlns:a16="http://schemas.microsoft.com/office/drawing/2014/main" id="{F589E66C-B575-5404-6405-50A30F2B288A}"/>
              </a:ext>
            </a:extLst>
          </p:cNvPr>
          <p:cNvSpPr txBox="1"/>
          <p:nvPr/>
        </p:nvSpPr>
        <p:spPr>
          <a:xfrm>
            <a:off x="5966232" y="4876800"/>
            <a:ext cx="2146742" cy="1754326"/>
          </a:xfrm>
          <a:prstGeom prst="rect">
            <a:avLst/>
          </a:prstGeom>
          <a:noFill/>
        </p:spPr>
        <p:txBody>
          <a:bodyPr wrap="none" rtlCol="0">
            <a:spAutoFit/>
          </a:bodyPr>
          <a:lstStyle/>
          <a:p>
            <a:r>
              <a:rPr lang="en-US" b="1" dirty="0">
                <a:solidFill>
                  <a:srgbClr val="FF0000"/>
                </a:solidFill>
              </a:rPr>
              <a:t>Job: </a:t>
            </a:r>
          </a:p>
          <a:p>
            <a:r>
              <a:rPr lang="en-US" b="1" dirty="0">
                <a:solidFill>
                  <a:srgbClr val="FF0000"/>
                </a:solidFill>
              </a:rPr>
              <a:t>writing code, </a:t>
            </a:r>
          </a:p>
          <a:p>
            <a:r>
              <a:rPr lang="en-US" b="1" dirty="0">
                <a:solidFill>
                  <a:srgbClr val="FF0000"/>
                </a:solidFill>
              </a:rPr>
              <a:t>communications, </a:t>
            </a:r>
          </a:p>
          <a:p>
            <a:r>
              <a:rPr lang="en-US" b="1" dirty="0">
                <a:solidFill>
                  <a:srgbClr val="FF0000"/>
                </a:solidFill>
              </a:rPr>
              <a:t>requirements, </a:t>
            </a:r>
          </a:p>
          <a:p>
            <a:r>
              <a:rPr lang="en-US" b="1" dirty="0">
                <a:solidFill>
                  <a:srgbClr val="FF0000"/>
                </a:solidFill>
              </a:rPr>
              <a:t>design</a:t>
            </a:r>
          </a:p>
          <a:p>
            <a:r>
              <a:rPr lang="en-US" b="1" dirty="0">
                <a:solidFill>
                  <a:srgbClr val="FF0000"/>
                </a:solidFill>
              </a:rPr>
              <a:t>…</a:t>
            </a:r>
          </a:p>
        </p:txBody>
      </p:sp>
    </p:spTree>
    <p:extLst>
      <p:ext uri="{BB962C8B-B14F-4D97-AF65-F5344CB8AC3E}">
        <p14:creationId xmlns:p14="http://schemas.microsoft.com/office/powerpoint/2010/main" val="1974836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3</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zh-CN" sz="2000" b="1" dirty="0">
                <a:solidFill>
                  <a:srgbClr val="FF0000"/>
                </a:solidFill>
              </a:rPr>
              <a:t>Motivation</a:t>
            </a:r>
            <a:endParaRPr lang="en-US" altLang="en-US" sz="2000" b="1" dirty="0">
              <a:solidFill>
                <a:srgbClr val="FF0000"/>
              </a:solidFill>
            </a:endParaRPr>
          </a:p>
          <a:p>
            <a:endParaRPr lang="en-US" altLang="en-US" sz="1600" dirty="0">
              <a:solidFill>
                <a:srgbClr val="FF0000"/>
              </a:solidFill>
              <a:latin typeface="+mj-lt"/>
            </a:endParaRPr>
          </a:p>
          <a:p>
            <a:r>
              <a:rPr lang="en-US" altLang="en-US" sz="2000" dirty="0">
                <a:latin typeface="+mj-lt"/>
              </a:rPr>
              <a:t>Issues in programming with LLM:</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Intent specification, problem decomposition and computational thinking (Sarkar et al. 2022)</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Code quality and overconfidence (</a:t>
            </a:r>
            <a:r>
              <a:rPr lang="en-US" altLang="zh-CN" sz="2000" dirty="0">
                <a:latin typeface="+mj-lt"/>
              </a:rPr>
              <a:t>Johnson et al. 2023, Liu et al. 2023</a:t>
            </a:r>
            <a:r>
              <a:rPr lang="en-US" sz="2000" dirty="0">
                <a:latin typeface="+mj-lt"/>
              </a:rPr>
              <a:t>)</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Usability issues (Liang et al. 2024)</a:t>
            </a:r>
            <a:endParaRPr lang="en-US" altLang="en-US" sz="2000" dirty="0">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latin typeface="+mj-lt"/>
              <a:cs typeface="Times New Roman" panose="02020603050405020304" pitchFamily="18" charset="0"/>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11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4</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zh-CN" sz="2000" b="1" dirty="0">
                <a:solidFill>
                  <a:srgbClr val="FF0000"/>
                </a:solidFill>
              </a:rPr>
              <a:t>Motivation</a:t>
            </a:r>
            <a:endParaRPr lang="en-US" altLang="en-US" sz="2000" b="1" dirty="0">
              <a:solidFill>
                <a:srgbClr val="FF0000"/>
              </a:solidFill>
            </a:endParaRPr>
          </a:p>
          <a:p>
            <a:endParaRPr lang="en-US" altLang="en-US" sz="1600" dirty="0">
              <a:solidFill>
                <a:srgbClr val="FF0000"/>
              </a:solidFill>
              <a:latin typeface="+mj-lt"/>
            </a:endParaRPr>
          </a:p>
          <a:p>
            <a:pPr marL="342900" indent="-342900">
              <a:buFont typeface="Arial" panose="020B0604020202020204" pitchFamily="34" charset="0"/>
              <a:buChar char="•"/>
            </a:pPr>
            <a:r>
              <a:rPr lang="en-US" sz="2000" dirty="0">
                <a:latin typeface="+mj-lt"/>
              </a:rPr>
              <a:t>Apply the communication lens to inspect the gap</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Question: Does asking clarifying questions increase confidence in code generation?</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Compare communication skill of </a:t>
            </a:r>
            <a:r>
              <a:rPr lang="en-US" altLang="zh-CN" sz="2000" dirty="0">
                <a:latin typeface="+mj-lt"/>
              </a:rPr>
              <a:t>s</a:t>
            </a:r>
            <a:r>
              <a:rPr lang="en-US" sz="2000" dirty="0">
                <a:latin typeface="+mj-lt"/>
              </a:rPr>
              <a:t>oftware engineer vs LLM:</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endParaRPr lang="en-US" altLang="en-US" sz="2000" dirty="0">
              <a:latin typeface="+mj-lt"/>
            </a:endParaRPr>
          </a:p>
          <a:p>
            <a:pPr marL="342900" indent="-34290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latin typeface="+mj-lt"/>
              <a:cs typeface="Times New Roman" panose="02020603050405020304" pitchFamily="18" charset="0"/>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2771F908-2696-474E-9B1E-1B7E2771933C}"/>
              </a:ext>
            </a:extLst>
          </p:cNvPr>
          <p:cNvGrpSpPr/>
          <p:nvPr/>
        </p:nvGrpSpPr>
        <p:grpSpPr>
          <a:xfrm>
            <a:off x="1438382" y="3414445"/>
            <a:ext cx="1838532" cy="1077208"/>
            <a:chOff x="8981089" y="4571079"/>
            <a:chExt cx="1165659" cy="700780"/>
          </a:xfrm>
        </p:grpSpPr>
        <p:pic>
          <p:nvPicPr>
            <p:cNvPr id="5" name="Picture 4">
              <a:extLst>
                <a:ext uri="{FF2B5EF4-FFF2-40B4-BE49-F238E27FC236}">
                  <a16:creationId xmlns:a16="http://schemas.microsoft.com/office/drawing/2014/main" id="{BD52201B-1BFE-6E63-D9B4-818878538D65}"/>
                </a:ext>
              </a:extLst>
            </p:cNvPr>
            <p:cNvPicPr>
              <a:picLocks noChangeAspect="1"/>
            </p:cNvPicPr>
            <p:nvPr/>
          </p:nvPicPr>
          <p:blipFill>
            <a:blip r:embed="rId4"/>
            <a:stretch>
              <a:fillRect/>
            </a:stretch>
          </p:blipFill>
          <p:spPr>
            <a:xfrm>
              <a:off x="8981089" y="4586543"/>
              <a:ext cx="648843" cy="685316"/>
            </a:xfrm>
            <a:prstGeom prst="rect">
              <a:avLst/>
            </a:prstGeom>
          </p:spPr>
        </p:pic>
        <p:pic>
          <p:nvPicPr>
            <p:cNvPr id="6" name="Picture 5">
              <a:extLst>
                <a:ext uri="{FF2B5EF4-FFF2-40B4-BE49-F238E27FC236}">
                  <a16:creationId xmlns:a16="http://schemas.microsoft.com/office/drawing/2014/main" id="{AF789240-F7EC-0985-7242-25456D516ADC}"/>
                </a:ext>
              </a:extLst>
            </p:cNvPr>
            <p:cNvPicPr>
              <a:picLocks noChangeAspect="1"/>
            </p:cNvPicPr>
            <p:nvPr/>
          </p:nvPicPr>
          <p:blipFill>
            <a:blip r:embed="rId5"/>
            <a:stretch>
              <a:fillRect/>
            </a:stretch>
          </p:blipFill>
          <p:spPr>
            <a:xfrm>
              <a:off x="9565432" y="4571079"/>
              <a:ext cx="581316" cy="688968"/>
            </a:xfrm>
            <a:prstGeom prst="rect">
              <a:avLst/>
            </a:prstGeom>
          </p:spPr>
        </p:pic>
      </p:grpSp>
      <p:sp>
        <p:nvSpPr>
          <p:cNvPr id="7" name="TextBox 6">
            <a:extLst>
              <a:ext uri="{FF2B5EF4-FFF2-40B4-BE49-F238E27FC236}">
                <a16:creationId xmlns:a16="http://schemas.microsoft.com/office/drawing/2014/main" id="{9007A2E2-6176-57EB-D2E3-3D1764E2F23F}"/>
              </a:ext>
            </a:extLst>
          </p:cNvPr>
          <p:cNvSpPr txBox="1"/>
          <p:nvPr/>
        </p:nvSpPr>
        <p:spPr>
          <a:xfrm>
            <a:off x="335869" y="4801741"/>
            <a:ext cx="4226713" cy="1200329"/>
          </a:xfrm>
          <a:prstGeom prst="rect">
            <a:avLst/>
          </a:prstGeom>
          <a:noFill/>
        </p:spPr>
        <p:txBody>
          <a:bodyPr wrap="square" rtlCol="0">
            <a:spAutoFit/>
          </a:bodyPr>
          <a:lstStyle/>
          <a:p>
            <a:r>
              <a:rPr lang="en-US" sz="1800" dirty="0">
                <a:latin typeface="+mj-lt"/>
              </a:rPr>
              <a:t>Effective communication is a critical skill to accomplish software engineering tasks reliably with high quality</a:t>
            </a:r>
          </a:p>
          <a:p>
            <a:endParaRPr lang="en-US" dirty="0"/>
          </a:p>
        </p:txBody>
      </p:sp>
      <p:sp>
        <p:nvSpPr>
          <p:cNvPr id="8" name="TextBox 7">
            <a:extLst>
              <a:ext uri="{FF2B5EF4-FFF2-40B4-BE49-F238E27FC236}">
                <a16:creationId xmlns:a16="http://schemas.microsoft.com/office/drawing/2014/main" id="{3002CE0E-BF1F-3EBE-B14F-AE0B7D9289C2}"/>
              </a:ext>
            </a:extLst>
          </p:cNvPr>
          <p:cNvSpPr txBox="1"/>
          <p:nvPr/>
        </p:nvSpPr>
        <p:spPr>
          <a:xfrm>
            <a:off x="5105400" y="4798283"/>
            <a:ext cx="3428999" cy="923330"/>
          </a:xfrm>
          <a:prstGeom prst="rect">
            <a:avLst/>
          </a:prstGeom>
          <a:noFill/>
        </p:spPr>
        <p:txBody>
          <a:bodyPr wrap="square" rtlCol="0">
            <a:spAutoFit/>
          </a:bodyPr>
          <a:lstStyle/>
          <a:p>
            <a:r>
              <a:rPr lang="en-US" sz="1800" dirty="0">
                <a:latin typeface="+mj-lt"/>
              </a:rPr>
              <a:t>The degree of communication skills is rarely evaluated in code generation</a:t>
            </a:r>
            <a:endParaRPr lang="en-US" dirty="0"/>
          </a:p>
        </p:txBody>
      </p:sp>
      <p:pic>
        <p:nvPicPr>
          <p:cNvPr id="9" name="Picture 8" descr="A logo for a computer&#10;&#10;Description automatically generated">
            <a:extLst>
              <a:ext uri="{FF2B5EF4-FFF2-40B4-BE49-F238E27FC236}">
                <a16:creationId xmlns:a16="http://schemas.microsoft.com/office/drawing/2014/main" id="{DBEDE9B6-7236-3AAE-49D0-ED9D4D242A32}"/>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13574" t="19322" r="53877" b="31991"/>
          <a:stretch/>
        </p:blipFill>
        <p:spPr>
          <a:xfrm>
            <a:off x="6665945" y="3493124"/>
            <a:ext cx="1284005" cy="1075845"/>
          </a:xfrm>
          <a:prstGeom prst="rect">
            <a:avLst/>
          </a:prstGeom>
        </p:spPr>
      </p:pic>
      <p:pic>
        <p:nvPicPr>
          <p:cNvPr id="11" name="Picture 10" descr="A black text on a black background&#10;&#10;Description automatically generated">
            <a:extLst>
              <a:ext uri="{FF2B5EF4-FFF2-40B4-BE49-F238E27FC236}">
                <a16:creationId xmlns:a16="http://schemas.microsoft.com/office/drawing/2014/main" id="{56497E73-6F3D-F373-D324-0F60CF192CFD}"/>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r="67129" b="-5786"/>
          <a:stretch/>
        </p:blipFill>
        <p:spPr>
          <a:xfrm>
            <a:off x="5352256" y="3499807"/>
            <a:ext cx="1113383" cy="1053437"/>
          </a:xfrm>
          <a:prstGeom prst="rect">
            <a:avLst/>
          </a:prstGeom>
        </p:spPr>
      </p:pic>
    </p:spTree>
    <p:extLst>
      <p:ext uri="{BB962C8B-B14F-4D97-AF65-F5344CB8AC3E}">
        <p14:creationId xmlns:p14="http://schemas.microsoft.com/office/powerpoint/2010/main" val="334127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5</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sz="2000" b="1" dirty="0">
                <a:solidFill>
                  <a:srgbClr val="FF0000"/>
                </a:solidFill>
              </a:rPr>
              <a:t>Approach: Communication-Centered Process</a:t>
            </a:r>
            <a:endParaRPr lang="en-US" altLang="en-US" sz="2000" b="1" dirty="0">
              <a:solidFill>
                <a:srgbClr val="FF0000"/>
              </a:solidFill>
            </a:endParaRP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Study the potential of LLMs from the dimension of effective communication skills.</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Explore a process with 2 LLMs (Coder + Communicator) to ask more clarifying questions to refine the generated code.</a:t>
            </a:r>
          </a:p>
          <a:p>
            <a:pPr marL="285750" indent="-285750">
              <a:buFont typeface="Arial" panose="020B0604020202020204" pitchFamily="34" charset="0"/>
              <a:buChar char="•"/>
            </a:pPr>
            <a:endParaRPr lang="en-US" sz="1600" dirty="0">
              <a:latin typeface="+mj-lt"/>
            </a:endParaRPr>
          </a:p>
          <a:p>
            <a:pPr marL="1028700" lvl="1">
              <a:buFont typeface="Arial" panose="020B0604020202020204" pitchFamily="34" charset="0"/>
              <a:buChar char="•"/>
            </a:pPr>
            <a:endParaRPr lang="en-US" altLang="en-US" sz="1600" dirty="0">
              <a:latin typeface="+mj-lt"/>
              <a:cs typeface="Times New Roman" panose="02020603050405020304" pitchFamily="18" charset="0"/>
            </a:endParaRPr>
          </a:p>
          <a:p>
            <a:pPr marL="285750" indent="-285750">
              <a:buFont typeface="Arial" panose="020B0604020202020204" pitchFamily="34" charset="0"/>
              <a:buChar char="•"/>
            </a:pPr>
            <a:endParaRPr lang="en-US" sz="1600" dirty="0">
              <a:latin typeface="+mj-lt"/>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783A0509-CCF9-8536-D3CB-242DF85CCA5C}"/>
              </a:ext>
            </a:extLst>
          </p:cNvPr>
          <p:cNvGrpSpPr/>
          <p:nvPr/>
        </p:nvGrpSpPr>
        <p:grpSpPr>
          <a:xfrm>
            <a:off x="1179513" y="3512250"/>
            <a:ext cx="6334482" cy="2971100"/>
            <a:chOff x="2007933" y="1053193"/>
            <a:chExt cx="6334482" cy="2971100"/>
          </a:xfrm>
        </p:grpSpPr>
        <p:pic>
          <p:nvPicPr>
            <p:cNvPr id="5" name="Picture 4" descr="A person with blonde hair&#10;&#10;Description automatically generated">
              <a:extLst>
                <a:ext uri="{FF2B5EF4-FFF2-40B4-BE49-F238E27FC236}">
                  <a16:creationId xmlns:a16="http://schemas.microsoft.com/office/drawing/2014/main" id="{FCA06908-DB7C-1B9B-7CFE-0D0F7FDEA0A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07933" y="2225806"/>
              <a:ext cx="521638" cy="521638"/>
            </a:xfrm>
            <a:prstGeom prst="rect">
              <a:avLst/>
            </a:prstGeom>
          </p:spPr>
        </p:pic>
        <p:sp>
          <p:nvSpPr>
            <p:cNvPr id="6" name="Rectangle: Rounded Corners 5">
              <a:extLst>
                <a:ext uri="{FF2B5EF4-FFF2-40B4-BE49-F238E27FC236}">
                  <a16:creationId xmlns:a16="http://schemas.microsoft.com/office/drawing/2014/main" id="{61E73AAF-F07B-FE18-327D-56AF1B19340B}"/>
                </a:ext>
              </a:extLst>
            </p:cNvPr>
            <p:cNvSpPr/>
            <p:nvPr/>
          </p:nvSpPr>
          <p:spPr>
            <a:xfrm>
              <a:off x="3297246" y="1583628"/>
              <a:ext cx="1074307" cy="557424"/>
            </a:xfrm>
            <a:prstGeom prst="round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050" dirty="0">
                  <a:solidFill>
                    <a:schemeClr val="tx1"/>
                  </a:solidFill>
                </a:rPr>
                <a:t>Problem description</a:t>
              </a:r>
            </a:p>
          </p:txBody>
        </p:sp>
        <p:cxnSp>
          <p:nvCxnSpPr>
            <p:cNvPr id="7" name="Straight Connector 6">
              <a:extLst>
                <a:ext uri="{FF2B5EF4-FFF2-40B4-BE49-F238E27FC236}">
                  <a16:creationId xmlns:a16="http://schemas.microsoft.com/office/drawing/2014/main" id="{254D4910-50A7-8309-1E7F-C2BFD5BB5E11}"/>
                </a:ext>
              </a:extLst>
            </p:cNvPr>
            <p:cNvCxnSpPr>
              <a:cxnSpLocks/>
            </p:cNvCxnSpPr>
            <p:nvPr/>
          </p:nvCxnSpPr>
          <p:spPr>
            <a:xfrm>
              <a:off x="2780362" y="1053193"/>
              <a:ext cx="0" cy="2971100"/>
            </a:xfrm>
            <a:prstGeom prst="line">
              <a:avLst/>
            </a:prstGeom>
            <a:ln w="44450">
              <a:prstDash val="dash"/>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4FEFC3E-DF01-1041-2922-C8A220A6E6CD}"/>
                </a:ext>
              </a:extLst>
            </p:cNvPr>
            <p:cNvCxnSpPr>
              <a:cxnSpLocks/>
              <a:endCxn id="6" idx="1"/>
            </p:cNvCxnSpPr>
            <p:nvPr/>
          </p:nvCxnSpPr>
          <p:spPr>
            <a:xfrm>
              <a:off x="2780362" y="1862340"/>
              <a:ext cx="51688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9F7176AD-9CDF-4CEA-2AB8-2481410A237D}"/>
                </a:ext>
              </a:extLst>
            </p:cNvPr>
            <p:cNvGrpSpPr/>
            <p:nvPr/>
          </p:nvGrpSpPr>
          <p:grpSpPr>
            <a:xfrm>
              <a:off x="5417479" y="1312217"/>
              <a:ext cx="942887" cy="849125"/>
              <a:chOff x="7223304" y="606622"/>
              <a:chExt cx="1257183" cy="1132167"/>
            </a:xfrm>
          </p:grpSpPr>
          <p:pic>
            <p:nvPicPr>
              <p:cNvPr id="27" name="Picture 26" descr="A cartoon robot with a screen&#10;&#10;Description automatically generated">
                <a:extLst>
                  <a:ext uri="{FF2B5EF4-FFF2-40B4-BE49-F238E27FC236}">
                    <a16:creationId xmlns:a16="http://schemas.microsoft.com/office/drawing/2014/main" id="{DF2DA25A-9AA2-83FA-FFA6-E5CE8BE6676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361104" y="941451"/>
                <a:ext cx="797338" cy="797338"/>
              </a:xfrm>
              <a:prstGeom prst="rect">
                <a:avLst/>
              </a:prstGeom>
            </p:spPr>
          </p:pic>
          <p:sp>
            <p:nvSpPr>
              <p:cNvPr id="28" name="TextBox 27">
                <a:extLst>
                  <a:ext uri="{FF2B5EF4-FFF2-40B4-BE49-F238E27FC236}">
                    <a16:creationId xmlns:a16="http://schemas.microsoft.com/office/drawing/2014/main" id="{08D11A61-B8C3-A3E2-34E7-C94F42BA84FF}"/>
                  </a:ext>
                </a:extLst>
              </p:cNvPr>
              <p:cNvSpPr txBox="1"/>
              <p:nvPr/>
            </p:nvSpPr>
            <p:spPr>
              <a:xfrm>
                <a:off x="7223304" y="606622"/>
                <a:ext cx="1257183" cy="338555"/>
              </a:xfrm>
              <a:prstGeom prst="rect">
                <a:avLst/>
              </a:prstGeom>
              <a:noFill/>
            </p:spPr>
            <p:txBody>
              <a:bodyPr wrap="none" rtlCol="0">
                <a:spAutoFit/>
              </a:bodyPr>
              <a:lstStyle/>
              <a:p>
                <a:r>
                  <a:rPr lang="en-US" sz="1050" dirty="0"/>
                  <a:t>Coder (LLM)</a:t>
                </a:r>
              </a:p>
            </p:txBody>
          </p:sp>
        </p:grpSp>
        <p:cxnSp>
          <p:nvCxnSpPr>
            <p:cNvPr id="11" name="Straight Arrow Connector 10">
              <a:extLst>
                <a:ext uri="{FF2B5EF4-FFF2-40B4-BE49-F238E27FC236}">
                  <a16:creationId xmlns:a16="http://schemas.microsoft.com/office/drawing/2014/main" id="{5B425391-9D42-2264-B468-A1A995348F73}"/>
                </a:ext>
              </a:extLst>
            </p:cNvPr>
            <p:cNvCxnSpPr>
              <a:cxnSpLocks/>
              <a:stCxn id="6" idx="3"/>
              <a:endCxn id="27" idx="1"/>
            </p:cNvCxnSpPr>
            <p:nvPr/>
          </p:nvCxnSpPr>
          <p:spPr>
            <a:xfrm>
              <a:off x="4371552" y="1862340"/>
              <a:ext cx="114927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D7D0844-9412-D6A1-F7AF-275AC7B1469E}"/>
                </a:ext>
              </a:extLst>
            </p:cNvPr>
            <p:cNvCxnSpPr>
              <a:cxnSpLocks/>
            </p:cNvCxnSpPr>
            <p:nvPr/>
          </p:nvCxnSpPr>
          <p:spPr>
            <a:xfrm>
              <a:off x="6118832" y="1862340"/>
              <a:ext cx="114927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Rectangle: Rounded Corners 12">
              <a:extLst>
                <a:ext uri="{FF2B5EF4-FFF2-40B4-BE49-F238E27FC236}">
                  <a16:creationId xmlns:a16="http://schemas.microsoft.com/office/drawing/2014/main" id="{176AB0D3-D827-DCF7-C9D0-7B4DD2B85A10}"/>
                </a:ext>
              </a:extLst>
            </p:cNvPr>
            <p:cNvSpPr/>
            <p:nvPr/>
          </p:nvSpPr>
          <p:spPr>
            <a:xfrm>
              <a:off x="7268108" y="1583628"/>
              <a:ext cx="1074307" cy="557424"/>
            </a:xfrm>
            <a:prstGeom prst="round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050" dirty="0">
                  <a:solidFill>
                    <a:schemeClr val="tx1"/>
                  </a:solidFill>
                </a:rPr>
                <a:t>Generated Code</a:t>
              </a:r>
            </a:p>
          </p:txBody>
        </p:sp>
        <p:grpSp>
          <p:nvGrpSpPr>
            <p:cNvPr id="14" name="Group 13">
              <a:extLst>
                <a:ext uri="{FF2B5EF4-FFF2-40B4-BE49-F238E27FC236}">
                  <a16:creationId xmlns:a16="http://schemas.microsoft.com/office/drawing/2014/main" id="{1F9EC77A-22F7-7794-5227-12BC37E2F549}"/>
                </a:ext>
              </a:extLst>
            </p:cNvPr>
            <p:cNvGrpSpPr/>
            <p:nvPr/>
          </p:nvGrpSpPr>
          <p:grpSpPr>
            <a:xfrm>
              <a:off x="5093509" y="2636989"/>
              <a:ext cx="1452642" cy="891992"/>
              <a:chOff x="7062363" y="522414"/>
              <a:chExt cx="1936855" cy="1189323"/>
            </a:xfrm>
          </p:grpSpPr>
          <p:pic>
            <p:nvPicPr>
              <p:cNvPr id="25" name="Picture 24" descr="A cartoon robot with a screen&#10;&#10;Description automatically generated">
                <a:extLst>
                  <a:ext uri="{FF2B5EF4-FFF2-40B4-BE49-F238E27FC236}">
                    <a16:creationId xmlns:a16="http://schemas.microsoft.com/office/drawing/2014/main" id="{ADBEE4ED-D503-3946-3679-9674169DE32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634211" y="914399"/>
                <a:ext cx="797338" cy="797338"/>
              </a:xfrm>
              <a:prstGeom prst="rect">
                <a:avLst/>
              </a:prstGeom>
            </p:spPr>
          </p:pic>
          <p:sp>
            <p:nvSpPr>
              <p:cNvPr id="26" name="TextBox 25">
                <a:extLst>
                  <a:ext uri="{FF2B5EF4-FFF2-40B4-BE49-F238E27FC236}">
                    <a16:creationId xmlns:a16="http://schemas.microsoft.com/office/drawing/2014/main" id="{2855853D-EEA9-CAC1-E973-A64E384DD733}"/>
                  </a:ext>
                </a:extLst>
              </p:cNvPr>
              <p:cNvSpPr txBox="1"/>
              <p:nvPr/>
            </p:nvSpPr>
            <p:spPr>
              <a:xfrm>
                <a:off x="7062363" y="522414"/>
                <a:ext cx="1936855" cy="338555"/>
              </a:xfrm>
              <a:prstGeom prst="rect">
                <a:avLst/>
              </a:prstGeom>
              <a:noFill/>
            </p:spPr>
            <p:txBody>
              <a:bodyPr wrap="none" rtlCol="0">
                <a:spAutoFit/>
              </a:bodyPr>
              <a:lstStyle/>
              <a:p>
                <a:r>
                  <a:rPr lang="en-US" sz="1050" dirty="0"/>
                  <a:t>Communicator (LLM)</a:t>
                </a:r>
              </a:p>
            </p:txBody>
          </p:sp>
        </p:grpSp>
        <p:cxnSp>
          <p:nvCxnSpPr>
            <p:cNvPr id="15" name="Straight Arrow Connector 14">
              <a:extLst>
                <a:ext uri="{FF2B5EF4-FFF2-40B4-BE49-F238E27FC236}">
                  <a16:creationId xmlns:a16="http://schemas.microsoft.com/office/drawing/2014/main" id="{675EC93D-A8CD-B6FE-FE23-5EC06C7A5EA0}"/>
                </a:ext>
              </a:extLst>
            </p:cNvPr>
            <p:cNvCxnSpPr>
              <a:cxnSpLocks/>
            </p:cNvCxnSpPr>
            <p:nvPr/>
          </p:nvCxnSpPr>
          <p:spPr>
            <a:xfrm>
              <a:off x="2810203" y="3334727"/>
              <a:ext cx="260727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78C0144-AFB6-EE75-C1B5-A29E013B227F}"/>
                </a:ext>
              </a:extLst>
            </p:cNvPr>
            <p:cNvCxnSpPr>
              <a:cxnSpLocks/>
            </p:cNvCxnSpPr>
            <p:nvPr/>
          </p:nvCxnSpPr>
          <p:spPr>
            <a:xfrm flipH="1">
              <a:off x="2810203" y="3154511"/>
              <a:ext cx="256823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A9C15A7C-C1A4-7E2D-7C0F-F824DDC741F7}"/>
                </a:ext>
              </a:extLst>
            </p:cNvPr>
            <p:cNvSpPr txBox="1"/>
            <p:nvPr/>
          </p:nvSpPr>
          <p:spPr>
            <a:xfrm>
              <a:off x="3205106" y="2892874"/>
              <a:ext cx="1919115" cy="219291"/>
            </a:xfrm>
            <a:prstGeom prst="rect">
              <a:avLst/>
            </a:prstGeom>
            <a:noFill/>
          </p:spPr>
          <p:txBody>
            <a:bodyPr wrap="none" rtlCol="0">
              <a:spAutoFit/>
            </a:bodyPr>
            <a:lstStyle/>
            <a:p>
              <a:r>
                <a:rPr lang="en-US" sz="825" dirty="0"/>
                <a:t>2. Ask clarifying or probing questions</a:t>
              </a:r>
            </a:p>
          </p:txBody>
        </p:sp>
        <p:cxnSp>
          <p:nvCxnSpPr>
            <p:cNvPr id="18" name="Straight Arrow Connector 17">
              <a:extLst>
                <a:ext uri="{FF2B5EF4-FFF2-40B4-BE49-F238E27FC236}">
                  <a16:creationId xmlns:a16="http://schemas.microsoft.com/office/drawing/2014/main" id="{8124ABC3-8708-54B6-2097-C3C45AD853AC}"/>
                </a:ext>
              </a:extLst>
            </p:cNvPr>
            <p:cNvCxnSpPr>
              <a:cxnSpLocks/>
              <a:stCxn id="26" idx="0"/>
              <a:endCxn id="27" idx="2"/>
            </p:cNvCxnSpPr>
            <p:nvPr/>
          </p:nvCxnSpPr>
          <p:spPr>
            <a:xfrm flipV="1">
              <a:off x="5819830" y="2161342"/>
              <a:ext cx="1" cy="47564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4960D1C-F653-9EA5-80C8-DB5F3D1949D8}"/>
                </a:ext>
              </a:extLst>
            </p:cNvPr>
            <p:cNvCxnSpPr>
              <a:cxnSpLocks/>
              <a:stCxn id="6" idx="2"/>
              <a:endCxn id="26" idx="1"/>
            </p:cNvCxnSpPr>
            <p:nvPr/>
          </p:nvCxnSpPr>
          <p:spPr>
            <a:xfrm>
              <a:off x="3834400" y="2141052"/>
              <a:ext cx="1259109" cy="6228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1651FCE-92BC-A818-7C6D-70301B6FAE55}"/>
                </a:ext>
              </a:extLst>
            </p:cNvPr>
            <p:cNvCxnSpPr>
              <a:cxnSpLocks/>
              <a:stCxn id="13" idx="2"/>
              <a:endCxn id="26" idx="3"/>
            </p:cNvCxnSpPr>
            <p:nvPr/>
          </p:nvCxnSpPr>
          <p:spPr>
            <a:xfrm flipH="1">
              <a:off x="6546151" y="2141052"/>
              <a:ext cx="1259111" cy="6228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3D10A2BE-D0FA-BD2B-5ADF-F3A719F9E49A}"/>
                </a:ext>
              </a:extLst>
            </p:cNvPr>
            <p:cNvSpPr txBox="1"/>
            <p:nvPr/>
          </p:nvSpPr>
          <p:spPr>
            <a:xfrm rot="1518031">
              <a:off x="3498514" y="2423336"/>
              <a:ext cx="1754006" cy="219291"/>
            </a:xfrm>
            <a:prstGeom prst="rect">
              <a:avLst/>
            </a:prstGeom>
            <a:noFill/>
          </p:spPr>
          <p:txBody>
            <a:bodyPr wrap="none" rtlCol="0">
              <a:spAutoFit/>
            </a:bodyPr>
            <a:lstStyle/>
            <a:p>
              <a:r>
                <a:rPr lang="en-US" sz="825" dirty="0"/>
                <a:t>1. Find areas with low confidence</a:t>
              </a:r>
            </a:p>
          </p:txBody>
        </p:sp>
        <p:sp>
          <p:nvSpPr>
            <p:cNvPr id="22" name="TextBox 21">
              <a:extLst>
                <a:ext uri="{FF2B5EF4-FFF2-40B4-BE49-F238E27FC236}">
                  <a16:creationId xmlns:a16="http://schemas.microsoft.com/office/drawing/2014/main" id="{04C7D60A-0DA9-5B11-A646-23EA40BD459B}"/>
                </a:ext>
              </a:extLst>
            </p:cNvPr>
            <p:cNvSpPr txBox="1"/>
            <p:nvPr/>
          </p:nvSpPr>
          <p:spPr>
            <a:xfrm rot="19966610">
              <a:off x="6391104" y="2451942"/>
              <a:ext cx="1754006" cy="219291"/>
            </a:xfrm>
            <a:prstGeom prst="rect">
              <a:avLst/>
            </a:prstGeom>
            <a:noFill/>
          </p:spPr>
          <p:txBody>
            <a:bodyPr wrap="none" rtlCol="0">
              <a:spAutoFit/>
            </a:bodyPr>
            <a:lstStyle/>
            <a:p>
              <a:r>
                <a:rPr lang="en-US" sz="825" dirty="0"/>
                <a:t>1. Find areas with low confidence</a:t>
              </a:r>
            </a:p>
          </p:txBody>
        </p:sp>
        <p:sp>
          <p:nvSpPr>
            <p:cNvPr id="23" name="TextBox 22">
              <a:extLst>
                <a:ext uri="{FF2B5EF4-FFF2-40B4-BE49-F238E27FC236}">
                  <a16:creationId xmlns:a16="http://schemas.microsoft.com/office/drawing/2014/main" id="{81025390-A9D2-A4A6-429C-302DBD493AB2}"/>
                </a:ext>
              </a:extLst>
            </p:cNvPr>
            <p:cNvSpPr txBox="1"/>
            <p:nvPr/>
          </p:nvSpPr>
          <p:spPr>
            <a:xfrm>
              <a:off x="5819830" y="2262062"/>
              <a:ext cx="1468672" cy="219291"/>
            </a:xfrm>
            <a:prstGeom prst="rect">
              <a:avLst/>
            </a:prstGeom>
            <a:noFill/>
          </p:spPr>
          <p:txBody>
            <a:bodyPr wrap="none" rtlCol="0">
              <a:spAutoFit/>
            </a:bodyPr>
            <a:lstStyle/>
            <a:p>
              <a:r>
                <a:rPr lang="en-US" sz="825" dirty="0"/>
                <a:t>4. Ask Coder to refine code</a:t>
              </a:r>
            </a:p>
          </p:txBody>
        </p:sp>
        <p:sp>
          <p:nvSpPr>
            <p:cNvPr id="24" name="TextBox 23">
              <a:extLst>
                <a:ext uri="{FF2B5EF4-FFF2-40B4-BE49-F238E27FC236}">
                  <a16:creationId xmlns:a16="http://schemas.microsoft.com/office/drawing/2014/main" id="{FB3347E8-B7E5-1879-C382-D811983D808F}"/>
                </a:ext>
              </a:extLst>
            </p:cNvPr>
            <p:cNvSpPr txBox="1"/>
            <p:nvPr/>
          </p:nvSpPr>
          <p:spPr>
            <a:xfrm>
              <a:off x="3729210" y="3384231"/>
              <a:ext cx="1414170" cy="219291"/>
            </a:xfrm>
            <a:prstGeom prst="rect">
              <a:avLst/>
            </a:prstGeom>
            <a:noFill/>
          </p:spPr>
          <p:txBody>
            <a:bodyPr wrap="none" rtlCol="0">
              <a:spAutoFit/>
            </a:bodyPr>
            <a:lstStyle/>
            <a:p>
              <a:r>
                <a:rPr lang="en-US" sz="825" dirty="0"/>
                <a:t>3. Get response from user</a:t>
              </a:r>
            </a:p>
          </p:txBody>
        </p:sp>
      </p:grpSp>
    </p:spTree>
    <p:extLst>
      <p:ext uri="{BB962C8B-B14F-4D97-AF65-F5344CB8AC3E}">
        <p14:creationId xmlns:p14="http://schemas.microsoft.com/office/powerpoint/2010/main" val="148380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6</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sz="2000" b="1" dirty="0">
                <a:solidFill>
                  <a:srgbClr val="FF0000"/>
                </a:solidFill>
              </a:rPr>
              <a:t>Communication-Centered Process -  Example Usage </a:t>
            </a:r>
            <a:endParaRPr lang="en-US" altLang="en-US" sz="2000" b="1" dirty="0">
              <a:solidFill>
                <a:srgbClr val="FF0000"/>
              </a:solidFill>
            </a:endParaRPr>
          </a:p>
          <a:p>
            <a:pPr marL="171450" indent="-171450">
              <a:buFont typeface="Arial" panose="020B0604020202020204" pitchFamily="34" charset="0"/>
              <a:buChar char="•"/>
            </a:pPr>
            <a:endParaRPr lang="en-US" sz="2000" dirty="0">
              <a:latin typeface="+mj-lt"/>
            </a:endParaRPr>
          </a:p>
          <a:p>
            <a:pPr marL="171450" indent="-171450">
              <a:buFont typeface="Arial" panose="020B0604020202020204" pitchFamily="34" charset="0"/>
              <a:buChar char="•"/>
            </a:pPr>
            <a:r>
              <a:rPr lang="en-US" sz="2000" dirty="0">
                <a:latin typeface="+mj-lt"/>
              </a:rPr>
              <a:t>Key part of the process: how the communicator interacts with the user and the coder.</a:t>
            </a:r>
          </a:p>
          <a:p>
            <a:pPr marL="171450" indent="-171450">
              <a:buFont typeface="Arial" panose="020B0604020202020204" pitchFamily="34" charset="0"/>
              <a:buChar char="•"/>
            </a:pPr>
            <a:endParaRPr lang="en-US" sz="1600" dirty="0">
              <a:latin typeface="+mj-lt"/>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pic>
        <p:nvPicPr>
          <p:cNvPr id="15396" name="Picture 15395">
            <a:extLst>
              <a:ext uri="{FF2B5EF4-FFF2-40B4-BE49-F238E27FC236}">
                <a16:creationId xmlns:a16="http://schemas.microsoft.com/office/drawing/2014/main" id="{4F384892-B329-D4F0-8008-40193C5EE06D}"/>
              </a:ext>
            </a:extLst>
          </p:cNvPr>
          <p:cNvPicPr>
            <a:picLocks noChangeAspect="1"/>
          </p:cNvPicPr>
          <p:nvPr/>
        </p:nvPicPr>
        <p:blipFill>
          <a:blip r:embed="rId4"/>
          <a:stretch>
            <a:fillRect/>
          </a:stretch>
        </p:blipFill>
        <p:spPr>
          <a:xfrm>
            <a:off x="-23714" y="2164816"/>
            <a:ext cx="9167714" cy="4209741"/>
          </a:xfrm>
          <a:prstGeom prst="rect">
            <a:avLst/>
          </a:prstGeom>
        </p:spPr>
      </p:pic>
    </p:spTree>
    <p:extLst>
      <p:ext uri="{BB962C8B-B14F-4D97-AF65-F5344CB8AC3E}">
        <p14:creationId xmlns:p14="http://schemas.microsoft.com/office/powerpoint/2010/main" val="244283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7</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sz="2000" b="1" dirty="0">
                <a:solidFill>
                  <a:srgbClr val="FF0000"/>
                </a:solidFill>
              </a:rPr>
              <a:t>Communication-Centered Process -  Example Usage </a:t>
            </a:r>
            <a:endParaRPr lang="en-US" altLang="en-US" sz="2000" b="1" dirty="0">
              <a:solidFill>
                <a:srgbClr val="FF0000"/>
              </a:solidFill>
            </a:endParaRPr>
          </a:p>
          <a:p>
            <a:pPr marL="171450" indent="-171450">
              <a:buFont typeface="Arial" panose="020B0604020202020204" pitchFamily="34" charset="0"/>
              <a:buChar char="•"/>
            </a:pPr>
            <a:r>
              <a:rPr lang="en-US" sz="2000" dirty="0">
                <a:latin typeface="+mj-lt"/>
              </a:rPr>
              <a:t>Prompt and Generated questions of Communicator LLM</a:t>
            </a: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pic>
        <p:nvPicPr>
          <p:cNvPr id="15398" name="Picture 15397">
            <a:extLst>
              <a:ext uri="{FF2B5EF4-FFF2-40B4-BE49-F238E27FC236}">
                <a16:creationId xmlns:a16="http://schemas.microsoft.com/office/drawing/2014/main" id="{124E4537-91B5-4A50-3BA0-DEC14C467B34}"/>
              </a:ext>
            </a:extLst>
          </p:cNvPr>
          <p:cNvPicPr>
            <a:picLocks noChangeAspect="1"/>
          </p:cNvPicPr>
          <p:nvPr/>
        </p:nvPicPr>
        <p:blipFill>
          <a:blip r:embed="rId4"/>
          <a:stretch>
            <a:fillRect/>
          </a:stretch>
        </p:blipFill>
        <p:spPr>
          <a:xfrm>
            <a:off x="76200" y="2133600"/>
            <a:ext cx="3258445" cy="2992781"/>
          </a:xfrm>
          <a:prstGeom prst="rect">
            <a:avLst/>
          </a:prstGeom>
        </p:spPr>
      </p:pic>
      <p:pic>
        <p:nvPicPr>
          <p:cNvPr id="5" name="Picture 4">
            <a:extLst>
              <a:ext uri="{FF2B5EF4-FFF2-40B4-BE49-F238E27FC236}">
                <a16:creationId xmlns:a16="http://schemas.microsoft.com/office/drawing/2014/main" id="{DC3C91DF-5238-0165-9D5C-003FC8F4FFD9}"/>
              </a:ext>
            </a:extLst>
          </p:cNvPr>
          <p:cNvPicPr>
            <a:picLocks noChangeAspect="1"/>
          </p:cNvPicPr>
          <p:nvPr/>
        </p:nvPicPr>
        <p:blipFill rotWithShape="1">
          <a:blip r:embed="rId5"/>
          <a:srcRect b="31635"/>
          <a:stretch/>
        </p:blipFill>
        <p:spPr>
          <a:xfrm>
            <a:off x="3358618" y="1600200"/>
            <a:ext cx="5486400" cy="4953000"/>
          </a:xfrm>
          <a:prstGeom prst="rect">
            <a:avLst/>
          </a:prstGeom>
        </p:spPr>
      </p:pic>
      <p:sp>
        <p:nvSpPr>
          <p:cNvPr id="4" name="TextBox 3">
            <a:extLst>
              <a:ext uri="{FF2B5EF4-FFF2-40B4-BE49-F238E27FC236}">
                <a16:creationId xmlns:a16="http://schemas.microsoft.com/office/drawing/2014/main" id="{9E7F4371-ADD6-D467-3381-C7BACA7DE305}"/>
              </a:ext>
            </a:extLst>
          </p:cNvPr>
          <p:cNvSpPr txBox="1"/>
          <p:nvPr/>
        </p:nvSpPr>
        <p:spPr>
          <a:xfrm rot="5400000">
            <a:off x="5983369" y="6536809"/>
            <a:ext cx="377026"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70040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8</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sz="2000" b="1" dirty="0">
                <a:solidFill>
                  <a:srgbClr val="FF0000"/>
                </a:solidFill>
              </a:rPr>
              <a:t>Benchmarking the communication skills of Code LLM</a:t>
            </a:r>
            <a:endParaRPr lang="en-US" altLang="en-US" sz="2000" b="1" dirty="0">
              <a:solidFill>
                <a:srgbClr val="FF0000"/>
              </a:solidFill>
            </a:endParaRPr>
          </a:p>
          <a:p>
            <a:endParaRPr lang="en-US" sz="1600" b="1" dirty="0">
              <a:solidFill>
                <a:srgbClr val="FF0000"/>
              </a:solidFill>
              <a:latin typeface="+mj-lt"/>
              <a:cs typeface="Times New Roman" panose="02020603050405020304" pitchFamily="18" charset="0"/>
            </a:endParaRPr>
          </a:p>
          <a:p>
            <a:r>
              <a:rPr lang="en-US" sz="2000" dirty="0">
                <a:latin typeface="+mj-lt"/>
              </a:rPr>
              <a:t>Question: How to effectively evaluate the degree of Code </a:t>
            </a:r>
            <a:r>
              <a:rPr lang="en-US" altLang="zh-CN" sz="2000" dirty="0">
                <a:latin typeface="+mj-lt"/>
              </a:rPr>
              <a:t>LLM</a:t>
            </a:r>
            <a:r>
              <a:rPr lang="zh-CN" altLang="en-US" sz="2000" dirty="0">
                <a:latin typeface="+mj-lt"/>
              </a:rPr>
              <a:t>’</a:t>
            </a:r>
            <a:r>
              <a:rPr lang="en-US" altLang="zh-CN" sz="2000" dirty="0">
                <a:latin typeface="+mj-lt"/>
              </a:rPr>
              <a:t>s </a:t>
            </a:r>
            <a:r>
              <a:rPr lang="en-US" sz="2000" dirty="0">
                <a:latin typeface="+mj-lt"/>
              </a:rPr>
              <a:t>communication skills?</a:t>
            </a:r>
          </a:p>
          <a:p>
            <a:endParaRPr lang="en-US" sz="2000" dirty="0">
              <a:latin typeface="+mj-lt"/>
            </a:endParaRPr>
          </a:p>
          <a:p>
            <a:endParaRPr lang="en-US" sz="20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altLang="zh-CN" sz="1600" dirty="0">
              <a:latin typeface="+mj-lt"/>
              <a:cs typeface="Times New Roman" panose="02020603050405020304" pitchFamily="18" charset="0"/>
            </a:endParaRPr>
          </a:p>
          <a:p>
            <a:endParaRPr lang="en-US" altLang="zh-CN" sz="1600" dirty="0">
              <a:solidFill>
                <a:srgbClr val="FF0000"/>
              </a:solidFill>
              <a:latin typeface="+mj-lt"/>
              <a:cs typeface="Times New Roman" panose="02020603050405020304" pitchFamily="18" charset="0"/>
            </a:endParaRPr>
          </a:p>
          <a:p>
            <a:endParaRPr lang="en-US" altLang="zh-CN" sz="1600" dirty="0">
              <a:solidFill>
                <a:srgbClr val="FF0000"/>
              </a:solidFill>
              <a:latin typeface="+mj-lt"/>
              <a:cs typeface="Times New Roman" panose="02020603050405020304" pitchFamily="18" charset="0"/>
            </a:endParaRPr>
          </a:p>
          <a:p>
            <a:pPr marL="171450" indent="-171450">
              <a:buFont typeface="Arial" panose="020B0604020202020204" pitchFamily="34" charset="0"/>
              <a:buChar char="•"/>
            </a:pPr>
            <a:endParaRPr lang="en-US" sz="1600" dirty="0">
              <a:latin typeface="+mj-lt"/>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39E6F84C-5D4B-7C93-3F00-A32C376E66DA}"/>
              </a:ext>
            </a:extLst>
          </p:cNvPr>
          <p:cNvGrpSpPr/>
          <p:nvPr/>
        </p:nvGrpSpPr>
        <p:grpSpPr>
          <a:xfrm>
            <a:off x="561918" y="2275344"/>
            <a:ext cx="3166153" cy="2233395"/>
            <a:chOff x="2286000" y="3118757"/>
            <a:chExt cx="3845170" cy="2737758"/>
          </a:xfrm>
        </p:grpSpPr>
        <p:pic>
          <p:nvPicPr>
            <p:cNvPr id="5" name="Picture 4">
              <a:extLst>
                <a:ext uri="{FF2B5EF4-FFF2-40B4-BE49-F238E27FC236}">
                  <a16:creationId xmlns:a16="http://schemas.microsoft.com/office/drawing/2014/main" id="{0BBFB535-E47D-2A6A-66D0-6640A6AE1806}"/>
                </a:ext>
              </a:extLst>
            </p:cNvPr>
            <p:cNvPicPr>
              <a:picLocks noChangeAspect="1"/>
            </p:cNvPicPr>
            <p:nvPr/>
          </p:nvPicPr>
          <p:blipFill rotWithShape="1">
            <a:blip r:embed="rId4"/>
            <a:srcRect t="23476"/>
            <a:stretch/>
          </p:blipFill>
          <p:spPr>
            <a:xfrm>
              <a:off x="2286000" y="3124200"/>
              <a:ext cx="3845170" cy="2732315"/>
            </a:xfrm>
            <a:prstGeom prst="rect">
              <a:avLst/>
            </a:prstGeom>
          </p:spPr>
        </p:pic>
        <p:sp>
          <p:nvSpPr>
            <p:cNvPr id="6" name="Oval 5">
              <a:extLst>
                <a:ext uri="{FF2B5EF4-FFF2-40B4-BE49-F238E27FC236}">
                  <a16:creationId xmlns:a16="http://schemas.microsoft.com/office/drawing/2014/main" id="{BB0A32FB-5F9C-CC26-A996-58615AE02EA4}"/>
                </a:ext>
              </a:extLst>
            </p:cNvPr>
            <p:cNvSpPr/>
            <p:nvPr/>
          </p:nvSpPr>
          <p:spPr bwMode="auto">
            <a:xfrm>
              <a:off x="3522785" y="3118757"/>
              <a:ext cx="1371600" cy="1371600"/>
            </a:xfrm>
            <a:prstGeom prst="ellipse">
              <a:avLst/>
            </a:prstGeom>
            <a:noFill/>
            <a:ln w="38100" algn="ctr">
              <a:solidFill>
                <a:srgbClr val="FF0000"/>
              </a:solidFill>
              <a:round/>
              <a:headEnd/>
              <a:tailEnd/>
            </a:ln>
          </p:spPr>
          <p:txBody>
            <a:bodyPr lIns="82048" tIns="41025" rIns="82048" bIns="41025" rtlCol="0" anchor="ctr"/>
            <a:lstStyle/>
            <a:p>
              <a:pPr algn="ctr"/>
              <a:endParaRPr lang="en-US">
                <a:solidFill>
                  <a:srgbClr val="000000"/>
                </a:solidFill>
              </a:endParaRPr>
            </a:p>
          </p:txBody>
        </p:sp>
      </p:grpSp>
      <p:sp>
        <p:nvSpPr>
          <p:cNvPr id="8" name="TextBox 7">
            <a:extLst>
              <a:ext uri="{FF2B5EF4-FFF2-40B4-BE49-F238E27FC236}">
                <a16:creationId xmlns:a16="http://schemas.microsoft.com/office/drawing/2014/main" id="{232F97D7-D96A-7EB9-FA1C-51909950BFD1}"/>
              </a:ext>
            </a:extLst>
          </p:cNvPr>
          <p:cNvSpPr txBox="1"/>
          <p:nvPr/>
        </p:nvSpPr>
        <p:spPr>
          <a:xfrm>
            <a:off x="457200" y="4742038"/>
            <a:ext cx="3845170" cy="2031325"/>
          </a:xfrm>
          <a:prstGeom prst="rect">
            <a:avLst/>
          </a:prstGeom>
          <a:noFill/>
        </p:spPr>
        <p:txBody>
          <a:bodyPr wrap="square" rtlCol="0">
            <a:spAutoFit/>
          </a:bodyPr>
          <a:lstStyle/>
          <a:p>
            <a:r>
              <a:rPr lang="en-US" sz="1800" dirty="0">
                <a:latin typeface="+mj-lt"/>
              </a:rPr>
              <a:t>Top-</a:t>
            </a:r>
            <a:r>
              <a:rPr lang="en-US" altLang="zh-CN" sz="1800" dirty="0">
                <a:latin typeface="+mj-lt"/>
              </a:rPr>
              <a:t>Notch</a:t>
            </a:r>
            <a:r>
              <a:rPr lang="en-US" sz="1800" dirty="0">
                <a:latin typeface="+mj-lt"/>
              </a:rPr>
              <a:t> Software Engineer: </a:t>
            </a:r>
          </a:p>
          <a:p>
            <a:pPr marL="285750" indent="-285750">
              <a:buFont typeface="Arial" panose="020B0604020202020204" pitchFamily="34" charset="0"/>
              <a:buChar char="•"/>
            </a:pPr>
            <a:r>
              <a:rPr lang="en-US" dirty="0">
                <a:latin typeface="+mj-lt"/>
              </a:rPr>
              <a:t>D</a:t>
            </a:r>
            <a:r>
              <a:rPr lang="en-US" sz="1800" dirty="0">
                <a:latin typeface="+mj-lt"/>
              </a:rPr>
              <a:t>eliberately remove information from problem description in job interviews</a:t>
            </a:r>
          </a:p>
          <a:p>
            <a:pPr marL="285750" indent="-285750">
              <a:buFont typeface="Arial" panose="020B0604020202020204" pitchFamily="34" charset="0"/>
              <a:buChar char="•"/>
            </a:pPr>
            <a:r>
              <a:rPr lang="en-US" dirty="0">
                <a:latin typeface="+mj-lt"/>
              </a:rPr>
              <a:t>Check if candidate ask clarifying questions</a:t>
            </a:r>
            <a:endParaRPr lang="en-US" sz="1800" dirty="0">
              <a:latin typeface="+mj-lt"/>
            </a:endParaRPr>
          </a:p>
          <a:p>
            <a:endParaRPr lang="en-US" dirty="0"/>
          </a:p>
        </p:txBody>
      </p:sp>
      <p:cxnSp>
        <p:nvCxnSpPr>
          <p:cNvPr id="11" name="Straight Arrow Connector 10">
            <a:extLst>
              <a:ext uri="{FF2B5EF4-FFF2-40B4-BE49-F238E27FC236}">
                <a16:creationId xmlns:a16="http://schemas.microsoft.com/office/drawing/2014/main" id="{F9D0A1E9-4221-D534-0BC2-F500FDC1210E}"/>
              </a:ext>
            </a:extLst>
          </p:cNvPr>
          <p:cNvCxnSpPr/>
          <p:nvPr/>
        </p:nvCxnSpPr>
        <p:spPr bwMode="auto">
          <a:xfrm>
            <a:off x="4253962" y="3886200"/>
            <a:ext cx="559875" cy="0"/>
          </a:xfrm>
          <a:prstGeom prst="straightConnector1">
            <a:avLst/>
          </a:prstGeom>
          <a:solidFill>
            <a:schemeClr val="accent1"/>
          </a:solidFill>
          <a:ln w="38100" cap="flat" cmpd="sng" algn="ctr">
            <a:solidFill>
              <a:srgbClr val="800000"/>
            </a:solidFill>
            <a:prstDash val="solid"/>
            <a:round/>
            <a:headEnd type="none" w="med" len="med"/>
            <a:tailEnd type="triangle"/>
          </a:ln>
          <a:effectLst/>
        </p:spPr>
      </p:cxnSp>
      <p:pic>
        <p:nvPicPr>
          <p:cNvPr id="12" name="Picture 11" descr="A logo for a computer&#10;&#10;Description automatically generated">
            <a:extLst>
              <a:ext uri="{FF2B5EF4-FFF2-40B4-BE49-F238E27FC236}">
                <a16:creationId xmlns:a16="http://schemas.microsoft.com/office/drawing/2014/main" id="{918FF245-3A96-4400-C1CD-7993EC6BD142}"/>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13574" t="19322" r="53877" b="31991"/>
          <a:stretch/>
        </p:blipFill>
        <p:spPr>
          <a:xfrm>
            <a:off x="6924409" y="3172282"/>
            <a:ext cx="1284005" cy="1075845"/>
          </a:xfrm>
          <a:prstGeom prst="rect">
            <a:avLst/>
          </a:prstGeom>
        </p:spPr>
      </p:pic>
      <p:pic>
        <p:nvPicPr>
          <p:cNvPr id="13" name="Picture 12" descr="A black text on a black background&#10;&#10;Description automatically generated">
            <a:extLst>
              <a:ext uri="{FF2B5EF4-FFF2-40B4-BE49-F238E27FC236}">
                <a16:creationId xmlns:a16="http://schemas.microsoft.com/office/drawing/2014/main" id="{278EAF84-6E31-FF72-3C97-9924D93B0632}"/>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r="67129" b="-5786"/>
          <a:stretch/>
        </p:blipFill>
        <p:spPr>
          <a:xfrm>
            <a:off x="5610720" y="3178965"/>
            <a:ext cx="1113383" cy="1053437"/>
          </a:xfrm>
          <a:prstGeom prst="rect">
            <a:avLst/>
          </a:prstGeom>
        </p:spPr>
      </p:pic>
      <p:sp>
        <p:nvSpPr>
          <p:cNvPr id="14" name="TextBox 13">
            <a:extLst>
              <a:ext uri="{FF2B5EF4-FFF2-40B4-BE49-F238E27FC236}">
                <a16:creationId xmlns:a16="http://schemas.microsoft.com/office/drawing/2014/main" id="{177411F0-067E-15B4-F89D-61F03AE5797E}"/>
              </a:ext>
            </a:extLst>
          </p:cNvPr>
          <p:cNvSpPr txBox="1"/>
          <p:nvPr/>
        </p:nvSpPr>
        <p:spPr>
          <a:xfrm>
            <a:off x="4848084" y="4685174"/>
            <a:ext cx="3845170" cy="2031325"/>
          </a:xfrm>
          <a:prstGeom prst="rect">
            <a:avLst/>
          </a:prstGeom>
          <a:noFill/>
        </p:spPr>
        <p:txBody>
          <a:bodyPr wrap="square" rtlCol="0">
            <a:spAutoFit/>
          </a:bodyPr>
          <a:lstStyle/>
          <a:p>
            <a:r>
              <a:rPr lang="en-US" altLang="zh-CN" sz="1800" dirty="0">
                <a:latin typeface="+mj-lt"/>
              </a:rPr>
              <a:t>LLM</a:t>
            </a:r>
            <a:r>
              <a:rPr lang="en-US" sz="1800" dirty="0">
                <a:latin typeface="+mj-lt"/>
              </a:rPr>
              <a:t>:</a:t>
            </a:r>
          </a:p>
          <a:p>
            <a:pPr marL="285750" indent="-285750">
              <a:buFont typeface="Arial" panose="020B0604020202020204" pitchFamily="34" charset="0"/>
              <a:buChar char="•"/>
            </a:pPr>
            <a:r>
              <a:rPr lang="en-US" b="1" i="1" u="sng" dirty="0">
                <a:latin typeface="+mj-lt"/>
              </a:rPr>
              <a:t>R</a:t>
            </a:r>
            <a:r>
              <a:rPr lang="en-US" sz="1800" b="1" i="1" u="sng" dirty="0">
                <a:latin typeface="+mj-lt"/>
              </a:rPr>
              <a:t>andomly removing</a:t>
            </a:r>
            <a:r>
              <a:rPr lang="en-US" sz="1800" dirty="0">
                <a:latin typeface="+mj-lt"/>
              </a:rPr>
              <a:t> certain parts of the problem descriptions of the existing dataset</a:t>
            </a:r>
          </a:p>
          <a:p>
            <a:pPr marL="285750" indent="-285750">
              <a:buFont typeface="Arial" panose="020B0604020202020204" pitchFamily="34" charset="0"/>
              <a:buChar char="•"/>
            </a:pPr>
            <a:r>
              <a:rPr lang="en-US" dirty="0">
                <a:latin typeface="+mj-lt"/>
              </a:rPr>
              <a:t>Check if LLM asks clarifying questions</a:t>
            </a:r>
            <a:endParaRPr lang="en-US" sz="1800" dirty="0">
              <a:latin typeface="+mj-lt"/>
            </a:endParaRPr>
          </a:p>
          <a:p>
            <a:endParaRPr lang="en-US" dirty="0"/>
          </a:p>
        </p:txBody>
      </p:sp>
    </p:spTree>
    <p:extLst>
      <p:ext uri="{BB962C8B-B14F-4D97-AF65-F5344CB8AC3E}">
        <p14:creationId xmlns:p14="http://schemas.microsoft.com/office/powerpoint/2010/main" val="113304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9</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sz="2000" b="1" dirty="0">
                <a:solidFill>
                  <a:srgbClr val="FF0000"/>
                </a:solidFill>
              </a:rPr>
              <a:t>Benchmarking the communication skills of Code LLM</a:t>
            </a:r>
            <a:endParaRPr lang="en-US" altLang="en-US" sz="2000" b="1" dirty="0">
              <a:solidFill>
                <a:srgbClr val="FF0000"/>
              </a:solidFill>
            </a:endParaRPr>
          </a:p>
          <a:p>
            <a:endParaRPr lang="en-US" sz="1600" b="1" dirty="0">
              <a:solidFill>
                <a:srgbClr val="FF0000"/>
              </a:solidFill>
              <a:latin typeface="+mj-lt"/>
              <a:cs typeface="Times New Roman" panose="02020603050405020304" pitchFamily="18" charset="0"/>
            </a:endParaRPr>
          </a:p>
          <a:p>
            <a:r>
              <a:rPr lang="en-US" sz="2000" dirty="0">
                <a:latin typeface="+mj-lt"/>
              </a:rPr>
              <a:t>Question: How to effectively evaluate the degree of Code </a:t>
            </a:r>
            <a:r>
              <a:rPr lang="en-US" altLang="zh-CN" sz="2000" dirty="0">
                <a:latin typeface="+mj-lt"/>
              </a:rPr>
              <a:t>LLM</a:t>
            </a:r>
            <a:r>
              <a:rPr lang="zh-CN" altLang="en-US" sz="2000" dirty="0">
                <a:latin typeface="+mj-lt"/>
              </a:rPr>
              <a:t>’</a:t>
            </a:r>
            <a:r>
              <a:rPr lang="en-US" altLang="zh-CN" sz="2000" dirty="0">
                <a:latin typeface="+mj-lt"/>
              </a:rPr>
              <a:t>s </a:t>
            </a:r>
            <a:r>
              <a:rPr lang="en-US" sz="2000" dirty="0">
                <a:latin typeface="+mj-lt"/>
              </a:rPr>
              <a:t>communication skills?</a:t>
            </a:r>
          </a:p>
          <a:p>
            <a:endParaRPr lang="en-US" sz="2000" dirty="0">
              <a:latin typeface="+mj-lt"/>
            </a:endParaRPr>
          </a:p>
          <a:p>
            <a:endParaRPr lang="en-US" sz="20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altLang="zh-CN" sz="1600" dirty="0">
              <a:latin typeface="+mj-lt"/>
              <a:cs typeface="Times New Roman" panose="02020603050405020304" pitchFamily="18" charset="0"/>
            </a:endParaRPr>
          </a:p>
          <a:p>
            <a:endParaRPr lang="en-US" altLang="zh-CN" sz="1600" dirty="0">
              <a:solidFill>
                <a:srgbClr val="FF0000"/>
              </a:solidFill>
              <a:latin typeface="+mj-lt"/>
              <a:cs typeface="Times New Roman" panose="02020603050405020304" pitchFamily="18" charset="0"/>
            </a:endParaRPr>
          </a:p>
          <a:p>
            <a:endParaRPr lang="en-US" altLang="zh-CN" sz="1600" dirty="0">
              <a:solidFill>
                <a:srgbClr val="FF0000"/>
              </a:solidFill>
              <a:latin typeface="+mj-lt"/>
              <a:cs typeface="Times New Roman" panose="02020603050405020304" pitchFamily="18" charset="0"/>
            </a:endParaRPr>
          </a:p>
          <a:p>
            <a:pPr marL="171450" indent="-171450">
              <a:buFont typeface="Arial" panose="020B0604020202020204" pitchFamily="34" charset="0"/>
              <a:buChar char="•"/>
            </a:pPr>
            <a:endParaRPr lang="en-US" sz="1600" dirty="0">
              <a:latin typeface="+mj-lt"/>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39E6F84C-5D4B-7C93-3F00-A32C376E66DA}"/>
              </a:ext>
            </a:extLst>
          </p:cNvPr>
          <p:cNvGrpSpPr/>
          <p:nvPr/>
        </p:nvGrpSpPr>
        <p:grpSpPr>
          <a:xfrm>
            <a:off x="561918" y="2275344"/>
            <a:ext cx="3166153" cy="2233395"/>
            <a:chOff x="2286000" y="3118757"/>
            <a:chExt cx="3845170" cy="2737758"/>
          </a:xfrm>
        </p:grpSpPr>
        <p:pic>
          <p:nvPicPr>
            <p:cNvPr id="5" name="Picture 4">
              <a:extLst>
                <a:ext uri="{FF2B5EF4-FFF2-40B4-BE49-F238E27FC236}">
                  <a16:creationId xmlns:a16="http://schemas.microsoft.com/office/drawing/2014/main" id="{0BBFB535-E47D-2A6A-66D0-6640A6AE1806}"/>
                </a:ext>
              </a:extLst>
            </p:cNvPr>
            <p:cNvPicPr>
              <a:picLocks noChangeAspect="1"/>
            </p:cNvPicPr>
            <p:nvPr/>
          </p:nvPicPr>
          <p:blipFill rotWithShape="1">
            <a:blip r:embed="rId4"/>
            <a:srcRect t="23476"/>
            <a:stretch/>
          </p:blipFill>
          <p:spPr>
            <a:xfrm>
              <a:off x="2286000" y="3124200"/>
              <a:ext cx="3845170" cy="2732315"/>
            </a:xfrm>
            <a:prstGeom prst="rect">
              <a:avLst/>
            </a:prstGeom>
          </p:spPr>
        </p:pic>
        <p:sp>
          <p:nvSpPr>
            <p:cNvPr id="6" name="Oval 5">
              <a:extLst>
                <a:ext uri="{FF2B5EF4-FFF2-40B4-BE49-F238E27FC236}">
                  <a16:creationId xmlns:a16="http://schemas.microsoft.com/office/drawing/2014/main" id="{BB0A32FB-5F9C-CC26-A996-58615AE02EA4}"/>
                </a:ext>
              </a:extLst>
            </p:cNvPr>
            <p:cNvSpPr/>
            <p:nvPr/>
          </p:nvSpPr>
          <p:spPr bwMode="auto">
            <a:xfrm>
              <a:off x="3522785" y="3118757"/>
              <a:ext cx="1371600" cy="1371600"/>
            </a:xfrm>
            <a:prstGeom prst="ellipse">
              <a:avLst/>
            </a:prstGeom>
            <a:noFill/>
            <a:ln w="38100" algn="ctr">
              <a:solidFill>
                <a:srgbClr val="FF0000"/>
              </a:solidFill>
              <a:round/>
              <a:headEnd/>
              <a:tailEnd/>
            </a:ln>
          </p:spPr>
          <p:txBody>
            <a:bodyPr lIns="82048" tIns="41025" rIns="82048" bIns="41025" rtlCol="0" anchor="ctr"/>
            <a:lstStyle/>
            <a:p>
              <a:pPr algn="ctr"/>
              <a:endParaRPr lang="en-US">
                <a:solidFill>
                  <a:srgbClr val="000000"/>
                </a:solidFill>
              </a:endParaRPr>
            </a:p>
          </p:txBody>
        </p:sp>
      </p:grpSp>
      <p:sp>
        <p:nvSpPr>
          <p:cNvPr id="8" name="TextBox 7">
            <a:extLst>
              <a:ext uri="{FF2B5EF4-FFF2-40B4-BE49-F238E27FC236}">
                <a16:creationId xmlns:a16="http://schemas.microsoft.com/office/drawing/2014/main" id="{232F97D7-D96A-7EB9-FA1C-51909950BFD1}"/>
              </a:ext>
            </a:extLst>
          </p:cNvPr>
          <p:cNvSpPr txBox="1"/>
          <p:nvPr/>
        </p:nvSpPr>
        <p:spPr>
          <a:xfrm>
            <a:off x="457200" y="4742038"/>
            <a:ext cx="3845170" cy="2031325"/>
          </a:xfrm>
          <a:prstGeom prst="rect">
            <a:avLst/>
          </a:prstGeom>
          <a:noFill/>
        </p:spPr>
        <p:txBody>
          <a:bodyPr wrap="square" rtlCol="0">
            <a:spAutoFit/>
          </a:bodyPr>
          <a:lstStyle/>
          <a:p>
            <a:r>
              <a:rPr lang="en-US" sz="1800" dirty="0">
                <a:latin typeface="+mj-lt"/>
              </a:rPr>
              <a:t>Top-</a:t>
            </a:r>
            <a:r>
              <a:rPr lang="en-US" altLang="zh-CN" sz="1800" dirty="0">
                <a:latin typeface="+mj-lt"/>
              </a:rPr>
              <a:t>Notch</a:t>
            </a:r>
            <a:r>
              <a:rPr lang="en-US" sz="1800" dirty="0">
                <a:latin typeface="+mj-lt"/>
              </a:rPr>
              <a:t> Software Engineer: </a:t>
            </a:r>
          </a:p>
          <a:p>
            <a:pPr marL="285750" indent="-285750">
              <a:buFont typeface="Arial" panose="020B0604020202020204" pitchFamily="34" charset="0"/>
              <a:buChar char="•"/>
            </a:pPr>
            <a:r>
              <a:rPr lang="en-US" dirty="0">
                <a:latin typeface="+mj-lt"/>
              </a:rPr>
              <a:t>D</a:t>
            </a:r>
            <a:r>
              <a:rPr lang="en-US" sz="1800" dirty="0">
                <a:latin typeface="+mj-lt"/>
              </a:rPr>
              <a:t>eliberately remove information from problem description in job interviews</a:t>
            </a:r>
          </a:p>
          <a:p>
            <a:pPr marL="285750" indent="-285750">
              <a:buFont typeface="Arial" panose="020B0604020202020204" pitchFamily="34" charset="0"/>
              <a:buChar char="•"/>
            </a:pPr>
            <a:r>
              <a:rPr lang="en-US" dirty="0">
                <a:latin typeface="+mj-lt"/>
              </a:rPr>
              <a:t>Check if candidate ask clarifying questions</a:t>
            </a:r>
            <a:endParaRPr lang="en-US" sz="1800" dirty="0">
              <a:latin typeface="+mj-lt"/>
            </a:endParaRPr>
          </a:p>
          <a:p>
            <a:endParaRPr lang="en-US" dirty="0"/>
          </a:p>
        </p:txBody>
      </p:sp>
      <p:cxnSp>
        <p:nvCxnSpPr>
          <p:cNvPr id="11" name="Straight Arrow Connector 10">
            <a:extLst>
              <a:ext uri="{FF2B5EF4-FFF2-40B4-BE49-F238E27FC236}">
                <a16:creationId xmlns:a16="http://schemas.microsoft.com/office/drawing/2014/main" id="{F9D0A1E9-4221-D534-0BC2-F500FDC1210E}"/>
              </a:ext>
            </a:extLst>
          </p:cNvPr>
          <p:cNvCxnSpPr/>
          <p:nvPr/>
        </p:nvCxnSpPr>
        <p:spPr bwMode="auto">
          <a:xfrm>
            <a:off x="4253962" y="3886200"/>
            <a:ext cx="559875" cy="0"/>
          </a:xfrm>
          <a:prstGeom prst="straightConnector1">
            <a:avLst/>
          </a:prstGeom>
          <a:solidFill>
            <a:schemeClr val="accent1"/>
          </a:solidFill>
          <a:ln w="38100" cap="flat" cmpd="sng" algn="ctr">
            <a:solidFill>
              <a:srgbClr val="800000"/>
            </a:solidFill>
            <a:prstDash val="solid"/>
            <a:round/>
            <a:headEnd type="none" w="med" len="med"/>
            <a:tailEnd type="triangle"/>
          </a:ln>
          <a:effectLst/>
        </p:spPr>
      </p:cxnSp>
      <p:pic>
        <p:nvPicPr>
          <p:cNvPr id="12" name="Picture 11" descr="A logo for a computer&#10;&#10;Description automatically generated">
            <a:extLst>
              <a:ext uri="{FF2B5EF4-FFF2-40B4-BE49-F238E27FC236}">
                <a16:creationId xmlns:a16="http://schemas.microsoft.com/office/drawing/2014/main" id="{918FF245-3A96-4400-C1CD-7993EC6BD142}"/>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13574" t="19322" r="53877" b="31991"/>
          <a:stretch/>
        </p:blipFill>
        <p:spPr>
          <a:xfrm>
            <a:off x="6924409" y="3172282"/>
            <a:ext cx="1284005" cy="1075845"/>
          </a:xfrm>
          <a:prstGeom prst="rect">
            <a:avLst/>
          </a:prstGeom>
        </p:spPr>
      </p:pic>
      <p:pic>
        <p:nvPicPr>
          <p:cNvPr id="13" name="Picture 12" descr="A black text on a black background&#10;&#10;Description automatically generated">
            <a:extLst>
              <a:ext uri="{FF2B5EF4-FFF2-40B4-BE49-F238E27FC236}">
                <a16:creationId xmlns:a16="http://schemas.microsoft.com/office/drawing/2014/main" id="{278EAF84-6E31-FF72-3C97-9924D93B0632}"/>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r="67129" b="-5786"/>
          <a:stretch/>
        </p:blipFill>
        <p:spPr>
          <a:xfrm>
            <a:off x="5610720" y="3178965"/>
            <a:ext cx="1113383" cy="1053437"/>
          </a:xfrm>
          <a:prstGeom prst="rect">
            <a:avLst/>
          </a:prstGeom>
        </p:spPr>
      </p:pic>
      <p:sp>
        <p:nvSpPr>
          <p:cNvPr id="14" name="TextBox 13">
            <a:extLst>
              <a:ext uri="{FF2B5EF4-FFF2-40B4-BE49-F238E27FC236}">
                <a16:creationId xmlns:a16="http://schemas.microsoft.com/office/drawing/2014/main" id="{177411F0-067E-15B4-F89D-61F03AE5797E}"/>
              </a:ext>
            </a:extLst>
          </p:cNvPr>
          <p:cNvSpPr txBox="1"/>
          <p:nvPr/>
        </p:nvSpPr>
        <p:spPr>
          <a:xfrm>
            <a:off x="4848084" y="4685174"/>
            <a:ext cx="3845170" cy="2031325"/>
          </a:xfrm>
          <a:prstGeom prst="rect">
            <a:avLst/>
          </a:prstGeom>
          <a:noFill/>
        </p:spPr>
        <p:txBody>
          <a:bodyPr wrap="square" rtlCol="0">
            <a:spAutoFit/>
          </a:bodyPr>
          <a:lstStyle/>
          <a:p>
            <a:r>
              <a:rPr lang="en-US" altLang="zh-CN" sz="1800" dirty="0">
                <a:latin typeface="+mj-lt"/>
              </a:rPr>
              <a:t>LLM</a:t>
            </a:r>
            <a:r>
              <a:rPr lang="en-US" sz="1800" dirty="0">
                <a:latin typeface="+mj-lt"/>
              </a:rPr>
              <a:t>:</a:t>
            </a:r>
          </a:p>
          <a:p>
            <a:pPr marL="285750" indent="-285750">
              <a:buFont typeface="Arial" panose="020B0604020202020204" pitchFamily="34" charset="0"/>
              <a:buChar char="•"/>
            </a:pPr>
            <a:r>
              <a:rPr lang="en-US" b="1" i="1" u="sng" dirty="0">
                <a:latin typeface="+mj-lt"/>
              </a:rPr>
              <a:t>R</a:t>
            </a:r>
            <a:r>
              <a:rPr lang="en-US" sz="1800" b="1" i="1" u="sng" dirty="0">
                <a:latin typeface="+mj-lt"/>
              </a:rPr>
              <a:t>andomly removing</a:t>
            </a:r>
            <a:r>
              <a:rPr lang="en-US" sz="1800" dirty="0">
                <a:latin typeface="+mj-lt"/>
              </a:rPr>
              <a:t> certain parts of the problem descriptions of the existing dataset</a:t>
            </a:r>
          </a:p>
          <a:p>
            <a:pPr marL="285750" indent="-285750">
              <a:buFont typeface="Arial" panose="020B0604020202020204" pitchFamily="34" charset="0"/>
              <a:buChar char="•"/>
            </a:pPr>
            <a:r>
              <a:rPr lang="en-US" dirty="0">
                <a:latin typeface="+mj-lt"/>
              </a:rPr>
              <a:t>Check if LLM asks clarifying questions</a:t>
            </a:r>
            <a:endParaRPr lang="en-US" sz="1800" dirty="0">
              <a:latin typeface="+mj-lt"/>
            </a:endParaRPr>
          </a:p>
          <a:p>
            <a:endParaRPr lang="en-US" dirty="0"/>
          </a:p>
        </p:txBody>
      </p:sp>
      <p:sp>
        <p:nvSpPr>
          <p:cNvPr id="4" name="TextBox 3">
            <a:extLst>
              <a:ext uri="{FF2B5EF4-FFF2-40B4-BE49-F238E27FC236}">
                <a16:creationId xmlns:a16="http://schemas.microsoft.com/office/drawing/2014/main" id="{0EDBB287-081D-E687-2F67-58D654CA1102}"/>
              </a:ext>
            </a:extLst>
          </p:cNvPr>
          <p:cNvSpPr txBox="1"/>
          <p:nvPr/>
        </p:nvSpPr>
        <p:spPr>
          <a:xfrm rot="1335819">
            <a:off x="6648334" y="2336203"/>
            <a:ext cx="2031325" cy="646331"/>
          </a:xfrm>
          <a:prstGeom prst="rect">
            <a:avLst/>
          </a:prstGeom>
          <a:noFill/>
        </p:spPr>
        <p:txBody>
          <a:bodyPr wrap="none" rtlCol="0">
            <a:spAutoFit/>
          </a:bodyPr>
          <a:lstStyle/>
          <a:p>
            <a:r>
              <a:rPr lang="en-US" sz="1800" b="1" i="1" dirty="0">
                <a:solidFill>
                  <a:srgbClr val="7030A0"/>
                </a:solidFill>
                <a:latin typeface="+mj-lt"/>
              </a:rPr>
              <a:t>New benchmark:</a:t>
            </a:r>
          </a:p>
          <a:p>
            <a:r>
              <a:rPr lang="en-US" sz="1800" b="1" i="1" dirty="0">
                <a:solidFill>
                  <a:srgbClr val="7030A0"/>
                </a:solidFill>
                <a:latin typeface="+mj-lt"/>
              </a:rPr>
              <a:t> HumanEval-C</a:t>
            </a:r>
            <a:endParaRPr lang="en-US" b="1" i="1" dirty="0">
              <a:solidFill>
                <a:srgbClr val="7030A0"/>
              </a:solidFill>
            </a:endParaRPr>
          </a:p>
        </p:txBody>
      </p:sp>
    </p:spTree>
    <p:extLst>
      <p:ext uri="{BB962C8B-B14F-4D97-AF65-F5344CB8AC3E}">
        <p14:creationId xmlns:p14="http://schemas.microsoft.com/office/powerpoint/2010/main" val="270671644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38100" algn="ctr">
          <a:solidFill>
            <a:srgbClr val="800000"/>
          </a:solidFill>
          <a:round/>
          <a:headEnd/>
          <a:tailEnd/>
        </a:ln>
      </a:spPr>
      <a:bodyPr lIns="82048" tIns="41025" rIns="82048" bIns="41025"/>
      <a:lstStyle>
        <a:defPPr>
          <a:defRPr>
            <a:solidFill>
              <a:srgbClr val="000000"/>
            </a:solidFill>
          </a:defRPr>
        </a:defPPr>
      </a:lstStyle>
    </a:spDef>
    <a:lnDef>
      <a:spPr bwMode="auto">
        <a:xfrm>
          <a:off x="0" y="0"/>
          <a:ext cx="1" cy="1"/>
        </a:xfrm>
        <a:custGeom>
          <a:avLst/>
          <a:gdLst/>
          <a:ahLst/>
          <a:cxnLst/>
          <a:rect l="0" t="0" r="0" b="0"/>
          <a:pathLst/>
        </a:custGeom>
        <a:solidFill>
          <a:schemeClr val="accent1"/>
        </a:solidFill>
        <a:ln w="38100" cap="flat" cmpd="sng" algn="ctr">
          <a:solidFill>
            <a:srgbClr val="8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28713</TotalTime>
  <Words>1986</Words>
  <Application>Microsoft Macintosh PowerPoint</Application>
  <PresentationFormat>On-screen Show (4:3)</PresentationFormat>
  <Paragraphs>212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 Math</vt:lpstr>
      <vt:lpstr>Times New Roman</vt:lpstr>
      <vt:lpstr>Default Design</vt:lpstr>
      <vt:lpstr>LLM Should Ask Clarifying Questions to Increase Confidence in Generated Code                          —— On the Communication Skills of LLM  Jie JW Wu George Washington University Incoming Postdoc at University of British Columbia       @jw_ _wu        https://jie-jw-wu.github.io/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NMCI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GANBI Design Optimization Tools to Optimize Unmanned Maritime Systems Design  Daniel Deitz  prepared for EMSE VA3 meeting 2 June 2011</dc:title>
  <dc:creator>daniel.deitz</dc:creator>
  <cp:lastModifiedBy>Wu, Jay</cp:lastModifiedBy>
  <cp:revision>443</cp:revision>
  <cp:lastPrinted>2018-07-11T16:36:08Z</cp:lastPrinted>
  <dcterms:created xsi:type="dcterms:W3CDTF">2012-12-07T01:48:16Z</dcterms:created>
  <dcterms:modified xsi:type="dcterms:W3CDTF">2023-12-03T16:24:49Z</dcterms:modified>
</cp:coreProperties>
</file>