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Barlow Semi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BarlowSemiCondensed-italic.fntdata"/><Relationship Id="rId27" Type="http://schemas.openxmlformats.org/officeDocument/2006/relationships/font" Target="fonts/BarlowSemi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d94ae6a084_7_8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2" name="Google Shape;2172;gd94ae6a084_7_8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d9529e4a2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d9529e4a2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d94ae6a084_7_5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5" name="Google Shape;2195;gd94ae6a084_7_5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d94ae6a084_7_10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5" name="Google Shape;2215;gd94ae6a084_7_10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d9529e4a2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d9529e4a2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d9529e4a26_1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1" name="Google Shape;2241;gd9529e4a26_1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d94ae6a08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8" name="Google Shape;2068;gd94ae6a08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db2d6061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db2d6061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d9529e4a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6" name="Google Shape;2106;gd9529e4a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d94ae6a084_7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6" name="Google Shape;2116;gd94ae6a084_7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d94ae6a084_7_7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1" name="Google Shape;2131;gd94ae6a084_7_7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dc2220a3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dc2220a3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d94ae6a084_7_3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4" name="Google Shape;2154;gd94ae6a084_7_3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84" name="Google Shape;1684;p33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685" name="Google Shape;1685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8" name="Google Shape;1688;p33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89" name="Google Shape;1689;p3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90" name="Google Shape;1690;p3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91" name="Google Shape;1691;p3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92" name="Google Shape;1692;p3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3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3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3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3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3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8" name="Google Shape;1698;p3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99" name="Google Shape;1699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3" name="Google Shape;1703;p3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04" name="Google Shape;1704;p3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3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3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3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08" name="Google Shape;1708;p3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09" name="Google Shape;1709;p3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10" name="Google Shape;1710;p3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3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3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6" name="Google Shape;1716;p3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717" name="Google Shape;1717;p3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3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3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3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1" name="Google Shape;1721;p3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22" name="Google Shape;1722;p3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3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6" name="Google Shape;1726;p3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27" name="Google Shape;1727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0" name="Google Shape;1730;p3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31" name="Google Shape;1731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4" name="Google Shape;1734;p3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35" name="Google Shape;1735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8" name="Google Shape;1738;p3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39" name="Google Shape;1739;p3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42" name="Google Shape;1742;p3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3" name="Google Shape;1743;p3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4" name="Google Shape;1744;p3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4"/>
          <p:cNvSpPr txBox="1"/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0" name="Google Shape;1750;p34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51" name="Google Shape;1751;p34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52" name="Google Shape;1752;p34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3" name="Google Shape;1753;p34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4" name="Google Shape;1754;p34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55" name="Google Shape;1755;p34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756" name="Google Shape;1756;p3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7" name="Google Shape;1757;p3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58" name="Google Shape;1758;p3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59" name="Google Shape;1759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5" name="Google Shape;1765;p3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66" name="Google Shape;1766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0" name="Google Shape;1770;p3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71" name="Google Shape;1771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75" name="Google Shape;1775;p3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76" name="Google Shape;1776;p3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77" name="Google Shape;1777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3" name="Google Shape;1783;p3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784" name="Google Shape;1784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8" name="Google Shape;1788;p3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89" name="Google Shape;1789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3" name="Google Shape;1793;p3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94" name="Google Shape;1794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7" name="Google Shape;1797;p3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98" name="Google Shape;179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1" name="Google Shape;1801;p3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02" name="Google Shape;180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5" name="Google Shape;1805;p3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06" name="Google Shape;180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09" name="Google Shape;1809;p3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0" name="Google Shape;1810;p3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1" name="Google Shape;1811;p3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 1">
  <p:cSld name="CUSTOM_11_1"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35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7" name="Google Shape;1817;p35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18" name="Google Shape;1818;p35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9" name="Google Shape;1819;p35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20" name="Google Shape;1820;p35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1" name="Google Shape;1821;p35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822" name="Google Shape;1822;p3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3" name="Google Shape;1823;p3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4" name="Google Shape;1824;p3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5" name="Google Shape;1825;p3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26" name="Google Shape;1826;p3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827" name="Google Shape;1827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3" name="Google Shape;1833;p3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834" name="Google Shape;1834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8" name="Google Shape;1838;p3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839" name="Google Shape;1839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3" name="Google Shape;1843;p3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844" name="Google Shape;1844;p35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0" name="Google Shape;1850;p3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851" name="Google Shape;1851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54" name="Google Shape;1854;p3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5" name="Google Shape;1855;p3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6" name="Google Shape;1856;p3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57" name="Google Shape;1857;p3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858" name="Google Shape;1858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4" name="Google Shape;1864;p3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865" name="Google Shape;1865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9" name="Google Shape;1869;p3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870" name="Google Shape;1870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4" name="Google Shape;1874;p3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3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3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3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3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3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0" name="Google Shape;1880;p3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881" name="Google Shape;1881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4" name="Google Shape;1884;p3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885" name="Google Shape;1885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8" name="Google Shape;1888;p3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889" name="Google Shape;1889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 2">
  <p:cSld name="CUSTOM_11_2"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6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4" name="Google Shape;1894;p36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95" name="Google Shape;1895;p36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6" name="Google Shape;1896;p36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97" name="Google Shape;1897;p36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8" name="Google Shape;1898;p36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899" name="Google Shape;1899;p36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0" name="Google Shape;1900;p36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1" name="Google Shape;1901;p36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2" name="Google Shape;1902;p36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03" name="Google Shape;1903;p36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904" name="Google Shape;1904;p3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36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911" name="Google Shape;1911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5" name="Google Shape;1915;p36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916" name="Google Shape;1916;p3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0" name="Google Shape;1920;p36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921" name="Google Shape;1921;p36"/>
            <p:cNvSpPr/>
            <p:nvPr/>
          </p:nvSpPr>
          <p:spPr>
            <a:xfrm flipH="1">
              <a:off x="3166280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6"/>
            <p:cNvSpPr/>
            <p:nvPr/>
          </p:nvSpPr>
          <p:spPr>
            <a:xfrm flipH="1">
              <a:off x="3202779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6"/>
            <p:cNvSpPr/>
            <p:nvPr/>
          </p:nvSpPr>
          <p:spPr>
            <a:xfrm flipH="1">
              <a:off x="3240110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7" name="Google Shape;1927;p36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928" name="Google Shape;1928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31" name="Google Shape;1931;p36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2" name="Google Shape;1932;p36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3" name="Google Shape;1933;p36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34" name="Google Shape;1934;p36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935" name="Google Shape;1935;p3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1" name="Google Shape;1941;p36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942" name="Google Shape;1942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6" name="Google Shape;1946;p36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947" name="Google Shape;1947;p3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1" name="Google Shape;1951;p36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36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36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36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36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36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7" name="Google Shape;1957;p36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958" name="Google Shape;1958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1" name="Google Shape;1961;p36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962" name="Google Shape;196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5" name="Google Shape;1965;p36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966" name="Google Shape;1966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37"/>
          <p:cNvSpPr txBox="1"/>
          <p:nvPr>
            <p:ph type="ctrTitle"/>
          </p:nvPr>
        </p:nvSpPr>
        <p:spPr>
          <a:xfrm>
            <a:off x="5085850" y="1505875"/>
            <a:ext cx="3542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Client Report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974" name="Google Shape;1974;p37"/>
          <p:cNvSpPr txBox="1"/>
          <p:nvPr>
            <p:ph idx="1" type="subTitle"/>
          </p:nvPr>
        </p:nvSpPr>
        <p:spPr>
          <a:xfrm>
            <a:off x="5594200" y="3237225"/>
            <a:ext cx="28947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Presenters: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Danny Wang, Ruyun Qi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975" name="Google Shape;19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75" y="1941850"/>
            <a:ext cx="3049725" cy="6970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6" name="Google Shape;1976;p37"/>
          <p:cNvGrpSpPr/>
          <p:nvPr/>
        </p:nvGrpSpPr>
        <p:grpSpPr>
          <a:xfrm>
            <a:off x="503913" y="490729"/>
            <a:ext cx="4581927" cy="4162026"/>
            <a:chOff x="1230400" y="410075"/>
            <a:chExt cx="5124625" cy="4728500"/>
          </a:xfrm>
        </p:grpSpPr>
        <p:sp>
          <p:nvSpPr>
            <p:cNvPr id="1977" name="Google Shape;1977;p37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oogle Shape;2174;p46"/>
          <p:cNvGrpSpPr/>
          <p:nvPr/>
        </p:nvGrpSpPr>
        <p:grpSpPr>
          <a:xfrm>
            <a:off x="2831825" y="3000520"/>
            <a:ext cx="3480300" cy="1145100"/>
            <a:chOff x="2771600" y="526920"/>
            <a:chExt cx="3480300" cy="1145100"/>
          </a:xfrm>
        </p:grpSpPr>
        <p:sp>
          <p:nvSpPr>
            <p:cNvPr id="2175" name="Google Shape;2175;p4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7" name="Google Shape;2177;p46"/>
          <p:cNvGrpSpPr/>
          <p:nvPr/>
        </p:nvGrpSpPr>
        <p:grpSpPr>
          <a:xfrm>
            <a:off x="2831825" y="1528370"/>
            <a:ext cx="3480300" cy="1145100"/>
            <a:chOff x="2771600" y="526920"/>
            <a:chExt cx="3480300" cy="1145100"/>
          </a:xfrm>
        </p:grpSpPr>
        <p:sp>
          <p:nvSpPr>
            <p:cNvPr id="2178" name="Google Shape;2178;p4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4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0" name="Google Shape;2180;p46"/>
          <p:cNvSpPr txBox="1"/>
          <p:nvPr>
            <p:ph idx="3" type="subTitle"/>
          </p:nvPr>
        </p:nvSpPr>
        <p:spPr>
          <a:xfrm>
            <a:off x="2825471" y="2226655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Expected Total Cost</a:t>
            </a:r>
            <a:endParaRPr/>
          </a:p>
        </p:txBody>
      </p:sp>
      <p:sp>
        <p:nvSpPr>
          <p:cNvPr id="2181" name="Google Shape;2181;p46"/>
          <p:cNvSpPr txBox="1"/>
          <p:nvPr>
            <p:ph idx="2" type="title"/>
          </p:nvPr>
        </p:nvSpPr>
        <p:spPr>
          <a:xfrm>
            <a:off x="2825471" y="1706257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$70901.46</a:t>
            </a:r>
            <a:endParaRPr/>
          </a:p>
        </p:txBody>
      </p:sp>
      <p:sp>
        <p:nvSpPr>
          <p:cNvPr id="2182" name="Google Shape;2182;p46"/>
          <p:cNvSpPr txBox="1"/>
          <p:nvPr>
            <p:ph idx="4" type="title"/>
          </p:nvPr>
        </p:nvSpPr>
        <p:spPr>
          <a:xfrm>
            <a:off x="2825471" y="3177631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$2500+</a:t>
            </a:r>
            <a:endParaRPr/>
          </a:p>
        </p:txBody>
      </p:sp>
      <p:sp>
        <p:nvSpPr>
          <p:cNvPr id="2183" name="Google Shape;2183;p46"/>
          <p:cNvSpPr txBox="1"/>
          <p:nvPr>
            <p:ph idx="5" type="subTitle"/>
          </p:nvPr>
        </p:nvSpPr>
        <p:spPr>
          <a:xfrm>
            <a:off x="2834615" y="3698839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Cost Saving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4" name="Google Shape;2184;p46"/>
          <p:cNvSpPr txBox="1"/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Solution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9" name="Google Shape;21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89" y="911025"/>
            <a:ext cx="7524412" cy="42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0" name="Google Shape;2190;p47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7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Electricity Order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47"/>
          <p:cNvSpPr txBox="1"/>
          <p:nvPr/>
        </p:nvSpPr>
        <p:spPr>
          <a:xfrm>
            <a:off x="7303800" y="2290375"/>
            <a:ext cx="18402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Reduction days based on surplus electricity storage</a:t>
            </a:r>
            <a:endParaRPr b="1"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D85C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3D85C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Blue: reduction day only for normal demand </a:t>
            </a:r>
            <a:endParaRPr sz="1200">
              <a:solidFill>
                <a:srgbClr val="3D85C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Green: </a:t>
            </a:r>
            <a:r>
              <a:rPr lang="en" sz="1200">
                <a:solidFill>
                  <a:srgbClr val="38761D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reduction day only for high demand</a:t>
            </a:r>
            <a:endParaRPr sz="1200">
              <a:solidFill>
                <a:srgbClr val="38761D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Red: reduction day for both normal &amp; high demand</a:t>
            </a:r>
            <a:endParaRPr sz="1200">
              <a:solidFill>
                <a:srgbClr val="FF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Note: 5 days for each demand storage  in June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48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Communication 16</a:t>
            </a:r>
            <a:endParaRPr/>
          </a:p>
        </p:txBody>
      </p:sp>
      <p:sp>
        <p:nvSpPr>
          <p:cNvPr id="2198" name="Google Shape;2198;p48"/>
          <p:cNvSpPr txBox="1"/>
          <p:nvPr/>
        </p:nvSpPr>
        <p:spPr>
          <a:xfrm>
            <a:off x="2963562" y="1335925"/>
            <a:ext cx="3216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If high demand for previous day</a:t>
            </a:r>
            <a:endParaRPr b="0" i="0" sz="18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99" name="Google Shape;2199;p48"/>
          <p:cNvSpPr txBox="1"/>
          <p:nvPr/>
        </p:nvSpPr>
        <p:spPr>
          <a:xfrm>
            <a:off x="3097477" y="2089921"/>
            <a:ext cx="621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50%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0" name="Google Shape;2200;p48"/>
          <p:cNvSpPr txBox="1"/>
          <p:nvPr/>
        </p:nvSpPr>
        <p:spPr>
          <a:xfrm>
            <a:off x="5429197" y="2089921"/>
            <a:ext cx="622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50%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1" name="Google Shape;2201;p48"/>
          <p:cNvSpPr/>
          <p:nvPr/>
        </p:nvSpPr>
        <p:spPr>
          <a:xfrm rot="5400000">
            <a:off x="4461177" y="582575"/>
            <a:ext cx="218100" cy="27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48"/>
          <p:cNvSpPr/>
          <p:nvPr/>
        </p:nvSpPr>
        <p:spPr>
          <a:xfrm rot="5400000">
            <a:off x="3758712" y="1285175"/>
            <a:ext cx="218100" cy="13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48"/>
          <p:cNvSpPr txBox="1"/>
          <p:nvPr/>
        </p:nvSpPr>
        <p:spPr>
          <a:xfrm>
            <a:off x="2535775" y="4195650"/>
            <a:ext cx="4068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10% high demand chance for 5 days still works,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regardless whether it is high or normal demand the previous day</a:t>
            </a:r>
            <a:endParaRPr b="0" i="0" sz="12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4" name="Google Shape;2204;p48"/>
          <p:cNvSpPr txBox="1"/>
          <p:nvPr/>
        </p:nvSpPr>
        <p:spPr>
          <a:xfrm>
            <a:off x="2109874" y="1796076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 Demand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5" name="Google Shape;2205;p48"/>
          <p:cNvSpPr txBox="1"/>
          <p:nvPr/>
        </p:nvSpPr>
        <p:spPr>
          <a:xfrm>
            <a:off x="6042963" y="1796075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Normal Demand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6" name="Google Shape;2206;p48"/>
          <p:cNvSpPr txBox="1"/>
          <p:nvPr/>
        </p:nvSpPr>
        <p:spPr>
          <a:xfrm>
            <a:off x="2870849" y="2795800"/>
            <a:ext cx="3402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If normal demand for previous day</a:t>
            </a:r>
            <a:endParaRPr b="0" i="0" sz="18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07" name="Google Shape;2207;p48"/>
          <p:cNvSpPr txBox="1"/>
          <p:nvPr/>
        </p:nvSpPr>
        <p:spPr>
          <a:xfrm>
            <a:off x="3097477" y="3549784"/>
            <a:ext cx="621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20</a:t>
            </a: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8" name="Google Shape;2208;p48"/>
          <p:cNvSpPr txBox="1"/>
          <p:nvPr/>
        </p:nvSpPr>
        <p:spPr>
          <a:xfrm>
            <a:off x="5429197" y="3549784"/>
            <a:ext cx="622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80</a:t>
            </a:r>
            <a:r>
              <a:rPr lang="en" sz="1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9" name="Google Shape;2209;p48"/>
          <p:cNvSpPr/>
          <p:nvPr/>
        </p:nvSpPr>
        <p:spPr>
          <a:xfrm rot="5400000">
            <a:off x="4461177" y="2042438"/>
            <a:ext cx="218100" cy="27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48"/>
          <p:cNvSpPr/>
          <p:nvPr/>
        </p:nvSpPr>
        <p:spPr>
          <a:xfrm rot="5400000">
            <a:off x="3402800" y="3101150"/>
            <a:ext cx="218100" cy="6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48"/>
          <p:cNvSpPr txBox="1"/>
          <p:nvPr/>
        </p:nvSpPr>
        <p:spPr>
          <a:xfrm>
            <a:off x="2109874" y="3255938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High Demand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2" name="Google Shape;2212;p48"/>
          <p:cNvSpPr txBox="1"/>
          <p:nvPr/>
        </p:nvSpPr>
        <p:spPr>
          <a:xfrm>
            <a:off x="6051388" y="3255938"/>
            <a:ext cx="987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Normal Demand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7" name="Google Shape;2217;p49"/>
          <p:cNvGrpSpPr/>
          <p:nvPr/>
        </p:nvGrpSpPr>
        <p:grpSpPr>
          <a:xfrm>
            <a:off x="2822675" y="2318295"/>
            <a:ext cx="3480300" cy="1145100"/>
            <a:chOff x="2771600" y="526920"/>
            <a:chExt cx="3480300" cy="1145100"/>
          </a:xfrm>
        </p:grpSpPr>
        <p:sp>
          <p:nvSpPr>
            <p:cNvPr id="2218" name="Google Shape;2218;p49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49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0" name="Google Shape;2220;p49"/>
          <p:cNvGrpSpPr/>
          <p:nvPr/>
        </p:nvGrpSpPr>
        <p:grpSpPr>
          <a:xfrm>
            <a:off x="2836425" y="1016233"/>
            <a:ext cx="3480300" cy="1145100"/>
            <a:chOff x="2771600" y="526920"/>
            <a:chExt cx="3480300" cy="1145100"/>
          </a:xfrm>
        </p:grpSpPr>
        <p:sp>
          <p:nvSpPr>
            <p:cNvPr id="2221" name="Google Shape;2221;p49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49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3" name="Google Shape;2223;p49"/>
          <p:cNvSpPr txBox="1"/>
          <p:nvPr>
            <p:ph idx="3" type="subTitle"/>
          </p:nvPr>
        </p:nvSpPr>
        <p:spPr>
          <a:xfrm>
            <a:off x="2820896" y="1754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Expected Total Cost</a:t>
            </a:r>
            <a:endParaRPr/>
          </a:p>
        </p:txBody>
      </p:sp>
      <p:sp>
        <p:nvSpPr>
          <p:cNvPr id="2224" name="Google Shape;2224;p49"/>
          <p:cNvSpPr txBox="1"/>
          <p:nvPr>
            <p:ph idx="2" type="title"/>
          </p:nvPr>
        </p:nvSpPr>
        <p:spPr>
          <a:xfrm>
            <a:off x="2820896" y="123408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$65601.65</a:t>
            </a:r>
            <a:endParaRPr/>
          </a:p>
        </p:txBody>
      </p:sp>
      <p:sp>
        <p:nvSpPr>
          <p:cNvPr id="2225" name="Google Shape;2225;p49"/>
          <p:cNvSpPr txBox="1"/>
          <p:nvPr>
            <p:ph idx="4" type="title"/>
          </p:nvPr>
        </p:nvSpPr>
        <p:spPr>
          <a:xfrm>
            <a:off x="2816321" y="249540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$5300</a:t>
            </a:r>
            <a:endParaRPr/>
          </a:p>
        </p:txBody>
      </p:sp>
      <p:sp>
        <p:nvSpPr>
          <p:cNvPr id="2226" name="Google Shape;2226;p49"/>
          <p:cNvSpPr txBox="1"/>
          <p:nvPr>
            <p:ph idx="5" type="subTitle"/>
          </p:nvPr>
        </p:nvSpPr>
        <p:spPr>
          <a:xfrm>
            <a:off x="2825465" y="301661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Cost Saving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9"/>
          <p:cNvSpPr txBox="1"/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Solution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228" name="Google Shape;2228;p49"/>
          <p:cNvGrpSpPr/>
          <p:nvPr/>
        </p:nvGrpSpPr>
        <p:grpSpPr>
          <a:xfrm>
            <a:off x="2836425" y="3620370"/>
            <a:ext cx="3480300" cy="1145100"/>
            <a:chOff x="2771600" y="526920"/>
            <a:chExt cx="3480300" cy="1145100"/>
          </a:xfrm>
        </p:grpSpPr>
        <p:sp>
          <p:nvSpPr>
            <p:cNvPr id="2229" name="Google Shape;2229;p49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49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1" name="Google Shape;2231;p49"/>
          <p:cNvSpPr txBox="1"/>
          <p:nvPr>
            <p:ph idx="4" type="title"/>
          </p:nvPr>
        </p:nvSpPr>
        <p:spPr>
          <a:xfrm>
            <a:off x="2834621" y="3909431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111 MWH</a:t>
            </a:r>
            <a:endParaRPr/>
          </a:p>
        </p:txBody>
      </p:sp>
      <p:sp>
        <p:nvSpPr>
          <p:cNvPr id="2232" name="Google Shape;2232;p49"/>
          <p:cNvSpPr txBox="1"/>
          <p:nvPr>
            <p:ph idx="5" type="subTitle"/>
          </p:nvPr>
        </p:nvSpPr>
        <p:spPr>
          <a:xfrm>
            <a:off x="2816315" y="438361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Initial Order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50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Size vs. Total Cost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8" name="Google Shape;22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50" y="814214"/>
            <a:ext cx="7696500" cy="432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51"/>
          <p:cNvSpPr txBox="1"/>
          <p:nvPr>
            <p:ph type="title"/>
          </p:nvPr>
        </p:nvSpPr>
        <p:spPr>
          <a:xfrm>
            <a:off x="2103150" y="203219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>
                <a:solidFill>
                  <a:schemeClr val="dk2"/>
                </a:solidFill>
              </a:rPr>
              <a:t>Thanks!</a:t>
            </a:r>
            <a:endParaRPr sz="7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38"/>
          <p:cNvSpPr txBox="1"/>
          <p:nvPr>
            <p:ph type="title"/>
          </p:nvPr>
        </p:nvSpPr>
        <p:spPr>
          <a:xfrm>
            <a:off x="3030900" y="2169461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Introduction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39"/>
          <p:cNvSpPr txBox="1"/>
          <p:nvPr/>
        </p:nvSpPr>
        <p:spPr>
          <a:xfrm>
            <a:off x="3694126" y="2309941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B8FD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Daily Demand</a:t>
            </a:r>
            <a:endParaRPr sz="1800">
              <a:solidFill>
                <a:srgbClr val="AB8FD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71" name="Google Shape;2071;p39"/>
          <p:cNvSpPr txBox="1"/>
          <p:nvPr/>
        </p:nvSpPr>
        <p:spPr>
          <a:xfrm>
            <a:off x="1024078" y="2309941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B8FD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Cost</a:t>
            </a:r>
            <a:endParaRPr sz="1800">
              <a:solidFill>
                <a:srgbClr val="AB8FD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72" name="Google Shape;2072;p39"/>
          <p:cNvSpPr txBox="1"/>
          <p:nvPr/>
        </p:nvSpPr>
        <p:spPr>
          <a:xfrm>
            <a:off x="6355030" y="2309941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B8FDC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Battery</a:t>
            </a:r>
            <a:endParaRPr sz="1800">
              <a:solidFill>
                <a:srgbClr val="AB8FDC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73" name="Google Shape;2073;p39"/>
          <p:cNvSpPr txBox="1"/>
          <p:nvPr/>
        </p:nvSpPr>
        <p:spPr>
          <a:xfrm>
            <a:off x="3061200" y="2722950"/>
            <a:ext cx="29820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31, 32, 39, 32, 36, 25, 33, 33, 34, 36, 36, 28, 28, 47, 33, 40, 41, 27, 37, 29, 29, 42, 49, 36, 38, 32, 29, 32, 27, 42</a:t>
            </a:r>
            <a:endParaRPr sz="16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4" name="Google Shape;2074;p39"/>
          <p:cNvSpPr txBox="1"/>
          <p:nvPr/>
        </p:nvSpPr>
        <p:spPr>
          <a:xfrm>
            <a:off x="1024078" y="2721421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300 + 80 x^0.9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75" name="Google Shape;2075;p39"/>
          <p:cNvSpPr txBox="1"/>
          <p:nvPr/>
        </p:nvSpPr>
        <p:spPr>
          <a:xfrm>
            <a:off x="6355030" y="2721421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80 MWh</a:t>
            </a:r>
            <a:endParaRPr sz="16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076" name="Google Shape;2076;p39"/>
          <p:cNvGrpSpPr/>
          <p:nvPr/>
        </p:nvGrpSpPr>
        <p:grpSpPr>
          <a:xfrm>
            <a:off x="7027048" y="1805299"/>
            <a:ext cx="421914" cy="420759"/>
            <a:chOff x="-2571737" y="2403625"/>
            <a:chExt cx="292225" cy="291425"/>
          </a:xfrm>
        </p:grpSpPr>
        <p:sp>
          <p:nvSpPr>
            <p:cNvPr id="2077" name="Google Shape;2077;p39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2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2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2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2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2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2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2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4" name="Google Shape;2084;p39"/>
          <p:cNvSpPr txBox="1"/>
          <p:nvPr>
            <p:ph type="title"/>
          </p:nvPr>
        </p:nvSpPr>
        <p:spPr>
          <a:xfrm>
            <a:off x="1116550" y="454500"/>
            <a:ext cx="691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13</a:t>
            </a:r>
            <a:endParaRPr/>
          </a:p>
        </p:txBody>
      </p:sp>
      <p:grpSp>
        <p:nvGrpSpPr>
          <p:cNvPr id="2085" name="Google Shape;2085;p39"/>
          <p:cNvGrpSpPr/>
          <p:nvPr/>
        </p:nvGrpSpPr>
        <p:grpSpPr>
          <a:xfrm>
            <a:off x="1696053" y="1805808"/>
            <a:ext cx="420789" cy="421768"/>
            <a:chOff x="-62518200" y="2692475"/>
            <a:chExt cx="318225" cy="289100"/>
          </a:xfrm>
        </p:grpSpPr>
        <p:sp>
          <p:nvSpPr>
            <p:cNvPr id="2086" name="Google Shape;2086;p39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8" name="Google Shape;2088;p39"/>
          <p:cNvGrpSpPr/>
          <p:nvPr/>
        </p:nvGrpSpPr>
        <p:grpSpPr>
          <a:xfrm>
            <a:off x="4334294" y="1805299"/>
            <a:ext cx="475310" cy="420762"/>
            <a:chOff x="-64774725" y="1916550"/>
            <a:chExt cx="319000" cy="314400"/>
          </a:xfrm>
        </p:grpSpPr>
        <p:sp>
          <p:nvSpPr>
            <p:cNvPr id="2089" name="Google Shape;2089;p39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5" name="Google Shape;20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04" y="911025"/>
            <a:ext cx="7524384" cy="42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6" name="Google Shape;2096;p40"/>
          <p:cNvSpPr txBox="1"/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Electricity Order for June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7" name="Google Shape;2097;p40"/>
          <p:cNvGrpSpPr/>
          <p:nvPr/>
        </p:nvGrpSpPr>
        <p:grpSpPr>
          <a:xfrm>
            <a:off x="8186493" y="2310947"/>
            <a:ext cx="841885" cy="958907"/>
            <a:chOff x="-2638797" y="492125"/>
            <a:chExt cx="3480300" cy="1145100"/>
          </a:xfrm>
        </p:grpSpPr>
        <p:sp>
          <p:nvSpPr>
            <p:cNvPr id="2098" name="Google Shape;2098;p40"/>
            <p:cNvSpPr/>
            <p:nvPr/>
          </p:nvSpPr>
          <p:spPr>
            <a:xfrm>
              <a:off x="-2638797" y="492125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-2560644" y="606722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0" name="Google Shape;2100;p40"/>
          <p:cNvSpPr txBox="1"/>
          <p:nvPr/>
        </p:nvSpPr>
        <p:spPr>
          <a:xfrm>
            <a:off x="8186525" y="2374750"/>
            <a:ext cx="84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 da</a:t>
            </a:r>
            <a:r>
              <a:rPr lang="en">
                <a:solidFill>
                  <a:schemeClr val="dk1"/>
                </a:solidFill>
              </a:rPr>
              <a:t>ys with </a:t>
            </a:r>
            <a:r>
              <a:rPr lang="en">
                <a:solidFill>
                  <a:schemeClr val="dk1"/>
                </a:solidFill>
              </a:rPr>
              <a:t>0 order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1" name="Google Shape;2101;p40"/>
          <p:cNvSpPr txBox="1"/>
          <p:nvPr/>
        </p:nvSpPr>
        <p:spPr>
          <a:xfrm>
            <a:off x="6862575" y="5047225"/>
            <a:ext cx="27600" cy="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40"/>
          <p:cNvSpPr txBox="1"/>
          <p:nvPr/>
        </p:nvSpPr>
        <p:spPr>
          <a:xfrm>
            <a:off x="288800" y="1870375"/>
            <a:ext cx="276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40"/>
          <p:cNvSpPr txBox="1"/>
          <p:nvPr/>
        </p:nvSpPr>
        <p:spPr>
          <a:xfrm>
            <a:off x="809800" y="2590300"/>
            <a:ext cx="4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8" name="Google Shape;2108;p41"/>
          <p:cNvGrpSpPr/>
          <p:nvPr/>
        </p:nvGrpSpPr>
        <p:grpSpPr>
          <a:xfrm>
            <a:off x="2830575" y="2178345"/>
            <a:ext cx="3480300" cy="1145100"/>
            <a:chOff x="2771600" y="526920"/>
            <a:chExt cx="3480300" cy="1145100"/>
          </a:xfrm>
        </p:grpSpPr>
        <p:sp>
          <p:nvSpPr>
            <p:cNvPr id="2109" name="Google Shape;2109;p41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41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1" name="Google Shape;2111;p41"/>
          <p:cNvSpPr txBox="1"/>
          <p:nvPr>
            <p:ph idx="3" type="subTitle"/>
          </p:nvPr>
        </p:nvSpPr>
        <p:spPr>
          <a:xfrm>
            <a:off x="2828771" y="2987805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Expected Total Cost</a:t>
            </a:r>
            <a:endParaRPr/>
          </a:p>
        </p:txBody>
      </p:sp>
      <p:sp>
        <p:nvSpPr>
          <p:cNvPr id="2112" name="Google Shape;2112;p41"/>
          <p:cNvSpPr txBox="1"/>
          <p:nvPr>
            <p:ph idx="2" type="title"/>
          </p:nvPr>
        </p:nvSpPr>
        <p:spPr>
          <a:xfrm>
            <a:off x="2828771" y="2467407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$55329.57</a:t>
            </a:r>
            <a:endParaRPr/>
          </a:p>
        </p:txBody>
      </p:sp>
      <p:sp>
        <p:nvSpPr>
          <p:cNvPr id="2113" name="Google Shape;2113;p41"/>
          <p:cNvSpPr txBox="1"/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Solution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42"/>
          <p:cNvSpPr txBox="1"/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Communication 14</a:t>
            </a:r>
            <a:endParaRPr/>
          </a:p>
        </p:txBody>
      </p:sp>
      <p:sp>
        <p:nvSpPr>
          <p:cNvPr id="2119" name="Google Shape;2119;p42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p42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42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42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42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54, 57, 65, 54, 59, 45, 58, 54, 52, 66, 55, 44, 49, 83, 59, 66, 68, 49, 62, 54, 53, 79, 82, 61, 65, 53, 47, 51, 50, 65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24" name="Google Shape;2124;p42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31, 32, 39, 32, 36, 25, 33, 33, 34, 36, 36, 28, 28, 47, 33, 40, 41, 27, 37, 29, 29, 42, 49, 36, 38, 32, 29, 32, 27, 42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25" name="Google Shape;2125;p42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High Demand</a:t>
            </a:r>
            <a:endParaRPr sz="1800"/>
          </a:p>
        </p:txBody>
      </p:sp>
      <p:sp>
        <p:nvSpPr>
          <p:cNvPr id="2126" name="Google Shape;2126;p42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Normal Demand</a:t>
            </a:r>
            <a:endParaRPr sz="1800"/>
          </a:p>
        </p:txBody>
      </p:sp>
      <p:sp>
        <p:nvSpPr>
          <p:cNvPr id="2127" name="Google Shape;2127;p42"/>
          <p:cNvSpPr txBox="1"/>
          <p:nvPr>
            <p:ph idx="5" type="title"/>
          </p:nvPr>
        </p:nvSpPr>
        <p:spPr>
          <a:xfrm>
            <a:off x="2629175" y="1627625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60%</a:t>
            </a:r>
            <a:endParaRPr/>
          </a:p>
        </p:txBody>
      </p:sp>
      <p:sp>
        <p:nvSpPr>
          <p:cNvPr id="2128" name="Google Shape;2128;p42"/>
          <p:cNvSpPr txBox="1"/>
          <p:nvPr>
            <p:ph idx="6" type="title"/>
          </p:nvPr>
        </p:nvSpPr>
        <p:spPr>
          <a:xfrm>
            <a:off x="5496650" y="1627625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40%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3" name="Google Shape;2133;p43"/>
          <p:cNvGrpSpPr/>
          <p:nvPr/>
        </p:nvGrpSpPr>
        <p:grpSpPr>
          <a:xfrm>
            <a:off x="2831825" y="3000520"/>
            <a:ext cx="3480300" cy="1145100"/>
            <a:chOff x="2771600" y="526920"/>
            <a:chExt cx="3480300" cy="1145100"/>
          </a:xfrm>
        </p:grpSpPr>
        <p:sp>
          <p:nvSpPr>
            <p:cNvPr id="2134" name="Google Shape;2134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6" name="Google Shape;2136;p43"/>
          <p:cNvGrpSpPr/>
          <p:nvPr/>
        </p:nvGrpSpPr>
        <p:grpSpPr>
          <a:xfrm>
            <a:off x="2831825" y="1528370"/>
            <a:ext cx="3480300" cy="1145100"/>
            <a:chOff x="2771600" y="526920"/>
            <a:chExt cx="3480300" cy="1145100"/>
          </a:xfrm>
        </p:grpSpPr>
        <p:sp>
          <p:nvSpPr>
            <p:cNvPr id="2137" name="Google Shape;2137;p43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9" name="Google Shape;2139;p43"/>
          <p:cNvSpPr txBox="1"/>
          <p:nvPr>
            <p:ph idx="3" type="subTitle"/>
          </p:nvPr>
        </p:nvSpPr>
        <p:spPr>
          <a:xfrm>
            <a:off x="2825471" y="2226655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Expected Total Cost</a:t>
            </a:r>
            <a:endParaRPr/>
          </a:p>
        </p:txBody>
      </p:sp>
      <p:sp>
        <p:nvSpPr>
          <p:cNvPr id="2140" name="Google Shape;2140;p43"/>
          <p:cNvSpPr txBox="1"/>
          <p:nvPr>
            <p:ph idx="2" type="title"/>
          </p:nvPr>
        </p:nvSpPr>
        <p:spPr>
          <a:xfrm>
            <a:off x="2825471" y="1706257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$73593.87</a:t>
            </a:r>
            <a:endParaRPr/>
          </a:p>
        </p:txBody>
      </p:sp>
      <p:sp>
        <p:nvSpPr>
          <p:cNvPr id="2141" name="Google Shape;2141;p43"/>
          <p:cNvSpPr txBox="1"/>
          <p:nvPr>
            <p:ph idx="4" type="title"/>
          </p:nvPr>
        </p:nvSpPr>
        <p:spPr>
          <a:xfrm>
            <a:off x="2825471" y="3177631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111</a:t>
            </a:r>
            <a:r>
              <a:rPr lang="en"/>
              <a:t> MWh</a:t>
            </a:r>
            <a:endParaRPr/>
          </a:p>
        </p:txBody>
      </p:sp>
      <p:sp>
        <p:nvSpPr>
          <p:cNvPr id="2142" name="Google Shape;2142;p43"/>
          <p:cNvSpPr txBox="1"/>
          <p:nvPr>
            <p:ph idx="5" type="subTitle"/>
          </p:nvPr>
        </p:nvSpPr>
        <p:spPr>
          <a:xfrm>
            <a:off x="2834615" y="3698839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Initial Order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3" name="Google Shape;2143;p43"/>
          <p:cNvSpPr txBox="1"/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2"/>
                </a:solidFill>
              </a:rPr>
              <a:t>Solution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8" name="Google Shape;21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900" y="1378300"/>
            <a:ext cx="4660880" cy="376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Google Shape;2149;p44"/>
          <p:cNvPicPr preferRelativeResize="0"/>
          <p:nvPr/>
        </p:nvPicPr>
        <p:blipFill rotWithShape="1">
          <a:blip r:embed="rId4">
            <a:alphaModFix/>
          </a:blip>
          <a:srcRect b="0" l="0" r="13524" t="0"/>
          <a:stretch/>
        </p:blipFill>
        <p:spPr>
          <a:xfrm>
            <a:off x="236680" y="1378300"/>
            <a:ext cx="3943220" cy="37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0" name="Google Shape;2150;p44"/>
          <p:cNvSpPr txBox="1"/>
          <p:nvPr>
            <p:ph type="title"/>
          </p:nvPr>
        </p:nvSpPr>
        <p:spPr>
          <a:xfrm>
            <a:off x="4890475" y="805599"/>
            <a:ext cx="3239700" cy="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Daily Cost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44"/>
          <p:cNvSpPr txBox="1"/>
          <p:nvPr>
            <p:ph type="title"/>
          </p:nvPr>
        </p:nvSpPr>
        <p:spPr>
          <a:xfrm>
            <a:off x="-171312" y="805600"/>
            <a:ext cx="47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Daily Electricity Order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45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Communication 15</a:t>
            </a:r>
            <a:endParaRPr/>
          </a:p>
        </p:txBody>
      </p:sp>
      <p:sp>
        <p:nvSpPr>
          <p:cNvPr id="2157" name="Google Shape;2157;p45"/>
          <p:cNvSpPr txBox="1"/>
          <p:nvPr/>
        </p:nvSpPr>
        <p:spPr>
          <a:xfrm>
            <a:off x="5502839" y="2245998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b="0" i="0" sz="30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58" name="Google Shape;2158;p45"/>
          <p:cNvSpPr txBox="1"/>
          <p:nvPr/>
        </p:nvSpPr>
        <p:spPr>
          <a:xfrm>
            <a:off x="4570152" y="3110298"/>
            <a:ext cx="2752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Days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59" name="Google Shape;2159;p45"/>
          <p:cNvGrpSpPr/>
          <p:nvPr/>
        </p:nvGrpSpPr>
        <p:grpSpPr>
          <a:xfrm>
            <a:off x="5322821" y="1890011"/>
            <a:ext cx="1245900" cy="1245900"/>
            <a:chOff x="6293934" y="2789548"/>
            <a:chExt cx="1245900" cy="1245900"/>
          </a:xfrm>
        </p:grpSpPr>
        <p:sp>
          <p:nvSpPr>
            <p:cNvPr id="2160" name="Google Shape;2160;p45"/>
            <p:cNvSpPr/>
            <p:nvPr/>
          </p:nvSpPr>
          <p:spPr>
            <a:xfrm>
              <a:off x="6293934" y="2789548"/>
              <a:ext cx="1245900" cy="12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6401784" y="28974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2" name="Google Shape;2162;p45"/>
          <p:cNvGrpSpPr/>
          <p:nvPr/>
        </p:nvGrpSpPr>
        <p:grpSpPr>
          <a:xfrm>
            <a:off x="2574296" y="1889911"/>
            <a:ext cx="1245900" cy="1245900"/>
            <a:chOff x="6293934" y="1010648"/>
            <a:chExt cx="1245900" cy="1245900"/>
          </a:xfrm>
        </p:grpSpPr>
        <p:sp>
          <p:nvSpPr>
            <p:cNvPr id="2163" name="Google Shape;2163;p45"/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5" name="Google Shape;2165;p45"/>
          <p:cNvSpPr txBox="1"/>
          <p:nvPr/>
        </p:nvSpPr>
        <p:spPr>
          <a:xfrm>
            <a:off x="2754314" y="2241718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b="0" i="0" sz="27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66" name="Google Shape;2166;p45"/>
          <p:cNvSpPr txBox="1"/>
          <p:nvPr/>
        </p:nvSpPr>
        <p:spPr>
          <a:xfrm>
            <a:off x="1821627" y="3110398"/>
            <a:ext cx="2752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Chance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7" name="Google Shape;2167;p45"/>
          <p:cNvSpPr txBox="1"/>
          <p:nvPr/>
        </p:nvSpPr>
        <p:spPr>
          <a:xfrm>
            <a:off x="5506121" y="2244904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</a:t>
            </a:r>
            <a:endParaRPr b="0" i="0" sz="2700" u="none" cap="none" strike="noStrike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68" name="Google Shape;2168;p45"/>
          <p:cNvSpPr txBox="1"/>
          <p:nvPr/>
        </p:nvSpPr>
        <p:spPr>
          <a:xfrm>
            <a:off x="2671088" y="3845575"/>
            <a:ext cx="3798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90% chance of normal demand</a:t>
            </a:r>
            <a:endParaRPr b="0" i="0" sz="12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9" name="Google Shape;2169;p45"/>
          <p:cNvSpPr txBox="1"/>
          <p:nvPr/>
        </p:nvSpPr>
        <p:spPr>
          <a:xfrm>
            <a:off x="2741888" y="1203863"/>
            <a:ext cx="36564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Reduce the chance of </a:t>
            </a: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high d</a:t>
            </a: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emand</a:t>
            </a:r>
            <a:endParaRPr b="0" i="0" sz="18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