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335" r:id="rId3"/>
    <p:sldId id="347" r:id="rId4"/>
    <p:sldId id="348" r:id="rId5"/>
    <p:sldId id="349" r:id="rId6"/>
    <p:sldId id="350" r:id="rId7"/>
    <p:sldId id="356" r:id="rId8"/>
    <p:sldId id="355" r:id="rId9"/>
    <p:sldId id="351" r:id="rId10"/>
    <p:sldId id="352" r:id="rId11"/>
    <p:sldId id="353" r:id="rId12"/>
    <p:sldId id="354" r:id="rId13"/>
    <p:sldId id="357" r:id="rId14"/>
    <p:sldId id="346" r:id="rId15"/>
    <p:sldId id="345" r:id="rId16"/>
    <p:sldId id="358" r:id="rId17"/>
    <p:sldId id="35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00000"/>
    <a:srgbClr val="E34C27"/>
    <a:srgbClr val="E44D2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9D068-B525-4CAC-8186-CDB407C1BD77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895-8F15-4486-A1A9-47776EBBA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80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BCB7-3EBB-4567-84DF-F14E0EA17694}" type="datetime1">
              <a:rPr lang="ru-RU" smtClean="0"/>
              <a:pPr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4732-3364-452E-9031-DCA7F1BB99E5}" type="datetime1">
              <a:rPr lang="ru-RU" smtClean="0"/>
              <a:pPr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C2B1-E678-452A-A809-58A55B2525C8}" type="datetime1">
              <a:rPr lang="ru-RU" smtClean="0"/>
              <a:pPr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CD2-D2C4-43C3-AF04-952BCE295136}" type="datetime1">
              <a:rPr lang="ru-RU" smtClean="0"/>
              <a:pPr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0A9C-A938-48B9-99FF-784D2C142E09}" type="datetime1">
              <a:rPr lang="ru-RU" smtClean="0"/>
              <a:pPr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412C-B91E-49D1-B80B-E41D09A3AEB7}" type="datetime1">
              <a:rPr lang="ru-RU" smtClean="0"/>
              <a:pPr/>
              <a:t>18.09.2019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A638-819C-46E6-8EF1-24E3CE9A4AD1}" type="datetime1">
              <a:rPr lang="ru-RU" smtClean="0"/>
              <a:pPr/>
              <a:t>18.09.2019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37E0-F595-4781-B2FF-9706D5AF69B4}" type="datetime1">
              <a:rPr lang="ru-RU" smtClean="0"/>
              <a:pPr/>
              <a:t>18.09.2019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F1D4-220E-4E01-A264-CBD45BB1D1F2}" type="datetime1">
              <a:rPr lang="ru-RU" smtClean="0"/>
              <a:pPr/>
              <a:t>18.09.2019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84A-06BD-4400-9D4B-FC611A6A15B0}" type="datetime1">
              <a:rPr lang="ru-RU" smtClean="0"/>
              <a:pPr/>
              <a:t>18.09.2019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48DF-5963-4AEC-906A-AD3F848A733A}" type="datetime1">
              <a:rPr lang="ru-RU" smtClean="0"/>
              <a:pPr/>
              <a:t>18.09.2019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2D634-C2FB-4C55-AA0E-3890484A9E7F}" type="datetime1">
              <a:rPr lang="ru-RU" smtClean="0"/>
              <a:pPr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484784"/>
            <a:ext cx="46085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HTML</a:t>
            </a:r>
            <a:r>
              <a:rPr lang="en-US" sz="1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hy-AM" sz="1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hy-AM" sz="3200" b="1" dirty="0">
                <a:solidFill>
                  <a:srgbClr val="C00000"/>
                </a:solidFill>
              </a:rPr>
              <a:t>Lesson </a:t>
            </a:r>
            <a:r>
              <a:rPr lang="en-US" sz="32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448D649-EC7F-49E4-8BFC-D9FB3C739F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87" y="1224337"/>
            <a:ext cx="2952328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HTML Table Attributes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96AC735-43A8-47BE-9953-03AD59F39C7B}"/>
              </a:ext>
            </a:extLst>
          </p:cNvPr>
          <p:cNvSpPr/>
          <p:nvPr/>
        </p:nvSpPr>
        <p:spPr>
          <a:xfrm>
            <a:off x="539552" y="1392677"/>
            <a:ext cx="8064896" cy="70788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&lt;table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border=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"1"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width=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"400"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height=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"300"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cellpadding=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"10"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cellspacing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"20"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CD089CD-ED9F-4430-B324-D0C327D0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349202"/>
            <a:ext cx="63055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97517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HTML Cell Attributes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96AC735-43A8-47BE-9953-03AD59F39C7B}"/>
              </a:ext>
            </a:extLst>
          </p:cNvPr>
          <p:cNvSpPr/>
          <p:nvPr/>
        </p:nvSpPr>
        <p:spPr>
          <a:xfrm>
            <a:off x="539552" y="1624444"/>
            <a:ext cx="8064896" cy="40011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&lt;td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rowspan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"2"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colspan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"3"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B0E5C70-8E87-49DC-AF0F-56868521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348880"/>
            <a:ext cx="6067425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2916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HTML Table Caption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96AC735-43A8-47BE-9953-03AD59F39C7B}"/>
              </a:ext>
            </a:extLst>
          </p:cNvPr>
          <p:cNvSpPr/>
          <p:nvPr/>
        </p:nvSpPr>
        <p:spPr>
          <a:xfrm>
            <a:off x="539552" y="1323618"/>
            <a:ext cx="8064896" cy="70788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The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&lt;caption&gt;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 must be inserted immediately after the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&lt;table&gt;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5673813-EC03-45D7-A526-2A8DBD5ED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91" y="2263477"/>
            <a:ext cx="6267450" cy="433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4609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332656"/>
            <a:ext cx="80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Task:1</a:t>
            </a:r>
            <a:endParaRPr lang="en-US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137013D-5F8D-4C21-A1F9-C06594C4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53269"/>
            <a:ext cx="4876800" cy="5172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4956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332656"/>
            <a:ext cx="80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Task:</a:t>
            </a:r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2F137AA-B4F6-43F9-AD2F-D02CABDE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3581400" cy="2676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5577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332656"/>
            <a:ext cx="80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Task:</a:t>
            </a:r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</a:p>
        </p:txBody>
      </p:sp>
      <p:pic>
        <p:nvPicPr>
          <p:cNvPr id="5" name="Рисунок 1">
            <a:extLst>
              <a:ext uri="{FF2B5EF4-FFF2-40B4-BE49-F238E27FC236}">
                <a16:creationId xmlns="" xmlns:a16="http://schemas.microsoft.com/office/drawing/2014/main" id="{FFBD5AEB-B10F-435C-BA80-D78615A4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53915"/>
            <a:ext cx="3552381" cy="61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332656"/>
            <a:ext cx="80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Task:</a:t>
            </a:r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ED22597-D0A8-46B2-8035-B11A0692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351"/>
            <a:ext cx="9144000" cy="26112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362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332656"/>
            <a:ext cx="80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Task:</a:t>
            </a:r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E6A0E37-2302-430B-B695-F66DF345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200150"/>
            <a:ext cx="8505825" cy="5657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826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HTML Images</a:t>
            </a:r>
            <a:endParaRPr lang="en-US" sz="4800" dirty="0"/>
          </a:p>
        </p:txBody>
      </p:sp>
      <p:sp>
        <p:nvSpPr>
          <p:cNvPr id="9" name="Rectangle 8"/>
          <p:cNvSpPr/>
          <p:nvPr/>
        </p:nvSpPr>
        <p:spPr>
          <a:xfrm>
            <a:off x="545982" y="4177824"/>
            <a:ext cx="8064896" cy="40011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</a:t>
            </a:r>
            <a:r>
              <a:rPr lang="en-US" sz="2000" dirty="0" err="1">
                <a:solidFill>
                  <a:schemeClr val="tx2"/>
                </a:solidFill>
                <a:latin typeface="Verdana" panose="020B0604030504040204" pitchFamily="34" charset="0"/>
              </a:rPr>
              <a:t>img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src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"1.jpg"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alt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="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apple"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width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"500"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height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"600"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A3E8BFB-8873-4827-894A-3BDC905BA3DF}"/>
              </a:ext>
            </a:extLst>
          </p:cNvPr>
          <p:cNvSpPr/>
          <p:nvPr/>
        </p:nvSpPr>
        <p:spPr>
          <a:xfrm>
            <a:off x="545982" y="1464459"/>
            <a:ext cx="8064896" cy="1015663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In HTML, images are defined with the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</a:t>
            </a:r>
            <a:r>
              <a:rPr lang="en-US" sz="2000" dirty="0" err="1">
                <a:solidFill>
                  <a:schemeClr val="tx2"/>
                </a:solidFill>
                <a:latin typeface="Verdana" panose="020B0604030504040204" pitchFamily="34" charset="0"/>
              </a:rPr>
              <a:t>img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tag.</a:t>
            </a:r>
          </a:p>
          <a:p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The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</a:t>
            </a:r>
            <a:r>
              <a:rPr lang="en-US" sz="2000" dirty="0" err="1">
                <a:solidFill>
                  <a:schemeClr val="tx2"/>
                </a:solidFill>
                <a:latin typeface="Verdana" panose="020B0604030504040204" pitchFamily="34" charset="0"/>
              </a:rPr>
              <a:t>img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 is </a:t>
            </a:r>
            <a:r>
              <a:rPr lang="en-US" sz="2000" i="1" dirty="0">
                <a:solidFill>
                  <a:srgbClr val="C00000"/>
                </a:solidFill>
                <a:latin typeface="Verdana" panose="020B0604030504040204" pitchFamily="34" charset="0"/>
              </a:rPr>
              <a:t>empty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, it contains attributes only, and does not have a closing tag.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5AD9A11-A796-4CA0-9C47-0845B0F1C5B9}"/>
              </a:ext>
            </a:extLst>
          </p:cNvPr>
          <p:cNvSpPr/>
          <p:nvPr/>
        </p:nvSpPr>
        <p:spPr>
          <a:xfrm>
            <a:off x="545982" y="2845818"/>
            <a:ext cx="8064896" cy="964880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Images Syntax: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&lt;</a:t>
            </a:r>
            <a:r>
              <a:rPr lang="en-US" sz="2000" dirty="0" err="1">
                <a:solidFill>
                  <a:srgbClr val="C00000"/>
                </a:solidFill>
                <a:latin typeface="Verdana" panose="020B0604030504040204" pitchFamily="34" charset="0"/>
              </a:rPr>
              <a:t>img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src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"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url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"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&gt;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66B6D3E-F119-4825-812B-67410050EE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924225"/>
            <a:ext cx="1906538" cy="1906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388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HTML Lists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AE8AF77-8830-4B57-9F8A-37B21529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319337"/>
            <a:ext cx="8515350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48826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Unordered HTML 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B1EAAA2-B235-4A43-98F2-327ECDA925EE}"/>
              </a:ext>
            </a:extLst>
          </p:cNvPr>
          <p:cNvSpPr/>
          <p:nvPr/>
        </p:nvSpPr>
        <p:spPr>
          <a:xfrm>
            <a:off x="539552" y="1490008"/>
            <a:ext cx="8064896" cy="193899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An unordered list starts with the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&lt;ul&gt;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tag. Each list item starts with the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&lt;li&gt;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tag.</a:t>
            </a:r>
          </a:p>
          <a:p>
            <a:endParaRPr lang="en-US" sz="2000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The list items will be marked with bullets (small black circles) by default</a:t>
            </a:r>
          </a:p>
          <a:p>
            <a:endParaRPr lang="en-US" sz="2000" dirty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6FCAC4F-6E91-4AB2-83B1-ED8FB244C637}"/>
              </a:ext>
            </a:extLst>
          </p:cNvPr>
          <p:cNvSpPr/>
          <p:nvPr/>
        </p:nvSpPr>
        <p:spPr>
          <a:xfrm>
            <a:off x="755576" y="3827363"/>
            <a:ext cx="3528392" cy="2338397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&lt;ul&gt;</a:t>
            </a:r>
            <a:b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  &lt;li&gt;</a:t>
            </a:r>
            <a:r>
              <a:rPr lang="it-IT" sz="2000" dirty="0">
                <a:latin typeface="Verdana" panose="020B0604030504040204" pitchFamily="34" charset="0"/>
              </a:rPr>
              <a:t>Coffee</a:t>
            </a: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&lt;/li&gt;</a:t>
            </a:r>
            <a:b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  &lt;li&gt;</a:t>
            </a:r>
            <a:r>
              <a:rPr lang="it-IT" sz="2000" dirty="0">
                <a:latin typeface="Verdana" panose="020B0604030504040204" pitchFamily="34" charset="0"/>
              </a:rPr>
              <a:t>Tea</a:t>
            </a: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&lt;/li&gt;</a:t>
            </a:r>
            <a:b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  &lt;li&gt;</a:t>
            </a:r>
            <a:r>
              <a:rPr lang="it-IT" sz="2000" dirty="0">
                <a:latin typeface="Verdana" panose="020B0604030504040204" pitchFamily="34" charset="0"/>
              </a:rPr>
              <a:t>Milk</a:t>
            </a: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&lt;/li&gt;</a:t>
            </a:r>
            <a:b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&lt;/ul&gt;</a:t>
            </a:r>
            <a:endParaRPr lang="en-US" sz="2000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E6F3A71-7D4C-4FF0-99C7-DD3C9069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827363"/>
            <a:ext cx="2376264" cy="2265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1420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Ordered HTML 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B1EAAA2-B235-4A43-98F2-327ECDA925EE}"/>
              </a:ext>
            </a:extLst>
          </p:cNvPr>
          <p:cNvSpPr/>
          <p:nvPr/>
        </p:nvSpPr>
        <p:spPr>
          <a:xfrm>
            <a:off x="539552" y="1797784"/>
            <a:ext cx="8064896" cy="1323439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An ordered list starts with the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</a:t>
            </a:r>
            <a:r>
              <a:rPr lang="en-US" sz="2000" dirty="0" err="1">
                <a:solidFill>
                  <a:schemeClr val="tx2"/>
                </a:solidFill>
                <a:latin typeface="Verdana" panose="020B0604030504040204" pitchFamily="34" charset="0"/>
              </a:rPr>
              <a:t>ol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tag. Each list item starts with the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&lt;li&gt;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tag.</a:t>
            </a:r>
          </a:p>
          <a:p>
            <a:endParaRPr lang="en-US" sz="2000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The list items will be marked with numbers by default: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6FCAC4F-6E91-4AB2-83B1-ED8FB244C637}"/>
              </a:ext>
            </a:extLst>
          </p:cNvPr>
          <p:cNvSpPr/>
          <p:nvPr/>
        </p:nvSpPr>
        <p:spPr>
          <a:xfrm>
            <a:off x="761266" y="3774396"/>
            <a:ext cx="3528392" cy="2338397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&lt;ol&gt;</a:t>
            </a:r>
            <a:b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  &lt;li&gt;</a:t>
            </a:r>
            <a:r>
              <a:rPr lang="it-IT" sz="2000" dirty="0">
                <a:latin typeface="Verdana" panose="020B0604030504040204" pitchFamily="34" charset="0"/>
              </a:rPr>
              <a:t>Coffee</a:t>
            </a: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&lt;/li&gt;</a:t>
            </a:r>
            <a:b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  &lt;li&gt;</a:t>
            </a:r>
            <a:r>
              <a:rPr lang="it-IT" sz="2000" dirty="0">
                <a:latin typeface="Verdana" panose="020B0604030504040204" pitchFamily="34" charset="0"/>
              </a:rPr>
              <a:t>Tea</a:t>
            </a: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&lt;/li&gt;</a:t>
            </a:r>
            <a:b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  &lt;li&gt;</a:t>
            </a:r>
            <a:r>
              <a:rPr lang="it-IT" sz="2000" dirty="0">
                <a:latin typeface="Verdana" panose="020B0604030504040204" pitchFamily="34" charset="0"/>
              </a:rPr>
              <a:t>Milk</a:t>
            </a: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&lt;/li&gt;</a:t>
            </a:r>
            <a:b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&lt;/ol&gt;</a:t>
            </a:r>
            <a:endParaRPr lang="en-US" sz="2000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A3F208F-1AE6-40E1-A20E-F6CC7489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3" y="3774396"/>
            <a:ext cx="2892517" cy="2338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5211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Ordered List – Type attribute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B1EAAA2-B235-4A43-98F2-327ECDA925EE}"/>
              </a:ext>
            </a:extLst>
          </p:cNvPr>
          <p:cNvSpPr/>
          <p:nvPr/>
        </p:nvSpPr>
        <p:spPr>
          <a:xfrm>
            <a:off x="547653" y="1664456"/>
            <a:ext cx="8064896" cy="707886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The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 type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attribute of the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</a:t>
            </a:r>
            <a:r>
              <a:rPr lang="en-US" sz="2000" dirty="0" err="1">
                <a:solidFill>
                  <a:schemeClr val="tx2"/>
                </a:solidFill>
                <a:latin typeface="Verdana" panose="020B0604030504040204" pitchFamily="34" charset="0"/>
              </a:rPr>
              <a:t>ol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tag, defines the type of the list item marker: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09E8FAC9-5651-4570-BCB2-4D611F124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0872354"/>
              </p:ext>
            </p:extLst>
          </p:nvPr>
        </p:nvGraphicFramePr>
        <p:xfrm>
          <a:off x="539552" y="2614965"/>
          <a:ext cx="8072998" cy="389859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4838949"/>
                    </a:ext>
                  </a:extLst>
                </a:gridCol>
                <a:gridCol w="6056774">
                  <a:extLst>
                    <a:ext uri="{9D8B030D-6E8A-4147-A177-3AD203B41FA5}">
                      <a16:colId xmlns="" xmlns:a16="http://schemas.microsoft.com/office/drawing/2014/main" val="1144135715"/>
                    </a:ext>
                  </a:extLst>
                </a:gridCol>
              </a:tblGrid>
              <a:tr h="39353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Type</a:t>
                      </a:r>
                    </a:p>
                  </a:txBody>
                  <a:tcPr marL="145015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72507" marR="72507" marT="72507" marB="72507"/>
                </a:tc>
                <a:extLst>
                  <a:ext uri="{0D108BD9-81ED-4DB2-BD59-A6C34878D82A}">
                    <a16:rowId xmlns="" xmlns:a16="http://schemas.microsoft.com/office/drawing/2014/main" val="2130376704"/>
                  </a:ext>
                </a:extLst>
              </a:tr>
              <a:tr h="6465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type="1"</a:t>
                      </a:r>
                    </a:p>
                  </a:txBody>
                  <a:tcPr marL="145015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72507" marR="72507" marT="72507" marB="72507"/>
                </a:tc>
                <a:extLst>
                  <a:ext uri="{0D108BD9-81ED-4DB2-BD59-A6C34878D82A}">
                    <a16:rowId xmlns="" xmlns:a16="http://schemas.microsoft.com/office/drawing/2014/main" val="474526946"/>
                  </a:ext>
                </a:extLst>
              </a:tr>
              <a:tr h="6465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type="A"</a:t>
                      </a:r>
                    </a:p>
                  </a:txBody>
                  <a:tcPr marL="145015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72507" marR="72507" marT="72507" marB="72507"/>
                </a:tc>
                <a:extLst>
                  <a:ext uri="{0D108BD9-81ED-4DB2-BD59-A6C34878D82A}">
                    <a16:rowId xmlns="" xmlns:a16="http://schemas.microsoft.com/office/drawing/2014/main" val="3860068641"/>
                  </a:ext>
                </a:extLst>
              </a:tr>
              <a:tr h="6465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type="a"</a:t>
                      </a:r>
                    </a:p>
                  </a:txBody>
                  <a:tcPr marL="145015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72507" marR="72507" marT="72507" marB="72507"/>
                </a:tc>
                <a:extLst>
                  <a:ext uri="{0D108BD9-81ED-4DB2-BD59-A6C34878D82A}">
                    <a16:rowId xmlns="" xmlns:a16="http://schemas.microsoft.com/office/drawing/2014/main" val="1522289662"/>
                  </a:ext>
                </a:extLst>
              </a:tr>
              <a:tr h="6465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type="I"</a:t>
                      </a:r>
                    </a:p>
                  </a:txBody>
                  <a:tcPr marL="145015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72507" marR="72507" marT="72507" marB="72507"/>
                </a:tc>
                <a:extLst>
                  <a:ext uri="{0D108BD9-81ED-4DB2-BD59-A6C34878D82A}">
                    <a16:rowId xmlns="" xmlns:a16="http://schemas.microsoft.com/office/drawing/2014/main" val="2519052968"/>
                  </a:ext>
                </a:extLst>
              </a:tr>
              <a:tr h="64274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type="</a:t>
                      </a:r>
                      <a:r>
                        <a:rPr lang="en-US" sz="2000" b="1" dirty="0" err="1">
                          <a:solidFill>
                            <a:schemeClr val="tx2"/>
                          </a:solidFill>
                          <a:effectLst/>
                        </a:rPr>
                        <a:t>i</a:t>
                      </a: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"</a:t>
                      </a:r>
                    </a:p>
                  </a:txBody>
                  <a:tcPr marL="145015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72507" marR="72507" marT="72507" marB="72507"/>
                </a:tc>
                <a:extLst>
                  <a:ext uri="{0D108BD9-81ED-4DB2-BD59-A6C34878D82A}">
                    <a16:rowId xmlns="" xmlns:a16="http://schemas.microsoft.com/office/drawing/2014/main" val="40685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2667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Control List Counting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B1EAAA2-B235-4A43-98F2-327ECDA925EE}"/>
              </a:ext>
            </a:extLst>
          </p:cNvPr>
          <p:cNvSpPr/>
          <p:nvPr/>
        </p:nvSpPr>
        <p:spPr>
          <a:xfrm>
            <a:off x="539552" y="1951672"/>
            <a:ext cx="8064896" cy="1015663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By default, an ordered list will start counting from 1. If you want to start counting from a specified number, you can use the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start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 attribute: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6FCAC4F-6E91-4AB2-83B1-ED8FB244C637}"/>
              </a:ext>
            </a:extLst>
          </p:cNvPr>
          <p:cNvSpPr/>
          <p:nvPr/>
        </p:nvSpPr>
        <p:spPr>
          <a:xfrm>
            <a:off x="761266" y="3774396"/>
            <a:ext cx="3528392" cy="2338397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&lt;ol 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start</a:t>
            </a: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=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"50"</a:t>
            </a: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   &lt;li&gt;</a:t>
            </a:r>
            <a:r>
              <a:rPr lang="it-IT" sz="2000" dirty="0">
                <a:latin typeface="Verdana" panose="020B0604030504040204" pitchFamily="34" charset="0"/>
              </a:rPr>
              <a:t>Coffee</a:t>
            </a: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   &lt;li&gt;</a:t>
            </a:r>
            <a:r>
              <a:rPr lang="it-IT" sz="2000" dirty="0">
                <a:latin typeface="Verdana" panose="020B0604030504040204" pitchFamily="34" charset="0"/>
              </a:rPr>
              <a:t>Tea</a:t>
            </a: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   &lt;li&gt;</a:t>
            </a:r>
            <a:r>
              <a:rPr lang="it-IT" sz="2000" dirty="0">
                <a:latin typeface="Verdana" panose="020B0604030504040204" pitchFamily="34" charset="0"/>
              </a:rPr>
              <a:t>Milk</a:t>
            </a: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2"/>
                </a:solidFill>
                <a:latin typeface="Verdana" panose="020B0604030504040204" pitchFamily="34" charset="0"/>
              </a:rPr>
              <a:t>&lt;/ol&gt;</a:t>
            </a:r>
            <a:endParaRPr lang="en-US" sz="2000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32967D5-6C8C-4A8E-828D-3AA57239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344" y="3774395"/>
            <a:ext cx="3392322" cy="2338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53108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Nested HTML Lists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B48C499-B891-4B60-BFF1-DF15A5B4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3" y="2852936"/>
            <a:ext cx="4686300" cy="29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B5AC862-764F-477D-8B60-A52EB9E6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17" y="2994047"/>
            <a:ext cx="2962130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4226102-5952-4758-A2B4-CF01410F9516}"/>
              </a:ext>
            </a:extLst>
          </p:cNvPr>
          <p:cNvSpPr/>
          <p:nvPr/>
        </p:nvSpPr>
        <p:spPr>
          <a:xfrm>
            <a:off x="475452" y="1872882"/>
            <a:ext cx="8064896" cy="400110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 List can be nested (lists inside lists):</a:t>
            </a:r>
          </a:p>
        </p:txBody>
      </p:sp>
    </p:spTree>
    <p:extLst>
      <p:ext uri="{BB962C8B-B14F-4D97-AF65-F5344CB8AC3E}">
        <p14:creationId xmlns="" xmlns:p14="http://schemas.microsoft.com/office/powerpoint/2010/main" val="164412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HTML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B1EAAA2-B235-4A43-98F2-327ECDA925EE}"/>
              </a:ext>
            </a:extLst>
          </p:cNvPr>
          <p:cNvSpPr/>
          <p:nvPr/>
        </p:nvSpPr>
        <p:spPr>
          <a:xfrm>
            <a:off x="539552" y="1190682"/>
            <a:ext cx="8064896" cy="1323439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An HTML table is defined with the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&lt;table&gt;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Each table row is defined with the  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&lt;tr&gt;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A table header is defined with the  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</a:t>
            </a:r>
            <a:r>
              <a:rPr lang="en-US" sz="2000" dirty="0" err="1">
                <a:solidFill>
                  <a:schemeClr val="tx2"/>
                </a:solidFill>
                <a:latin typeface="Verdana" panose="020B0604030504040204" pitchFamily="34" charset="0"/>
              </a:rPr>
              <a:t>th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A table data/cell is defined with the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&lt;td&gt;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tag.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AE3F89B-F8B4-4D24-B409-2AEBF554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634436"/>
            <a:ext cx="3312913" cy="3962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C5CB7D5-32B1-488A-9177-FFB0ED77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34" y="3227756"/>
            <a:ext cx="4942246" cy="22322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305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419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Lesson 1</dc:title>
  <dc:creator>Comp</dc:creator>
  <cp:lastModifiedBy>Пользователь Windows</cp:lastModifiedBy>
  <cp:revision>222</cp:revision>
  <dcterms:created xsi:type="dcterms:W3CDTF">2014-01-30T13:16:31Z</dcterms:created>
  <dcterms:modified xsi:type="dcterms:W3CDTF">2019-09-18T12:34:24Z</dcterms:modified>
</cp:coreProperties>
</file>