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6" r:id="rId10"/>
    <p:sldId id="265" r:id="rId11"/>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32" autoAdjust="0"/>
  </p:normalViewPr>
  <p:slideViewPr>
    <p:cSldViewPr>
      <p:cViewPr>
        <p:scale>
          <a:sx n="90" d="100"/>
          <a:sy n="90" d="100"/>
        </p:scale>
        <p:origin x="-990" y="4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035828147"/>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noRot="1" noChangeAspect="1"/>
          </p:cNvSpPr>
          <p:nvPr>
            <p:ph type="sldImg"/>
          </p:nvPr>
        </p:nvSpPr>
        <p:spPr>
          <a:prstGeom prst="rect">
            <a:avLst/>
          </a:prstGeom>
        </p:spPr>
        <p:txBody>
          <a:bodyPr/>
          <a:lstStyle/>
          <a:p>
            <a:pPr lvl="0"/>
            <a:endParaRPr/>
          </a:p>
        </p:txBody>
      </p:sp>
      <p:sp>
        <p:nvSpPr>
          <p:cNvPr id="56" name="Shape 56"/>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dirty="0" err="1"/>
              <a:t>OpenRA</a:t>
            </a:r>
            <a:r>
              <a:rPr sz="1200" dirty="0"/>
              <a:t> was created by fans for fans. Changing the game with mods is encouraged and a major design goal that kept modularity in mind. You will notice that the default mods provided do not recreate the games in terms of being exact clones, but trying to re-imagine them with re-balanced stats, new units and </a:t>
            </a:r>
            <a:r>
              <a:rPr sz="1200" dirty="0" err="1"/>
              <a:t>tilesets</a:t>
            </a:r>
            <a:r>
              <a:rPr sz="1200" dirty="0"/>
              <a:t> not found in the original as well as features found in modern real-time strategy games such as Fog of War, right-click orders to avoid </a:t>
            </a:r>
            <a:r>
              <a:rPr sz="1200" dirty="0" err="1"/>
              <a:t>misclicks</a:t>
            </a:r>
            <a:r>
              <a:rPr sz="1200" dirty="0"/>
              <a:t>, bounties and unit </a:t>
            </a:r>
            <a:r>
              <a:rPr sz="1200" dirty="0" err="1"/>
              <a:t>veterancy</a:t>
            </a:r>
            <a:r>
              <a:rPr sz="1200" dirty="0"/>
              <a:t>. Also new effects like tank husks and aircraft trails have been added. Hard-coded triggers have been replaced by a </a:t>
            </a:r>
            <a:r>
              <a:rPr sz="1200" dirty="0" err="1"/>
              <a:t>Lua</a:t>
            </a:r>
            <a:r>
              <a:rPr sz="1200" dirty="0"/>
              <a:t> scripting API and a spectator mode with replays has been integrated for competitive play. The user interface has been modernized with a tabbed build palette. It also features a basic non-cheating AI that starts with the same stats as you do, but is still challenging for newbies. A Steam Workshop inspired website </a:t>
            </a:r>
            <a:r>
              <a:rPr sz="1200" dirty="0" err="1"/>
              <a:t>callend</a:t>
            </a:r>
            <a:r>
              <a:rPr sz="1200" dirty="0"/>
              <a:t> "</a:t>
            </a:r>
            <a:r>
              <a:rPr sz="1200" dirty="0" err="1"/>
              <a:t>OpenRA</a:t>
            </a:r>
            <a:r>
              <a:rPr sz="1200" dirty="0"/>
              <a:t> Resources" exists to help distribute custom content</a:t>
            </a:r>
            <a:r>
              <a:rPr sz="1200" dirty="0" smtClean="0"/>
              <a:t>.</a:t>
            </a:r>
            <a:endParaRPr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88788" lvl="0" indent="-488788" defTabSz="896111">
              <a:spcBef>
                <a:spcPts val="500"/>
              </a:spcBef>
              <a:buFontTx/>
              <a:buAutoNum type="arabicPeriod"/>
              <a:defRPr sz="1800"/>
            </a:pPr>
            <a:r>
              <a:rPr lang="en-US" sz="2000" u="sng" dirty="0" smtClean="0"/>
              <a:t>Main game program:</a:t>
            </a:r>
            <a:r>
              <a:rPr lang="en-US" sz="2000" dirty="0" smtClean="0"/>
              <a:t> The actual game logic has of course to be implemented by some algorithms. It is distinct from any rendering, sound or input work.</a:t>
            </a:r>
          </a:p>
          <a:p>
            <a:pPr marL="488788" lvl="0" indent="-488788" defTabSz="896111">
              <a:spcBef>
                <a:spcPts val="500"/>
              </a:spcBef>
              <a:buFontTx/>
              <a:buAutoNum type="arabicPeriod"/>
              <a:defRPr sz="1800"/>
            </a:pPr>
            <a:r>
              <a:rPr lang="en-US" sz="2000" u="sng" dirty="0" smtClean="0"/>
              <a:t>Rendering engine:</a:t>
            </a:r>
            <a:r>
              <a:rPr lang="en-US" sz="2000" dirty="0" smtClean="0"/>
              <a:t> The rendering engine does the rendering via the chosen method ( in </a:t>
            </a:r>
            <a:r>
              <a:rPr lang="en-US" sz="2000" dirty="0" err="1" smtClean="0"/>
              <a:t>OpenRA</a:t>
            </a:r>
            <a:r>
              <a:rPr lang="en-US" sz="2000" dirty="0" smtClean="0"/>
              <a:t> they use OpenGL, </a:t>
            </a:r>
            <a:r>
              <a:rPr lang="en-US" sz="2000" dirty="0" err="1" smtClean="0"/>
              <a:t>OpenAL</a:t>
            </a:r>
            <a:r>
              <a:rPr lang="en-US" sz="2000" dirty="0" smtClean="0"/>
              <a:t> ).</a:t>
            </a:r>
            <a:endParaRPr lang="en-US" sz="2000" dirty="0" smtClean="0">
              <a:solidFill>
                <a:srgbClr val="008F00"/>
              </a:solidFill>
            </a:endParaRPr>
          </a:p>
          <a:p>
            <a:pPr marL="488788" lvl="0" indent="-488788" defTabSz="896111">
              <a:spcBef>
                <a:spcPts val="500"/>
              </a:spcBef>
              <a:buFontTx/>
              <a:buAutoNum type="arabicPeriod"/>
              <a:defRPr sz="1800"/>
            </a:pPr>
            <a:r>
              <a:rPr lang="en-US" sz="2000" u="sng" dirty="0" smtClean="0"/>
              <a:t>Audio engine:</a:t>
            </a:r>
            <a:r>
              <a:rPr lang="en-US" sz="2000" dirty="0" smtClean="0"/>
              <a:t> The audio engine is the componentry which consists of any algorithms related to sound.</a:t>
            </a:r>
          </a:p>
          <a:p>
            <a:pPr marL="488788" lvl="0" indent="-488788" defTabSz="896111">
              <a:spcBef>
                <a:spcPts val="500"/>
              </a:spcBef>
              <a:buFontTx/>
              <a:buAutoNum type="arabicPeriod"/>
              <a:defRPr sz="1800"/>
            </a:pPr>
            <a:r>
              <a:rPr lang="en-US" sz="2000" u="sng" dirty="0" smtClean="0"/>
              <a:t>Physics engine:</a:t>
            </a:r>
            <a:r>
              <a:rPr lang="en-US" sz="2000" dirty="0" smtClean="0"/>
              <a:t> The physics engine is responsible for giving the application a realistic sense of the laws of physics in the application.</a:t>
            </a:r>
          </a:p>
          <a:p>
            <a:pPr marL="488788" lvl="0" indent="-488788" defTabSz="896111">
              <a:spcBef>
                <a:spcPts val="500"/>
              </a:spcBef>
              <a:buFontTx/>
              <a:buAutoNum type="arabicPeriod"/>
              <a:defRPr sz="1800"/>
            </a:pPr>
            <a:r>
              <a:rPr lang="en-US" sz="2000" u="sng" dirty="0" smtClean="0"/>
              <a:t>Artificial intelligence:</a:t>
            </a:r>
            <a:r>
              <a:rPr lang="en-US" sz="2000" dirty="0" smtClean="0"/>
              <a:t> The A.I. is usually outsourced from the main game program into some special module to be designed and written by software engineers with specialist knowledge.</a:t>
            </a:r>
          </a:p>
          <a:p>
            <a:endParaRPr lang="en-US" dirty="0"/>
          </a:p>
        </p:txBody>
      </p:sp>
    </p:spTree>
    <p:extLst>
      <p:ext uri="{BB962C8B-B14F-4D97-AF65-F5344CB8AC3E}">
        <p14:creationId xmlns:p14="http://schemas.microsoft.com/office/powerpoint/2010/main" val="319289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prstGeom prst="rect">
            <a:avLst/>
          </a:prstGeom>
        </p:spPr>
        <p:txBody>
          <a:bodyPr/>
          <a:lstStyle/>
          <a:p>
            <a:pPr lvl="0"/>
            <a:endParaRPr/>
          </a:p>
        </p:txBody>
      </p:sp>
      <p:sp>
        <p:nvSpPr>
          <p:cNvPr id="80" name="Shape 80"/>
          <p:cNvSpPr>
            <a:spLocks noGrp="1"/>
          </p:cNvSpPr>
          <p:nvPr>
            <p:ph type="body" sz="quarter" idx="1"/>
          </p:nvPr>
        </p:nvSpPr>
        <p:spPr>
          <a:prstGeom prst="rect">
            <a:avLst/>
          </a:prstGeom>
        </p:spPr>
        <p:txBody>
          <a:bodyPr/>
          <a:lstStyle>
            <a:lvl1pPr defTabSz="914400">
              <a:lnSpc>
                <a:spcPct val="100000"/>
              </a:lnSpc>
              <a:defRPr sz="1200" b="1">
                <a:latin typeface="Calibri"/>
                <a:ea typeface="Calibri"/>
                <a:cs typeface="Calibri"/>
                <a:sym typeface="Calibri"/>
              </a:defRPr>
            </a:lvl1pPr>
          </a:lstStyle>
          <a:p>
            <a:pPr lvl="0">
              <a:defRPr sz="1800" b="0"/>
            </a:pPr>
            <a:r>
              <a:rPr sz="1200" b="1" dirty="0"/>
              <a:t>Player </a:t>
            </a:r>
            <a:r>
              <a:rPr sz="1200" b="1" dirty="0" smtClean="0"/>
              <a:t>Statistics</a:t>
            </a:r>
            <a:endParaRPr lang="en-US" sz="1200" b="1" dirty="0" smtClean="0"/>
          </a:p>
          <a:p>
            <a:r>
              <a:rPr lang="en-US" sz="1200" b="1" i="0" dirty="0" smtClean="0">
                <a:effectLst/>
                <a:latin typeface="Calibri"/>
                <a:ea typeface="Calibri"/>
                <a:cs typeface="Calibri"/>
                <a:sym typeface="Calibri"/>
              </a:rPr>
              <a:t>Player Activity</a:t>
            </a:r>
          </a:p>
          <a:p>
            <a:r>
              <a:rPr lang="en-US" sz="1200" b="0" i="0" smtClean="0">
                <a:effectLst/>
                <a:latin typeface="Calibri"/>
                <a:ea typeface="Calibri"/>
                <a:cs typeface="Calibri"/>
                <a:sym typeface="Calibri"/>
              </a:rPr>
              <a:t>View the numbers of gamers playing and waiting over the last fortnight:</a:t>
            </a:r>
          </a:p>
          <a:p>
            <a:pPr lvl="0">
              <a:defRPr sz="1800" b="0"/>
            </a:pP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Click to edit Master title style</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Click to edit Master subtitle style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xfrm>
            <a:off x="457200" y="92076"/>
            <a:ext cx="8229600" cy="1508125"/>
          </a:xfrm>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Click to edit Master title style</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Click to edit Master title style</a:t>
            </a:r>
          </a:p>
        </p:txBody>
      </p:sp>
      <p:sp>
        <p:nvSpPr>
          <p:cNvPr id="11" name="Shape 11"/>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xfrm>
            <a:off x="457200" y="92076"/>
            <a:ext cx="8229600" cy="1508125"/>
          </a:xfrm>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xfrm>
            <a:off x="457200" y="92076"/>
            <a:ext cx="8229600" cy="1508125"/>
          </a:xfrm>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Click to edit Master title style</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Click to edit Master text styles</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Click to edit Master title style</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683568" y="2267743"/>
            <a:ext cx="7772401" cy="1470026"/>
          </a:xfrm>
          <a:prstGeom prst="rect">
            <a:avLst/>
          </a:prstGeom>
        </p:spPr>
        <p:txBody>
          <a:bodyPr/>
          <a:lstStyle/>
          <a:p>
            <a:pPr lvl="0">
              <a:defRPr sz="1800"/>
            </a:pPr>
            <a:r>
              <a:rPr sz="4400" b="1"/>
              <a:t>OpenRA</a:t>
            </a:r>
            <a:br>
              <a:rPr sz="4400" b="1"/>
            </a:br>
            <a:endParaRPr sz="4400" b="1"/>
          </a:p>
        </p:txBody>
      </p:sp>
      <p:sp>
        <p:nvSpPr>
          <p:cNvPr id="50" name="Shape 50"/>
          <p:cNvSpPr>
            <a:spLocks noGrp="1"/>
          </p:cNvSpPr>
          <p:nvPr>
            <p:ph type="body" idx="1"/>
          </p:nvPr>
        </p:nvSpPr>
        <p:spPr>
          <a:xfrm>
            <a:off x="1367036" y="4149080"/>
            <a:ext cx="6400801" cy="1752601"/>
          </a:xfrm>
          <a:prstGeom prst="rect">
            <a:avLst/>
          </a:prstGeom>
        </p:spPr>
        <p:txBody>
          <a:bodyPr/>
          <a:lstStyle/>
          <a:p>
            <a:pPr lvl="0">
              <a:defRPr sz="1800">
                <a:solidFill>
                  <a:srgbClr val="000000"/>
                </a:solidFill>
              </a:defRPr>
            </a:pPr>
            <a:r>
              <a:rPr sz="3200">
                <a:solidFill>
                  <a:srgbClr val="888888"/>
                </a:solidFill>
              </a:rPr>
              <a:t>Marian Raad</a:t>
            </a:r>
          </a:p>
          <a:p>
            <a:pPr lvl="0">
              <a:defRPr sz="1800">
                <a:solidFill>
                  <a:srgbClr val="000000"/>
                </a:solidFill>
              </a:defRPr>
            </a:pPr>
            <a:r>
              <a:rPr sz="3200">
                <a:solidFill>
                  <a:srgbClr val="888888"/>
                </a:solidFill>
              </a:rPr>
              <a:t>Amjad Abdelrahman</a:t>
            </a:r>
          </a:p>
        </p:txBody>
      </p:sp>
      <p:pic>
        <p:nvPicPr>
          <p:cNvPr id="51" name="image1.jpg" descr="C:\Users\aabadelr\Desktop\photo.jpg"/>
          <p:cNvPicPr/>
          <p:nvPr/>
        </p:nvPicPr>
        <p:blipFill>
          <a:blip r:embed="rId2">
            <a:extLst/>
          </a:blip>
          <a:stretch>
            <a:fillRect/>
          </a:stretch>
        </p:blipFill>
        <p:spPr>
          <a:xfrm>
            <a:off x="3995935" y="3140967"/>
            <a:ext cx="1143001" cy="11430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04664"/>
            <a:ext cx="666750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451084"/>
            <a:ext cx="676275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439729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xfrm>
            <a:off x="457200" y="274638"/>
            <a:ext cx="8229600" cy="1143001"/>
          </a:xfrm>
          <a:prstGeom prst="rect">
            <a:avLst/>
          </a:prstGeom>
        </p:spPr>
        <p:txBody>
          <a:bodyPr/>
          <a:lstStyle>
            <a:lvl1pPr algn="l"/>
          </a:lstStyle>
          <a:p>
            <a:pPr lvl="0">
              <a:defRPr sz="1800"/>
            </a:pPr>
            <a:r>
              <a:rPr sz="4400"/>
              <a:t>Introduction</a:t>
            </a:r>
          </a:p>
        </p:txBody>
      </p:sp>
      <p:sp>
        <p:nvSpPr>
          <p:cNvPr id="54" name="Shape 54"/>
          <p:cNvSpPr>
            <a:spLocks noGrp="1"/>
          </p:cNvSpPr>
          <p:nvPr>
            <p:ph type="body" idx="1"/>
          </p:nvPr>
        </p:nvSpPr>
        <p:spPr>
          <a:xfrm>
            <a:off x="457200" y="1600200"/>
            <a:ext cx="8229600" cy="4525963"/>
          </a:xfrm>
          <a:prstGeom prst="rect">
            <a:avLst/>
          </a:prstGeom>
        </p:spPr>
        <p:txBody>
          <a:bodyPr/>
          <a:lstStyle/>
          <a:p>
            <a:pPr marL="322325" lvl="0" indent="-322325" defTabSz="859536">
              <a:lnSpc>
                <a:spcPct val="80000"/>
              </a:lnSpc>
              <a:spcBef>
                <a:spcPts val="600"/>
              </a:spcBef>
              <a:defRPr sz="1800"/>
            </a:pPr>
            <a:r>
              <a:rPr sz="2726"/>
              <a:t>OpenRA is a Libre/Free Real Time Strategy game engine supporting early Westwood games (such as Command &amp; Conquer: Tiberian Dawn, Red Alert and Dune 2000).</a:t>
            </a:r>
          </a:p>
          <a:p>
            <a:pPr marL="322325" lvl="0" indent="-322325" defTabSz="859536">
              <a:lnSpc>
                <a:spcPct val="80000"/>
              </a:lnSpc>
              <a:spcBef>
                <a:spcPts val="600"/>
              </a:spcBef>
              <a:defRPr sz="1800"/>
            </a:pPr>
            <a:r>
              <a:rPr sz="2726"/>
              <a:t>OpenRA was created by fans for fans.</a:t>
            </a:r>
          </a:p>
          <a:p>
            <a:pPr marL="322325" lvl="0" indent="-322325" defTabSz="859536">
              <a:lnSpc>
                <a:spcPct val="80000"/>
              </a:lnSpc>
              <a:spcBef>
                <a:spcPts val="600"/>
              </a:spcBef>
              <a:defRPr sz="1800"/>
            </a:pPr>
            <a:r>
              <a:rPr sz="2726"/>
              <a:t>The OpenRA team is a group of developers from all over the world, contributing their time to build the best open-source RTS games (Real-time strategy).</a:t>
            </a:r>
          </a:p>
          <a:p>
            <a:pPr marL="322325" lvl="0" indent="-322325" defTabSz="859536">
              <a:lnSpc>
                <a:spcPct val="80000"/>
              </a:lnSpc>
              <a:spcBef>
                <a:spcPts val="600"/>
              </a:spcBef>
              <a:defRPr sz="1800"/>
            </a:pPr>
            <a:r>
              <a:rPr sz="2726"/>
              <a:t>updated to use the hardware acceleration of modern video cards using OpenGL and OpenAL.</a:t>
            </a:r>
          </a:p>
          <a:p>
            <a:pPr marL="322325" lvl="0" indent="-322325" defTabSz="859536">
              <a:lnSpc>
                <a:spcPct val="80000"/>
              </a:lnSpc>
              <a:spcBef>
                <a:spcPts val="600"/>
              </a:spcBef>
              <a:defRPr sz="1800"/>
            </a:pPr>
            <a:r>
              <a:rPr sz="2726"/>
              <a:t>Support cross platform (It runs on Windows, Linux and Mac OS X).</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457200" y="274638"/>
            <a:ext cx="8229600" cy="1143001"/>
          </a:xfrm>
          <a:prstGeom prst="rect">
            <a:avLst/>
          </a:prstGeom>
        </p:spPr>
        <p:txBody>
          <a:bodyPr/>
          <a:lstStyle>
            <a:lvl1pPr>
              <a:defRPr sz="3900"/>
            </a:lvl1pPr>
          </a:lstStyle>
          <a:p>
            <a:pPr lvl="0">
              <a:defRPr sz="1800"/>
            </a:pPr>
            <a:r>
              <a:rPr sz="3900"/>
              <a:t>OpenRA philosophy and long term goals</a:t>
            </a:r>
          </a:p>
        </p:txBody>
      </p:sp>
      <p:sp>
        <p:nvSpPr>
          <p:cNvPr id="59" name="Shape 59"/>
          <p:cNvSpPr>
            <a:spLocks noGrp="1"/>
          </p:cNvSpPr>
          <p:nvPr>
            <p:ph type="body" idx="1"/>
          </p:nvPr>
        </p:nvSpPr>
        <p:spPr>
          <a:xfrm>
            <a:off x="457200" y="1600200"/>
            <a:ext cx="8229601" cy="4525963"/>
          </a:xfrm>
          <a:prstGeom prst="rect">
            <a:avLst/>
          </a:prstGeom>
        </p:spPr>
        <p:txBody>
          <a:bodyPr/>
          <a:lstStyle/>
          <a:p>
            <a:pPr lvl="0">
              <a:lnSpc>
                <a:spcPct val="80000"/>
              </a:lnSpc>
              <a:spcBef>
                <a:spcPts val="500"/>
              </a:spcBef>
              <a:defRPr sz="1800"/>
            </a:pPr>
            <a:r>
              <a:rPr sz="2400" dirty="0"/>
              <a:t>The </a:t>
            </a:r>
            <a:r>
              <a:rPr sz="2400" dirty="0" err="1"/>
              <a:t>OpenRA</a:t>
            </a:r>
            <a:r>
              <a:rPr sz="2400" dirty="0"/>
              <a:t> project has two main goals:</a:t>
            </a:r>
          </a:p>
          <a:p>
            <a:pPr marL="514350" lvl="0" indent="-514350">
              <a:lnSpc>
                <a:spcPct val="80000"/>
              </a:lnSpc>
              <a:spcBef>
                <a:spcPts val="500"/>
              </a:spcBef>
              <a:buFontTx/>
              <a:buAutoNum type="arabicPeriod"/>
              <a:defRPr sz="1800"/>
            </a:pPr>
            <a:r>
              <a:rPr sz="2400" dirty="0"/>
              <a:t>Recreating the original 2D Command &amp; Conquer games with enhancements inspired by more modern RTS games. </a:t>
            </a:r>
            <a:r>
              <a:rPr sz="2400" dirty="0" err="1"/>
              <a:t>OpenRA</a:t>
            </a:r>
            <a:r>
              <a:rPr sz="2400" dirty="0"/>
              <a:t> should retain the feel and nostalgia of the older games, but remove the frustrating and dated elements.</a:t>
            </a:r>
          </a:p>
          <a:p>
            <a:pPr marL="514350" lvl="0" indent="-514350">
              <a:lnSpc>
                <a:spcPct val="80000"/>
              </a:lnSpc>
              <a:spcBef>
                <a:spcPts val="500"/>
              </a:spcBef>
              <a:buFontTx/>
              <a:buAutoNum type="arabicPeriod"/>
              <a:defRPr sz="1800"/>
            </a:pPr>
            <a:r>
              <a:rPr sz="2400" dirty="0"/>
              <a:t>Create a flexible 2D RTS game engine that others can use to build their own games. The 2D C&amp;C games were well known for being highly </a:t>
            </a:r>
            <a:r>
              <a:rPr sz="2400" dirty="0" err="1"/>
              <a:t>moddable</a:t>
            </a:r>
            <a:r>
              <a:rPr sz="2400" dirty="0"/>
              <a:t>, but this flexibility was lost in the transition to the more complicated 3D game engines. The </a:t>
            </a:r>
            <a:r>
              <a:rPr sz="2400" dirty="0" err="1"/>
              <a:t>Tiberian</a:t>
            </a:r>
            <a:r>
              <a:rPr sz="2400" dirty="0"/>
              <a:t> Sun and Red Alert 2 </a:t>
            </a:r>
            <a:r>
              <a:rPr sz="2400" dirty="0" err="1"/>
              <a:t>modding</a:t>
            </a:r>
            <a:r>
              <a:rPr sz="2400" dirty="0"/>
              <a:t> communities have performed a commendable job at maintaining these original game engines as a platform for </a:t>
            </a:r>
            <a:r>
              <a:rPr sz="2400" dirty="0" err="1"/>
              <a:t>modders</a:t>
            </a:r>
            <a:r>
              <a:rPr sz="2400" dirty="0"/>
              <a:t>, but the lifetime and capabilities of these old engines is limited.</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xfrm>
            <a:off x="457200" y="274638"/>
            <a:ext cx="8229600" cy="1143001"/>
          </a:xfrm>
          <a:prstGeom prst="rect">
            <a:avLst/>
          </a:prstGeom>
        </p:spPr>
        <p:txBody>
          <a:bodyPr/>
          <a:lstStyle/>
          <a:p>
            <a:pPr lvl="0">
              <a:defRPr sz="1800"/>
            </a:pPr>
            <a:r>
              <a:rPr sz="4400"/>
              <a:t>Challenge</a:t>
            </a:r>
          </a:p>
        </p:txBody>
      </p:sp>
      <p:sp>
        <p:nvSpPr>
          <p:cNvPr id="62" name="Shape 62"/>
          <p:cNvSpPr>
            <a:spLocks noGrp="1"/>
          </p:cNvSpPr>
          <p:nvPr>
            <p:ph type="body" idx="1"/>
          </p:nvPr>
        </p:nvSpPr>
        <p:spPr>
          <a:xfrm>
            <a:off x="457200" y="1600200"/>
            <a:ext cx="8229600" cy="4525963"/>
          </a:xfrm>
          <a:prstGeom prst="rect">
            <a:avLst/>
          </a:prstGeom>
        </p:spPr>
        <p:txBody>
          <a:bodyPr/>
          <a:lstStyle/>
          <a:p>
            <a:pPr marL="336042" lvl="0" indent="-336042" defTabSz="896111">
              <a:lnSpc>
                <a:spcPct val="90000"/>
              </a:lnSpc>
              <a:spcBef>
                <a:spcPts val="600"/>
              </a:spcBef>
              <a:defRPr sz="1800"/>
            </a:pPr>
            <a:r>
              <a:rPr sz="2842" dirty="0" err="1"/>
              <a:t>OpenRA</a:t>
            </a:r>
            <a:r>
              <a:rPr sz="2842" dirty="0"/>
              <a:t> is developed by volunteers in their spare time, and so they do not follow a traditional development process with strictly planned milestones and assigned features (although they do make use of these, especially when preparing a new release). </a:t>
            </a:r>
          </a:p>
          <a:p>
            <a:pPr marL="336042" lvl="0" indent="-336042" defTabSz="896111">
              <a:lnSpc>
                <a:spcPct val="90000"/>
              </a:lnSpc>
              <a:spcBef>
                <a:spcPts val="600"/>
              </a:spcBef>
              <a:defRPr sz="1800"/>
            </a:pPr>
            <a:r>
              <a:rPr sz="2842" dirty="0"/>
              <a:t>Instead, specific features are worked on by individual contributors as their time and interest allows; this can lead to what appears to be piecemeal and sporadic development to an outside observer.</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xfrm>
            <a:off x="457200" y="274638"/>
            <a:ext cx="8229600" cy="1143001"/>
          </a:xfrm>
          <a:prstGeom prst="rect">
            <a:avLst/>
          </a:prstGeom>
        </p:spPr>
        <p:txBody>
          <a:bodyPr/>
          <a:lstStyle/>
          <a:p>
            <a:pPr lvl="0" defTabSz="795527">
              <a:defRPr sz="1800"/>
            </a:pPr>
            <a:r>
              <a:rPr sz="3393" b="1" dirty="0"/>
              <a:t>Some Gameplay features</a:t>
            </a:r>
            <a:br>
              <a:rPr sz="3393" b="1" dirty="0"/>
            </a:br>
            <a:endParaRPr sz="3393" b="1" dirty="0"/>
          </a:p>
        </p:txBody>
      </p:sp>
      <p:sp>
        <p:nvSpPr>
          <p:cNvPr id="65" name="Shape 65"/>
          <p:cNvSpPr>
            <a:spLocks noGrp="1"/>
          </p:cNvSpPr>
          <p:nvPr>
            <p:ph type="body" idx="1"/>
          </p:nvPr>
        </p:nvSpPr>
        <p:spPr>
          <a:xfrm>
            <a:off x="457200" y="1600200"/>
            <a:ext cx="8229600" cy="4525963"/>
          </a:xfrm>
          <a:prstGeom prst="rect">
            <a:avLst/>
          </a:prstGeom>
        </p:spPr>
        <p:txBody>
          <a:bodyPr/>
          <a:lstStyle/>
          <a:p>
            <a:pPr lvl="0">
              <a:defRPr sz="1800"/>
            </a:pPr>
            <a:r>
              <a:rPr sz="3200" dirty="0"/>
              <a:t>Properly handle game </a:t>
            </a:r>
            <a:r>
              <a:rPr sz="3200" dirty="0" err="1"/>
              <a:t>desynchronization</a:t>
            </a:r>
            <a:r>
              <a:rPr sz="3200" dirty="0"/>
              <a:t> events, displaying an </a:t>
            </a:r>
            <a:r>
              <a:rPr sz="3200" dirty="0" err="1"/>
              <a:t>ingame</a:t>
            </a:r>
            <a:r>
              <a:rPr sz="3200" dirty="0"/>
              <a:t> UI instead of throwing an exception.</a:t>
            </a:r>
          </a:p>
          <a:p>
            <a:pPr lvl="0">
              <a:defRPr sz="1800"/>
            </a:pPr>
            <a:r>
              <a:rPr sz="3200" dirty="0"/>
              <a:t>Add support for a global chat system that can be accessed from anywhere in the game.</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xfrm>
            <a:off x="457200" y="274638"/>
            <a:ext cx="8229600" cy="1143001"/>
          </a:xfrm>
          <a:prstGeom prst="rect">
            <a:avLst/>
          </a:prstGeom>
        </p:spPr>
        <p:txBody>
          <a:bodyPr/>
          <a:lstStyle/>
          <a:p>
            <a:pPr lvl="0" defTabSz="795527">
              <a:defRPr sz="1800"/>
            </a:pPr>
            <a:r>
              <a:rPr sz="3393" b="1"/>
              <a:t>Modding / engine features</a:t>
            </a:r>
            <a:br>
              <a:rPr sz="3393" b="1"/>
            </a:br>
            <a:endParaRPr sz="3393" b="1"/>
          </a:p>
        </p:txBody>
      </p:sp>
      <p:sp>
        <p:nvSpPr>
          <p:cNvPr id="68" name="Shape 68"/>
          <p:cNvSpPr>
            <a:spLocks noGrp="1"/>
          </p:cNvSpPr>
          <p:nvPr>
            <p:ph type="body" idx="1"/>
          </p:nvPr>
        </p:nvSpPr>
        <p:spPr>
          <a:xfrm>
            <a:off x="457200" y="1600200"/>
            <a:ext cx="8229600" cy="4525963"/>
          </a:xfrm>
          <a:prstGeom prst="rect">
            <a:avLst/>
          </a:prstGeom>
        </p:spPr>
        <p:txBody>
          <a:bodyPr/>
          <a:lstStyle/>
          <a:p>
            <a:pPr lvl="0">
              <a:lnSpc>
                <a:spcPct val="80000"/>
              </a:lnSpc>
              <a:spcBef>
                <a:spcPts val="500"/>
              </a:spcBef>
              <a:defRPr sz="1800"/>
            </a:pPr>
            <a:r>
              <a:rPr sz="2400" dirty="0" smtClean="0"/>
              <a:t>Add </a:t>
            </a:r>
            <a:r>
              <a:rPr sz="2400" dirty="0"/>
              <a:t>support for loading '</a:t>
            </a:r>
            <a:r>
              <a:rPr sz="2400" dirty="0" err="1"/>
              <a:t>oramod</a:t>
            </a:r>
            <a:r>
              <a:rPr sz="2400" dirty="0"/>
              <a:t>' packages from the support directory for </a:t>
            </a:r>
            <a:r>
              <a:rPr sz="2400" dirty="0" err="1"/>
              <a:t>thirdparty</a:t>
            </a:r>
            <a:r>
              <a:rPr sz="2400" dirty="0"/>
              <a:t> mods.</a:t>
            </a:r>
          </a:p>
          <a:p>
            <a:pPr lvl="0">
              <a:lnSpc>
                <a:spcPct val="80000"/>
              </a:lnSpc>
              <a:spcBef>
                <a:spcPts val="500"/>
              </a:spcBef>
              <a:defRPr sz="1800"/>
            </a:pPr>
            <a:r>
              <a:rPr sz="2400" dirty="0" smtClean="0"/>
              <a:t>Moving </a:t>
            </a:r>
            <a:r>
              <a:rPr sz="2400" dirty="0"/>
              <a:t>file parsers for assets and asset containers into mod code to allow other projects to implement their own file types.</a:t>
            </a:r>
          </a:p>
          <a:p>
            <a:pPr lvl="0">
              <a:lnSpc>
                <a:spcPct val="80000"/>
              </a:lnSpc>
              <a:spcBef>
                <a:spcPts val="500"/>
              </a:spcBef>
              <a:defRPr sz="1800"/>
            </a:pPr>
            <a:r>
              <a:rPr sz="2400" dirty="0"/>
              <a:t>Move the mod-specific asset installation code into our common mod chooser.</a:t>
            </a:r>
          </a:p>
          <a:p>
            <a:pPr lvl="0">
              <a:lnSpc>
                <a:spcPct val="80000"/>
              </a:lnSpc>
              <a:spcBef>
                <a:spcPts val="500"/>
              </a:spcBef>
              <a:defRPr sz="1800"/>
            </a:pPr>
            <a:r>
              <a:rPr sz="2400" dirty="0"/>
              <a:t>Improve support for map scripting by exposing more useful gameplay features to the </a:t>
            </a:r>
            <a:r>
              <a:rPr sz="2400" dirty="0" err="1"/>
              <a:t>lua</a:t>
            </a:r>
            <a:r>
              <a:rPr sz="2400" dirty="0"/>
              <a:t> scripts.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xfrm>
            <a:off x="457200" y="274638"/>
            <a:ext cx="8229600" cy="1143001"/>
          </a:xfrm>
          <a:prstGeom prst="rect">
            <a:avLst/>
          </a:prstGeom>
        </p:spPr>
        <p:txBody>
          <a:bodyPr/>
          <a:lstStyle/>
          <a:p>
            <a:pPr lvl="0">
              <a:defRPr sz="1800"/>
            </a:pPr>
            <a:r>
              <a:rPr sz="4400"/>
              <a:t>Overall Development</a:t>
            </a:r>
          </a:p>
        </p:txBody>
      </p:sp>
      <p:pic>
        <p:nvPicPr>
          <p:cNvPr id="71" name="image2.png" descr="C:\Users\aabadelr\Downloads\OpenRA_presentation\game engine basic module.png"/>
          <p:cNvPicPr/>
          <p:nvPr/>
        </p:nvPicPr>
        <p:blipFill>
          <a:blip r:embed="rId3">
            <a:extLst/>
          </a:blip>
          <a:stretch>
            <a:fillRect/>
          </a:stretch>
        </p:blipFill>
        <p:spPr>
          <a:xfrm>
            <a:off x="2262834" y="1600200"/>
            <a:ext cx="4618330" cy="452596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xfrm>
            <a:off x="457200" y="274638"/>
            <a:ext cx="8229600" cy="1143001"/>
          </a:xfrm>
          <a:prstGeom prst="rect">
            <a:avLst/>
          </a:prstGeom>
        </p:spPr>
        <p:txBody>
          <a:bodyPr/>
          <a:lstStyle/>
          <a:p>
            <a:pPr lvl="0"/>
            <a:r>
              <a:rPr lang="en-US" dirty="0" smtClean="0"/>
              <a:t>Statistics </a:t>
            </a:r>
            <a:endParaRPr dirty="0"/>
          </a:p>
        </p:txBody>
      </p:sp>
      <p:pic>
        <p:nvPicPr>
          <p:cNvPr id="78" name="image3.png"/>
          <p:cNvPicPr/>
          <p:nvPr/>
        </p:nvPicPr>
        <p:blipFill>
          <a:blip r:embed="rId3">
            <a:extLst/>
          </a:blip>
          <a:stretch>
            <a:fillRect/>
          </a:stretch>
        </p:blipFill>
        <p:spPr>
          <a:xfrm>
            <a:off x="2627784" y="1340769"/>
            <a:ext cx="4320480" cy="532859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8640"/>
            <a:ext cx="7427168" cy="624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492623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TotalTime>
  <Words>577</Words>
  <Application>Microsoft Office PowerPoint</Application>
  <PresentationFormat>On-screen Show (4:3)</PresentationFormat>
  <Paragraphs>35</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vt:lpstr>
      <vt:lpstr>OpenRA </vt:lpstr>
      <vt:lpstr>Introduction</vt:lpstr>
      <vt:lpstr>OpenRA philosophy and long term goals</vt:lpstr>
      <vt:lpstr>Challenge</vt:lpstr>
      <vt:lpstr>Some Gameplay features </vt:lpstr>
      <vt:lpstr>Modding / engine features </vt:lpstr>
      <vt:lpstr>Overall Development</vt:lpstr>
      <vt:lpstr>Statistics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OpenRA</dc:title>
  <dc:creator>Abadelrahman, Amjad</dc:creator>
  <cp:lastModifiedBy>Abadelrahman, Amjad</cp:lastModifiedBy>
  <cp:revision>10</cp:revision>
  <dcterms:modified xsi:type="dcterms:W3CDTF">2015-07-02T12:42:26Z</dcterms:modified>
</cp:coreProperties>
</file>