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9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E1B7A53-4ED3-E245-AF33-0DAB4F8AC4B4}" type="datetimeFigureOut">
              <a:rPr lang="fr-FR" smtClean="0"/>
              <a:pPr/>
              <a:t>20/04/2016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9A6135B-9275-2D47-AFA8-AC41CC72FAF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B7A53-4ED3-E245-AF33-0DAB4F8AC4B4}" type="datetimeFigureOut">
              <a:rPr lang="fr-FR" smtClean="0"/>
              <a:pPr/>
              <a:t>20/04/2016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6135B-9275-2D47-AFA8-AC41CC72FAF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Que faire après l’émission de France 2 ? </a:t>
            </a:r>
            <a:endParaRPr lang="fr-FR" dirty="0"/>
          </a:p>
        </p:txBody>
      </p:sp>
      <p:sp>
        <p:nvSpPr>
          <p:cNvPr id="3" name="Sous-titre 2"/>
          <p:cNvSpPr>
            <a:spLocks noGrp="1"/>
          </p:cNvSpPr>
          <p:nvPr>
            <p:ph type="subTitle" idx="1"/>
          </p:nvPr>
        </p:nvSpPr>
        <p:spPr>
          <a:xfrm>
            <a:off x="1371600" y="3886200"/>
            <a:ext cx="6400800" cy="1997300"/>
          </a:xfrm>
        </p:spPr>
        <p:txBody>
          <a:bodyPr>
            <a:normAutofit/>
          </a:bodyPr>
          <a:lstStyle/>
          <a:p>
            <a:r>
              <a:rPr lang="fr-FR" dirty="0" smtClean="0"/>
              <a:t>(d’ici l’Eté)</a:t>
            </a:r>
          </a:p>
          <a:p>
            <a:endParaRPr lang="fr-FR" dirty="0" smtClean="0"/>
          </a:p>
          <a:p>
            <a:r>
              <a:rPr lang="fr-FR" dirty="0" smtClean="0"/>
              <a:t>19 avril 2016 PhG </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b) Sélectionner les actes forts et les installer</a:t>
            </a:r>
            <a:endParaRPr lang="fr-FR" dirty="0"/>
          </a:p>
        </p:txBody>
      </p:sp>
      <p:sp>
        <p:nvSpPr>
          <p:cNvPr id="3" name="Espace réservé du contenu 2"/>
          <p:cNvSpPr>
            <a:spLocks noGrp="1"/>
          </p:cNvSpPr>
          <p:nvPr>
            <p:ph idx="1"/>
          </p:nvPr>
        </p:nvSpPr>
        <p:spPr>
          <a:xfrm>
            <a:off x="457199" y="1600200"/>
            <a:ext cx="8333117" cy="4525963"/>
          </a:xfrm>
        </p:spPr>
        <p:txBody>
          <a:bodyPr>
            <a:normAutofit fontScale="92500" lnSpcReduction="10000"/>
          </a:bodyPr>
          <a:lstStyle/>
          <a:p>
            <a:pPr algn="just"/>
            <a:r>
              <a:rPr lang="fr-FR" dirty="0" smtClean="0"/>
              <a:t>4 Exemples, pas plus (ça peut être d’autres) ce que la droite n’a pas fait et/ou ce qu’elle remettra en cause : </a:t>
            </a:r>
          </a:p>
          <a:p>
            <a:pPr lvl="1" algn="just">
              <a:spcBef>
                <a:spcPts val="1200"/>
              </a:spcBef>
            </a:pPr>
            <a:r>
              <a:rPr lang="fr-FR" dirty="0" smtClean="0"/>
              <a:t>L’augmentation de </a:t>
            </a:r>
            <a:r>
              <a:rPr lang="fr-FR" dirty="0" smtClean="0"/>
              <a:t>l’ISF.</a:t>
            </a:r>
            <a:endParaRPr lang="fr-FR" dirty="0" smtClean="0"/>
          </a:p>
          <a:p>
            <a:pPr lvl="1" algn="just">
              <a:spcBef>
                <a:spcPts val="1200"/>
              </a:spcBef>
            </a:pPr>
            <a:r>
              <a:rPr lang="fr-FR" dirty="0" smtClean="0"/>
              <a:t>Une baisse historique des charges des </a:t>
            </a:r>
            <a:r>
              <a:rPr lang="fr-FR" dirty="0" smtClean="0"/>
              <a:t>entreprises.</a:t>
            </a:r>
            <a:endParaRPr lang="fr-FR" dirty="0" smtClean="0"/>
          </a:p>
          <a:p>
            <a:pPr lvl="1" algn="just">
              <a:spcBef>
                <a:spcPts val="1200"/>
              </a:spcBef>
            </a:pPr>
            <a:r>
              <a:rPr lang="fr-FR" dirty="0" smtClean="0"/>
              <a:t>Le maintien de l’assurance maladie, </a:t>
            </a:r>
            <a:r>
              <a:rPr lang="fr-FR" dirty="0" smtClean="0"/>
              <a:t>des indemnisations du </a:t>
            </a:r>
            <a:r>
              <a:rPr lang="fr-FR" dirty="0" smtClean="0"/>
              <a:t>chômage et de l’âge de la retraite : tout cela, la droite sera amené à les remettre en </a:t>
            </a:r>
            <a:r>
              <a:rPr lang="fr-FR" dirty="0" smtClean="0"/>
              <a:t>cause.</a:t>
            </a:r>
            <a:endParaRPr lang="fr-FR" dirty="0" smtClean="0"/>
          </a:p>
          <a:p>
            <a:pPr lvl="1" algn="just">
              <a:spcBef>
                <a:spcPts val="1200"/>
              </a:spcBef>
            </a:pPr>
            <a:r>
              <a:rPr lang="fr-FR" dirty="0" smtClean="0"/>
              <a:t>L’augmentation des effectifs de la police de la justice et des armées que la droite avait fortement réduit. </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535670"/>
          </a:xfrm>
        </p:spPr>
        <p:txBody>
          <a:bodyPr>
            <a:normAutofit fontScale="90000"/>
          </a:bodyPr>
          <a:lstStyle/>
          <a:p>
            <a:r>
              <a:rPr lang="fr-FR" dirty="0" smtClean="0"/>
              <a:t>Inscrire le fil conducteur dans </a:t>
            </a:r>
            <a:br>
              <a:rPr lang="fr-FR" dirty="0" smtClean="0"/>
            </a:br>
            <a:r>
              <a:rPr lang="fr-FR" dirty="0" smtClean="0"/>
              <a:t>la vision </a:t>
            </a:r>
            <a:r>
              <a:rPr lang="fr-FR" dirty="0" smtClean="0"/>
              <a:t>d’une France menacée dans son modèle  </a:t>
            </a:r>
            <a:endParaRPr lang="fr-FR" dirty="0"/>
          </a:p>
        </p:txBody>
      </p:sp>
      <p:sp>
        <p:nvSpPr>
          <p:cNvPr id="3" name="Espace réservé du contenu 2"/>
          <p:cNvSpPr>
            <a:spLocks noGrp="1"/>
          </p:cNvSpPr>
          <p:nvPr>
            <p:ph idx="1"/>
          </p:nvPr>
        </p:nvSpPr>
        <p:spPr>
          <a:xfrm>
            <a:off x="457200" y="1991463"/>
            <a:ext cx="8229600" cy="4744757"/>
          </a:xfrm>
        </p:spPr>
        <p:txBody>
          <a:bodyPr>
            <a:normAutofit fontScale="92500" lnSpcReduction="20000"/>
          </a:bodyPr>
          <a:lstStyle/>
          <a:p>
            <a:pPr algn="just"/>
            <a:r>
              <a:rPr lang="fr-FR" dirty="0" smtClean="0"/>
              <a:t>La France ne restera forte que si : elle sait créer à nouveau des richesses, elle conserve une protection sociale, elle retrouve une protection régalienne. F. Hollande a mis un coup d’arrêt à la dégradation et a réarmé le pays sur ces trois plans.  </a:t>
            </a:r>
          </a:p>
          <a:p>
            <a:pPr algn="just"/>
            <a:r>
              <a:rPr lang="fr-FR" dirty="0" smtClean="0"/>
              <a:t>Les projets futurs doivent s’inscrire dans ces trois perspectives, comme l’action écoulée. </a:t>
            </a:r>
          </a:p>
          <a:p>
            <a:pPr algn="just"/>
            <a:r>
              <a:rPr lang="fr-FR" dirty="0" smtClean="0"/>
              <a:t>Attention à la loi El </a:t>
            </a:r>
            <a:r>
              <a:rPr lang="fr-FR" dirty="0" err="1" smtClean="0"/>
              <a:t>Khomri</a:t>
            </a:r>
            <a:r>
              <a:rPr lang="fr-FR" dirty="0" smtClean="0"/>
              <a:t> </a:t>
            </a:r>
            <a:r>
              <a:rPr lang="fr-FR" dirty="0" smtClean="0"/>
              <a:t>: comment la négociation en entreprise est une opportunité pour les salariés, pas une menace (là est désormais la discussion</a:t>
            </a:r>
            <a:r>
              <a:rPr lang="fr-FR" dirty="0" smtClean="0"/>
              <a: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325562"/>
          </a:xfrm>
        </p:spPr>
        <p:txBody>
          <a:bodyPr>
            <a:normAutofit/>
          </a:bodyPr>
          <a:lstStyle/>
          <a:p>
            <a:r>
              <a:rPr lang="fr-FR" dirty="0" smtClean="0"/>
              <a:t>Partons de la réalité</a:t>
            </a:r>
            <a:endParaRPr lang="fr-FR" dirty="0"/>
          </a:p>
        </p:txBody>
      </p:sp>
      <p:sp>
        <p:nvSpPr>
          <p:cNvPr id="3" name="Espace réservé du contenu 2"/>
          <p:cNvSpPr>
            <a:spLocks noGrp="1"/>
          </p:cNvSpPr>
          <p:nvPr>
            <p:ph idx="1"/>
          </p:nvPr>
        </p:nvSpPr>
        <p:spPr>
          <a:xfrm>
            <a:off x="457200" y="1600200"/>
            <a:ext cx="8229600" cy="4954865"/>
          </a:xfrm>
        </p:spPr>
        <p:txBody>
          <a:bodyPr>
            <a:normAutofit fontScale="92500"/>
          </a:bodyPr>
          <a:lstStyle/>
          <a:p>
            <a:pPr algn="just"/>
            <a:r>
              <a:rPr lang="fr-FR" dirty="0" smtClean="0"/>
              <a:t>Juppé est la « solution » que les Français les plus « intégrés » ont (pour l’instant) trouvé pour ne pas avoir à réélire N. Sarkozy ou F. Hollande. </a:t>
            </a:r>
          </a:p>
          <a:p>
            <a:pPr algn="just"/>
            <a:r>
              <a:rPr lang="fr-FR" dirty="0" smtClean="0"/>
              <a:t>Le Pen et peut être Mélenchon sont les « solutions » que les moins intégrés/les plus perdants ont trouvé pour « renverser la table ». </a:t>
            </a:r>
          </a:p>
          <a:p>
            <a:pPr lvl="1" algn="just"/>
            <a:r>
              <a:rPr lang="fr-FR" dirty="0" smtClean="0"/>
              <a:t>Poussée de Mélenchon dans les intentions de vote et dans les préférences partisanes (voire de l’extrême gauche)</a:t>
            </a:r>
          </a:p>
          <a:p>
            <a:pPr lvl="1">
              <a:buNone/>
            </a:pPr>
            <a:r>
              <a:rPr lang="fr-FR" sz="3459" dirty="0" err="1" smtClean="0">
                <a:sym typeface="Wingdings"/>
              </a:rPr>
              <a:t></a:t>
            </a:r>
            <a:r>
              <a:rPr lang="fr-FR" sz="3459" dirty="0" smtClean="0">
                <a:sym typeface="Wingdings"/>
              </a:rPr>
              <a:t> 3 convictions en découlent</a:t>
            </a:r>
            <a:endParaRPr lang="fr-FR" sz="34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7"/>
            <a:ext cx="8229600" cy="1506471"/>
          </a:xfrm>
        </p:spPr>
        <p:txBody>
          <a:bodyPr>
            <a:normAutofit fontScale="90000"/>
          </a:bodyPr>
          <a:lstStyle/>
          <a:p>
            <a:r>
              <a:rPr lang="fr-FR" dirty="0" smtClean="0"/>
              <a:t>1</a:t>
            </a:r>
            <a:r>
              <a:rPr lang="fr-FR" baseline="30000" dirty="0" smtClean="0"/>
              <a:t>ère</a:t>
            </a:r>
            <a:r>
              <a:rPr lang="fr-FR" dirty="0" smtClean="0"/>
              <a:t> conviction : « moderniser l’économie, préserver le modèle social », c’est crédible et audible</a:t>
            </a:r>
            <a:endParaRPr lang="fr-FR" dirty="0"/>
          </a:p>
        </p:txBody>
      </p:sp>
      <p:sp>
        <p:nvSpPr>
          <p:cNvPr id="3" name="Espace réservé du contenu 2"/>
          <p:cNvSpPr>
            <a:spLocks noGrp="1"/>
          </p:cNvSpPr>
          <p:nvPr>
            <p:ph idx="1"/>
          </p:nvPr>
        </p:nvSpPr>
        <p:spPr>
          <a:xfrm>
            <a:off x="457200" y="1958197"/>
            <a:ext cx="8229600" cy="4596868"/>
          </a:xfrm>
        </p:spPr>
        <p:txBody>
          <a:bodyPr>
            <a:normAutofit fontScale="85000" lnSpcReduction="10000"/>
          </a:bodyPr>
          <a:lstStyle/>
          <a:p>
            <a:pPr algn="just">
              <a:buNone/>
            </a:pPr>
            <a:r>
              <a:rPr lang="fr-FR" dirty="0" smtClean="0"/>
              <a:t>Le </a:t>
            </a:r>
            <a:r>
              <a:rPr lang="fr-FR" dirty="0"/>
              <a:t>président</a:t>
            </a:r>
            <a:r>
              <a:rPr lang="fr-FR" dirty="0" smtClean="0"/>
              <a:t> a posé un bon fil conducteur de son action :  il faut du dur et du simple, pas du sophistiqué. Une obligation de moyens, pas de résultats immédiats ; être dans un combat, pas dans la gestion. </a:t>
            </a:r>
          </a:p>
          <a:p>
            <a:pPr algn="just"/>
            <a:r>
              <a:rPr lang="fr-FR" dirty="0"/>
              <a:t>M</a:t>
            </a:r>
            <a:r>
              <a:rPr lang="fr-FR" dirty="0" smtClean="0"/>
              <a:t>ais il ne l’a pas assez politisé et installé lors de l’émission. Ce qu’on a retenu c’est « ça va mieux », pas le fil conducteur. « ça va mieux » est bien plus difficile à installer. </a:t>
            </a:r>
          </a:p>
          <a:p>
            <a:pPr algn="just"/>
            <a:r>
              <a:rPr lang="fr-FR" dirty="0" smtClean="0"/>
              <a:t>Remarque : on peut (on doit ?) compléter le diptyque du fil conducteur avec « protéger les Français » du point de vue </a:t>
            </a:r>
            <a:r>
              <a:rPr lang="fr-FR" dirty="0" smtClean="0"/>
              <a:t>régalien.</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2</a:t>
            </a:r>
            <a:r>
              <a:rPr lang="fr-FR" baseline="30000" dirty="0" smtClean="0"/>
              <a:t>ème</a:t>
            </a:r>
            <a:r>
              <a:rPr lang="fr-FR" dirty="0" smtClean="0"/>
              <a:t> conviction : en finir avec « la pédagogie ». </a:t>
            </a:r>
            <a:endParaRPr lang="fr-FR" dirty="0"/>
          </a:p>
        </p:txBody>
      </p:sp>
      <p:sp>
        <p:nvSpPr>
          <p:cNvPr id="3" name="Espace réservé du contenu 2"/>
          <p:cNvSpPr>
            <a:spLocks noGrp="1"/>
          </p:cNvSpPr>
          <p:nvPr>
            <p:ph idx="1"/>
          </p:nvPr>
        </p:nvSpPr>
        <p:spPr>
          <a:xfrm>
            <a:off x="457200" y="1600200"/>
            <a:ext cx="8229600" cy="4940266"/>
          </a:xfrm>
        </p:spPr>
        <p:txBody>
          <a:bodyPr>
            <a:normAutofit fontScale="85000" lnSpcReduction="10000"/>
          </a:bodyPr>
          <a:lstStyle/>
          <a:p>
            <a:pPr algn="just"/>
            <a:r>
              <a:rPr lang="fr-FR" dirty="0"/>
              <a:t>L</a:t>
            </a:r>
            <a:r>
              <a:rPr lang="fr-FR" dirty="0" smtClean="0"/>
              <a:t>a « persuasion raisonnable » ne marchera pas, car les conditions de crédibilité ne sont pas réunies (tout n’a pas été parfait, pas la peine de tout vouloir justifier). </a:t>
            </a:r>
          </a:p>
          <a:p>
            <a:pPr algn="just"/>
            <a:r>
              <a:rPr lang="fr-FR" dirty="0" smtClean="0"/>
              <a:t>Égrener </a:t>
            </a:r>
            <a:r>
              <a:rPr lang="fr-FR" dirty="0" smtClean="0"/>
              <a:t>des mesures complexes et partielles, pour illustrer le fil conducteur, cela l’affaiblit : soit on ne comprend pas, soit on n’a pas été concerné, soit on a des exemples qui contredisent.  </a:t>
            </a:r>
          </a:p>
          <a:p>
            <a:pPr algn="just"/>
            <a:r>
              <a:rPr lang="fr-FR" dirty="0" smtClean="0"/>
              <a:t>L’univers médiatique est un terrain de combat. C’est une cour de récréation plutôt qu’une salle de classe (les citoyens ne sont pas des élèves, les politiques ne sont plus des profs). Le rapport de force y règne plutôt que le savoir ou </a:t>
            </a:r>
            <a:r>
              <a:rPr lang="fr-FR" dirty="0" smtClean="0"/>
              <a:t>l’</a:t>
            </a:r>
            <a:r>
              <a:rPr lang="fr-FR" dirty="0" err="1" smtClean="0"/>
              <a:t>expertis</a:t>
            </a:r>
            <a:r>
              <a:rPr lang="fr-FR" dirty="0" smtClean="0"/>
              <a:t>.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3</a:t>
            </a:r>
            <a:r>
              <a:rPr lang="fr-FR" baseline="30000" dirty="0" smtClean="0"/>
              <a:t>ème</a:t>
            </a:r>
            <a:r>
              <a:rPr lang="fr-FR" dirty="0" smtClean="0"/>
              <a:t> conviction : l’entreprise de délégitimation va continuer</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Les milieux et médias de droite ont envie de « tuer » la gauche, de l’envoyer aux poubelles de </a:t>
            </a:r>
            <a:r>
              <a:rPr lang="fr-FR" dirty="0" smtClean="0"/>
              <a:t>l’histoire (redevenir </a:t>
            </a:r>
            <a:r>
              <a:rPr lang="fr-FR" dirty="0" smtClean="0"/>
              <a:t>le seul pouvoir légitime). </a:t>
            </a:r>
          </a:p>
          <a:p>
            <a:pPr algn="just"/>
            <a:r>
              <a:rPr lang="fr-FR" dirty="0" smtClean="0"/>
              <a:t>Les gauches, les mouvements de gauche, ont envie de « tuer le </a:t>
            </a:r>
            <a:r>
              <a:rPr lang="fr-FR" dirty="0" smtClean="0"/>
              <a:t>PS</a:t>
            </a:r>
            <a:r>
              <a:rPr lang="fr-FR" dirty="0" smtClean="0"/>
              <a:t> » et F. Hollande en est, de facto, l’incarnation. </a:t>
            </a:r>
          </a:p>
          <a:p>
            <a:pPr algn="just"/>
            <a:r>
              <a:rPr lang="fr-FR" dirty="0" smtClean="0"/>
              <a:t>L’économie médiatique par nature délégitime tout pouvoir, Sarkozy hier, Hollande aujourd’hui, après les avoir loués au moment du sacre. </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7"/>
            <a:ext cx="8229600" cy="1550269"/>
          </a:xfrm>
        </p:spPr>
        <p:txBody>
          <a:bodyPr>
            <a:normAutofit/>
          </a:bodyPr>
          <a:lstStyle/>
          <a:p>
            <a:r>
              <a:rPr lang="fr-FR" dirty="0" smtClean="0"/>
              <a:t>Comment installer ce fil conducteur, d’ici à la trêve estivale</a:t>
            </a:r>
            <a:endParaRPr lang="fr-FR" dirty="0"/>
          </a:p>
        </p:txBody>
      </p:sp>
      <p:sp>
        <p:nvSpPr>
          <p:cNvPr id="3" name="Espace réservé du contenu 2"/>
          <p:cNvSpPr>
            <a:spLocks noGrp="1"/>
          </p:cNvSpPr>
          <p:nvPr>
            <p:ph idx="1"/>
          </p:nvPr>
        </p:nvSpPr>
        <p:spPr>
          <a:xfrm>
            <a:off x="457200" y="1824906"/>
            <a:ext cx="8229600" cy="4584167"/>
          </a:xfrm>
        </p:spPr>
        <p:txBody>
          <a:bodyPr>
            <a:normAutofit fontScale="92500" lnSpcReduction="10000"/>
          </a:bodyPr>
          <a:lstStyle/>
          <a:p>
            <a:pPr algn="just"/>
            <a:r>
              <a:rPr lang="fr-FR" dirty="0" smtClean="0"/>
              <a:t>Muscler le fil conducteur, c’est à dire politiser et cliver. Et donc, changer de registre de communication en assumant l’affrontement (mais avec le style Hollande</a:t>
            </a:r>
            <a:r>
              <a:rPr lang="fr-FR" dirty="0" smtClean="0"/>
              <a:t>).</a:t>
            </a:r>
            <a:endParaRPr lang="fr-FR" dirty="0" smtClean="0"/>
          </a:p>
          <a:p>
            <a:pPr algn="just"/>
            <a:r>
              <a:rPr lang="fr-FR" dirty="0" smtClean="0"/>
              <a:t>Pour illustrer le fil conducteur, sélectionner les actes les plus forts et s’y tenir sans se perdre dans les détails. </a:t>
            </a:r>
          </a:p>
          <a:p>
            <a:pPr algn="just"/>
            <a:r>
              <a:rPr lang="fr-FR" dirty="0" smtClean="0"/>
              <a:t>Désamorcer ce qui pourrait contredire le fil </a:t>
            </a:r>
            <a:r>
              <a:rPr lang="fr-FR" dirty="0" smtClean="0"/>
              <a:t>conducteur.</a:t>
            </a:r>
            <a:endParaRPr lang="fr-FR" dirty="0" smtClean="0"/>
          </a:p>
          <a:p>
            <a:pPr algn="just"/>
            <a:r>
              <a:rPr lang="fr-FR" dirty="0" smtClean="0"/>
              <a:t>Compléter avec le </a:t>
            </a:r>
            <a:r>
              <a:rPr lang="fr-FR" dirty="0" smtClean="0"/>
              <a:t>régalien.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Muscler</a:t>
            </a:r>
            <a:endParaRPr lang="fr-FR" dirty="0"/>
          </a:p>
        </p:txBody>
      </p:sp>
      <p:sp>
        <p:nvSpPr>
          <p:cNvPr id="3" name="Espace réservé du contenu 2"/>
          <p:cNvSpPr>
            <a:spLocks noGrp="1"/>
          </p:cNvSpPr>
          <p:nvPr>
            <p:ph idx="1"/>
          </p:nvPr>
        </p:nvSpPr>
        <p:spPr>
          <a:xfrm>
            <a:off x="457200" y="1268083"/>
            <a:ext cx="8229600" cy="5228585"/>
          </a:xfrm>
        </p:spPr>
        <p:txBody>
          <a:bodyPr>
            <a:normAutofit fontScale="92500" lnSpcReduction="10000"/>
          </a:bodyPr>
          <a:lstStyle/>
          <a:p>
            <a:pPr algn="just"/>
            <a:r>
              <a:rPr lang="fr-FR" dirty="0" smtClean="0"/>
              <a:t>Cliver : moderniser l’économie, préserver le modèle social, protéger la France, ce n’avait pas été fait avant 2012 et c’est le modèle social qui risque d’être remis en cause après 2017.</a:t>
            </a:r>
          </a:p>
          <a:p>
            <a:pPr algn="just"/>
            <a:r>
              <a:rPr lang="fr-FR" dirty="0" smtClean="0"/>
              <a:t>Un petit travail à mener sur les 10 ans de droite, Juppé ayant été ministre de Sarkozy. Ex : l’âge légal de la retraite, les déremboursements, le recul des effectifs régaliens, l’absence de mesures d’ampleur pour les entreprises, l’intervention aventureuse en Libye… (Ne jamais citer Juppé, mais </a:t>
            </a:r>
            <a:r>
              <a:rPr lang="fr-FR" dirty="0" smtClean="0"/>
              <a:t>« </a:t>
            </a:r>
            <a:r>
              <a:rPr lang="fr-FR" dirty="0" smtClean="0"/>
              <a:t>la </a:t>
            </a:r>
            <a:r>
              <a:rPr lang="fr-FR" dirty="0" smtClean="0"/>
              <a:t>droite », Sarkozy n’étant plus </a:t>
            </a:r>
            <a:r>
              <a:rPr lang="fr-FR" dirty="0" smtClean="0"/>
              <a:t>l’adversaire).</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Suite a) ça a été très difficile, </a:t>
            </a:r>
            <a:br>
              <a:rPr lang="fr-FR" dirty="0" smtClean="0"/>
            </a:br>
            <a:r>
              <a:rPr lang="fr-FR" dirty="0" smtClean="0"/>
              <a:t>et douloureux pour vous </a:t>
            </a:r>
            <a:endParaRPr lang="fr-FR" dirty="0"/>
          </a:p>
        </p:txBody>
      </p:sp>
      <p:sp>
        <p:nvSpPr>
          <p:cNvPr id="3" name="Espace réservé du contenu 2"/>
          <p:cNvSpPr>
            <a:spLocks noGrp="1"/>
          </p:cNvSpPr>
          <p:nvPr>
            <p:ph idx="1"/>
          </p:nvPr>
        </p:nvSpPr>
        <p:spPr>
          <a:xfrm>
            <a:off x="457200" y="1547034"/>
            <a:ext cx="8229600" cy="5172943"/>
          </a:xfrm>
        </p:spPr>
        <p:txBody>
          <a:bodyPr>
            <a:normAutofit fontScale="85000" lnSpcReduction="10000"/>
          </a:bodyPr>
          <a:lstStyle/>
          <a:p>
            <a:pPr algn="just"/>
            <a:r>
              <a:rPr lang="fr-FR" dirty="0" smtClean="0"/>
              <a:t>Dire et répéter que « ça a été TRES difficile » de devoir faire les trois EN MEME TEMPS (moderniser, préserver, protéger). Ce quinquennat s’est déroulé dans un contexte historique, européen et mondial, qu’il faut restituer. </a:t>
            </a:r>
          </a:p>
          <a:p>
            <a:pPr algn="just"/>
            <a:r>
              <a:rPr lang="fr-FR" dirty="0" smtClean="0"/>
              <a:t>Ça a été très difficile et c’est pour cela que des efforts ont été demandés aux Français, qui ont été </a:t>
            </a:r>
            <a:r>
              <a:rPr lang="fr-FR" dirty="0" smtClean="0"/>
              <a:t>douloureux ! </a:t>
            </a:r>
            <a:r>
              <a:rPr lang="fr-FR" dirty="0" smtClean="0"/>
              <a:t>Assumer le douloureux, puisque c’est bien ce qu’ont vécu les Français (impôts, chômage</a:t>
            </a:r>
            <a:r>
              <a:rPr lang="fr-FR" dirty="0" smtClean="0"/>
              <a:t>).</a:t>
            </a:r>
            <a:endParaRPr lang="fr-FR" dirty="0" smtClean="0"/>
          </a:p>
          <a:p>
            <a:pPr algn="just"/>
            <a:r>
              <a:rPr lang="fr-FR" dirty="0" smtClean="0"/>
              <a:t>Ça aurait été « facile » sur le plan financier, de remettre en cause le modèle social, mais c’aurait été beaucoup plus douloureux pour les Français et plus dangereux pour la France.</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Suite a) Affronter… mais dans le style Hollande</a:t>
            </a:r>
            <a:endParaRPr lang="fr-FR" dirty="0"/>
          </a:p>
        </p:txBody>
      </p:sp>
      <p:sp>
        <p:nvSpPr>
          <p:cNvPr id="3" name="Espace réservé du contenu 2"/>
          <p:cNvSpPr>
            <a:spLocks noGrp="1"/>
          </p:cNvSpPr>
          <p:nvPr>
            <p:ph idx="1"/>
          </p:nvPr>
        </p:nvSpPr>
        <p:spPr>
          <a:xfrm>
            <a:off x="293299" y="1613141"/>
            <a:ext cx="8471139" cy="4986067"/>
          </a:xfrm>
        </p:spPr>
        <p:txBody>
          <a:bodyPr>
            <a:normAutofit fontScale="70000" lnSpcReduction="20000"/>
          </a:bodyPr>
          <a:lstStyle/>
          <a:p>
            <a:pPr algn="just">
              <a:spcBef>
                <a:spcPts val="1200"/>
              </a:spcBef>
            </a:pPr>
            <a:r>
              <a:rPr lang="fr-FR" dirty="0" smtClean="0"/>
              <a:t>On oublie la pédagogie, et on cogne un peu, avec style et esprit. </a:t>
            </a:r>
          </a:p>
          <a:p>
            <a:pPr algn="just">
              <a:spcBef>
                <a:spcPts val="1200"/>
              </a:spcBef>
            </a:pPr>
            <a:r>
              <a:rPr lang="fr-FR" dirty="0" smtClean="0"/>
              <a:t>Ne pas cogner, vouloir toujours persuader, c’est aujourd’hui une faiblesse. Cela fait écho au « président qui ne tranche pas ». </a:t>
            </a:r>
          </a:p>
          <a:p>
            <a:pPr algn="just">
              <a:spcBef>
                <a:spcPts val="1200"/>
              </a:spcBef>
            </a:pPr>
            <a:r>
              <a:rPr lang="fr-FR" dirty="0" smtClean="0"/>
              <a:t>On ne doit jamais changer  le style d’un homme, mais on peut mieux utiliser ses armes. F. Hollande a de l’humour, il faut l’utiliser contre ses adversaires (et pas en autodérision). L’humour est aussi une distance. </a:t>
            </a:r>
          </a:p>
          <a:p>
            <a:pPr algn="just">
              <a:spcBef>
                <a:spcPts val="1200"/>
              </a:spcBef>
            </a:pPr>
            <a:r>
              <a:rPr lang="fr-FR" dirty="0" smtClean="0"/>
              <a:t>Les adversaires aujourd’hui, c’est 1) les médias (qui sont dans l’excès permanent) 2) la critique de gauche (qui ne veut pas gouverner) 3) la droite (qui veut casser sans le dire le modèle social)</a:t>
            </a:r>
          </a:p>
          <a:p>
            <a:pPr algn="just">
              <a:spcBef>
                <a:spcPts val="1200"/>
              </a:spcBef>
            </a:pPr>
            <a:r>
              <a:rPr lang="fr-FR" dirty="0" smtClean="0"/>
              <a:t>Faire de l’humour seulement contre la droite serait perçu comme politicien. Les médias doivent être les premières cibles, puis la gauche critique, puis la droite ; et on recommence. </a:t>
            </a:r>
          </a:p>
          <a:p>
            <a:pPr algn="just">
              <a:spcBef>
                <a:spcPts val="1200"/>
              </a:spcBef>
            </a:pPr>
            <a:r>
              <a:rPr lang="fr-FR" dirty="0" smtClean="0"/>
              <a:t>Le Président s’exprime finalement beaucoup : autant d’occasions de coups de pattes. Montrer qu’il ne sait pas seulement encaisser mais aussi donner des coups, dans son style, sans énervement. </a:t>
            </a:r>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TotalTime>
  <Words>540</Words>
  <Application>Microsoft Office PowerPoint</Application>
  <PresentationFormat>Affichage à l'écran (4:3)</PresentationFormat>
  <Paragraphs>50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Que faire après l’émission de France 2 ? </vt:lpstr>
      <vt:lpstr>Partons de la réalité</vt:lpstr>
      <vt:lpstr>1ère conviction : « moderniser l’économie, préserver le modèle social », c’est crédible et audible</vt:lpstr>
      <vt:lpstr>2ème conviction : en finir avec « la pédagogie ». </vt:lpstr>
      <vt:lpstr>3ème conviction : l’entreprise de délégitimation va continuer</vt:lpstr>
      <vt:lpstr>Comment installer ce fil conducteur, d’ici à la trêve estivale</vt:lpstr>
      <vt:lpstr>a) Muscler</vt:lpstr>
      <vt:lpstr>Suite a) ça a été très difficile,  et douloureux pour vous </vt:lpstr>
      <vt:lpstr>Suite a) Affronter… mais dans le style Hollande</vt:lpstr>
      <vt:lpstr>b) Sélectionner les actes forts et les installer</vt:lpstr>
      <vt:lpstr>Inscrire le fil conducteur dans  la vision d’une France menacée dans son modèle  </vt:lpstr>
    </vt:vector>
  </TitlesOfParts>
  <Company>PHG Conseil et 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faire après l’émission de France 2</dc:title>
  <dc:creator>Philippe Guibert</dc:creator>
  <cp:lastModifiedBy>ABECASSIS Adrien</cp:lastModifiedBy>
  <cp:revision>7</cp:revision>
  <dcterms:created xsi:type="dcterms:W3CDTF">2016-04-19T16:19:40Z</dcterms:created>
  <dcterms:modified xsi:type="dcterms:W3CDTF">2016-04-20T10:43:11Z</dcterms:modified>
</cp:coreProperties>
</file>