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7" r:id="rId9"/>
    <p:sldId id="263"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160" autoAdjust="0"/>
  </p:normalViewPr>
  <p:slideViewPr>
    <p:cSldViewPr snapToGrid="0">
      <p:cViewPr varScale="1">
        <p:scale>
          <a:sx n="68" d="100"/>
          <a:sy n="68" d="100"/>
        </p:scale>
        <p:origin x="90" y="24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smtClean="0"/>
            <a:t>Bruit</a:t>
          </a:r>
          <a:endParaRPr lang="en-US" dirty="0"/>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err="1" smtClean="0"/>
            <a:t>Détection</a:t>
          </a:r>
          <a:r>
            <a:rPr lang="en-US" dirty="0" smtClean="0"/>
            <a:t> de Contour</a:t>
          </a:r>
          <a:endParaRPr lang="en-US" dirty="0"/>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err="1" smtClean="0"/>
            <a:t>Procédure</a:t>
          </a:r>
          <a:r>
            <a:rPr lang="en-US" dirty="0" smtClean="0"/>
            <a:t> de </a:t>
          </a:r>
          <a:r>
            <a:rPr lang="en-US" dirty="0" err="1" smtClean="0"/>
            <a:t>détection</a:t>
          </a:r>
          <a:endParaRPr lang="en-US" dirty="0"/>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nchor="ctr"/>
        <a:lstStyle/>
        <a:p>
          <a:r>
            <a:rPr lang="en-US" dirty="0" smtClean="0"/>
            <a:t>Les types de </a:t>
          </a:r>
          <a:r>
            <a:rPr lang="en-US" dirty="0" err="1" smtClean="0"/>
            <a:t>bruitages</a:t>
          </a:r>
          <a:endParaRPr lang="en-US" dirty="0"/>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nchor="ctr"/>
        <a:lstStyle/>
        <a:p>
          <a:r>
            <a:rPr lang="en-US" dirty="0" smtClean="0"/>
            <a:t>Les </a:t>
          </a:r>
          <a:r>
            <a:rPr lang="en-US" dirty="0" err="1" smtClean="0"/>
            <a:t>filtres</a:t>
          </a:r>
          <a:r>
            <a:rPr lang="en-US" dirty="0" smtClean="0"/>
            <a:t> de detection de contour</a:t>
          </a:r>
          <a:endParaRPr lang="en-US" dirty="0"/>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nchor="ctr"/>
        <a:lstStyle/>
        <a:p>
          <a:r>
            <a:rPr lang="fr-FR" noProof="0" dirty="0" smtClean="0"/>
            <a:t>L’ensemble des itérations à suivre afin de pouvoir segmenter une tumeur</a:t>
          </a:r>
          <a:endParaRPr lang="fr-FR" noProof="0" dirty="0"/>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4A36A81D-A14A-406A-8269-1B44F9242707}">
      <dgm:prSet phldrT="[Text]"/>
      <dgm:spPr/>
      <dgm:t>
        <a:bodyPr anchor="ctr"/>
        <a:lstStyle/>
        <a:p>
          <a:r>
            <a:rPr lang="en-US" dirty="0" err="1" smtClean="0"/>
            <a:t>Enlèvement</a:t>
          </a:r>
          <a:r>
            <a:rPr lang="en-US" dirty="0" smtClean="0"/>
            <a:t> du </a:t>
          </a:r>
          <a:r>
            <a:rPr lang="en-US" dirty="0" err="1" smtClean="0"/>
            <a:t>bruitage</a:t>
          </a:r>
          <a:endParaRPr lang="en-US" dirty="0"/>
        </a:p>
      </dgm:t>
    </dgm:pt>
    <dgm:pt modelId="{E1822AF2-C97A-4F40-9FFC-B25C628CC984}" type="parTrans" cxnId="{8ACD957C-6237-45EC-A0DD-D4A798BC19C1}">
      <dgm:prSet/>
      <dgm:spPr/>
    </dgm:pt>
    <dgm:pt modelId="{F04396BF-4C79-456B-96D3-F02B2244F86F}" type="sibTrans" cxnId="{8ACD957C-6237-45EC-A0DD-D4A798BC19C1}">
      <dgm:prSet/>
      <dgm:spPr/>
    </dgm:pt>
    <dgm:pt modelId="{D84EC83C-0E2E-4BB3-9D06-A694E1DFDE87}">
      <dgm:prSet phldrT="[Text]"/>
      <dgm:spPr/>
      <dgm:t>
        <a:bodyPr anchor="ctr"/>
        <a:lstStyle/>
        <a:p>
          <a:endParaRPr lang="en-US" dirty="0"/>
        </a:p>
      </dgm:t>
    </dgm:pt>
    <dgm:pt modelId="{1E9FF3D9-2697-43DE-8CEC-13E2EBA97F71}" type="parTrans" cxnId="{E15AF88D-7724-4902-B711-445736FA4CA7}">
      <dgm:prSet/>
      <dgm:spPr/>
    </dgm:pt>
    <dgm:pt modelId="{14848A12-E3D6-4514-A146-30A12A830655}" type="sibTrans" cxnId="{E15AF88D-7724-4902-B711-445736FA4CA7}">
      <dgm:prSet/>
      <dgm:spPr/>
    </dgm:pt>
    <dgm:pt modelId="{D87BED67-81A6-4D17-8D17-E76427E1E33B}" type="pres">
      <dgm:prSet presAssocID="{C032F1C4-CE23-4B17-8F24-BE6AC62B5DD2}" presName="Name0" presStyleCnt="0">
        <dgm:presLayoutVars>
          <dgm:dir/>
          <dgm:animLvl val="lvl"/>
          <dgm:resizeHandles val="exact"/>
        </dgm:presLayoutVars>
      </dgm:prSet>
      <dgm:spPr/>
      <dgm:t>
        <a:bodyPr/>
        <a:lstStyle/>
        <a:p>
          <a:endParaRPr lang="fr-FR"/>
        </a:p>
      </dgm:t>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t>
        <a:bodyPr/>
        <a:lstStyle/>
        <a:p>
          <a:endParaRPr lang="fr-FR"/>
        </a:p>
      </dgm:t>
    </dgm:pt>
    <dgm:pt modelId="{9B31B566-F93C-4932-9C27-2AC260B106B4}" type="pres">
      <dgm:prSet presAssocID="{75151AD3-56D0-4892-9CC3-0245E0F61F03}" presName="desTx" presStyleLbl="alignAccFollowNode1" presStyleIdx="0" presStyleCnt="3">
        <dgm:presLayoutVars>
          <dgm:bulletEnabled val="1"/>
        </dgm:presLayoutVars>
      </dgm:prSet>
      <dgm:spPr/>
      <dgm:t>
        <a:bodyPr/>
        <a:lstStyle/>
        <a:p>
          <a:endParaRPr lang="fr-FR"/>
        </a:p>
      </dgm:t>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t>
        <a:bodyPr/>
        <a:lstStyle/>
        <a:p>
          <a:endParaRPr lang="fr-FR"/>
        </a:p>
      </dgm:t>
    </dgm:pt>
    <dgm:pt modelId="{571D68AB-B350-4D5C-AB6A-ABC40C2D8986}" type="pres">
      <dgm:prSet presAssocID="{C8B9AACC-6090-4E93-B112-FEF419B2C8C0}" presName="desTx" presStyleLbl="alignAccFollowNode1" presStyleIdx="1" presStyleCnt="3">
        <dgm:presLayoutVars>
          <dgm:bulletEnabled val="1"/>
        </dgm:presLayoutVars>
      </dgm:prSet>
      <dgm:spPr/>
      <dgm:t>
        <a:bodyPr/>
        <a:lstStyle/>
        <a:p>
          <a:endParaRPr lang="fr-FR"/>
        </a:p>
      </dgm:t>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t>
        <a:bodyPr/>
        <a:lstStyle/>
        <a:p>
          <a:endParaRPr lang="fr-FR"/>
        </a:p>
      </dgm:t>
    </dgm:pt>
    <dgm:pt modelId="{875AD089-2E66-469E-88C2-DFFE8330212E}" type="pres">
      <dgm:prSet presAssocID="{C5E6BC8D-1A4E-42C8-8E2C-7EC17FC2E1D1}" presName="desTx" presStyleLbl="alignAccFollowNode1" presStyleIdx="2" presStyleCnt="3">
        <dgm:presLayoutVars>
          <dgm:bulletEnabled val="1"/>
        </dgm:presLayoutVars>
      </dgm:prSet>
      <dgm:spPr/>
      <dgm:t>
        <a:bodyPr/>
        <a:lstStyle/>
        <a:p>
          <a:endParaRPr lang="fr-FR"/>
        </a:p>
      </dgm:t>
    </dgm:pt>
  </dgm:ptLst>
  <dgm:cxnLst>
    <dgm:cxn modelId="{E0E559EE-F745-4296-9764-8F9C3499296E}" srcId="{75151AD3-56D0-4892-9CC3-0245E0F61F03}" destId="{DD879645-BB58-407B-A47E-D1FA7C57DE19}" srcOrd="0" destOrd="0" parTransId="{DF9B7292-02E2-428F-9384-E2F91AD9145A}" sibTransId="{888118AD-0CFE-47C8-B0CF-5D705BEE4271}"/>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E15AF88D-7724-4902-B711-445736FA4CA7}" srcId="{75151AD3-56D0-4892-9CC3-0245E0F61F03}" destId="{D84EC83C-0E2E-4BB3-9D06-A694E1DFDE87}" srcOrd="1" destOrd="0" parTransId="{1E9FF3D9-2697-43DE-8CEC-13E2EBA97F71}" sibTransId="{14848A12-E3D6-4514-A146-30A12A830655}"/>
    <dgm:cxn modelId="{8ACD957C-6237-45EC-A0DD-D4A798BC19C1}" srcId="{75151AD3-56D0-4892-9CC3-0245E0F61F03}" destId="{4A36A81D-A14A-406A-8269-1B44F9242707}" srcOrd="2" destOrd="0" parTransId="{E1822AF2-C97A-4F40-9FFC-B25C628CC984}" sibTransId="{F04396BF-4C79-456B-96D3-F02B2244F86F}"/>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B8151A82-97B0-4A6B-96BC-6914694D949A}" srcId="{C032F1C4-CE23-4B17-8F24-BE6AC62B5DD2}" destId="{C5E6BC8D-1A4E-42C8-8E2C-7EC17FC2E1D1}" srcOrd="2" destOrd="0" parTransId="{D540C9D5-0D0F-4ED0-A8C6-5122EF89E0B8}" sibTransId="{3984F889-9155-4B34-8DCE-A8EECAF129A9}"/>
    <dgm:cxn modelId="{BAD48D80-9F9A-4728-A690-96B748FE4A71}" type="presOf" srcId="{D84EC83C-0E2E-4BB3-9D06-A694E1DFDE87}" destId="{9B31B566-F93C-4932-9C27-2AC260B106B4}" srcOrd="0" destOrd="1" presId="urn:microsoft.com/office/officeart/2005/8/layout/hList1"/>
    <dgm:cxn modelId="{B3DE65D2-24BB-4268-AA0A-53ADA4D0C0D3}" srcId="{C032F1C4-CE23-4B17-8F24-BE6AC62B5DD2}" destId="{75151AD3-56D0-4892-9CC3-0245E0F61F03}" srcOrd="0" destOrd="0" parTransId="{251E6184-4BAA-4DDB-A10B-FABA4B4EC6AC}" sibTransId="{8D6B5241-E3C8-447A-AED6-C9C8EC5B134E}"/>
    <dgm:cxn modelId="{8C6006DA-AF29-4BF8-8400-FEA742EF5501}" type="presOf" srcId="{4A36A81D-A14A-406A-8269-1B44F9242707}" destId="{9B31B566-F93C-4932-9C27-2AC260B106B4}" srcOrd="0" destOrd="2" presId="urn:microsoft.com/office/officeart/2005/8/layout/hList1"/>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234067"/>
          <a:ext cx="3064668" cy="106974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smtClean="0"/>
            <a:t>Bruit</a:t>
          </a:r>
          <a:endParaRPr lang="en-US" sz="3100" kern="1200" dirty="0"/>
        </a:p>
      </dsp:txBody>
      <dsp:txXfrm>
        <a:off x="3143" y="234067"/>
        <a:ext cx="3064668" cy="1069742"/>
      </dsp:txXfrm>
    </dsp:sp>
    <dsp:sp modelId="{9B31B566-F93C-4932-9C27-2AC260B106B4}">
      <dsp:nvSpPr>
        <dsp:cNvPr id="0" name=""/>
        <dsp:cNvSpPr/>
      </dsp:nvSpPr>
      <dsp:spPr>
        <a:xfrm>
          <a:off x="3143" y="1303809"/>
          <a:ext cx="3064668" cy="291982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Les types de </a:t>
          </a:r>
          <a:r>
            <a:rPr lang="en-US" sz="3100" kern="1200" dirty="0" err="1" smtClean="0"/>
            <a:t>bruitages</a:t>
          </a:r>
          <a:endParaRPr lang="en-US" sz="3100" kern="1200" dirty="0"/>
        </a:p>
        <a:p>
          <a:pPr marL="285750" lvl="1" indent="-285750" algn="l" defTabSz="1377950">
            <a:lnSpc>
              <a:spcPct val="90000"/>
            </a:lnSpc>
            <a:spcBef>
              <a:spcPct val="0"/>
            </a:spcBef>
            <a:spcAft>
              <a:spcPct val="15000"/>
            </a:spcAft>
            <a:buChar char="••"/>
          </a:pPr>
          <a:endParaRPr lang="en-US" sz="3100" kern="1200" dirty="0"/>
        </a:p>
        <a:p>
          <a:pPr marL="285750" lvl="1" indent="-285750" algn="l" defTabSz="1377950">
            <a:lnSpc>
              <a:spcPct val="90000"/>
            </a:lnSpc>
            <a:spcBef>
              <a:spcPct val="0"/>
            </a:spcBef>
            <a:spcAft>
              <a:spcPct val="15000"/>
            </a:spcAft>
            <a:buChar char="••"/>
          </a:pPr>
          <a:r>
            <a:rPr lang="en-US" sz="3100" kern="1200" dirty="0" err="1" smtClean="0"/>
            <a:t>Enlèvement</a:t>
          </a:r>
          <a:r>
            <a:rPr lang="en-US" sz="3100" kern="1200" dirty="0" smtClean="0"/>
            <a:t> du </a:t>
          </a:r>
          <a:r>
            <a:rPr lang="en-US" sz="3100" kern="1200" dirty="0" err="1" smtClean="0"/>
            <a:t>bruitage</a:t>
          </a:r>
          <a:endParaRPr lang="en-US" sz="3100" kern="1200" dirty="0"/>
        </a:p>
      </dsp:txBody>
      <dsp:txXfrm>
        <a:off x="3143" y="1303809"/>
        <a:ext cx="3064668" cy="2919822"/>
      </dsp:txXfrm>
    </dsp:sp>
    <dsp:sp modelId="{7C161E6A-A933-4F26-AC69-DB5355D2DFE6}">
      <dsp:nvSpPr>
        <dsp:cNvPr id="0" name=""/>
        <dsp:cNvSpPr/>
      </dsp:nvSpPr>
      <dsp:spPr>
        <a:xfrm>
          <a:off x="3496865" y="234067"/>
          <a:ext cx="3064668" cy="106974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err="1" smtClean="0"/>
            <a:t>Détection</a:t>
          </a:r>
          <a:r>
            <a:rPr lang="en-US" sz="3100" kern="1200" dirty="0" smtClean="0"/>
            <a:t> de Contour</a:t>
          </a:r>
          <a:endParaRPr lang="en-US" sz="3100" kern="1200" dirty="0"/>
        </a:p>
      </dsp:txBody>
      <dsp:txXfrm>
        <a:off x="3496865" y="234067"/>
        <a:ext cx="3064668" cy="1069742"/>
      </dsp:txXfrm>
    </dsp:sp>
    <dsp:sp modelId="{571D68AB-B350-4D5C-AB6A-ABC40C2D8986}">
      <dsp:nvSpPr>
        <dsp:cNvPr id="0" name=""/>
        <dsp:cNvSpPr/>
      </dsp:nvSpPr>
      <dsp:spPr>
        <a:xfrm>
          <a:off x="3496865" y="1303809"/>
          <a:ext cx="3064668" cy="291982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smtClean="0"/>
            <a:t>Les </a:t>
          </a:r>
          <a:r>
            <a:rPr lang="en-US" sz="3100" kern="1200" dirty="0" err="1" smtClean="0"/>
            <a:t>filtres</a:t>
          </a:r>
          <a:r>
            <a:rPr lang="en-US" sz="3100" kern="1200" dirty="0" smtClean="0"/>
            <a:t> de detection de contour</a:t>
          </a:r>
          <a:endParaRPr lang="en-US" sz="3100" kern="1200" dirty="0"/>
        </a:p>
      </dsp:txBody>
      <dsp:txXfrm>
        <a:off x="3496865" y="1303809"/>
        <a:ext cx="3064668" cy="2919822"/>
      </dsp:txXfrm>
    </dsp:sp>
    <dsp:sp modelId="{98493B2B-A905-429A-BAEF-6EBFD0668D83}">
      <dsp:nvSpPr>
        <dsp:cNvPr id="0" name=""/>
        <dsp:cNvSpPr/>
      </dsp:nvSpPr>
      <dsp:spPr>
        <a:xfrm>
          <a:off x="6990588" y="234067"/>
          <a:ext cx="3064668" cy="106974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lvl="0" algn="ctr" defTabSz="1377950">
            <a:lnSpc>
              <a:spcPct val="90000"/>
            </a:lnSpc>
            <a:spcBef>
              <a:spcPct val="0"/>
            </a:spcBef>
            <a:spcAft>
              <a:spcPct val="35000"/>
            </a:spcAft>
          </a:pPr>
          <a:r>
            <a:rPr lang="en-US" sz="3100" kern="1200" dirty="0" err="1" smtClean="0"/>
            <a:t>Procédure</a:t>
          </a:r>
          <a:r>
            <a:rPr lang="en-US" sz="3100" kern="1200" dirty="0" smtClean="0"/>
            <a:t> de </a:t>
          </a:r>
          <a:r>
            <a:rPr lang="en-US" sz="3100" kern="1200" dirty="0" err="1" smtClean="0"/>
            <a:t>détection</a:t>
          </a:r>
          <a:endParaRPr lang="en-US" sz="3100" kern="1200" dirty="0"/>
        </a:p>
      </dsp:txBody>
      <dsp:txXfrm>
        <a:off x="6990588" y="234067"/>
        <a:ext cx="3064668" cy="1069742"/>
      </dsp:txXfrm>
    </dsp:sp>
    <dsp:sp modelId="{875AD089-2E66-469E-88C2-DFFE8330212E}">
      <dsp:nvSpPr>
        <dsp:cNvPr id="0" name=""/>
        <dsp:cNvSpPr/>
      </dsp:nvSpPr>
      <dsp:spPr>
        <a:xfrm>
          <a:off x="6990588" y="1303809"/>
          <a:ext cx="3064668" cy="2919822"/>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ctr" anchorCtr="0">
          <a:noAutofit/>
        </a:bodyPr>
        <a:lstStyle/>
        <a:p>
          <a:pPr marL="285750" lvl="1" indent="-285750" algn="l" defTabSz="1377950">
            <a:lnSpc>
              <a:spcPct val="90000"/>
            </a:lnSpc>
            <a:spcBef>
              <a:spcPct val="0"/>
            </a:spcBef>
            <a:spcAft>
              <a:spcPct val="15000"/>
            </a:spcAft>
            <a:buChar char="••"/>
          </a:pPr>
          <a:r>
            <a:rPr lang="fr-FR" sz="3100" kern="1200" noProof="0" dirty="0" smtClean="0"/>
            <a:t>L’ensemble des itérations à suivre afin de pouvoir segmenter une tumeur</a:t>
          </a:r>
          <a:endParaRPr lang="fr-FR" sz="3100" kern="1200" noProof="0" dirty="0"/>
        </a:p>
      </dsp:txBody>
      <dsp:txXfrm>
        <a:off x="6990588" y="1303809"/>
        <a:ext cx="3064668" cy="291982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5/25/2017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dirty="0"/>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5/25/2017</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dirty="0"/>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dirty="0"/>
          </a:p>
        </p:txBody>
      </p:sp>
    </p:spTree>
    <p:extLst>
      <p:ext uri="{BB962C8B-B14F-4D97-AF65-F5344CB8AC3E}">
        <p14:creationId xmlns:p14="http://schemas.microsoft.com/office/powerpoint/2010/main" val="151482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dirty="0"/>
          </a:p>
        </p:txBody>
      </p:sp>
    </p:spTree>
    <p:extLst>
      <p:ext uri="{BB962C8B-B14F-4D97-AF65-F5344CB8AC3E}">
        <p14:creationId xmlns:p14="http://schemas.microsoft.com/office/powerpoint/2010/main" val="186217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dirty="0"/>
          </a:p>
        </p:txBody>
      </p:sp>
    </p:spTree>
    <p:extLst>
      <p:ext uri="{BB962C8B-B14F-4D97-AF65-F5344CB8AC3E}">
        <p14:creationId xmlns:p14="http://schemas.microsoft.com/office/powerpoint/2010/main" val="4167736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smtClean="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dirty="0"/>
          </a:p>
        </p:txBody>
      </p:sp>
      <p:sp>
        <p:nvSpPr>
          <p:cNvPr id="5" name="Footer Placeholder 4"/>
          <p:cNvSpPr>
            <a:spLocks noGrp="1"/>
          </p:cNvSpPr>
          <p:nvPr>
            <p:ph type="ftr" sz="quarter" idx="11"/>
          </p:nvPr>
        </p:nvSpPr>
        <p:spPr/>
        <p:txBody>
          <a:bodyPr/>
          <a:lstStyle/>
          <a:p>
            <a:endParaRPr dirty="0"/>
          </a:p>
        </p:txBody>
      </p:sp>
      <p:sp>
        <p:nvSpPr>
          <p:cNvPr id="4" name="Date Placeholder 5"/>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dirty="0"/>
          </a:p>
        </p:txBody>
      </p:sp>
      <p:sp>
        <p:nvSpPr>
          <p:cNvPr id="6" name="Footer Placeholder 5"/>
          <p:cNvSpPr>
            <a:spLocks noGrp="1"/>
          </p:cNvSpPr>
          <p:nvPr>
            <p:ph type="ftr" sz="quarter" idx="11"/>
          </p:nvPr>
        </p:nvSpPr>
        <p:spPr/>
        <p:txBody>
          <a:bodyPr/>
          <a:lstStyle/>
          <a:p>
            <a:endParaRPr dirty="0"/>
          </a:p>
        </p:txBody>
      </p:sp>
      <p:sp>
        <p:nvSpPr>
          <p:cNvPr id="5" name="Date Placeholder 6"/>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dirty="0"/>
          </a:p>
        </p:txBody>
      </p:sp>
      <p:sp>
        <p:nvSpPr>
          <p:cNvPr id="8" name="Footer Placeholder 7"/>
          <p:cNvSpPr>
            <a:spLocks noGrp="1"/>
          </p:cNvSpPr>
          <p:nvPr>
            <p:ph type="ftr" sz="quarter" idx="11"/>
          </p:nvPr>
        </p:nvSpPr>
        <p:spPr/>
        <p:txBody>
          <a:bodyPr/>
          <a:lstStyle/>
          <a:p>
            <a:endParaRPr dirty="0"/>
          </a:p>
        </p:txBody>
      </p:sp>
      <p:sp>
        <p:nvSpPr>
          <p:cNvPr id="7" name="Date Placeholder 8"/>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dirty="0"/>
          </a:p>
        </p:txBody>
      </p:sp>
      <p:sp>
        <p:nvSpPr>
          <p:cNvPr id="4" name="Footer Placeholder 3"/>
          <p:cNvSpPr>
            <a:spLocks noGrp="1"/>
          </p:cNvSpPr>
          <p:nvPr>
            <p:ph type="ftr" sz="quarter" idx="11"/>
          </p:nvPr>
        </p:nvSpPr>
        <p:spPr/>
        <p:txBody>
          <a:bodyPr/>
          <a:lstStyle/>
          <a:p>
            <a:endParaRPr dirty="0"/>
          </a:p>
        </p:txBody>
      </p:sp>
      <p:sp>
        <p:nvSpPr>
          <p:cNvPr id="3" name="Date Placeholder 5"/>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5/25/2017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smtClean="0"/>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dirty="0"/>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5/25/2017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fr-FR" sz="4400" dirty="0"/>
              <a:t>Caractérisation des pathologies médicales par différentes méthodes de segmentation.</a:t>
            </a:r>
            <a:endParaRPr lang="en-US" sz="4400" dirty="0"/>
          </a:p>
        </p:txBody>
      </p:sp>
      <p:sp>
        <p:nvSpPr>
          <p:cNvPr id="3" name="Subtitle 2"/>
          <p:cNvSpPr>
            <a:spLocks noGrp="1"/>
          </p:cNvSpPr>
          <p:nvPr>
            <p:ph type="subTitle" idx="1"/>
          </p:nvPr>
        </p:nvSpPr>
        <p:spPr/>
        <p:txBody>
          <a:bodyPr/>
          <a:lstStyle/>
          <a:p>
            <a:r>
              <a:rPr lang="en-US" dirty="0" smtClean="0">
                <a:solidFill>
                  <a:schemeClr val="tx1">
                    <a:lumMod val="95000"/>
                  </a:schemeClr>
                </a:solidFill>
              </a:rPr>
              <a:t>Belkhiria Achraf Ahmed &amp; Khalifa Seif	 | 	Ben Ali </a:t>
            </a:r>
            <a:r>
              <a:rPr lang="fr-BE" dirty="0" smtClean="0">
                <a:solidFill>
                  <a:schemeClr val="tx1">
                    <a:lumMod val="95000"/>
                  </a:schemeClr>
                </a:solidFill>
              </a:rPr>
              <a:t>Khawla</a:t>
            </a:r>
            <a:r>
              <a:rPr lang="en-US" dirty="0" smtClean="0">
                <a:solidFill>
                  <a:schemeClr val="tx1">
                    <a:lumMod val="95000"/>
                  </a:schemeClr>
                </a:solidFill>
              </a:rPr>
              <a:t>	 </a:t>
            </a:r>
            <a:r>
              <a:rPr lang="en-US" dirty="0">
                <a:solidFill>
                  <a:schemeClr val="tx1">
                    <a:lumMod val="95000"/>
                  </a:schemeClr>
                </a:solidFill>
              </a:rPr>
              <a:t>| </a:t>
            </a:r>
            <a:r>
              <a:rPr lang="en-US" dirty="0" smtClean="0">
                <a:solidFill>
                  <a:schemeClr val="tx1">
                    <a:lumMod val="95000"/>
                  </a:schemeClr>
                </a:solidFill>
              </a:rPr>
              <a:t>	PPP-7-IIA3</a:t>
            </a:r>
            <a:endParaRPr lang="en-US" dirty="0">
              <a:solidFill>
                <a:schemeClr val="tx1">
                  <a:lumMod val="95000"/>
                </a:schemeClr>
              </a:solidFill>
            </a:endParaRP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i="1" dirty="0"/>
              <a:t>Filtre de Prewitt :</a:t>
            </a:r>
          </a:p>
        </p:txBody>
      </p:sp>
      <p:sp>
        <p:nvSpPr>
          <p:cNvPr id="3" name="Content Placeholder 2"/>
          <p:cNvSpPr>
            <a:spLocks noGrp="1"/>
          </p:cNvSpPr>
          <p:nvPr>
            <p:ph idx="1"/>
          </p:nvPr>
        </p:nvSpPr>
        <p:spPr/>
        <p:txBody>
          <a:bodyPr/>
          <a:lstStyle/>
          <a:p>
            <a:r>
              <a:rPr lang="en-US" sz="2800" dirty="0" smtClean="0"/>
              <a:t>Convoluer </a:t>
            </a:r>
            <a:r>
              <a:rPr lang="en-US" sz="2800" dirty="0" err="1" smtClean="0"/>
              <a:t>l’image</a:t>
            </a:r>
            <a:r>
              <a:rPr lang="en-US" sz="2800" dirty="0" smtClean="0"/>
              <a:t> avec les 2 </a:t>
            </a:r>
            <a:r>
              <a:rPr lang="en-US" sz="2800" dirty="0" err="1" smtClean="0"/>
              <a:t>matrice</a:t>
            </a:r>
            <a:r>
              <a:rPr lang="en-US" sz="2800" dirty="0" smtClean="0"/>
              <a:t> 3*3 pour </a:t>
            </a:r>
            <a:r>
              <a:rPr lang="en-US" sz="2800" dirty="0" err="1" smtClean="0"/>
              <a:t>calculer</a:t>
            </a:r>
            <a:r>
              <a:rPr lang="en-US" sz="2800" dirty="0" smtClean="0"/>
              <a:t> </a:t>
            </a:r>
            <a:r>
              <a:rPr lang="en-US" sz="2800" dirty="0" err="1" smtClean="0"/>
              <a:t>une</a:t>
            </a:r>
            <a:r>
              <a:rPr lang="en-US" sz="2800" dirty="0" smtClean="0"/>
              <a:t> approximation de </a:t>
            </a:r>
            <a:r>
              <a:rPr lang="en-US" sz="2800" dirty="0" err="1" smtClean="0"/>
              <a:t>sa</a:t>
            </a:r>
            <a:r>
              <a:rPr lang="en-US" sz="2800" dirty="0" smtClean="0"/>
              <a:t> </a:t>
            </a:r>
            <a:r>
              <a:rPr lang="en-US" sz="2800" dirty="0" err="1" smtClean="0"/>
              <a:t>dérivé</a:t>
            </a:r>
            <a:endParaRPr lang="en-US" sz="2800" dirty="0" smtClean="0"/>
          </a:p>
          <a:p>
            <a:endParaRPr lang="en-US" sz="2800" dirty="0"/>
          </a:p>
          <a:p>
            <a:endParaRPr lang="en-US" sz="2800" dirty="0" smtClean="0"/>
          </a:p>
          <a:p>
            <a:r>
              <a:rPr lang="en-US" sz="2800" dirty="0" err="1" smtClean="0"/>
              <a:t>Cette</a:t>
            </a:r>
            <a:r>
              <a:rPr lang="en-US" sz="2800" dirty="0" smtClean="0"/>
              <a:t> convolution </a:t>
            </a:r>
            <a:r>
              <a:rPr lang="en-US" sz="2800" dirty="0" err="1" smtClean="0"/>
              <a:t>donne</a:t>
            </a:r>
            <a:r>
              <a:rPr lang="en-US" sz="2800" dirty="0" smtClean="0"/>
              <a:t> la direction et le </a:t>
            </a:r>
            <a:r>
              <a:rPr lang="en-US" sz="2800" dirty="0" err="1" smtClean="0"/>
              <a:t>taux</a:t>
            </a:r>
            <a:r>
              <a:rPr lang="en-US" sz="2800" dirty="0" smtClean="0"/>
              <a:t> de la plus </a:t>
            </a:r>
            <a:r>
              <a:rPr lang="en-US" sz="2800" dirty="0" err="1" smtClean="0"/>
              <a:t>grande</a:t>
            </a:r>
            <a:r>
              <a:rPr lang="en-US" sz="2800" dirty="0" smtClean="0"/>
              <a:t> </a:t>
            </a:r>
            <a:r>
              <a:rPr lang="en-US" sz="2800" dirty="0" err="1" smtClean="0"/>
              <a:t>décroissance</a:t>
            </a:r>
            <a:endParaRPr lang="en-US" sz="2800" dirty="0" smtClean="0"/>
          </a:p>
          <a:p>
            <a:endParaRPr lang="en-US" dirty="0"/>
          </a:p>
        </p:txBody>
      </p:sp>
      <p:pic>
        <p:nvPicPr>
          <p:cNvPr id="4" name="Picture 3"/>
          <p:cNvPicPr/>
          <p:nvPr/>
        </p:nvPicPr>
        <p:blipFill>
          <a:blip r:embed="rId2"/>
          <a:srcRect/>
          <a:stretch>
            <a:fillRect/>
          </a:stretch>
        </p:blipFill>
        <p:spPr>
          <a:xfrm>
            <a:off x="1568083" y="2921756"/>
            <a:ext cx="4621701" cy="1087536"/>
          </a:xfrm>
          <a:prstGeom prst="rect">
            <a:avLst/>
          </a:prstGeom>
          <a:noFill/>
          <a:ln>
            <a:noFill/>
            <a:prstDash/>
          </a:ln>
        </p:spPr>
      </p:pic>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i="1" dirty="0"/>
              <a:t>Filtre de Sobel</a:t>
            </a:r>
          </a:p>
        </p:txBody>
      </p:sp>
      <p:sp>
        <p:nvSpPr>
          <p:cNvPr id="3" name="Content Placeholder 2"/>
          <p:cNvSpPr>
            <a:spLocks noGrp="1"/>
          </p:cNvSpPr>
          <p:nvPr>
            <p:ph idx="1"/>
          </p:nvPr>
        </p:nvSpPr>
        <p:spPr/>
        <p:txBody>
          <a:bodyPr>
            <a:normAutofit/>
          </a:bodyPr>
          <a:lstStyle/>
          <a:p>
            <a:r>
              <a:rPr lang="en-US" sz="4400" dirty="0" smtClean="0"/>
              <a:t>Il </a:t>
            </a:r>
            <a:r>
              <a:rPr lang="en-US" sz="4400" dirty="0" err="1" smtClean="0"/>
              <a:t>est</a:t>
            </a:r>
            <a:r>
              <a:rPr lang="en-US" sz="4400" dirty="0" smtClean="0"/>
              <a:t> </a:t>
            </a:r>
            <a:r>
              <a:rPr lang="en-US" sz="4400" dirty="0" err="1" smtClean="0"/>
              <a:t>identique</a:t>
            </a:r>
            <a:r>
              <a:rPr lang="en-US" sz="4400" dirty="0" smtClean="0"/>
              <a:t> à </a:t>
            </a:r>
            <a:r>
              <a:rPr lang="en-US" sz="4400" dirty="0" err="1" smtClean="0"/>
              <a:t>celui</a:t>
            </a:r>
            <a:r>
              <a:rPr lang="en-US" sz="4400" dirty="0" smtClean="0"/>
              <a:t> de Prewitt tout </a:t>
            </a:r>
            <a:r>
              <a:rPr lang="en-US" sz="4400" dirty="0" err="1" smtClean="0"/>
              <a:t>en</a:t>
            </a:r>
            <a:r>
              <a:rPr lang="en-US" sz="4400" dirty="0" smtClean="0"/>
              <a:t> </a:t>
            </a:r>
            <a:r>
              <a:rPr lang="en-US" sz="4400" dirty="0" err="1" smtClean="0"/>
              <a:t>changeant</a:t>
            </a:r>
            <a:r>
              <a:rPr lang="en-US" sz="4400" dirty="0" smtClean="0"/>
              <a:t> les </a:t>
            </a:r>
            <a:r>
              <a:rPr lang="en-US" sz="4400" dirty="0" err="1" smtClean="0"/>
              <a:t>filtres</a:t>
            </a:r>
            <a:r>
              <a:rPr lang="en-US" sz="4400" dirty="0" smtClean="0"/>
              <a:t> de convolution par un filter </a:t>
            </a:r>
            <a:r>
              <a:rPr lang="en-US" sz="4400" dirty="0" err="1" smtClean="0"/>
              <a:t>triangulaire</a:t>
            </a:r>
            <a:endParaRPr lang="en-US" sz="4400" dirty="0"/>
          </a:p>
        </p:txBody>
      </p:sp>
      <p:pic>
        <p:nvPicPr>
          <p:cNvPr id="4" name="Picture 3"/>
          <p:cNvPicPr>
            <a:picLocks noChangeAspect="1"/>
          </p:cNvPicPr>
          <p:nvPr/>
        </p:nvPicPr>
        <p:blipFill>
          <a:blip r:embed="rId2"/>
          <a:stretch>
            <a:fillRect/>
          </a:stretch>
        </p:blipFill>
        <p:spPr>
          <a:xfrm>
            <a:off x="2473661" y="4232946"/>
            <a:ext cx="6644991" cy="1084642"/>
          </a:xfrm>
          <a:prstGeom prst="rect">
            <a:avLst/>
          </a:prstGeom>
        </p:spPr>
      </p:pic>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i="1" dirty="0"/>
              <a:t>Filtre de Canny </a:t>
            </a:r>
            <a:r>
              <a:rPr lang="fr-FR" b="1" i="1" dirty="0" smtClean="0"/>
              <a:t>:</a:t>
            </a:r>
            <a:endParaRPr lang="fr-FR" dirty="0"/>
          </a:p>
        </p:txBody>
      </p:sp>
      <p:sp>
        <p:nvSpPr>
          <p:cNvPr id="3" name="Content Placeholder 2"/>
          <p:cNvSpPr>
            <a:spLocks noGrp="1"/>
          </p:cNvSpPr>
          <p:nvPr>
            <p:ph idx="1"/>
          </p:nvPr>
        </p:nvSpPr>
        <p:spPr/>
        <p:txBody>
          <a:bodyPr anchor="ctr">
            <a:noAutofit/>
          </a:bodyPr>
          <a:lstStyle/>
          <a:p>
            <a:pPr marL="457200" indent="-457200">
              <a:buFont typeface="+mj-lt"/>
              <a:buAutoNum type="arabicPeriod"/>
            </a:pPr>
            <a:r>
              <a:rPr lang="fr-FR" sz="3600" dirty="0" smtClean="0"/>
              <a:t>Appliquer </a:t>
            </a:r>
            <a:r>
              <a:rPr lang="fr-FR" sz="3600" dirty="0"/>
              <a:t>un filtre gaussien a l'image afin d'enlever le </a:t>
            </a:r>
            <a:r>
              <a:rPr lang="fr-FR" sz="3600" dirty="0" smtClean="0"/>
              <a:t>bruit</a:t>
            </a:r>
          </a:p>
          <a:p>
            <a:pPr marL="457200" indent="-457200">
              <a:buFont typeface="+mj-lt"/>
              <a:buAutoNum type="arabicPeriod"/>
            </a:pPr>
            <a:r>
              <a:rPr lang="fr-FR" sz="3600" dirty="0"/>
              <a:t>Trouver les gradients d'intensité de </a:t>
            </a:r>
            <a:r>
              <a:rPr lang="fr-FR" sz="3600" dirty="0" smtClean="0"/>
              <a:t>l'image</a:t>
            </a:r>
          </a:p>
          <a:p>
            <a:pPr marL="457200" indent="-457200">
              <a:buFont typeface="+mj-lt"/>
              <a:buAutoNum type="arabicPeriod"/>
            </a:pPr>
            <a:r>
              <a:rPr lang="fr-FR" sz="3600" dirty="0"/>
              <a:t>Eliminer le non-maxima local des contours </a:t>
            </a:r>
            <a:endParaRPr lang="fr-FR" sz="3600" dirty="0" smtClean="0"/>
          </a:p>
          <a:p>
            <a:pPr marL="457200" indent="-457200">
              <a:buFont typeface="+mj-lt"/>
              <a:buAutoNum type="arabicPeriod"/>
            </a:pPr>
            <a:r>
              <a:rPr lang="fr-FR" sz="3600" dirty="0"/>
              <a:t>seuillage des contours à </a:t>
            </a:r>
            <a:r>
              <a:rPr lang="fr-FR" sz="3600" dirty="0" smtClean="0"/>
              <a:t>hystérésis</a:t>
            </a:r>
          </a:p>
        </p:txBody>
      </p:sp>
    </p:spTree>
    <p:extLst>
      <p:ext uri="{BB962C8B-B14F-4D97-AF65-F5344CB8AC3E}">
        <p14:creationId xmlns:p14="http://schemas.microsoft.com/office/powerpoint/2010/main" val="2915560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fr-FR" dirty="0"/>
          </a:p>
        </p:txBody>
      </p:sp>
      <p:pic>
        <p:nvPicPr>
          <p:cNvPr id="4" name="Image 64"/>
          <p:cNvPicPr>
            <a:picLocks noGrp="1"/>
          </p:cNvPicPr>
          <p:nvPr>
            <p:ph idx="1"/>
          </p:nvPr>
        </p:nvPicPr>
        <p:blipFill>
          <a:blip r:embed="rId2"/>
          <a:srcRect t="13808" b="7826"/>
          <a:stretch>
            <a:fillRect/>
          </a:stretch>
        </p:blipFill>
        <p:spPr>
          <a:xfrm>
            <a:off x="1066800" y="1819843"/>
            <a:ext cx="10058400" cy="4247013"/>
          </a:xfrm>
          <a:prstGeom prst="rect">
            <a:avLst/>
          </a:prstGeom>
          <a:noFill/>
          <a:ln>
            <a:noFill/>
            <a:prstDash/>
          </a:ln>
        </p:spPr>
      </p:pic>
    </p:spTree>
    <p:extLst>
      <p:ext uri="{BB962C8B-B14F-4D97-AF65-F5344CB8AC3E}">
        <p14:creationId xmlns:p14="http://schemas.microsoft.com/office/powerpoint/2010/main" val="2842849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Objet du </a:t>
            </a:r>
            <a:r>
              <a:rPr lang="en-US" dirty="0" err="1" smtClean="0"/>
              <a:t>Projet</a:t>
            </a:r>
            <a:r>
              <a:rPr lang="en-US" dirty="0" smtClean="0"/>
              <a:t> </a:t>
            </a:r>
            <a:endParaRPr lang="fr-FR" dirty="0"/>
          </a:p>
        </p:txBody>
      </p:sp>
      <p:pic>
        <p:nvPicPr>
          <p:cNvPr id="4" name="Content Placeholder 3" descr="Brain"/>
          <p:cNvPicPr>
            <a:picLocks noGrp="1"/>
          </p:cNvPicPr>
          <p:nvPr>
            <p:ph idx="1"/>
          </p:nvPr>
        </p:nvPicPr>
        <p:blipFill>
          <a:blip r:embed="rId2"/>
          <a:srcRect/>
          <a:stretch>
            <a:fillRect/>
          </a:stretch>
        </p:blipFill>
        <p:spPr>
          <a:xfrm>
            <a:off x="4691062" y="2400300"/>
            <a:ext cx="2809875" cy="3086100"/>
          </a:xfrm>
          <a:prstGeom prst="rect">
            <a:avLst/>
          </a:prstGeom>
          <a:noFill/>
          <a:ln>
            <a:noFill/>
            <a:prstDash/>
          </a:ln>
        </p:spPr>
      </p:pic>
    </p:spTree>
    <p:extLst>
      <p:ext uri="{BB962C8B-B14F-4D97-AF65-F5344CB8AC3E}">
        <p14:creationId xmlns:p14="http://schemas.microsoft.com/office/powerpoint/2010/main" val="3582917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 iterations de segmentation</a:t>
            </a:r>
            <a:endParaRPr lang="fr-FR" dirty="0"/>
          </a:p>
        </p:txBody>
      </p:sp>
      <p:sp>
        <p:nvSpPr>
          <p:cNvPr id="5" name="Content Placeholder 4"/>
          <p:cNvSpPr>
            <a:spLocks noGrp="1"/>
          </p:cNvSpPr>
          <p:nvPr>
            <p:ph idx="1"/>
          </p:nvPr>
        </p:nvSpPr>
        <p:spPr/>
        <p:txBody>
          <a:bodyPr/>
          <a:lstStyle/>
          <a:p>
            <a:endParaRPr lang="fr-FR"/>
          </a:p>
        </p:txBody>
      </p:sp>
    </p:spTree>
    <p:extLst>
      <p:ext uri="{BB962C8B-B14F-4D97-AF65-F5344CB8AC3E}">
        <p14:creationId xmlns:p14="http://schemas.microsoft.com/office/powerpoint/2010/main" val="1408971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1</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977023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2</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4042937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3</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323890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4</a:t>
            </a:r>
            <a:endParaRPr lang="fr-FR" dirty="0"/>
          </a:p>
        </p:txBody>
      </p:sp>
      <p:sp>
        <p:nvSpPr>
          <p:cNvPr id="3" name="Content Placeholder 2"/>
          <p:cNvSpPr>
            <a:spLocks noGrp="1"/>
          </p:cNvSpPr>
          <p:nvPr>
            <p:ph idx="1"/>
          </p:nvPr>
        </p:nvSpPr>
        <p:spPr/>
        <p:txBody>
          <a:bodyPr/>
          <a:lstStyle/>
          <a:p>
            <a:r>
              <a:rPr lang="en-US" dirty="0" err="1" smtClean="0"/>
              <a:t>Refaire</a:t>
            </a:r>
            <a:r>
              <a:rPr lang="en-US" dirty="0" smtClean="0"/>
              <a:t> </a:t>
            </a:r>
            <a:r>
              <a:rPr lang="en-US" dirty="0" err="1" smtClean="0"/>
              <a:t>li’iteration</a:t>
            </a:r>
            <a:r>
              <a:rPr lang="en-US" dirty="0" smtClean="0"/>
              <a:t> 3 </a:t>
            </a:r>
            <a:r>
              <a:rPr lang="en-US" dirty="0" err="1" smtClean="0"/>
              <a:t>quelques</a:t>
            </a:r>
            <a:r>
              <a:rPr lang="en-US" dirty="0" smtClean="0"/>
              <a:t> </a:t>
            </a:r>
            <a:r>
              <a:rPr lang="en-US" dirty="0" err="1" smtClean="0"/>
              <a:t>fois</a:t>
            </a:r>
            <a:endParaRPr lang="fr-FR" dirty="0"/>
          </a:p>
        </p:txBody>
      </p:sp>
      <p:pic>
        <p:nvPicPr>
          <p:cNvPr id="4" name="Picture 3"/>
          <p:cNvPicPr>
            <a:picLocks noChangeAspect="1"/>
          </p:cNvPicPr>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23865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4765995"/>
          </a:xfrm>
        </p:spPr>
        <p:txBody>
          <a:bodyPr>
            <a:noAutofit/>
          </a:bodyPr>
          <a:lstStyle/>
          <a:p>
            <a:pPr algn="just"/>
            <a:r>
              <a:rPr lang="fr-FR" sz="4400" dirty="0"/>
              <a:t>Caractérisation des pathologies médicales par différentes méthodes de segmentation.</a:t>
            </a:r>
            <a:br>
              <a:rPr lang="fr-FR" sz="4400" dirty="0"/>
            </a:br>
            <a:r>
              <a:rPr lang="fr-FR" sz="4400" dirty="0"/>
              <a:t>Il s’agit d’observer par des techniques de segmentations l’évolution de la pathologie et déduire le stade référant afin de pouvoir aider les centres hospitaliers au diagnostic et à des prises de décision.</a:t>
            </a:r>
            <a:endParaRPr lang="fr-FR" sz="4400" dirty="0"/>
          </a:p>
        </p:txBody>
      </p:sp>
      <p:sp>
        <p:nvSpPr>
          <p:cNvPr id="3" name="Text Placeholder 2"/>
          <p:cNvSpPr>
            <a:spLocks noGrp="1"/>
          </p:cNvSpPr>
          <p:nvPr>
            <p:ph type="body" idx="1"/>
          </p:nvPr>
        </p:nvSpPr>
        <p:spPr>
          <a:xfrm>
            <a:off x="603250" y="5864054"/>
            <a:ext cx="10972800" cy="803446"/>
          </a:xfrm>
        </p:spPr>
        <p:txBody>
          <a:bodyPr>
            <a:noAutofit/>
          </a:bodyPr>
          <a:lstStyle/>
          <a:p>
            <a:r>
              <a:rPr lang="fr-FR" sz="1200" dirty="0">
                <a:solidFill>
                  <a:schemeClr val="tx1">
                    <a:lumMod val="95000"/>
                  </a:schemeClr>
                </a:solidFill>
              </a:rPr>
              <a:t>Institut National Des Sciences Appliquées et de Technologie</a:t>
            </a:r>
          </a:p>
          <a:p>
            <a:r>
              <a:rPr lang="fr-FR" sz="1200" dirty="0">
                <a:solidFill>
                  <a:schemeClr val="tx1">
                    <a:lumMod val="95000"/>
                  </a:schemeClr>
                </a:solidFill>
              </a:rPr>
              <a:t>UNIVERSITE DE CARTHAGE</a:t>
            </a:r>
          </a:p>
          <a:p>
            <a:r>
              <a:rPr lang="fr-FR" sz="1200" dirty="0">
                <a:solidFill>
                  <a:schemeClr val="tx1">
                    <a:lumMod val="95000"/>
                  </a:schemeClr>
                </a:solidFill>
              </a:rPr>
              <a:t>Ministère de l’Enseignement Supérieur et de la Recherche Scientifique</a:t>
            </a:r>
            <a:endParaRPr lang="fr-FR" sz="1200" dirty="0">
              <a:solidFill>
                <a:schemeClr val="tx1">
                  <a:lumMod val="95000"/>
                </a:schemeClr>
              </a:solidFill>
            </a:endParaRPr>
          </a:p>
        </p:txBody>
      </p:sp>
      <p:pic>
        <p:nvPicPr>
          <p:cNvPr id="4" name="Picture 3"/>
          <p:cNvPicPr>
            <a:picLocks noChangeAspect="1"/>
          </p:cNvPicPr>
          <p:nvPr/>
        </p:nvPicPr>
        <p:blipFill>
          <a:blip r:embed="rId3"/>
          <a:stretch>
            <a:fillRect/>
          </a:stretch>
        </p:blipFill>
        <p:spPr>
          <a:xfrm>
            <a:off x="9186203" y="5804075"/>
            <a:ext cx="3005797" cy="1053925"/>
          </a:xfrm>
          <a:prstGeom prst="rect">
            <a:avLst/>
          </a:prstGeom>
          <a:noFill/>
          <a:ln>
            <a:noFill/>
            <a:prstDash/>
          </a:ln>
        </p:spPr>
      </p:pic>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5</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3532297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6</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49330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7</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37306239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8</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354114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Itération</a:t>
            </a:r>
            <a:r>
              <a:rPr lang="en-US" dirty="0" smtClean="0"/>
              <a:t> 9</a:t>
            </a:r>
            <a:endParaRPr lang="fr-FR" dirty="0"/>
          </a:p>
        </p:txBody>
      </p:sp>
      <p:pic>
        <p:nvPicPr>
          <p:cNvPr id="4" name="Content Placeholder 3"/>
          <p:cNvPicPr>
            <a:picLocks noGrp="1" noChangeAspect="1"/>
          </p:cNvPicPr>
          <p:nvPr>
            <p:ph idx="1"/>
          </p:nvPr>
        </p:nvPicPr>
        <p:blipFill>
          <a:blip r:embed="rId2"/>
          <a:stretch>
            <a:fillRect/>
          </a:stretch>
        </p:blipFill>
        <p:spPr>
          <a:xfrm>
            <a:off x="3970049" y="2048029"/>
            <a:ext cx="4251901" cy="3790641"/>
          </a:xfrm>
          <a:prstGeom prst="rect">
            <a:avLst/>
          </a:prstGeom>
        </p:spPr>
      </p:pic>
    </p:spTree>
    <p:extLst>
      <p:ext uri="{BB962C8B-B14F-4D97-AF65-F5344CB8AC3E}">
        <p14:creationId xmlns:p14="http://schemas.microsoft.com/office/powerpoint/2010/main" val="3600839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t>
            </a:r>
            <a:r>
              <a:rPr lang="en-US" dirty="0" err="1" smtClean="0"/>
              <a:t>obtient</a:t>
            </a:r>
            <a:r>
              <a:rPr lang="en-US" dirty="0" smtClean="0"/>
              <a:t> </a:t>
            </a:r>
            <a:r>
              <a:rPr lang="en-US" dirty="0" err="1" smtClean="0"/>
              <a:t>ainsi</a:t>
            </a:r>
            <a:r>
              <a:rPr lang="en-US" dirty="0" smtClean="0"/>
              <a:t> la variation </a:t>
            </a:r>
            <a:r>
              <a:rPr lang="en-US" dirty="0" err="1" smtClean="0"/>
              <a:t>suivante</a:t>
            </a: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0" y="2657475"/>
            <a:ext cx="4572000" cy="2571750"/>
          </a:xfrm>
        </p:spPr>
      </p:pic>
    </p:spTree>
    <p:extLst>
      <p:ext uri="{BB962C8B-B14F-4D97-AF65-F5344CB8AC3E}">
        <p14:creationId xmlns:p14="http://schemas.microsoft.com/office/powerpoint/2010/main" val="992663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fr-FR" dirty="0"/>
          </a:p>
        </p:txBody>
      </p:sp>
      <p:sp>
        <p:nvSpPr>
          <p:cNvPr id="3" name="Content Placeholder 2"/>
          <p:cNvSpPr>
            <a:spLocks noGrp="1"/>
          </p:cNvSpPr>
          <p:nvPr>
            <p:ph idx="1"/>
          </p:nvPr>
        </p:nvSpPr>
        <p:spPr/>
        <p:txBody>
          <a:bodyPr anchor="ctr">
            <a:normAutofit/>
          </a:bodyPr>
          <a:lstStyle/>
          <a:p>
            <a:r>
              <a:rPr lang="en-US" sz="4800" dirty="0" smtClean="0"/>
              <a:t>Ce </a:t>
            </a:r>
            <a:r>
              <a:rPr lang="en-US" sz="4800" dirty="0" err="1" smtClean="0"/>
              <a:t>projet</a:t>
            </a:r>
            <a:r>
              <a:rPr lang="en-US" sz="4800" dirty="0" smtClean="0"/>
              <a:t> a pour </a:t>
            </a:r>
            <a:r>
              <a:rPr lang="fr-FR" sz="4800" dirty="0"/>
              <a:t>rôle </a:t>
            </a:r>
            <a:r>
              <a:rPr lang="fr-FR" sz="4800" dirty="0" smtClean="0"/>
              <a:t>l’aide </a:t>
            </a:r>
            <a:r>
              <a:rPr lang="fr-FR" sz="4800" dirty="0"/>
              <a:t>à l’interprétation des images médicales et fournir au médecin des informations précises sur le contenu de l’image</a:t>
            </a:r>
            <a:endParaRPr lang="fr-FR" sz="4800" dirty="0"/>
          </a:p>
        </p:txBody>
      </p:sp>
    </p:spTree>
    <p:extLst>
      <p:ext uri="{BB962C8B-B14F-4D97-AF65-F5344CB8AC3E}">
        <p14:creationId xmlns:p14="http://schemas.microsoft.com/office/powerpoint/2010/main" val="3918789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 thématiques du traitement </a:t>
            </a:r>
            <a:r>
              <a:rPr lang="fr-FR" dirty="0" smtClean="0"/>
              <a:t>d’image</a:t>
            </a:r>
            <a:endParaRPr lang="en-US" dirty="0"/>
          </a:p>
        </p:txBody>
      </p:sp>
      <p:sp>
        <p:nvSpPr>
          <p:cNvPr id="3" name="Content Placeholder 2"/>
          <p:cNvSpPr>
            <a:spLocks noGrp="1"/>
          </p:cNvSpPr>
          <p:nvPr>
            <p:ph idx="1"/>
          </p:nvPr>
        </p:nvSpPr>
        <p:spPr/>
        <p:txBody>
          <a:bodyPr>
            <a:noAutofit/>
          </a:bodyPr>
          <a:lstStyle/>
          <a:p>
            <a:pPr lvl="0"/>
            <a:r>
              <a:rPr lang="fr-FR" sz="3200" dirty="0"/>
              <a:t>Segmentation, afin d’extraire de manière robuste, reproductible et efficace des éléments visuels dans les images</a:t>
            </a:r>
            <a:r>
              <a:rPr lang="fr-FR" sz="3200" dirty="0" smtClean="0"/>
              <a:t>.</a:t>
            </a:r>
          </a:p>
          <a:p>
            <a:pPr lvl="0"/>
            <a:r>
              <a:rPr lang="fr-FR" sz="3200" dirty="0"/>
              <a:t>modéliser et caractériser des objets en vue de leur reconnaissance ou suivi</a:t>
            </a:r>
            <a:r>
              <a:rPr lang="fr-FR" sz="3200" dirty="0" smtClean="0"/>
              <a:t>.</a:t>
            </a:r>
          </a:p>
          <a:p>
            <a:pPr lvl="0"/>
            <a:r>
              <a:rPr lang="fr-FR" sz="3200" dirty="0"/>
              <a:t>•	Fusion d’informations, afin d’exploiter de manière efficace des informations multi-sources ou multi-modalités.</a:t>
            </a:r>
            <a:endParaRPr lang="fr-FR" sz="3200"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 </a:t>
            </a:r>
            <a:r>
              <a:rPr lang="en-US" dirty="0" smtClean="0"/>
              <a:t>applications du </a:t>
            </a:r>
            <a:r>
              <a:rPr lang="en-US" dirty="0" err="1" smtClean="0"/>
              <a:t>traitement</a:t>
            </a:r>
            <a:r>
              <a:rPr lang="en-US" dirty="0" smtClean="0"/>
              <a:t> </a:t>
            </a:r>
            <a:r>
              <a:rPr lang="en-US" dirty="0" err="1" smtClean="0"/>
              <a:t>d’image</a:t>
            </a:r>
            <a:endParaRPr lang="en-US" dirty="0"/>
          </a:p>
        </p:txBody>
      </p:sp>
      <p:sp>
        <p:nvSpPr>
          <p:cNvPr id="3" name="Content Placeholder 2"/>
          <p:cNvSpPr>
            <a:spLocks noGrp="1"/>
          </p:cNvSpPr>
          <p:nvPr>
            <p:ph idx="1"/>
          </p:nvPr>
        </p:nvSpPr>
        <p:spPr/>
        <p:txBody>
          <a:bodyPr>
            <a:noAutofit/>
          </a:bodyPr>
          <a:lstStyle/>
          <a:p>
            <a:pPr algn="just"/>
            <a:r>
              <a:rPr lang="fr-FR" sz="4000" dirty="0"/>
              <a:t>l’aide au diagnostic et à la thérapie à partir des différentes modalités d’imagerie </a:t>
            </a:r>
            <a:r>
              <a:rPr lang="fr-FR" sz="4000" dirty="0" smtClean="0"/>
              <a:t>médicale</a:t>
            </a:r>
          </a:p>
          <a:p>
            <a:pPr algn="just"/>
            <a:r>
              <a:rPr lang="fr-FR" sz="4000" dirty="0"/>
              <a:t>traitement des données issues de multiples capteurs dans le cadre de l’aide à la conduite sous contraintes de robustesse de fiabilité et de temps réel.</a:t>
            </a:r>
            <a:endParaRPr lang="en-US" sz="4000"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Traitement</a:t>
            </a:r>
            <a:r>
              <a:rPr lang="en-US" dirty="0" smtClean="0"/>
              <a:t> </a:t>
            </a:r>
            <a:r>
              <a:rPr lang="en-US" dirty="0" err="1" smtClean="0"/>
              <a:t>d’image</a:t>
            </a:r>
            <a:r>
              <a:rPr lang="en-US" dirty="0" smtClean="0"/>
              <a:t> avec </a:t>
            </a:r>
            <a:r>
              <a:rPr lang="en-US" dirty="0" err="1" smtClean="0"/>
              <a:t>Matlab</a:t>
            </a:r>
            <a:endParaRPr lang="en-US" dirty="0"/>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3873560627"/>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8655"/>
            <a:ext cx="10972800" cy="5120440"/>
          </a:xfrm>
        </p:spPr>
        <p:txBody>
          <a:bodyPr anchor="t">
            <a:normAutofit fontScale="90000"/>
          </a:bodyPr>
          <a:lstStyle/>
          <a:p>
            <a:r>
              <a:rPr lang="fr-FR" dirty="0" smtClean="0"/>
              <a:t>•	Dégradation </a:t>
            </a:r>
            <a:r>
              <a:rPr lang="fr-FR" dirty="0"/>
              <a:t>de l'image sous la forme de pixels noirs et blancs répartis au </a:t>
            </a:r>
            <a:r>
              <a:rPr lang="fr-FR" dirty="0" smtClean="0"/>
              <a:t>hasard</a:t>
            </a:r>
            <a:br>
              <a:rPr lang="fr-FR" dirty="0" smtClean="0"/>
            </a:br>
            <a:r>
              <a:rPr lang="fr-FR" dirty="0" smtClean="0"/>
              <a:t/>
            </a:r>
            <a:br>
              <a:rPr lang="fr-FR" dirty="0" smtClean="0"/>
            </a:br>
            <a:r>
              <a:rPr lang="fr-FR" dirty="0" smtClean="0"/>
              <a:t>•	Dû </a:t>
            </a:r>
            <a:r>
              <a:rPr lang="fr-FR" dirty="0"/>
              <a:t>à des erreurs de transmissions de données ou à la défaillance d'un </a:t>
            </a:r>
            <a:r>
              <a:rPr lang="fr-FR" dirty="0" smtClean="0"/>
              <a:t>capteur</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Bruit </a:t>
            </a:r>
            <a:r>
              <a:rPr lang="en-US" dirty="0" err="1" smtClean="0">
                <a:solidFill>
                  <a:schemeClr val="tx1"/>
                </a:solidFill>
              </a:rPr>
              <a:t>Sel</a:t>
            </a:r>
            <a:r>
              <a:rPr lang="en-US" dirty="0" smtClean="0">
                <a:solidFill>
                  <a:schemeClr val="tx1"/>
                </a:solidFill>
              </a:rPr>
              <a:t> &amp; </a:t>
            </a:r>
            <a:r>
              <a:rPr lang="en-US" dirty="0" err="1" smtClean="0">
                <a:solidFill>
                  <a:schemeClr val="tx1"/>
                </a:solidFill>
              </a:rPr>
              <a:t>Poivre</a:t>
            </a:r>
            <a:endParaRPr lang="en-US" dirty="0">
              <a:solidFill>
                <a:schemeClr val="tx1"/>
              </a:solidFill>
            </a:endParaRP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Filtres</a:t>
            </a:r>
            <a:r>
              <a:rPr lang="en-US" dirty="0" smtClean="0"/>
              <a:t> de bruits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489203"/>
              </p:ext>
            </p:extLst>
          </p:nvPr>
        </p:nvGraphicFramePr>
        <p:xfrm>
          <a:off x="1066800" y="2642754"/>
          <a:ext cx="10058400" cy="3650956"/>
        </p:xfrm>
        <a:graphic>
          <a:graphicData uri="http://schemas.openxmlformats.org/drawingml/2006/table">
            <a:tbl>
              <a:tblPr firstRow="1" bandRow="1">
                <a:tableStyleId>{69012ECD-51FC-41F1-AA8D-1B2483CD663E}</a:tableStyleId>
              </a:tblPr>
              <a:tblGrid>
                <a:gridCol w="5029200"/>
                <a:gridCol w="5029200"/>
              </a:tblGrid>
              <a:tr h="557645">
                <a:tc>
                  <a:txBody>
                    <a:bodyPr/>
                    <a:lstStyle/>
                    <a:p>
                      <a:pPr algn="ctr"/>
                      <a:r>
                        <a:rPr lang="en-US" dirty="0" err="1" smtClean="0"/>
                        <a:t>Filtre</a:t>
                      </a:r>
                      <a:r>
                        <a:rPr lang="en-US" dirty="0" smtClean="0"/>
                        <a:t> Moyenneur</a:t>
                      </a:r>
                      <a:endParaRPr lang="fr-FR" dirty="0"/>
                    </a:p>
                  </a:txBody>
                  <a:tcPr anchor="ctr"/>
                </a:tc>
                <a:tc>
                  <a:txBody>
                    <a:bodyPr/>
                    <a:lstStyle/>
                    <a:p>
                      <a:pPr algn="ctr"/>
                      <a:r>
                        <a:rPr lang="en-US" dirty="0" err="1" smtClean="0"/>
                        <a:t>Filtre</a:t>
                      </a:r>
                      <a:r>
                        <a:rPr lang="en-US" dirty="0" smtClean="0"/>
                        <a:t> </a:t>
                      </a:r>
                      <a:r>
                        <a:rPr lang="en-US" dirty="0" err="1" smtClean="0"/>
                        <a:t>Médian</a:t>
                      </a:r>
                      <a:endParaRPr lang="fr-FR" dirty="0"/>
                    </a:p>
                  </a:txBody>
                  <a:tcPr anchor="ctr"/>
                </a:tc>
              </a:tr>
              <a:tr h="3093311">
                <a:tc>
                  <a:txBody>
                    <a:bodyPr/>
                    <a:lstStyle/>
                    <a:p>
                      <a:pPr algn="ctr"/>
                      <a:r>
                        <a:rPr lang="fr-FR" sz="2800" kern="1200" dirty="0" smtClean="0">
                          <a:solidFill>
                            <a:schemeClr val="tx1"/>
                          </a:solidFill>
                          <a:effectLst/>
                          <a:latin typeface="+mn-lt"/>
                          <a:ea typeface="+mn-ea"/>
                          <a:cs typeface="+mn-cs"/>
                        </a:rPr>
                        <a:t>la valeur d'un pixel de sortie dans le filtre moyenneur est déterminée par la moyenne des pixels en voisinage </a:t>
                      </a:r>
                      <a:endParaRPr lang="fr-FR"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800" kern="1200" dirty="0" smtClean="0">
                          <a:solidFill>
                            <a:schemeClr val="tx1"/>
                          </a:solidFill>
                          <a:effectLst/>
                          <a:latin typeface="+mn-lt"/>
                          <a:ea typeface="+mn-ea"/>
                          <a:cs typeface="+mn-cs"/>
                        </a:rPr>
                        <a:t>la valeur d'un pixel de sortie dans le filtre médian est déterminée par la médiane des pixels en voisinage </a:t>
                      </a:r>
                      <a:endParaRPr lang="fr-FR" sz="2800" dirty="0" smtClean="0"/>
                    </a:p>
                  </a:txBody>
                  <a:tcPr anchor="ctr"/>
                </a:tc>
              </a:tr>
            </a:tbl>
          </a:graphicData>
        </a:graphic>
      </p:graphicFrame>
      <p:sp>
        <p:nvSpPr>
          <p:cNvPr id="6" name="TextBox 5"/>
          <p:cNvSpPr txBox="1"/>
          <p:nvPr/>
        </p:nvSpPr>
        <p:spPr>
          <a:xfrm>
            <a:off x="526473" y="1731818"/>
            <a:ext cx="11139053" cy="492443"/>
          </a:xfrm>
          <a:prstGeom prst="rect">
            <a:avLst/>
          </a:prstGeom>
          <a:noFill/>
        </p:spPr>
        <p:txBody>
          <a:bodyPr wrap="square" rtlCol="0">
            <a:spAutoFit/>
          </a:bodyPr>
          <a:lstStyle/>
          <a:p>
            <a:r>
              <a:rPr lang="fr-FR" sz="2600" dirty="0" smtClean="0"/>
              <a:t>Définissent </a:t>
            </a:r>
            <a:r>
              <a:rPr lang="fr-FR" sz="2600" dirty="0"/>
              <a:t>la valeur de pixel de l'image filtrée par le voisinage de cet pixel</a:t>
            </a:r>
            <a:endParaRPr lang="fr-FR" sz="2600" dirty="0"/>
          </a:p>
        </p:txBody>
      </p:sp>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Exemple</a:t>
            </a:r>
            <a:endParaRPr lang="fr-FR" dirty="0"/>
          </a:p>
        </p:txBody>
      </p:sp>
      <p:pic>
        <p:nvPicPr>
          <p:cNvPr id="4" name="Image 58"/>
          <p:cNvPicPr>
            <a:picLocks noGrp="1" noChangeAspect="1"/>
          </p:cNvPicPr>
          <p:nvPr>
            <p:ph idx="1"/>
          </p:nvPr>
        </p:nvPicPr>
        <p:blipFill rotWithShape="1">
          <a:blip r:embed="rId2"/>
          <a:srcRect l="4229" t="12539" r="2824" b="9759"/>
          <a:stretch/>
        </p:blipFill>
        <p:spPr>
          <a:xfrm>
            <a:off x="798963" y="1659988"/>
            <a:ext cx="10594073" cy="4771787"/>
          </a:xfrm>
          <a:prstGeom prst="rect">
            <a:avLst/>
          </a:prstGeom>
          <a:noFill/>
          <a:ln>
            <a:noFill/>
            <a:prstDash/>
          </a:ln>
        </p:spPr>
      </p:pic>
    </p:spTree>
    <p:extLst>
      <p:ext uri="{BB962C8B-B14F-4D97-AF65-F5344CB8AC3E}">
        <p14:creationId xmlns:p14="http://schemas.microsoft.com/office/powerpoint/2010/main" val="3441648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Détection</a:t>
            </a:r>
            <a:r>
              <a:rPr lang="en-US" dirty="0" smtClean="0"/>
              <a:t> de Contour</a:t>
            </a:r>
            <a:endParaRPr lang="en-US" dirty="0"/>
          </a:p>
        </p:txBody>
      </p:sp>
      <p:sp>
        <p:nvSpPr>
          <p:cNvPr id="3" name="Content Placeholder 2"/>
          <p:cNvSpPr>
            <a:spLocks noGrp="1"/>
          </p:cNvSpPr>
          <p:nvPr>
            <p:ph idx="1"/>
          </p:nvPr>
        </p:nvSpPr>
        <p:spPr/>
        <p:txBody>
          <a:bodyPr/>
          <a:lstStyle/>
          <a:p>
            <a:r>
              <a:rPr lang="fr-FR" sz="3600" dirty="0"/>
              <a:t>Dans une image en niveaux de gris, un contour est caractérisé par un changement brutal de la valeur</a:t>
            </a:r>
            <a:r>
              <a:rPr lang="fr-FR" sz="3600" dirty="0" smtClean="0"/>
              <a:t>.</a:t>
            </a:r>
          </a:p>
          <a:p>
            <a:r>
              <a:rPr lang="fr-FR" sz="3600" dirty="0"/>
              <a:t>transformer cette image en une autre dans laquelle les contours apparaissent par convention en blanc sur fond noir.</a:t>
            </a:r>
          </a:p>
          <a:p>
            <a:endParaRPr lang="fr-FR" dirty="0"/>
          </a:p>
        </p:txBody>
      </p:sp>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59</TotalTime>
  <Words>472</Words>
  <Application>Microsoft Office PowerPoint</Application>
  <PresentationFormat>Widescreen</PresentationFormat>
  <Paragraphs>70</Paragraphs>
  <Slides>26</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Science Project 16x9</vt:lpstr>
      <vt:lpstr>Caractérisation des pathologies médicales par différentes méthodes de segmentation.</vt:lpstr>
      <vt:lpstr>Caractérisation des pathologies médicales par différentes méthodes de segmentation. Il s’agit d’observer par des techniques de segmentations l’évolution de la pathologie et déduire le stade référant afin de pouvoir aider les centres hospitaliers au diagnostic et à des prises de décision.</vt:lpstr>
      <vt:lpstr>Les thématiques du traitement d’image</vt:lpstr>
      <vt:lpstr>Les applications du traitement d’image</vt:lpstr>
      <vt:lpstr>Traitement d’image avec Matlab</vt:lpstr>
      <vt:lpstr>• Dégradation de l'image sous la forme de pixels noirs et blancs répartis au hasard  • Dû à des erreurs de transmissions de données ou à la défaillance d'un capteur</vt:lpstr>
      <vt:lpstr>Filtres de bruits</vt:lpstr>
      <vt:lpstr>Exemple</vt:lpstr>
      <vt:lpstr>Détection de Contour</vt:lpstr>
      <vt:lpstr>Filtre de Prewitt :</vt:lpstr>
      <vt:lpstr>Filtre de Sobel</vt:lpstr>
      <vt:lpstr>Filtre de Canny :</vt:lpstr>
      <vt:lpstr>Exemple</vt:lpstr>
      <vt:lpstr>Objet du Projet </vt:lpstr>
      <vt:lpstr>Les iterations de segmentation</vt:lpstr>
      <vt:lpstr>Itération 1</vt:lpstr>
      <vt:lpstr>Itération 2</vt:lpstr>
      <vt:lpstr>Itération 3</vt:lpstr>
      <vt:lpstr>Itération 4</vt:lpstr>
      <vt:lpstr>Itération 5</vt:lpstr>
      <vt:lpstr>Itération 6</vt:lpstr>
      <vt:lpstr>Itération 7</vt:lpstr>
      <vt:lpstr>Itération 8</vt:lpstr>
      <vt:lpstr>Itération 9</vt:lpstr>
      <vt:lpstr>On obtient ainsi la variation suivante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Caractérisation des pathologies médicales par différentes méthodes de segmentation.</dc:title>
  <dc:creator>achraf belkhiria</dc:creator>
  <cp:lastModifiedBy>achraf belkhiria</cp:lastModifiedBy>
  <cp:revision>7</cp:revision>
  <dcterms:created xsi:type="dcterms:W3CDTF">2017-05-25T01:48:54Z</dcterms:created>
  <dcterms:modified xsi:type="dcterms:W3CDTF">2017-05-25T02:48:19Z</dcterms:modified>
</cp:coreProperties>
</file>