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Lst>
  <p:notesMasterIdLst>
    <p:notesMasterId r:id="rId29"/>
  </p:notesMasterIdLst>
  <p:sldIdLst>
    <p:sldId id="264" r:id="rId5"/>
    <p:sldId id="314" r:id="rId6"/>
    <p:sldId id="313" r:id="rId7"/>
    <p:sldId id="321" r:id="rId8"/>
    <p:sldId id="315" r:id="rId9"/>
    <p:sldId id="316" r:id="rId10"/>
    <p:sldId id="332" r:id="rId11"/>
    <p:sldId id="333" r:id="rId12"/>
    <p:sldId id="336" r:id="rId13"/>
    <p:sldId id="334" r:id="rId14"/>
    <p:sldId id="337" r:id="rId15"/>
    <p:sldId id="322" r:id="rId16"/>
    <p:sldId id="338" r:id="rId17"/>
    <p:sldId id="339" r:id="rId18"/>
    <p:sldId id="340" r:id="rId19"/>
    <p:sldId id="341" r:id="rId20"/>
    <p:sldId id="343" r:id="rId21"/>
    <p:sldId id="342" r:id="rId22"/>
    <p:sldId id="344" r:id="rId23"/>
    <p:sldId id="345" r:id="rId24"/>
    <p:sldId id="346" r:id="rId25"/>
    <p:sldId id="347" r:id="rId26"/>
    <p:sldId id="328" r:id="rId27"/>
    <p:sldId id="32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3331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94933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95901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575597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446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885312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58718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5644242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9866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8737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047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4788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1711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2500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8009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448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4/25/2023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127516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82964" y="1205738"/>
            <a:ext cx="8649738" cy="2590800"/>
          </a:xfrm>
        </p:spPr>
        <p:txBody>
          <a:bodyPr>
            <a:normAutofit/>
          </a:bodyPr>
          <a:lstStyle/>
          <a:p>
            <a:r>
              <a:rPr lang="en-US" sz="6000" b="1" dirty="0">
                <a:latin typeface="Baskerville Old Face" panose="02020602080505020303" pitchFamily="18" charset="0"/>
              </a:rPr>
              <a:t>MEDICAL STORE MANAGEMENT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98979" y="3796538"/>
            <a:ext cx="8652788" cy="457201"/>
          </a:xfrm>
        </p:spPr>
        <p:txBody>
          <a:bodyPr>
            <a:normAutofit/>
          </a:bodyPr>
          <a:lstStyle/>
          <a:p>
            <a:pPr>
              <a:spcAft>
                <a:spcPts val="600"/>
              </a:spcAft>
            </a:pPr>
            <a:r>
              <a:rPr lang="en-US" dirty="0">
                <a:solidFill>
                  <a:schemeClr val="bg2">
                    <a:lumMod val="75000"/>
                  </a:schemeClr>
                </a:solidFill>
              </a:rPr>
              <a:t>Using HTML5, CSS3, JAVASCRIPT, </a:t>
            </a:r>
            <a:r>
              <a:rPr lang="en-US" dirty="0" err="1">
                <a:solidFill>
                  <a:schemeClr val="bg2">
                    <a:lumMod val="75000"/>
                  </a:schemeClr>
                </a:solidFill>
              </a:rPr>
              <a:t>MySQL,PHP</a:t>
            </a:r>
            <a:endParaRPr lang="en-US" sz="1800" dirty="0">
              <a:solidFill>
                <a:schemeClr val="bg2">
                  <a:lumMod val="75000"/>
                </a:schemeClr>
              </a:solidFill>
            </a:endParaRPr>
          </a:p>
        </p:txBody>
      </p: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6DC9-7BAB-33C3-B251-653EAA72B562}"/>
              </a:ext>
            </a:extLst>
          </p:cNvPr>
          <p:cNvSpPr>
            <a:spLocks noGrp="1"/>
          </p:cNvSpPr>
          <p:nvPr>
            <p:ph type="title"/>
          </p:nvPr>
        </p:nvSpPr>
        <p:spPr>
          <a:xfrm>
            <a:off x="359701" y="326571"/>
            <a:ext cx="3817663" cy="625151"/>
          </a:xfrm>
        </p:spPr>
        <p:txBody>
          <a:bodyPr>
            <a:normAutofit/>
          </a:bodyPr>
          <a:lstStyle/>
          <a:p>
            <a:pPr algn="l"/>
            <a:r>
              <a:rPr lang="en-US" sz="3200" dirty="0">
                <a:solidFill>
                  <a:schemeClr val="accent1">
                    <a:lumMod val="50000"/>
                  </a:schemeClr>
                </a:solidFill>
                <a:latin typeface="Times New Roman" panose="02020603050405020304" pitchFamily="18" charset="0"/>
                <a:cs typeface="Times New Roman" panose="02020603050405020304" pitchFamily="18" charset="0"/>
              </a:rPr>
              <a:t>Existing System </a:t>
            </a:r>
            <a:endParaRPr lang="en-IN" sz="3200" dirty="0"/>
          </a:p>
        </p:txBody>
      </p:sp>
      <p:sp>
        <p:nvSpPr>
          <p:cNvPr id="7" name="Text Placeholder 6">
            <a:extLst>
              <a:ext uri="{FF2B5EF4-FFF2-40B4-BE49-F238E27FC236}">
                <a16:creationId xmlns:a16="http://schemas.microsoft.com/office/drawing/2014/main" id="{59DAD799-250C-1460-303B-19420DB0D981}"/>
              </a:ext>
            </a:extLst>
          </p:cNvPr>
          <p:cNvSpPr>
            <a:spLocks noGrp="1"/>
          </p:cNvSpPr>
          <p:nvPr>
            <p:ph type="body" idx="1"/>
          </p:nvPr>
        </p:nvSpPr>
        <p:spPr>
          <a:xfrm>
            <a:off x="359701" y="951722"/>
            <a:ext cx="9419566" cy="5445493"/>
          </a:xfrm>
        </p:spPr>
        <p:txBody>
          <a:bodyPr>
            <a:noAutofit/>
          </a:bodyPr>
          <a:lstStyle/>
          <a:p>
            <a:r>
              <a:rPr lang="en-US" sz="1600" dirty="0">
                <a:solidFill>
                  <a:schemeClr val="tx1">
                    <a:lumMod val="95000"/>
                    <a:lumOff val="5000"/>
                  </a:schemeClr>
                </a:solidFill>
              </a:rPr>
              <a:t>Now a days we do all work with computerized system but with current syst </a:t>
            </a:r>
            <a:r>
              <a:rPr lang="en-US" sz="1600" dirty="0" err="1">
                <a:solidFill>
                  <a:schemeClr val="tx1">
                    <a:lumMod val="95000"/>
                    <a:lumOff val="5000"/>
                  </a:schemeClr>
                </a:solidFill>
              </a:rPr>
              <a:t>em</a:t>
            </a:r>
            <a:r>
              <a:rPr lang="en-US" sz="1600" dirty="0">
                <a:solidFill>
                  <a:schemeClr val="tx1">
                    <a:lumMod val="95000"/>
                    <a:lumOff val="5000"/>
                  </a:schemeClr>
                </a:solidFill>
              </a:rPr>
              <a:t> is very complicated to keep the track of all registers and handle them manually. As well as that medical store management system project report work is time consuming &amp; also expensive in that medical store management system work may be not accurate and not fastest. </a:t>
            </a:r>
          </a:p>
          <a:p>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600" b="1" dirty="0">
                <a:solidFill>
                  <a:schemeClr val="tx1">
                    <a:lumMod val="95000"/>
                    <a:lumOff val="5000"/>
                  </a:schemeClr>
                </a:solidFill>
              </a:rPr>
              <a:t>Disadvantages</a:t>
            </a:r>
          </a:p>
          <a:p>
            <a:r>
              <a:rPr lang="en-US" sz="1600" dirty="0">
                <a:solidFill>
                  <a:schemeClr val="tx1">
                    <a:lumMod val="95000"/>
                    <a:lumOff val="5000"/>
                  </a:schemeClr>
                </a:solidFill>
              </a:rPr>
              <a:t>  Time consuming… </a:t>
            </a:r>
          </a:p>
          <a:p>
            <a:r>
              <a:rPr lang="en-US" sz="1600" dirty="0">
                <a:solidFill>
                  <a:schemeClr val="tx1">
                    <a:lumMod val="95000"/>
                    <a:lumOff val="5000"/>
                  </a:schemeClr>
                </a:solidFill>
              </a:rPr>
              <a:t> More expensive…</a:t>
            </a:r>
          </a:p>
          <a:p>
            <a:r>
              <a:rPr lang="en-US" sz="1600" dirty="0">
                <a:solidFill>
                  <a:schemeClr val="tx1">
                    <a:lumMod val="95000"/>
                    <a:lumOff val="5000"/>
                  </a:schemeClr>
                </a:solidFill>
              </a:rPr>
              <a:t>  Searching problem…</a:t>
            </a:r>
          </a:p>
          <a:p>
            <a:r>
              <a:rPr lang="en-US" sz="1600" dirty="0">
                <a:solidFill>
                  <a:schemeClr val="tx1">
                    <a:lumMod val="95000"/>
                    <a:lumOff val="5000"/>
                  </a:schemeClr>
                </a:solidFill>
              </a:rPr>
              <a:t>  Maintains problem of all registers… </a:t>
            </a:r>
          </a:p>
          <a:p>
            <a:r>
              <a:rPr lang="en-US" sz="1600" dirty="0">
                <a:solidFill>
                  <a:schemeClr val="tx1">
                    <a:lumMod val="95000"/>
                    <a:lumOff val="5000"/>
                  </a:schemeClr>
                </a:solidFill>
              </a:rPr>
              <a:t> Less accuracy… </a:t>
            </a:r>
          </a:p>
          <a:p>
            <a:r>
              <a:rPr lang="en-US" sz="1600" dirty="0">
                <a:solidFill>
                  <a:schemeClr val="tx1">
                    <a:lumMod val="95000"/>
                    <a:lumOff val="5000"/>
                  </a:schemeClr>
                </a:solidFill>
              </a:rPr>
              <a:t> Problem for marking of not normal value…</a:t>
            </a:r>
          </a:p>
          <a:p>
            <a:r>
              <a:rPr lang="en-US" sz="1600" dirty="0">
                <a:solidFill>
                  <a:schemeClr val="tx1">
                    <a:lumMod val="95000"/>
                    <a:lumOff val="5000"/>
                  </a:schemeClr>
                </a:solidFill>
              </a:rPr>
              <a:t>  More stationary… </a:t>
            </a:r>
          </a:p>
          <a:p>
            <a:r>
              <a:rPr lang="en-US" sz="1600" dirty="0">
                <a:solidFill>
                  <a:schemeClr val="tx1">
                    <a:lumMod val="95000"/>
                    <a:lumOff val="5000"/>
                  </a:schemeClr>
                </a:solidFill>
              </a:rPr>
              <a:t> Display multiple reports…</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56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12D92E-3667-B695-44D1-BACF670998E4}"/>
              </a:ext>
            </a:extLst>
          </p:cNvPr>
          <p:cNvSpPr>
            <a:spLocks noGrp="1"/>
          </p:cNvSpPr>
          <p:nvPr>
            <p:ph type="body" idx="1"/>
          </p:nvPr>
        </p:nvSpPr>
        <p:spPr>
          <a:xfrm>
            <a:off x="462730" y="262105"/>
            <a:ext cx="8596668" cy="5821454"/>
          </a:xfrm>
        </p:spPr>
        <p:txBody>
          <a:bodyPr>
            <a:normAutofit fontScale="92500" lnSpcReduction="10000"/>
          </a:bodyPr>
          <a:lstStyle/>
          <a:p>
            <a:r>
              <a:rPr lang="en-US" dirty="0">
                <a:solidFill>
                  <a:schemeClr val="tx2">
                    <a:lumMod val="60000"/>
                    <a:lumOff val="40000"/>
                  </a:schemeClr>
                </a:solidFill>
              </a:rPr>
              <a:t>PROPOSED SYSTEM</a:t>
            </a:r>
          </a:p>
          <a:p>
            <a:r>
              <a:rPr lang="en-US" dirty="0"/>
              <a:t> </a:t>
            </a:r>
            <a:r>
              <a:rPr lang="en-US" dirty="0">
                <a:solidFill>
                  <a:schemeClr val="tx1">
                    <a:lumMod val="95000"/>
                    <a:lumOff val="5000"/>
                  </a:schemeClr>
                </a:solidFill>
              </a:rPr>
              <a:t>In proposed system, the management needs not to keep any type of registers, which they use to keep in old one. They have work only with one computer. All the detail are computer files. The dual entries are done very quickly as entry in one file only affects the other file where it has to record. In the way there is no need to record the computer operator. </a:t>
            </a:r>
          </a:p>
          <a:p>
            <a:r>
              <a:rPr lang="en-US" dirty="0">
                <a:solidFill>
                  <a:schemeClr val="tx1">
                    <a:lumMod val="95000"/>
                    <a:lumOff val="5000"/>
                  </a:schemeClr>
                </a:solidFill>
              </a:rPr>
              <a:t>The working through registers system is not only very laborious and time consuming , but there are number of errors found. In comparison to old system. </a:t>
            </a:r>
          </a:p>
          <a:p>
            <a:r>
              <a:rPr lang="en-US" dirty="0">
                <a:solidFill>
                  <a:schemeClr val="tx1">
                    <a:lumMod val="95000"/>
                    <a:lumOff val="5000"/>
                  </a:schemeClr>
                </a:solidFill>
              </a:rPr>
              <a:t> </a:t>
            </a:r>
            <a:r>
              <a:rPr lang="en-US" b="1" dirty="0">
                <a:solidFill>
                  <a:schemeClr val="tx1">
                    <a:lumMod val="95000"/>
                    <a:lumOff val="5000"/>
                  </a:schemeClr>
                </a:solidFill>
              </a:rPr>
              <a:t>Disadvantages</a:t>
            </a:r>
          </a:p>
          <a:p>
            <a:r>
              <a:rPr lang="en-US" dirty="0">
                <a:solidFill>
                  <a:schemeClr val="tx1">
                    <a:lumMod val="95000"/>
                    <a:lumOff val="5000"/>
                  </a:schemeClr>
                </a:solidFill>
              </a:rPr>
              <a:t> 1. Time saving…</a:t>
            </a:r>
          </a:p>
          <a:p>
            <a:r>
              <a:rPr lang="en-US" dirty="0">
                <a:solidFill>
                  <a:schemeClr val="tx1">
                    <a:lumMod val="95000"/>
                    <a:lumOff val="5000"/>
                  </a:schemeClr>
                </a:solidFill>
              </a:rPr>
              <a:t> 2. Less expensive… </a:t>
            </a:r>
          </a:p>
          <a:p>
            <a:r>
              <a:rPr lang="en-US" dirty="0">
                <a:solidFill>
                  <a:schemeClr val="tx1">
                    <a:lumMod val="95000"/>
                    <a:lumOff val="5000"/>
                  </a:schemeClr>
                </a:solidFill>
              </a:rPr>
              <a:t>3. Powerful searching…</a:t>
            </a:r>
          </a:p>
          <a:p>
            <a:r>
              <a:rPr lang="en-US" dirty="0">
                <a:solidFill>
                  <a:schemeClr val="tx1">
                    <a:lumMod val="95000"/>
                    <a:lumOff val="5000"/>
                  </a:schemeClr>
                </a:solidFill>
              </a:rPr>
              <a:t> 4. Solve the problem of maintains register…</a:t>
            </a:r>
          </a:p>
          <a:p>
            <a:r>
              <a:rPr lang="en-US" dirty="0">
                <a:solidFill>
                  <a:schemeClr val="tx1">
                    <a:lumMod val="95000"/>
                    <a:lumOff val="5000"/>
                  </a:schemeClr>
                </a:solidFill>
              </a:rPr>
              <a:t> 5. More accuracy…</a:t>
            </a:r>
          </a:p>
          <a:p>
            <a:r>
              <a:rPr lang="en-US" dirty="0">
                <a:solidFill>
                  <a:schemeClr val="tx1">
                    <a:lumMod val="95000"/>
                    <a:lumOff val="5000"/>
                  </a:schemeClr>
                </a:solidFill>
              </a:rPr>
              <a:t> 6. Easy generate report… </a:t>
            </a:r>
          </a:p>
          <a:p>
            <a:r>
              <a:rPr lang="en-US" dirty="0">
                <a:solidFill>
                  <a:schemeClr val="tx1">
                    <a:lumMod val="95000"/>
                    <a:lumOff val="5000"/>
                  </a:schemeClr>
                </a:solidFill>
              </a:rPr>
              <a:t>7. Not display multiple reports…</a:t>
            </a:r>
          </a:p>
        </p:txBody>
      </p:sp>
    </p:spTree>
    <p:extLst>
      <p:ext uri="{BB962C8B-B14F-4D97-AF65-F5344CB8AC3E}">
        <p14:creationId xmlns:p14="http://schemas.microsoft.com/office/powerpoint/2010/main" val="295046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8CFD-7CE9-FDBE-FAC7-7C7948FAF5E7}"/>
              </a:ext>
            </a:extLst>
          </p:cNvPr>
          <p:cNvSpPr>
            <a:spLocks noGrp="1"/>
          </p:cNvSpPr>
          <p:nvPr>
            <p:ph type="title"/>
          </p:nvPr>
        </p:nvSpPr>
        <p:spPr>
          <a:xfrm>
            <a:off x="571457" y="298384"/>
            <a:ext cx="8596668" cy="735094"/>
          </a:xfrm>
        </p:spPr>
        <p:txBody>
          <a:bodyPr>
            <a:normAutofit/>
          </a:bodyPr>
          <a:lstStyle/>
          <a:p>
            <a:r>
              <a:rPr lang="en-IN" sz="3200" dirty="0"/>
              <a:t>Problem Statement</a:t>
            </a:r>
          </a:p>
        </p:txBody>
      </p:sp>
      <p:sp>
        <p:nvSpPr>
          <p:cNvPr id="3" name="Text Placeholder 2">
            <a:extLst>
              <a:ext uri="{FF2B5EF4-FFF2-40B4-BE49-F238E27FC236}">
                <a16:creationId xmlns:a16="http://schemas.microsoft.com/office/drawing/2014/main" id="{68B6611E-7638-E144-84D6-CA3CBE1C94BF}"/>
              </a:ext>
            </a:extLst>
          </p:cNvPr>
          <p:cNvSpPr>
            <a:spLocks noGrp="1"/>
          </p:cNvSpPr>
          <p:nvPr>
            <p:ph type="body" idx="1"/>
          </p:nvPr>
        </p:nvSpPr>
        <p:spPr>
          <a:xfrm>
            <a:off x="571457" y="1225982"/>
            <a:ext cx="9429191" cy="5314383"/>
          </a:xfrm>
        </p:spPr>
        <p:txBody>
          <a:bodyPr>
            <a:noAutofit/>
          </a:bodyPr>
          <a:lstStyle/>
          <a:p>
            <a:pPr marL="342900" indent="-342900" algn="just">
              <a:buFont typeface="Wingdings" panose="05000000000000000000" pitchFamily="2" charset="2"/>
              <a:buChar char="Ø"/>
            </a:pPr>
            <a:r>
              <a:rPr lang="en-US" sz="1800" dirty="0">
                <a:solidFill>
                  <a:schemeClr val="tx1">
                    <a:lumMod val="95000"/>
                    <a:lumOff val="5000"/>
                  </a:schemeClr>
                </a:solidFill>
              </a:rPr>
              <a:t>Many medical stores face challenges with managing inventory, sales, and customer information efficiently. The current manual system of record-keeping is time-consuming and prone to errors, leading to stock shortages, expired medicines, and dissatisfied customers.</a:t>
            </a:r>
          </a:p>
          <a:p>
            <a:pPr marL="342900" indent="-342900" algn="just">
              <a:buFont typeface="Wingdings" panose="05000000000000000000" pitchFamily="2" charset="2"/>
              <a:buChar char="Ø"/>
            </a:pPr>
            <a:r>
              <a:rPr lang="en-US" sz="1800" dirty="0">
                <a:solidFill>
                  <a:schemeClr val="tx1">
                    <a:lumMod val="95000"/>
                    <a:lumOff val="5000"/>
                  </a:schemeClr>
                </a:solidFill>
              </a:rPr>
              <a:t> Therefore, there is a need for a computerized system that can automate the process of managing inventory, sales, and customer information in a medical store.</a:t>
            </a:r>
          </a:p>
          <a:p>
            <a:pPr marL="342900" indent="-342900" algn="just">
              <a:buFont typeface="Wingdings" panose="05000000000000000000" pitchFamily="2" charset="2"/>
              <a:buChar char="Ø"/>
            </a:pPr>
            <a:r>
              <a:rPr lang="en-US" sz="1800" dirty="0">
                <a:solidFill>
                  <a:schemeClr val="tx1">
                    <a:lumMod val="95000"/>
                    <a:lumOff val="5000"/>
                  </a:schemeClr>
                </a:solidFill>
              </a:rPr>
              <a:t> The medical store management system should be able to keep track of inventory levels, generate alerts when the stock is low, and automate the ordering process with suppliers.</a:t>
            </a:r>
          </a:p>
          <a:p>
            <a:pPr marL="342900" indent="-342900" algn="just">
              <a:buFont typeface="Wingdings" panose="05000000000000000000" pitchFamily="2" charset="2"/>
              <a:buChar char="Ø"/>
            </a:pPr>
            <a:r>
              <a:rPr lang="en-US" sz="1800" dirty="0">
                <a:solidFill>
                  <a:schemeClr val="tx1">
                    <a:lumMod val="95000"/>
                    <a:lumOff val="5000"/>
                  </a:schemeClr>
                </a:solidFill>
              </a:rPr>
              <a:t> The system should also be able to record sales transactions, track customer information, and generate reports to provide insights into the store's performance.</a:t>
            </a:r>
          </a:p>
          <a:p>
            <a:pPr marL="342900" indent="-342900" algn="just">
              <a:buFont typeface="Wingdings" panose="05000000000000000000" pitchFamily="2" charset="2"/>
              <a:buChar char="Ø"/>
            </a:pPr>
            <a:r>
              <a:rPr lang="en-US" sz="1800" dirty="0">
                <a:solidFill>
                  <a:schemeClr val="tx1">
                    <a:lumMod val="95000"/>
                    <a:lumOff val="5000"/>
                  </a:schemeClr>
                </a:solidFill>
              </a:rPr>
              <a:t> Additionally, the system should be user-friendly and accessible to employees with varying levels of technical expertise. It should have appropriate security measures to ensure that sensitive information is protected.</a:t>
            </a:r>
          </a:p>
          <a:p>
            <a:pPr marL="342900" indent="-342900" algn="just">
              <a:buFont typeface="Wingdings" panose="05000000000000000000" pitchFamily="2" charset="2"/>
              <a:buChar char="Ø"/>
            </a:pPr>
            <a:r>
              <a:rPr lang="en-US" sz="1800" dirty="0">
                <a:solidFill>
                  <a:schemeClr val="tx1">
                    <a:lumMod val="95000"/>
                    <a:lumOff val="5000"/>
                  </a:schemeClr>
                </a:solidFill>
              </a:rPr>
              <a:t> The objective of the medical store management system is to increase efficiency, reduce errors, and improve customer satisfaction by automating key business processes.</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23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FA74-83A5-1E86-7765-0222D24FEE2B}"/>
              </a:ext>
            </a:extLst>
          </p:cNvPr>
          <p:cNvSpPr>
            <a:spLocks noGrp="1"/>
          </p:cNvSpPr>
          <p:nvPr>
            <p:ph type="title"/>
          </p:nvPr>
        </p:nvSpPr>
        <p:spPr>
          <a:xfrm>
            <a:off x="677335" y="138545"/>
            <a:ext cx="8596668" cy="595746"/>
          </a:xfrm>
        </p:spPr>
        <p:txBody>
          <a:bodyPr>
            <a:normAutofit/>
          </a:bodyPr>
          <a:lstStyle/>
          <a:p>
            <a:r>
              <a:rPr lang="en-US" sz="2800" dirty="0"/>
              <a:t>DIFFERENCE EXISTING SYSTEM VS PROPOSED SYSTEM</a:t>
            </a:r>
          </a:p>
        </p:txBody>
      </p:sp>
      <p:sp>
        <p:nvSpPr>
          <p:cNvPr id="3" name="Text Placeholder 2">
            <a:extLst>
              <a:ext uri="{FF2B5EF4-FFF2-40B4-BE49-F238E27FC236}">
                <a16:creationId xmlns:a16="http://schemas.microsoft.com/office/drawing/2014/main" id="{6FDBC0A5-6D7C-FD82-E139-D818D9CE770A}"/>
              </a:ext>
            </a:extLst>
          </p:cNvPr>
          <p:cNvSpPr>
            <a:spLocks noGrp="1"/>
          </p:cNvSpPr>
          <p:nvPr>
            <p:ph type="body" idx="1"/>
          </p:nvPr>
        </p:nvSpPr>
        <p:spPr>
          <a:xfrm>
            <a:off x="677335" y="734291"/>
            <a:ext cx="8716047" cy="5624945"/>
          </a:xfrm>
        </p:spPr>
        <p:txBody>
          <a:bodyPr/>
          <a:lstStyle/>
          <a:p>
            <a:endParaRPr lang="en-US" dirty="0"/>
          </a:p>
        </p:txBody>
      </p:sp>
      <p:pic>
        <p:nvPicPr>
          <p:cNvPr id="5" name="Picture 4">
            <a:extLst>
              <a:ext uri="{FF2B5EF4-FFF2-40B4-BE49-F238E27FC236}">
                <a16:creationId xmlns:a16="http://schemas.microsoft.com/office/drawing/2014/main" id="{8DB9625B-79BA-D720-B4B4-24301E94167F}"/>
              </a:ext>
            </a:extLst>
          </p:cNvPr>
          <p:cNvPicPr>
            <a:picLocks noChangeAspect="1"/>
          </p:cNvPicPr>
          <p:nvPr/>
        </p:nvPicPr>
        <p:blipFill>
          <a:blip r:embed="rId2"/>
          <a:stretch>
            <a:fillRect/>
          </a:stretch>
        </p:blipFill>
        <p:spPr>
          <a:xfrm>
            <a:off x="557955" y="734291"/>
            <a:ext cx="8835427" cy="5749211"/>
          </a:xfrm>
          <a:prstGeom prst="rect">
            <a:avLst/>
          </a:prstGeom>
        </p:spPr>
      </p:pic>
    </p:spTree>
    <p:extLst>
      <p:ext uri="{BB962C8B-B14F-4D97-AF65-F5344CB8AC3E}">
        <p14:creationId xmlns:p14="http://schemas.microsoft.com/office/powerpoint/2010/main" val="243716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B98C7-F0FE-9D00-7344-E84ECD46C188}"/>
              </a:ext>
            </a:extLst>
          </p:cNvPr>
          <p:cNvSpPr txBox="1"/>
          <p:nvPr/>
        </p:nvSpPr>
        <p:spPr>
          <a:xfrm flipH="1">
            <a:off x="950788" y="550506"/>
            <a:ext cx="5300722" cy="584775"/>
          </a:xfrm>
          <a:prstGeom prst="rect">
            <a:avLst/>
          </a:prstGeom>
          <a:noFill/>
        </p:spPr>
        <p:txBody>
          <a:bodyPr wrap="square" rtlCol="0">
            <a:spAutoFit/>
          </a:bodyPr>
          <a:lstStyle/>
          <a:p>
            <a:r>
              <a:rPr lang="en-US" sz="3200" dirty="0">
                <a:solidFill>
                  <a:schemeClr val="bg2">
                    <a:lumMod val="50000"/>
                  </a:schemeClr>
                </a:solidFill>
              </a:rPr>
              <a:t>IMPLEMENTATION OF CODE :</a:t>
            </a:r>
          </a:p>
        </p:txBody>
      </p:sp>
      <p:pic>
        <p:nvPicPr>
          <p:cNvPr id="6" name="Picture 5">
            <a:extLst>
              <a:ext uri="{FF2B5EF4-FFF2-40B4-BE49-F238E27FC236}">
                <a16:creationId xmlns:a16="http://schemas.microsoft.com/office/drawing/2014/main" id="{F4F7A361-EA24-CF9D-3DBE-1A7CB8007952}"/>
              </a:ext>
            </a:extLst>
          </p:cNvPr>
          <p:cNvPicPr>
            <a:picLocks noChangeAspect="1"/>
          </p:cNvPicPr>
          <p:nvPr/>
        </p:nvPicPr>
        <p:blipFill>
          <a:blip r:embed="rId2"/>
          <a:stretch>
            <a:fillRect/>
          </a:stretch>
        </p:blipFill>
        <p:spPr>
          <a:xfrm>
            <a:off x="1" y="1362269"/>
            <a:ext cx="6211852" cy="5495731"/>
          </a:xfrm>
          <a:prstGeom prst="rect">
            <a:avLst/>
          </a:prstGeom>
        </p:spPr>
      </p:pic>
      <p:pic>
        <p:nvPicPr>
          <p:cNvPr id="8" name="Picture 7">
            <a:extLst>
              <a:ext uri="{FF2B5EF4-FFF2-40B4-BE49-F238E27FC236}">
                <a16:creationId xmlns:a16="http://schemas.microsoft.com/office/drawing/2014/main" id="{3B823F97-1236-EEEE-9FD7-FC82E18A74F3}"/>
              </a:ext>
            </a:extLst>
          </p:cNvPr>
          <p:cNvPicPr>
            <a:picLocks noChangeAspect="1"/>
          </p:cNvPicPr>
          <p:nvPr/>
        </p:nvPicPr>
        <p:blipFill>
          <a:blip r:embed="rId3"/>
          <a:stretch>
            <a:fillRect/>
          </a:stretch>
        </p:blipFill>
        <p:spPr>
          <a:xfrm>
            <a:off x="6211853" y="1362268"/>
            <a:ext cx="5980147" cy="5495732"/>
          </a:xfrm>
          <a:prstGeom prst="rect">
            <a:avLst/>
          </a:prstGeom>
        </p:spPr>
      </p:pic>
    </p:spTree>
    <p:extLst>
      <p:ext uri="{BB962C8B-B14F-4D97-AF65-F5344CB8AC3E}">
        <p14:creationId xmlns:p14="http://schemas.microsoft.com/office/powerpoint/2010/main" val="296144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1A88AF-14D5-0E4D-7835-113C6BAF8A55}"/>
              </a:ext>
            </a:extLst>
          </p:cNvPr>
          <p:cNvPicPr>
            <a:picLocks noChangeAspect="1"/>
          </p:cNvPicPr>
          <p:nvPr/>
        </p:nvPicPr>
        <p:blipFill>
          <a:blip r:embed="rId2"/>
          <a:stretch>
            <a:fillRect/>
          </a:stretch>
        </p:blipFill>
        <p:spPr>
          <a:xfrm>
            <a:off x="18662" y="0"/>
            <a:ext cx="12192000" cy="6857999"/>
          </a:xfrm>
          <a:prstGeom prst="rect">
            <a:avLst/>
          </a:prstGeom>
        </p:spPr>
      </p:pic>
    </p:spTree>
    <p:extLst>
      <p:ext uri="{BB962C8B-B14F-4D97-AF65-F5344CB8AC3E}">
        <p14:creationId xmlns:p14="http://schemas.microsoft.com/office/powerpoint/2010/main" val="123777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8197E2-B449-11F2-65CA-3B4DE07DECEA}"/>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2940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9E9054-9210-B779-316A-756A6D4716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3926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AC1F1E-C4B5-7CEF-B62C-A83B5EC76D12}"/>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75946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360A00-2AD1-BEB4-DEAB-246332EAE623}"/>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11911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BFA054-FD21-C4EE-9097-9C8FF84EB74D}"/>
              </a:ext>
            </a:extLst>
          </p:cNvPr>
          <p:cNvSpPr txBox="1"/>
          <p:nvPr/>
        </p:nvSpPr>
        <p:spPr>
          <a:xfrm flipH="1">
            <a:off x="6858309" y="1239793"/>
            <a:ext cx="4265024" cy="707886"/>
          </a:xfrm>
          <a:prstGeom prst="rect">
            <a:avLst/>
          </a:prstGeom>
          <a:noFill/>
        </p:spPr>
        <p:txBody>
          <a:bodyPr wrap="square" rtlCol="0">
            <a:spAutoFit/>
          </a:bodyPr>
          <a:lstStyle/>
          <a:p>
            <a:r>
              <a:rPr lang="en-IN" sz="4000" i="1" u="sng" dirty="0">
                <a:solidFill>
                  <a:schemeClr val="accent1"/>
                </a:solidFill>
                <a:latin typeface="Baskerville Old Face" panose="02020602080505020303" pitchFamily="18" charset="0"/>
              </a:rPr>
              <a:t>TEAM MEMBERS</a:t>
            </a:r>
          </a:p>
        </p:txBody>
      </p:sp>
      <p:sp>
        <p:nvSpPr>
          <p:cNvPr id="7" name="TextBox 6">
            <a:extLst>
              <a:ext uri="{FF2B5EF4-FFF2-40B4-BE49-F238E27FC236}">
                <a16:creationId xmlns:a16="http://schemas.microsoft.com/office/drawing/2014/main" id="{CE1FCCEC-9E0D-A6AB-CA05-62276A84B261}"/>
              </a:ext>
            </a:extLst>
          </p:cNvPr>
          <p:cNvSpPr txBox="1"/>
          <p:nvPr/>
        </p:nvSpPr>
        <p:spPr>
          <a:xfrm>
            <a:off x="6718090" y="2738537"/>
            <a:ext cx="3653402" cy="369332"/>
          </a:xfrm>
          <a:prstGeom prst="rect">
            <a:avLst/>
          </a:prstGeom>
          <a:noFill/>
        </p:spPr>
        <p:txBody>
          <a:bodyPr wrap="square" rtlCol="0">
            <a:spAutoFit/>
          </a:bodyPr>
          <a:lstStyle/>
          <a:p>
            <a:r>
              <a:rPr lang="en-IN" dirty="0">
                <a:solidFill>
                  <a:schemeClr val="accent1"/>
                </a:solidFill>
              </a:rPr>
              <a:t>1.A.N.S ANIL CHOWDARY-(1024)</a:t>
            </a:r>
          </a:p>
        </p:txBody>
      </p:sp>
      <p:sp>
        <p:nvSpPr>
          <p:cNvPr id="8" name="TextBox 7">
            <a:extLst>
              <a:ext uri="{FF2B5EF4-FFF2-40B4-BE49-F238E27FC236}">
                <a16:creationId xmlns:a16="http://schemas.microsoft.com/office/drawing/2014/main" id="{D54096CA-4EB5-8A3C-C681-7E351CE45374}"/>
              </a:ext>
            </a:extLst>
          </p:cNvPr>
          <p:cNvSpPr txBox="1"/>
          <p:nvPr/>
        </p:nvSpPr>
        <p:spPr>
          <a:xfrm flipH="1">
            <a:off x="6718090" y="3429000"/>
            <a:ext cx="3573989" cy="369332"/>
          </a:xfrm>
          <a:prstGeom prst="rect">
            <a:avLst/>
          </a:prstGeom>
          <a:noFill/>
        </p:spPr>
        <p:txBody>
          <a:bodyPr wrap="square" rtlCol="0">
            <a:spAutoFit/>
          </a:bodyPr>
          <a:lstStyle/>
          <a:p>
            <a:r>
              <a:rPr lang="en-IN" dirty="0">
                <a:solidFill>
                  <a:schemeClr val="accent1"/>
                </a:solidFill>
              </a:rPr>
              <a:t>2.GOGGALA AJAY RAJ –(1058)</a:t>
            </a:r>
          </a:p>
        </p:txBody>
      </p:sp>
      <p:sp>
        <p:nvSpPr>
          <p:cNvPr id="9" name="TextBox 8">
            <a:extLst>
              <a:ext uri="{FF2B5EF4-FFF2-40B4-BE49-F238E27FC236}">
                <a16:creationId xmlns:a16="http://schemas.microsoft.com/office/drawing/2014/main" id="{BE72F2F4-403E-9B0F-F251-D1369E5ABD61}"/>
              </a:ext>
            </a:extLst>
          </p:cNvPr>
          <p:cNvSpPr txBox="1"/>
          <p:nvPr/>
        </p:nvSpPr>
        <p:spPr>
          <a:xfrm>
            <a:off x="6644949" y="4119463"/>
            <a:ext cx="4691744" cy="369332"/>
          </a:xfrm>
          <a:prstGeom prst="rect">
            <a:avLst/>
          </a:prstGeom>
          <a:noFill/>
        </p:spPr>
        <p:txBody>
          <a:bodyPr wrap="square" rtlCol="0">
            <a:spAutoFit/>
          </a:bodyPr>
          <a:lstStyle/>
          <a:p>
            <a:r>
              <a:rPr lang="en-IN" dirty="0">
                <a:solidFill>
                  <a:schemeClr val="accent1"/>
                </a:solidFill>
              </a:rPr>
              <a:t>3.CHENNAM VAMSI KUMAR REDDY-(1041)</a:t>
            </a:r>
          </a:p>
        </p:txBody>
      </p:sp>
      <p:pic>
        <p:nvPicPr>
          <p:cNvPr id="10" name="Picture 9">
            <a:extLst>
              <a:ext uri="{FF2B5EF4-FFF2-40B4-BE49-F238E27FC236}">
                <a16:creationId xmlns:a16="http://schemas.microsoft.com/office/drawing/2014/main" id="{57B2DFFE-1881-353B-FED4-67E1F660C5AD}"/>
              </a:ext>
            </a:extLst>
          </p:cNvPr>
          <p:cNvPicPr>
            <a:picLocks noChangeAspect="1"/>
          </p:cNvPicPr>
          <p:nvPr/>
        </p:nvPicPr>
        <p:blipFill>
          <a:blip r:embed="rId2"/>
          <a:stretch>
            <a:fillRect/>
          </a:stretch>
        </p:blipFill>
        <p:spPr>
          <a:xfrm>
            <a:off x="269507" y="991402"/>
            <a:ext cx="6266047" cy="5168766"/>
          </a:xfrm>
          <a:prstGeom prst="rect">
            <a:avLst/>
          </a:prstGeom>
        </p:spPr>
      </p:pic>
    </p:spTree>
    <p:extLst>
      <p:ext uri="{BB962C8B-B14F-4D97-AF65-F5344CB8AC3E}">
        <p14:creationId xmlns:p14="http://schemas.microsoft.com/office/powerpoint/2010/main" val="3662642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5D507-2CD9-A934-3356-DB2947801BC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3066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6CB53A-43AC-13BB-BD2E-1FE19CEEE5C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34759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1B74F-110E-5801-C35A-3D7EA3EB81DE}"/>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570287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F71A5B-30CD-893C-E4B6-711BD764AC91}"/>
              </a:ext>
            </a:extLst>
          </p:cNvPr>
          <p:cNvSpPr txBox="1"/>
          <p:nvPr/>
        </p:nvSpPr>
        <p:spPr>
          <a:xfrm>
            <a:off x="487680" y="306764"/>
            <a:ext cx="11074400" cy="584775"/>
          </a:xfrm>
          <a:prstGeom prst="rect">
            <a:avLst/>
          </a:prstGeom>
          <a:noFill/>
        </p:spPr>
        <p:txBody>
          <a:bodyPr wrap="square" rtlCol="0">
            <a:spAutoFit/>
          </a:bodyPr>
          <a:lstStyle/>
          <a:p>
            <a:r>
              <a:rPr lang="en-US" sz="3200" b="1" i="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3200" b="1" i="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093214-CDBF-E142-329F-CE4240B65D24}"/>
              </a:ext>
            </a:extLst>
          </p:cNvPr>
          <p:cNvSpPr txBox="1"/>
          <p:nvPr/>
        </p:nvSpPr>
        <p:spPr>
          <a:xfrm>
            <a:off x="385044" y="1001126"/>
            <a:ext cx="11074400" cy="46524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In conclusion, the medical store management system is a crucial tool for managing the inventory, sales, and purchases of medical products and medicines in a medical store or pharmacy.</a:t>
            </a:r>
          </a:p>
          <a:p>
            <a:pPr marL="342900" indent="-342900">
              <a:lnSpc>
                <a:spcPct val="150000"/>
              </a:lnSpc>
              <a:buFont typeface="Arial" panose="020B0604020202020204" pitchFamily="34" charset="0"/>
              <a:buChar char="•"/>
            </a:pPr>
            <a:r>
              <a:rPr lang="en-US" sz="2000" dirty="0"/>
              <a:t> By automating various processes, the system can help in improving efficiency, reducing errors, and providing real-time data for better decision-making.</a:t>
            </a:r>
          </a:p>
          <a:p>
            <a:pPr marL="342900" indent="-342900">
              <a:lnSpc>
                <a:spcPct val="150000"/>
              </a:lnSpc>
              <a:buFont typeface="Arial" panose="020B0604020202020204" pitchFamily="34" charset="0"/>
              <a:buChar char="•"/>
            </a:pPr>
            <a:r>
              <a:rPr lang="en-US" sz="2000" dirty="0"/>
              <a:t> The system's features, such as inventory management, sales management, purchase management, and accounts management, enable medical stores to optimize their stock levels, avoid stockouts, and minimize wastage. </a:t>
            </a:r>
          </a:p>
          <a:p>
            <a:pPr marL="342900" indent="-342900">
              <a:lnSpc>
                <a:spcPct val="150000"/>
              </a:lnSpc>
              <a:buFont typeface="Arial" panose="020B0604020202020204" pitchFamily="34" charset="0"/>
              <a:buChar char="•"/>
            </a:pPr>
            <a:r>
              <a:rPr lang="en-US" sz="2000" dirty="0"/>
              <a:t>The system also provides accurate information on sales trends and customer </a:t>
            </a:r>
            <a:r>
              <a:rPr lang="en-US" sz="2000" dirty="0" err="1"/>
              <a:t>behaviour</a:t>
            </a:r>
            <a:r>
              <a:rPr lang="en-US" sz="2000" dirty="0"/>
              <a:t>, helping medical stores to provide better customer service and increase profitability.</a:t>
            </a:r>
            <a:endParaRPr lang="en-IN" sz="2000" dirty="0"/>
          </a:p>
        </p:txBody>
      </p:sp>
    </p:spTree>
    <p:extLst>
      <p:ext uri="{BB962C8B-B14F-4D97-AF65-F5344CB8AC3E}">
        <p14:creationId xmlns:p14="http://schemas.microsoft.com/office/powerpoint/2010/main" val="2721493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BD759A-F423-4157-8634-BB89B19CBC0A}"/>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31065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6EF7E66-38DC-7EEE-B95D-05F53D4955FA}"/>
              </a:ext>
            </a:extLst>
          </p:cNvPr>
          <p:cNvSpPr>
            <a:spLocks noChangeArrowheads="1"/>
          </p:cNvSpPr>
          <p:nvPr/>
        </p:nvSpPr>
        <p:spPr bwMode="auto">
          <a:xfrm>
            <a:off x="818246" y="362776"/>
            <a:ext cx="945191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3200" b="1" i="0"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a:t>
            </a:r>
          </a:p>
          <a:p>
            <a:pPr marL="0" marR="0" lvl="0" indent="0" defTabSz="914400" rtl="0" eaLnBrk="0" fontAlgn="base" latinLnBrk="0" hangingPunct="0">
              <a:lnSpc>
                <a:spcPct val="100000"/>
              </a:lnSpc>
              <a:spcBef>
                <a:spcPct val="0"/>
              </a:spcBef>
              <a:spcAft>
                <a:spcPct val="0"/>
              </a:spcAft>
              <a:buClrTx/>
              <a:buSzTx/>
              <a:buFontTx/>
              <a:buNone/>
              <a:tabLst>
                <a:tab pos="5724525" algn="r"/>
              </a:tabLst>
            </a:pPr>
            <a:endParaRPr kumimoji="0" lang="en-US" altLang="en-US" sz="3200" b="1" i="0"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altLang="en-US" sz="3200" b="1" i="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3000" strike="noStrike" cap="none" normalizeH="0" baseline="0" dirty="0">
                <a:ln>
                  <a:noFill/>
                </a:ln>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US" altLang="en-US" sz="3000" dirty="0">
              <a:solidFill>
                <a:schemeClr val="accent1">
                  <a:lumMod val="75000"/>
                </a:schemeClr>
              </a:solidFill>
              <a:latin typeface="Times New Roman" panose="02020603050405020304" pitchFamily="18" charset="0"/>
              <a:cs typeface="Times New Roman" panose="02020603050405020304" pitchFamily="18" charset="0"/>
            </a:endParaRP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sz="3000"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sz="3000" kern="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3000"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cope of the project</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sz="3000" dirty="0">
                <a:solidFill>
                  <a:schemeClr val="accent1">
                    <a:lumMod val="75000"/>
                  </a:schemeClr>
                </a:solidFill>
                <a:latin typeface="Times New Roman" panose="02020603050405020304" pitchFamily="18" charset="0"/>
                <a:cs typeface="Times New Roman" panose="02020603050405020304" pitchFamily="18" charset="0"/>
              </a:rPr>
              <a:t>Literature </a:t>
            </a:r>
            <a:r>
              <a:rPr lang="en-US" sz="3000" dirty="0" err="1">
                <a:solidFill>
                  <a:schemeClr val="accent1">
                    <a:lumMod val="75000"/>
                  </a:schemeClr>
                </a:solidFill>
                <a:latin typeface="Times New Roman" panose="02020603050405020304" pitchFamily="18" charset="0"/>
                <a:cs typeface="Times New Roman" panose="02020603050405020304" pitchFamily="18" charset="0"/>
              </a:rPr>
              <a:t>Survay</a:t>
            </a:r>
            <a:endParaRPr lang="en-US" sz="3000" dirty="0">
              <a:solidFill>
                <a:schemeClr val="accent1">
                  <a:lumMod val="75000"/>
                </a:schemeClr>
              </a:solidFill>
              <a:latin typeface="Times New Roman" panose="02020603050405020304" pitchFamily="18" charset="0"/>
              <a:cs typeface="Times New Roman" panose="02020603050405020304" pitchFamily="18" charset="0"/>
            </a:endParaRP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sz="3000" dirty="0">
                <a:solidFill>
                  <a:schemeClr val="accent1">
                    <a:lumMod val="75000"/>
                  </a:schemeClr>
                </a:solidFill>
                <a:latin typeface="Times New Roman" panose="02020603050405020304" pitchFamily="18" charset="0"/>
                <a:cs typeface="Times New Roman" panose="02020603050405020304" pitchFamily="18" charset="0"/>
              </a:rPr>
              <a:t>Existing System</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IN" sz="3000"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sz="2400" dirty="0">
                <a:solidFill>
                  <a:schemeClr val="accent1">
                    <a:lumMod val="75000"/>
                  </a:schemeClr>
                </a:solidFill>
              </a:rPr>
              <a:t>Difference Existing system VS Proposed system</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sz="2400" dirty="0">
                <a:solidFill>
                  <a:schemeClr val="accent1">
                    <a:lumMod val="75000"/>
                  </a:schemeClr>
                </a:solidFill>
              </a:rPr>
              <a:t>Implementation of code</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5724525" algn="r"/>
              </a:tabLst>
            </a:pPr>
            <a:r>
              <a:rPr lang="en-US" sz="3000"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3000" dirty="0">
              <a:solidFill>
                <a:schemeClr val="accent1">
                  <a:lumMod val="75000"/>
                </a:schemeClr>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endParaRPr kumimoji="0" lang="en-AU" altLang="en-US" sz="3200" b="0" i="0"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endParaRPr kumimoji="0" lang="en-AU" altLang="en-US" sz="3200" b="0" i="0"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29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294D9E-B6B1-6B68-12B1-F2C5340DFB48}"/>
              </a:ext>
            </a:extLst>
          </p:cNvPr>
          <p:cNvSpPr txBox="1"/>
          <p:nvPr/>
        </p:nvSpPr>
        <p:spPr>
          <a:xfrm>
            <a:off x="815691" y="1318383"/>
            <a:ext cx="8766847" cy="51141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000" dirty="0"/>
              <a:t>The medical store management system is a software application designed to automate and streamline the management of inventory, sales, and purchases in a medical store or pharmacy.</a:t>
            </a:r>
          </a:p>
          <a:p>
            <a:pPr marL="342900" indent="-342900" algn="just">
              <a:lnSpc>
                <a:spcPct val="150000"/>
              </a:lnSpc>
              <a:buFont typeface="Wingdings" panose="05000000000000000000" pitchFamily="2" charset="2"/>
              <a:buChar char="v"/>
            </a:pPr>
            <a:r>
              <a:rPr lang="en-US" sz="2000" dirty="0"/>
              <a:t>The system helps in improving the efficiency of various tasks, reducing manual errors, and providing real-time data for better decision-making. The system features inventory management, sales management, purchase management, and accounts management modules. </a:t>
            </a:r>
          </a:p>
          <a:p>
            <a:pPr marL="342900" indent="-342900" algn="just">
              <a:lnSpc>
                <a:spcPct val="150000"/>
              </a:lnSpc>
              <a:buFont typeface="Wingdings" panose="05000000000000000000" pitchFamily="2" charset="2"/>
              <a:buChar char="v"/>
            </a:pPr>
            <a:r>
              <a:rPr lang="en-US" sz="2000" dirty="0"/>
              <a:t>It helps in optimizing stock levels, avoiding stockouts, and minimizing </a:t>
            </a:r>
            <a:r>
              <a:rPr lang="en-US" sz="2000" dirty="0">
                <a:latin typeface="+mj-lt"/>
              </a:rPr>
              <a:t>wastage </a:t>
            </a:r>
            <a:r>
              <a:rPr lang="en-US" sz="2000" b="0" i="0" dirty="0">
                <a:effectLst/>
                <a:latin typeface="+mj-lt"/>
                <a:cs typeface="Times New Roman" panose="02020603050405020304" pitchFamily="18" charset="0"/>
              </a:rPr>
              <a:t>The ultimate goal is to ensure that medical stores have the necessary resources to meet the needs of their customers and provide quality healthcare.</a:t>
            </a:r>
            <a:endParaRPr lang="en-IN" sz="2000" dirty="0">
              <a:latin typeface="+mj-lt"/>
              <a:cs typeface="Times New Roman" panose="02020603050405020304" pitchFamily="18" charset="0"/>
            </a:endParaRPr>
          </a:p>
        </p:txBody>
      </p:sp>
      <p:sp>
        <p:nvSpPr>
          <p:cNvPr id="2" name="Title 1">
            <a:extLst>
              <a:ext uri="{FF2B5EF4-FFF2-40B4-BE49-F238E27FC236}">
                <a16:creationId xmlns:a16="http://schemas.microsoft.com/office/drawing/2014/main" id="{6563B90F-8A70-B949-9BDF-DFC9EB8F07F2}"/>
              </a:ext>
            </a:extLst>
          </p:cNvPr>
          <p:cNvSpPr>
            <a:spLocks noGrp="1"/>
          </p:cNvSpPr>
          <p:nvPr>
            <p:ph type="ctrTitle"/>
          </p:nvPr>
        </p:nvSpPr>
        <p:spPr>
          <a:xfrm>
            <a:off x="371751" y="495219"/>
            <a:ext cx="2518611" cy="660010"/>
          </a:xfrm>
        </p:spPr>
        <p:txBody>
          <a:bodyPr/>
          <a:lstStyle/>
          <a:p>
            <a:r>
              <a:rPr lang="en-US" altLang="en-US" sz="3200" b="1" i="1" dirty="0">
                <a:ea typeface="Calibri" panose="020F0502020204030204" pitchFamily="34" charset="0"/>
                <a:cs typeface="Times New Roman" panose="02020603050405020304" pitchFamily="18" charset="0"/>
              </a:rPr>
              <a:t> </a:t>
            </a:r>
            <a:r>
              <a:rPr kumimoji="0" lang="en-US" altLang="en-US" sz="3200" b="1" i="1" u="sng" strike="noStrike" cap="none" normalizeH="0" baseline="0" dirty="0">
                <a:ln>
                  <a:noFill/>
                </a:ln>
                <a:effectLst/>
                <a:latin typeface="Arial" panose="020B0604020202020204" pitchFamily="34" charset="0"/>
                <a:ea typeface="Calibri" panose="020F0502020204030204" pitchFamily="34" charset="0"/>
                <a:cs typeface="Times New Roman" panose="02020603050405020304" pitchFamily="18" charset="0"/>
              </a:rPr>
              <a:t>Abstract</a:t>
            </a:r>
            <a:endParaRPr lang="en-IN" sz="3200" dirty="0"/>
          </a:p>
        </p:txBody>
      </p:sp>
    </p:spTree>
    <p:extLst>
      <p:ext uri="{BB962C8B-B14F-4D97-AF65-F5344CB8AC3E}">
        <p14:creationId xmlns:p14="http://schemas.microsoft.com/office/powerpoint/2010/main" val="190262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2EC537-71A0-AF65-4112-41C6193001B7}"/>
              </a:ext>
            </a:extLst>
          </p:cNvPr>
          <p:cNvSpPr txBox="1"/>
          <p:nvPr/>
        </p:nvSpPr>
        <p:spPr>
          <a:xfrm flipH="1">
            <a:off x="646415" y="1456711"/>
            <a:ext cx="8892222" cy="4708981"/>
          </a:xfrm>
          <a:prstGeom prst="rect">
            <a:avLst/>
          </a:prstGeom>
          <a:noFill/>
        </p:spPr>
        <p:txBody>
          <a:bodyPr wrap="square" rtlCol="0">
            <a:spAutoFit/>
          </a:bodyPr>
          <a:lstStyle/>
          <a:p>
            <a:pPr marL="285750" indent="-285750" algn="just">
              <a:spcAft>
                <a:spcPts val="800"/>
              </a:spcAft>
              <a:buFont typeface="Wingdings" panose="05000000000000000000" pitchFamily="2" charset="2"/>
              <a:buChar char="Ø"/>
            </a:pPr>
            <a:r>
              <a:rPr lang="en-US" sz="2000" dirty="0"/>
              <a:t>A medical store management system is a software application that automates the management of inventory, sales, purchases, and other related activities in a medical store or pharmacy.</a:t>
            </a:r>
          </a:p>
          <a:p>
            <a:pPr marL="285750" indent="-285750" algn="just">
              <a:spcAft>
                <a:spcPts val="800"/>
              </a:spcAft>
              <a:buFont typeface="Wingdings" panose="05000000000000000000" pitchFamily="2" charset="2"/>
              <a:buChar char="Ø"/>
            </a:pPr>
            <a:r>
              <a:rPr lang="en-US" sz="2000" dirty="0"/>
              <a:t> This system helps to streamline the overall process of managing and organizing various medical products and medicines effectively. The primary objective of this system is to simplify the day-to-day operations of a medical store, reduce manual errors, and increase efficiency.</a:t>
            </a:r>
          </a:p>
          <a:p>
            <a:pPr marL="285750" indent="-285750" algn="just">
              <a:spcAft>
                <a:spcPts val="800"/>
              </a:spcAft>
              <a:buFont typeface="Wingdings" panose="05000000000000000000" pitchFamily="2" charset="2"/>
              <a:buChar char="Ø"/>
            </a:pPr>
            <a:r>
              <a:rPr lang="en-US" sz="2000" dirty="0"/>
              <a:t> It helps the store owner to keep track of the stock levels, monitor the expiry dates of medicines, and manage the accounts payable and receivable. The medical store management system can be customized to suit the needs of different types of medical stores, such as hospitals, clinics, retail pharmacies, and wholesale distributors.</a:t>
            </a:r>
          </a:p>
          <a:p>
            <a:pPr marL="285750" indent="-285750" algn="just">
              <a:spcAft>
                <a:spcPts val="800"/>
              </a:spcAft>
              <a:buFont typeface="Wingdings" panose="05000000000000000000" pitchFamily="2" charset="2"/>
              <a:buChar char="Ø"/>
            </a:pPr>
            <a:r>
              <a:rPr lang="en-US" sz="2000" dirty="0"/>
              <a:t> The system can be accessed by authorized personnel from any location, which allows for efficient management of multiple stores or locations. </a:t>
            </a:r>
            <a:endParaRPr lang="en-IN" sz="1900" dirty="0"/>
          </a:p>
        </p:txBody>
      </p:sp>
      <p:sp>
        <p:nvSpPr>
          <p:cNvPr id="2" name="Title 1">
            <a:extLst>
              <a:ext uri="{FF2B5EF4-FFF2-40B4-BE49-F238E27FC236}">
                <a16:creationId xmlns:a16="http://schemas.microsoft.com/office/drawing/2014/main" id="{EED54595-DA70-357B-A03D-39AD72735E3D}"/>
              </a:ext>
            </a:extLst>
          </p:cNvPr>
          <p:cNvSpPr>
            <a:spLocks noGrp="1"/>
          </p:cNvSpPr>
          <p:nvPr>
            <p:ph type="ctrTitle"/>
          </p:nvPr>
        </p:nvSpPr>
        <p:spPr>
          <a:xfrm>
            <a:off x="341614" y="599975"/>
            <a:ext cx="2916842" cy="567891"/>
          </a:xfrm>
        </p:spPr>
        <p:txBody>
          <a:bodyPr/>
          <a:lstStyle/>
          <a:p>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b="1" u="sng" kern="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u="sng" dirty="0"/>
          </a:p>
        </p:txBody>
      </p:sp>
    </p:spTree>
    <p:extLst>
      <p:ext uri="{BB962C8B-B14F-4D97-AF65-F5344CB8AC3E}">
        <p14:creationId xmlns:p14="http://schemas.microsoft.com/office/powerpoint/2010/main" val="23400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FD63CC-C0CB-393E-79C0-F6E9B5AA51FD}"/>
              </a:ext>
            </a:extLst>
          </p:cNvPr>
          <p:cNvSpPr txBox="1"/>
          <p:nvPr/>
        </p:nvSpPr>
        <p:spPr>
          <a:xfrm flipH="1">
            <a:off x="502917" y="774440"/>
            <a:ext cx="9016468" cy="5632311"/>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medical store management software enables to maintain the details of purchase stock by the store and the details of the selling stock by customer wise (Hull, 2012). </a:t>
            </a:r>
          </a:p>
          <a:p>
            <a:pPr marL="285750" indent="-285750" algn="just">
              <a:buFont typeface="Wingdings" panose="05000000000000000000" pitchFamily="2" charset="2"/>
              <a:buChar char="Ø"/>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This software generates the automated bill for every sale and also generate the reports for the customer detail, sell and stock.</a:t>
            </a:r>
          </a:p>
          <a:p>
            <a:pPr marL="285750" indent="-285750" algn="just">
              <a:buFont typeface="Wingdings" panose="05000000000000000000" pitchFamily="2" charset="2"/>
              <a:buChar char="Ø"/>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The use of this system reduces the time and effort involved in managing inventory of the medical store. It also reduces the hard work involved in using paper for record keeping. </a:t>
            </a:r>
          </a:p>
          <a:p>
            <a:pPr marL="285750" indent="-285750" algn="just">
              <a:buFont typeface="Wingdings" panose="05000000000000000000" pitchFamily="2" charset="2"/>
              <a:buChar char="Ø"/>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use of this system enables the managers to easily record the details of their suppliers and assess them whenever required. </a:t>
            </a:r>
          </a:p>
          <a:p>
            <a:pPr marL="285750" indent="-285750" algn="just">
              <a:buFont typeface="Wingdings" panose="05000000000000000000" pitchFamily="2" charset="2"/>
              <a:buChar char="Ø"/>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use of medical store management system improves the efficiency of staff of the store as it provides information about the medicines and its location in the store. </a:t>
            </a:r>
          </a:p>
          <a:p>
            <a:pPr marL="285750" indent="-285750" algn="just">
              <a:buFont typeface="Wingdings" panose="05000000000000000000" pitchFamily="2" charset="2"/>
              <a:buChar char="Ø"/>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 medical store management system can give ease to the medical stores in managing their paper work, payment details and inventory online along with retrieving them.</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1434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E21BA7-8B28-0793-D460-B5C061C541F1}"/>
              </a:ext>
            </a:extLst>
          </p:cNvPr>
          <p:cNvSpPr txBox="1"/>
          <p:nvPr/>
        </p:nvSpPr>
        <p:spPr>
          <a:xfrm>
            <a:off x="591070" y="1198908"/>
            <a:ext cx="9207448" cy="384721"/>
          </a:xfrm>
          <a:prstGeom prst="rect">
            <a:avLst/>
          </a:prstGeom>
          <a:noFill/>
        </p:spPr>
        <p:txBody>
          <a:bodyPr wrap="square" rtlCol="0">
            <a:spAutoFit/>
          </a:bodyPr>
          <a:lstStyle/>
          <a:p>
            <a:pPr marL="342900" indent="-342900" algn="just">
              <a:buFont typeface="Wingdings" panose="05000000000000000000" pitchFamily="2" charset="2"/>
              <a:buChar char="Ø"/>
            </a:pPr>
            <a:endParaRPr lang="en-US" sz="19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C314ED0-8557-D394-823A-2E0FCA979224}"/>
              </a:ext>
            </a:extLst>
          </p:cNvPr>
          <p:cNvSpPr>
            <a:spLocks noGrp="1"/>
          </p:cNvSpPr>
          <p:nvPr>
            <p:ph type="title"/>
          </p:nvPr>
        </p:nvSpPr>
        <p:spPr>
          <a:xfrm>
            <a:off x="494454" y="166379"/>
            <a:ext cx="3981292" cy="609966"/>
          </a:xfrm>
        </p:spPr>
        <p:txBody>
          <a:bodyPr>
            <a:normAutofit fontScale="90000"/>
          </a:bodyPr>
          <a:lstStyle/>
          <a:p>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b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br>
            <a: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t>                                                           Aim </a:t>
            </a: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 of the project</a:t>
            </a:r>
            <a:endParaRPr lang="en-IN" sz="3200" dirty="0"/>
          </a:p>
        </p:txBody>
      </p:sp>
      <p:sp>
        <p:nvSpPr>
          <p:cNvPr id="3" name="Text Placeholder 2">
            <a:extLst>
              <a:ext uri="{FF2B5EF4-FFF2-40B4-BE49-F238E27FC236}">
                <a16:creationId xmlns:a16="http://schemas.microsoft.com/office/drawing/2014/main" id="{D98DA7CB-76AC-E968-1173-CC094453FD00}"/>
              </a:ext>
            </a:extLst>
          </p:cNvPr>
          <p:cNvSpPr>
            <a:spLocks noGrp="1"/>
          </p:cNvSpPr>
          <p:nvPr>
            <p:ph type="body" idx="1"/>
          </p:nvPr>
        </p:nvSpPr>
        <p:spPr>
          <a:xfrm>
            <a:off x="398201" y="818986"/>
            <a:ext cx="9207449" cy="5567652"/>
          </a:xfrm>
        </p:spPr>
        <p:txBody>
          <a:bodyPr>
            <a:noAutofit/>
          </a:bodyPr>
          <a:lstStyle/>
          <a:p>
            <a:pPr marL="342900" indent="-342900" algn="just">
              <a:buFont typeface="Wingdings" panose="05000000000000000000" pitchFamily="2" charset="2"/>
              <a:buChar char="Ø"/>
            </a:pPr>
            <a:r>
              <a:rPr lang="en-US" sz="1600" dirty="0">
                <a:solidFill>
                  <a:schemeClr val="tx1">
                    <a:lumMod val="95000"/>
                    <a:lumOff val="5000"/>
                  </a:schemeClr>
                </a:solidFill>
              </a:rPr>
              <a:t>A project on medical store management refers to the development of a software application that automates and streamlines the management of inventory, sales, and purchases in a medical store or pharmacy. The project involves designing and implementing a system that enables medical stores to optimize their inventory levels, minimize wastage, and provide better customer service.</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900" b="1" kern="0" dirty="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Scope </a:t>
            </a:r>
            <a:r>
              <a:rPr lang="en-US" sz="2900" b="1" kern="0" dirty="0">
                <a:solidFill>
                  <a:schemeClr val="bg2">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of the project</a:t>
            </a:r>
          </a:p>
          <a:p>
            <a:pPr marL="342900" indent="-342900" algn="just">
              <a:buFont typeface="Wingdings" panose="05000000000000000000" pitchFamily="2" charset="2"/>
              <a:buChar char="Ø"/>
            </a:pPr>
            <a:r>
              <a:rPr lang="en-US" sz="1600" dirty="0">
                <a:solidFill>
                  <a:schemeClr val="tx1">
                    <a:lumMod val="95000"/>
                    <a:lumOff val="5000"/>
                  </a:schemeClr>
                </a:solidFill>
              </a:rPr>
              <a:t>The scope for a medical store management system is broad, and it can benefit various stakeholders in the healthcare industry, including medical store owners, managers, employees, and customers.</a:t>
            </a:r>
          </a:p>
          <a:p>
            <a:pPr marL="342900" indent="-342900" algn="just">
              <a:buFont typeface="Wingdings" panose="05000000000000000000" pitchFamily="2" charset="2"/>
              <a:buChar char="Ø"/>
            </a:pPr>
            <a:r>
              <a:rPr lang="en-US" sz="2900" dirty="0">
                <a:solidFill>
                  <a:schemeClr val="bg2">
                    <a:lumMod val="25000"/>
                  </a:schemeClr>
                </a:solidFill>
              </a:rPr>
              <a:t>Purpose of the project</a:t>
            </a:r>
          </a:p>
          <a:p>
            <a:pPr marL="342900" indent="-342900" algn="just">
              <a:buFont typeface="Wingdings" panose="05000000000000000000" pitchFamily="2" charset="2"/>
              <a:buChar char="Ø"/>
            </a:pPr>
            <a:r>
              <a:rPr lang="en-US" sz="1600" dirty="0">
                <a:solidFill>
                  <a:schemeClr val="tx1">
                    <a:lumMod val="95000"/>
                    <a:lumOff val="5000"/>
                  </a:schemeClr>
                </a:solidFill>
              </a:rPr>
              <a:t>In proposed system there is no need to maintain data about medicine because all process of that medical store management system project report data done in computerized. The modern age the age of computer is an electronic device, which fetched record very quickly. The computers are very quickly accepted as it as many advantages such as speed, accuracy, security etc. In that medical shop management system project report proposed system all the add, edit, delete, search in project of computer are done through computerized system</a:t>
            </a:r>
            <a:r>
              <a:rPr lang="en-US" sz="2800" dirty="0">
                <a:solidFill>
                  <a:schemeClr val="tx1">
                    <a:lumMod val="95000"/>
                    <a:lumOff val="5000"/>
                  </a:schemeClr>
                </a:solidFill>
              </a:rPr>
              <a:t>.</a:t>
            </a:r>
            <a:endParaRPr lang="en-US" sz="29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6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6DC9-7BAB-33C3-B251-653EAA72B562}"/>
              </a:ext>
            </a:extLst>
          </p:cNvPr>
          <p:cNvSpPr>
            <a:spLocks noGrp="1"/>
          </p:cNvSpPr>
          <p:nvPr>
            <p:ph type="title"/>
          </p:nvPr>
        </p:nvSpPr>
        <p:spPr>
          <a:xfrm>
            <a:off x="359701" y="274400"/>
            <a:ext cx="3817663" cy="606312"/>
          </a:xfrm>
        </p:spPr>
        <p:txBody>
          <a:bodyPr>
            <a:normAutofit/>
          </a:bodyPr>
          <a:lstStyle/>
          <a:p>
            <a:pPr algn="l"/>
            <a:r>
              <a:rPr lang="en-US" sz="3200" dirty="0">
                <a:solidFill>
                  <a:schemeClr val="bg2">
                    <a:lumMod val="50000"/>
                  </a:schemeClr>
                </a:solidFill>
                <a:latin typeface="Times New Roman" panose="02020603050405020304" pitchFamily="18" charset="0"/>
                <a:cs typeface="Times New Roman" panose="02020603050405020304" pitchFamily="18" charset="0"/>
              </a:rPr>
              <a:t>Literature </a:t>
            </a:r>
            <a:r>
              <a:rPr lang="en-US" sz="3200" dirty="0" err="1">
                <a:solidFill>
                  <a:schemeClr val="bg2">
                    <a:lumMod val="50000"/>
                  </a:schemeClr>
                </a:solidFill>
                <a:latin typeface="Times New Roman" panose="02020603050405020304" pitchFamily="18" charset="0"/>
                <a:cs typeface="Times New Roman" panose="02020603050405020304" pitchFamily="18" charset="0"/>
              </a:rPr>
              <a:t>Survay</a:t>
            </a:r>
            <a:endParaRPr lang="en-IN" sz="3200" dirty="0">
              <a:solidFill>
                <a:schemeClr val="bg2">
                  <a:lumMod val="50000"/>
                </a:schemeClr>
              </a:solidFill>
            </a:endParaRPr>
          </a:p>
        </p:txBody>
      </p:sp>
      <p:sp>
        <p:nvSpPr>
          <p:cNvPr id="7" name="Text Placeholder 6">
            <a:extLst>
              <a:ext uri="{FF2B5EF4-FFF2-40B4-BE49-F238E27FC236}">
                <a16:creationId xmlns:a16="http://schemas.microsoft.com/office/drawing/2014/main" id="{59DAD799-250C-1460-303B-19420DB0D981}"/>
              </a:ext>
            </a:extLst>
          </p:cNvPr>
          <p:cNvSpPr>
            <a:spLocks noGrp="1"/>
          </p:cNvSpPr>
          <p:nvPr>
            <p:ph type="body" idx="1"/>
          </p:nvPr>
        </p:nvSpPr>
        <p:spPr>
          <a:xfrm>
            <a:off x="359701" y="1138107"/>
            <a:ext cx="9419566" cy="5445493"/>
          </a:xfrm>
        </p:spPr>
        <p:txBody>
          <a:bodyPr>
            <a:noAutofit/>
          </a:bodyPr>
          <a:lstStyle/>
          <a:p>
            <a:pPr marL="342900" indent="-342900" algn="just">
              <a:buFont typeface="Wingdings" panose="05000000000000000000" pitchFamily="2" charset="2"/>
              <a:buChar char="Ø"/>
            </a:pPr>
            <a:r>
              <a:rPr lang="en-US" sz="1600" dirty="0">
                <a:solidFill>
                  <a:schemeClr val="tx1">
                    <a:lumMod val="85000"/>
                    <a:lumOff val="15000"/>
                  </a:schemeClr>
                </a:solidFill>
              </a:rPr>
              <a:t>[</a:t>
            </a:r>
            <a:r>
              <a:rPr lang="en-US" sz="1600" b="1" u="sng" dirty="0">
                <a:solidFill>
                  <a:schemeClr val="tx1">
                    <a:lumMod val="85000"/>
                    <a:lumOff val="15000"/>
                  </a:schemeClr>
                </a:solidFill>
              </a:rPr>
              <a:t>PAPER 2.1</a:t>
            </a:r>
            <a:r>
              <a:rPr lang="en-US" sz="1600" dirty="0">
                <a:solidFill>
                  <a:schemeClr val="tx1">
                    <a:lumMod val="85000"/>
                    <a:lumOff val="15000"/>
                  </a:schemeClr>
                </a:solidFill>
              </a:rPr>
              <a:t>] Improving medical stores management through automation and effective communication </a:t>
            </a:r>
          </a:p>
          <a:p>
            <a:pPr marL="342900" indent="-342900" algn="just">
              <a:buFont typeface="Wingdings" panose="05000000000000000000" pitchFamily="2" charset="2"/>
              <a:buChar char="Ø"/>
            </a:pPr>
            <a:r>
              <a:rPr lang="en-US" sz="1600" dirty="0">
                <a:solidFill>
                  <a:schemeClr val="tx1">
                    <a:lumMod val="85000"/>
                    <a:lumOff val="15000"/>
                  </a:schemeClr>
                </a:solidFill>
              </a:rPr>
              <a:t>Authors: </a:t>
            </a:r>
            <a:r>
              <a:rPr lang="en-US" sz="1600" dirty="0" err="1">
                <a:solidFill>
                  <a:schemeClr val="tx1">
                    <a:lumMod val="85000"/>
                    <a:lumOff val="15000"/>
                  </a:schemeClr>
                </a:solidFill>
              </a:rPr>
              <a:t>Mudera</a:t>
            </a:r>
            <a:r>
              <a:rPr lang="en-US" sz="1600" dirty="0">
                <a:solidFill>
                  <a:schemeClr val="tx1">
                    <a:lumMod val="85000"/>
                    <a:lumOff val="15000"/>
                  </a:schemeClr>
                </a:solidFill>
              </a:rPr>
              <a:t> P Cariappa , </a:t>
            </a:r>
            <a:r>
              <a:rPr lang="en-US" sz="1600" dirty="0" err="1">
                <a:solidFill>
                  <a:schemeClr val="tx1">
                    <a:lumMod val="85000"/>
                    <a:lumOff val="15000"/>
                  </a:schemeClr>
                </a:solidFill>
              </a:rPr>
              <a:t>Mudera</a:t>
            </a:r>
            <a:r>
              <a:rPr lang="en-US" sz="1600" dirty="0">
                <a:solidFill>
                  <a:schemeClr val="tx1">
                    <a:lumMod val="85000"/>
                    <a:lumOff val="15000"/>
                  </a:schemeClr>
                </a:solidFill>
              </a:rPr>
              <a:t> P Cariappa , Maj Gen Mukti Sharma’s </a:t>
            </a:r>
          </a:p>
          <a:p>
            <a:pPr marL="342900" indent="-342900" algn="just">
              <a:buFont typeface="Wingdings" panose="05000000000000000000" pitchFamily="2" charset="2"/>
              <a:buChar char="Ø"/>
            </a:pPr>
            <a:r>
              <a:rPr lang="en-US" sz="1600" dirty="0">
                <a:solidFill>
                  <a:schemeClr val="tx1">
                    <a:lumMod val="85000"/>
                    <a:lumOff val="15000"/>
                  </a:schemeClr>
                </a:solidFill>
              </a:rPr>
              <a:t>Abstract: </a:t>
            </a:r>
          </a:p>
          <a:p>
            <a:pPr marL="342900" indent="-342900" algn="just">
              <a:buFont typeface="Wingdings" panose="05000000000000000000" pitchFamily="2" charset="2"/>
              <a:buChar char="Ø"/>
            </a:pPr>
            <a:r>
              <a:rPr lang="en-US" sz="1600" dirty="0">
                <a:solidFill>
                  <a:schemeClr val="tx1">
                    <a:lumMod val="85000"/>
                    <a:lumOff val="15000"/>
                  </a:schemeClr>
                </a:solidFill>
              </a:rPr>
              <a:t>Background: Medical stores management in hospitals is a tedious and time consuming chore with limited resources tasked for the purpose and poor penetration of Information Technology.</a:t>
            </a:r>
          </a:p>
          <a:p>
            <a:pPr marL="342900" indent="-342900" algn="just">
              <a:buFont typeface="Wingdings" panose="05000000000000000000" pitchFamily="2" charset="2"/>
              <a:buChar char="Ø"/>
            </a:pPr>
            <a:r>
              <a:rPr lang="en-US" sz="1600" dirty="0">
                <a:solidFill>
                  <a:schemeClr val="tx1">
                    <a:lumMod val="85000"/>
                    <a:lumOff val="15000"/>
                  </a:schemeClr>
                </a:solidFill>
              </a:rPr>
              <a:t> The process of automation is slow paced due to various inherent factors and is being challenged by the increasing inventory loads and escalating budgets for procurement of drugs.</a:t>
            </a:r>
          </a:p>
          <a:p>
            <a:pPr marL="342900" indent="-342900" algn="just">
              <a:buFont typeface="Wingdings" panose="05000000000000000000" pitchFamily="2" charset="2"/>
              <a:buChar char="Ø"/>
            </a:pPr>
            <a:r>
              <a:rPr lang="en-US" sz="1600" dirty="0">
                <a:solidFill>
                  <a:schemeClr val="tx1">
                    <a:lumMod val="85000"/>
                    <a:lumOff val="15000"/>
                  </a:schemeClr>
                </a:solidFill>
              </a:rPr>
              <a:t> Methods: We carried out an in depth case study at the Medical Stores of a tertiary care health care facility. An iterative six step Quality Improvement (QI) process was implemented based on the Plan-Do-Study-Act (PDSA) cycle.</a:t>
            </a:r>
          </a:p>
          <a:p>
            <a:pPr marL="342900" indent="-342900" algn="just">
              <a:buFont typeface="Wingdings" panose="05000000000000000000" pitchFamily="2" charset="2"/>
              <a:buChar char="Ø"/>
            </a:pPr>
            <a:r>
              <a:rPr lang="en-US" sz="1600" dirty="0">
                <a:solidFill>
                  <a:schemeClr val="tx1">
                    <a:lumMod val="85000"/>
                    <a:lumOff val="15000"/>
                  </a:schemeClr>
                </a:solidFill>
              </a:rPr>
              <a:t> The QI process was modified as per requirement to fit the medical stores management model. The results were evaluated after six months.</a:t>
            </a:r>
          </a:p>
          <a:p>
            <a:pPr marL="342900" indent="-342900" algn="just">
              <a:buFont typeface="Wingdings" panose="05000000000000000000" pitchFamily="2" charset="2"/>
              <a:buChar char="Ø"/>
            </a:pPr>
            <a:r>
              <a:rPr lang="en-US" sz="1600" dirty="0">
                <a:solidFill>
                  <a:schemeClr val="tx1">
                    <a:lumMod val="85000"/>
                    <a:lumOff val="15000"/>
                  </a:schemeClr>
                </a:solidFill>
              </a:rPr>
              <a:t> Results: After the implementation of QI process, 55 drugs of the medical store inventory which had expired since 2009 onwards were replaced with fresh stock by the suppliers as a result of effective communication through upgraded database management.</a:t>
            </a:r>
          </a:p>
          <a:p>
            <a:pPr marL="342900" indent="-342900" algn="just">
              <a:buFont typeface="Wingdings" panose="05000000000000000000" pitchFamily="2" charset="2"/>
              <a:buChar char="Ø"/>
            </a:pPr>
            <a:r>
              <a:rPr lang="en-US" sz="1600" dirty="0">
                <a:solidFill>
                  <a:schemeClr val="tx1">
                    <a:lumMod val="85000"/>
                    <a:lumOff val="15000"/>
                  </a:schemeClr>
                </a:solidFill>
              </a:rPr>
              <a:t> Various pending audit objections were dropped due to the streamlined documentation and processes. Keywords: medical stores, Inventory management, PDSA cycle, QI </a:t>
            </a:r>
            <a:r>
              <a:rPr lang="en-US" sz="1600" dirty="0" err="1">
                <a:solidFill>
                  <a:schemeClr val="tx1">
                    <a:lumMod val="85000"/>
                    <a:lumOff val="15000"/>
                  </a:schemeClr>
                </a:solidFill>
              </a:rPr>
              <a:t>processs</a:t>
            </a:r>
            <a:b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br>
            <a:endParaRPr lang="en-IN" sz="19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24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95F760-0230-E408-336F-F95E0DDC5277}"/>
              </a:ext>
            </a:extLst>
          </p:cNvPr>
          <p:cNvSpPr>
            <a:spLocks noGrp="1"/>
          </p:cNvSpPr>
          <p:nvPr>
            <p:ph type="body" idx="1"/>
          </p:nvPr>
        </p:nvSpPr>
        <p:spPr>
          <a:xfrm>
            <a:off x="621350" y="496218"/>
            <a:ext cx="9063825" cy="5326084"/>
          </a:xfrm>
        </p:spPr>
        <p:txBody>
          <a:bodyPr>
            <a:noAutofit/>
          </a:bodyPr>
          <a:lstStyle/>
          <a:p>
            <a:r>
              <a:rPr lang="en-US" sz="1400" b="1" dirty="0">
                <a:solidFill>
                  <a:schemeClr val="tx1">
                    <a:lumMod val="95000"/>
                    <a:lumOff val="5000"/>
                  </a:schemeClr>
                </a:solidFill>
              </a:rPr>
              <a:t>[PAPER 2.2</a:t>
            </a:r>
            <a:r>
              <a:rPr lang="en-US" sz="1600" b="1" dirty="0">
                <a:solidFill>
                  <a:schemeClr val="tx1">
                    <a:lumMod val="95000"/>
                    <a:lumOff val="5000"/>
                  </a:schemeClr>
                </a:solidFill>
              </a:rPr>
              <a:t>] </a:t>
            </a:r>
            <a:r>
              <a:rPr lang="en-US" sz="1600" dirty="0">
                <a:solidFill>
                  <a:schemeClr val="tx1">
                    <a:lumMod val="95000"/>
                    <a:lumOff val="5000"/>
                  </a:schemeClr>
                </a:solidFill>
              </a:rPr>
              <a:t>Big data in healthcare: management, analysis and future prospects</a:t>
            </a:r>
          </a:p>
          <a:p>
            <a:r>
              <a:rPr lang="en-US" sz="1600" dirty="0">
                <a:solidFill>
                  <a:schemeClr val="tx1">
                    <a:lumMod val="95000"/>
                    <a:lumOff val="5000"/>
                  </a:schemeClr>
                </a:solidFill>
              </a:rPr>
              <a:t> Authors:</a:t>
            </a:r>
          </a:p>
          <a:p>
            <a:r>
              <a:rPr lang="en-US" sz="1600" dirty="0">
                <a:solidFill>
                  <a:schemeClr val="tx1">
                    <a:lumMod val="95000"/>
                    <a:lumOff val="5000"/>
                  </a:schemeClr>
                </a:solidFill>
              </a:rPr>
              <a:t> Sabyasachi Dash, Sushil Kumar </a:t>
            </a:r>
            <a:r>
              <a:rPr lang="en-US" sz="1600" dirty="0" err="1">
                <a:solidFill>
                  <a:schemeClr val="tx1">
                    <a:lumMod val="95000"/>
                    <a:lumOff val="5000"/>
                  </a:schemeClr>
                </a:solidFill>
              </a:rPr>
              <a:t>Shakyawar</a:t>
            </a:r>
            <a:r>
              <a:rPr lang="en-US" sz="1600" dirty="0">
                <a:solidFill>
                  <a:schemeClr val="tx1">
                    <a:lumMod val="95000"/>
                    <a:lumOff val="5000"/>
                  </a:schemeClr>
                </a:solidFill>
              </a:rPr>
              <a:t>, Mohit Sharma, and Sandeep Kaushik</a:t>
            </a:r>
          </a:p>
          <a:p>
            <a:r>
              <a:rPr lang="en-US" sz="1600" dirty="0">
                <a:solidFill>
                  <a:schemeClr val="tx1">
                    <a:lumMod val="95000"/>
                    <a:lumOff val="5000"/>
                  </a:schemeClr>
                </a:solidFill>
              </a:rPr>
              <a:t> Abstract:</a:t>
            </a:r>
          </a:p>
          <a:p>
            <a:r>
              <a:rPr lang="en-US" sz="1600" dirty="0">
                <a:solidFill>
                  <a:schemeClr val="tx1">
                    <a:lumMod val="95000"/>
                    <a:lumOff val="5000"/>
                  </a:schemeClr>
                </a:solidFill>
              </a:rPr>
              <a:t> ‘Big data’ is massive amounts of information that can work wonders. It has become a topic of special interest for the past two decades because of a great potential that is hidden in it. Various public and private sector industries generate, store, and analyze big data with an aim to improve the services they provide.</a:t>
            </a:r>
          </a:p>
          <a:p>
            <a:r>
              <a:rPr lang="en-US" sz="1600" dirty="0">
                <a:solidFill>
                  <a:schemeClr val="tx1">
                    <a:lumMod val="95000"/>
                    <a:lumOff val="5000"/>
                  </a:schemeClr>
                </a:solidFill>
              </a:rPr>
              <a:t> In the healthcare industry, various sources for big data include hospital records, medical records of patients, results of medical examinations, and devices that are a part of internet of things. Biomedical research also generates a </a:t>
            </a:r>
            <a:r>
              <a:rPr lang="en-US" sz="1600" dirty="0" err="1">
                <a:solidFill>
                  <a:schemeClr val="tx1">
                    <a:lumMod val="95000"/>
                    <a:lumOff val="5000"/>
                  </a:schemeClr>
                </a:solidFill>
              </a:rPr>
              <a:t>signifcant</a:t>
            </a:r>
            <a:r>
              <a:rPr lang="en-US" sz="1600" dirty="0">
                <a:solidFill>
                  <a:schemeClr val="tx1">
                    <a:lumMod val="95000"/>
                    <a:lumOff val="5000"/>
                  </a:schemeClr>
                </a:solidFill>
              </a:rPr>
              <a:t> portion of big data relevant to public healthcare.</a:t>
            </a:r>
          </a:p>
          <a:p>
            <a:r>
              <a:rPr lang="en-US" sz="1600" dirty="0">
                <a:solidFill>
                  <a:schemeClr val="tx1">
                    <a:lumMod val="95000"/>
                    <a:lumOff val="5000"/>
                  </a:schemeClr>
                </a:solidFill>
              </a:rPr>
              <a:t> This data requires proper management and 4 analysis in order to derive meaningful information. Otherwise, seeking solution by analyzing big data quickly becomes comparable to </a:t>
            </a:r>
            <a:r>
              <a:rPr lang="en-US" sz="1600" dirty="0" err="1">
                <a:solidFill>
                  <a:schemeClr val="tx1">
                    <a:lumMod val="95000"/>
                    <a:lumOff val="5000"/>
                  </a:schemeClr>
                </a:solidFill>
              </a:rPr>
              <a:t>fnding</a:t>
            </a:r>
            <a:r>
              <a:rPr lang="en-US" sz="1600" dirty="0">
                <a:solidFill>
                  <a:schemeClr val="tx1">
                    <a:lumMod val="95000"/>
                    <a:lumOff val="5000"/>
                  </a:schemeClr>
                </a:solidFill>
              </a:rPr>
              <a:t> a needle in the haystack. There are various challenges associated with each step of handling big data which can only be surpassed by using high-end computing solutions for big data analysis.</a:t>
            </a:r>
          </a:p>
          <a:p>
            <a:r>
              <a:rPr lang="en-US" sz="1600" dirty="0">
                <a:solidFill>
                  <a:schemeClr val="tx1">
                    <a:lumMod val="95000"/>
                    <a:lumOff val="5000"/>
                  </a:schemeClr>
                </a:solidFill>
              </a:rPr>
              <a:t> That is why, to provide relevant solutions for improving public health, healthcare providers are required to be fully equipped with appropriate infrastructure to systematically generate and analyze big data. An </a:t>
            </a:r>
            <a:r>
              <a:rPr lang="en-US" sz="1600" dirty="0" err="1">
                <a:solidFill>
                  <a:schemeClr val="tx1">
                    <a:lumMod val="95000"/>
                    <a:lumOff val="5000"/>
                  </a:schemeClr>
                </a:solidFill>
              </a:rPr>
              <a:t>efcient</a:t>
            </a:r>
            <a:r>
              <a:rPr lang="en-US" sz="1600" dirty="0">
                <a:solidFill>
                  <a:schemeClr val="tx1">
                    <a:lumMod val="95000"/>
                    <a:lumOff val="5000"/>
                  </a:schemeClr>
                </a:solidFill>
              </a:rPr>
              <a:t> management, analysis, and interpretation of big data can change the game by opening new avenues for modern healthcare. Key Words: - Healthcare, Biomedical research, Big data analytics, Internet of things, Personalized medicine, Quantum computing</a:t>
            </a:r>
          </a:p>
        </p:txBody>
      </p:sp>
    </p:spTree>
    <p:extLst>
      <p:ext uri="{BB962C8B-B14F-4D97-AF65-F5344CB8AC3E}">
        <p14:creationId xmlns:p14="http://schemas.microsoft.com/office/powerpoint/2010/main" val="1143388767"/>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512</TotalTime>
  <Words>1833</Words>
  <Application>Microsoft Office PowerPoint</Application>
  <PresentationFormat>Widescreen</PresentationFormat>
  <Paragraphs>99</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Baskerville Old Face</vt:lpstr>
      <vt:lpstr>Calibri</vt:lpstr>
      <vt:lpstr>Times New Roman</vt:lpstr>
      <vt:lpstr>Trebuchet MS</vt:lpstr>
      <vt:lpstr>Wingdings</vt:lpstr>
      <vt:lpstr>Wingdings 3</vt:lpstr>
      <vt:lpstr>Facet</vt:lpstr>
      <vt:lpstr>MEDICAL STORE MANAGEMENT</vt:lpstr>
      <vt:lpstr>PowerPoint Presentation</vt:lpstr>
      <vt:lpstr>PowerPoint Presentation</vt:lpstr>
      <vt:lpstr> Abstract</vt:lpstr>
      <vt:lpstr> Introduction</vt:lpstr>
      <vt:lpstr>PowerPoint Presentation</vt:lpstr>
      <vt:lpstr>                                                                      Aim  of the project</vt:lpstr>
      <vt:lpstr>Literature Survay</vt:lpstr>
      <vt:lpstr>PowerPoint Presentation</vt:lpstr>
      <vt:lpstr>Existing System </vt:lpstr>
      <vt:lpstr>PowerPoint Presentation</vt:lpstr>
      <vt:lpstr>Problem Statement</vt:lpstr>
      <vt:lpstr>DIFFERENCE EXISTING SYSTEM VS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 MANAGEMENT</dc:title>
  <dc:creator>Anil Athukuri</dc:creator>
  <cp:lastModifiedBy>Vamsi Kumar Reddy</cp:lastModifiedBy>
  <cp:revision>26</cp:revision>
  <dcterms:created xsi:type="dcterms:W3CDTF">2023-02-08T02:14:27Z</dcterms:created>
  <dcterms:modified xsi:type="dcterms:W3CDTF">2023-04-25T18:09:21Z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