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392" r:id="rId4"/>
    <p:sldId id="393" r:id="rId5"/>
    <p:sldId id="394" r:id="rId6"/>
    <p:sldId id="402" r:id="rId7"/>
    <p:sldId id="395" r:id="rId8"/>
    <p:sldId id="421" r:id="rId9"/>
    <p:sldId id="398" r:id="rId10"/>
    <p:sldId id="399" r:id="rId11"/>
    <p:sldId id="403" r:id="rId12"/>
    <p:sldId id="404" r:id="rId13"/>
    <p:sldId id="405" r:id="rId14"/>
    <p:sldId id="380" r:id="rId15"/>
    <p:sldId id="313" r:id="rId16"/>
    <p:sldId id="366" r:id="rId17"/>
    <p:sldId id="373" r:id="rId18"/>
    <p:sldId id="379" r:id="rId19"/>
    <p:sldId id="374" r:id="rId20"/>
    <p:sldId id="375" r:id="rId21"/>
    <p:sldId id="378" r:id="rId22"/>
    <p:sldId id="376" r:id="rId23"/>
    <p:sldId id="381" r:id="rId24"/>
    <p:sldId id="382" r:id="rId25"/>
    <p:sldId id="365" r:id="rId26"/>
    <p:sldId id="383" r:id="rId27"/>
    <p:sldId id="384" r:id="rId28"/>
    <p:sldId id="385" r:id="rId29"/>
    <p:sldId id="386" r:id="rId30"/>
    <p:sldId id="387" r:id="rId31"/>
    <p:sldId id="388" r:id="rId32"/>
    <p:sldId id="390" r:id="rId33"/>
    <p:sldId id="409" r:id="rId34"/>
    <p:sldId id="408" r:id="rId35"/>
    <p:sldId id="410" r:id="rId36"/>
    <p:sldId id="422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06" r:id="rId48"/>
    <p:sldId id="38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2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D8A7-C144-4175-90AA-32D1E9946B7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946F-5F06-4A2F-8C1F-CB168706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4C6-88B4-47A2-BA08-402EA52A663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46161-8306-4BDD-B191-BBB5FEBF7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network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xv6 is a OS where can we run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xv6 is a OS where can we run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6BC5-C83A-479F-AADE-A01925B5ED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Lab 2 – xv6 Introduction </a:t>
            </a:r>
          </a:p>
          <a:p>
            <a:r>
              <a:rPr lang="en-US" dirty="0"/>
              <a:t>Setup and exercise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Henrique Potter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33677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5701315" y="4143022"/>
            <a:ext cx="1862667" cy="2124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8B8D-8106-4FE4-AD38-3A96218F2FD6}"/>
              </a:ext>
            </a:extLst>
          </p:cNvPr>
          <p:cNvSpPr/>
          <p:nvPr/>
        </p:nvSpPr>
        <p:spPr>
          <a:xfrm>
            <a:off x="5839462" y="4945656"/>
            <a:ext cx="1586371" cy="60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289669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5701315" y="4143022"/>
            <a:ext cx="1862667" cy="2124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9050461" y="4173401"/>
            <a:ext cx="2063366" cy="2124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8B8D-8106-4FE4-AD38-3A96218F2FD6}"/>
              </a:ext>
            </a:extLst>
          </p:cNvPr>
          <p:cNvSpPr/>
          <p:nvPr/>
        </p:nvSpPr>
        <p:spPr>
          <a:xfrm>
            <a:off x="5839462" y="4945656"/>
            <a:ext cx="1586371" cy="60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359B6-0612-420B-9FAD-41E9015A6636}"/>
              </a:ext>
            </a:extLst>
          </p:cNvPr>
          <p:cNvSpPr/>
          <p:nvPr/>
        </p:nvSpPr>
        <p:spPr>
          <a:xfrm>
            <a:off x="9288959" y="4826204"/>
            <a:ext cx="1586371" cy="6013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3BC75B-AC7F-4568-AC6D-7E73F7BB0789}"/>
              </a:ext>
            </a:extLst>
          </p:cNvPr>
          <p:cNvSpPr/>
          <p:nvPr/>
        </p:nvSpPr>
        <p:spPr>
          <a:xfrm>
            <a:off x="9288958" y="5465723"/>
            <a:ext cx="1586371" cy="6013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devices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22A0A-E18F-4EA3-A02C-0455C6F4A12D}"/>
              </a:ext>
            </a:extLst>
          </p:cNvPr>
          <p:cNvSpPr txBox="1"/>
          <p:nvPr/>
        </p:nvSpPr>
        <p:spPr>
          <a:xfrm>
            <a:off x="7771212" y="5665952"/>
            <a:ext cx="106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BADF51B-FB43-4194-B948-A28CFE36335F}"/>
              </a:ext>
            </a:extLst>
          </p:cNvPr>
          <p:cNvSpPr/>
          <p:nvPr/>
        </p:nvSpPr>
        <p:spPr>
          <a:xfrm>
            <a:off x="7905612" y="4855783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 </a:t>
            </a:r>
            <a:r>
              <a:rPr lang="en-US" b="1" dirty="0"/>
              <a:t>(OS function)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34227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070"/>
            <a:ext cx="9144000" cy="4747859"/>
          </a:xfrm>
        </p:spPr>
        <p:txBody>
          <a:bodyPr anchor="ctr"/>
          <a:lstStyle/>
          <a:p>
            <a:r>
              <a:rPr lang="en-US" dirty="0"/>
              <a:t>System Call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exercise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45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115"/>
          </a:xfrm>
        </p:spPr>
        <p:txBody>
          <a:bodyPr>
            <a:normAutofit/>
          </a:bodyPr>
          <a:lstStyle/>
          <a:p>
            <a:r>
              <a:rPr lang="en-US" dirty="0"/>
              <a:t>Simple Unix-like teaching </a:t>
            </a:r>
            <a:r>
              <a:rPr lang="en-US" b="1" dirty="0"/>
              <a:t>operating system</a:t>
            </a:r>
            <a:r>
              <a:rPr lang="en-US" dirty="0"/>
              <a:t> from MIT</a:t>
            </a:r>
          </a:p>
          <a:p>
            <a:pPr lvl="1"/>
            <a:r>
              <a:rPr lang="en-US" dirty="0"/>
              <a:t>Provides basic services to running programs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301A168-CCCA-414E-9B9A-D59D6594BEFE}"/>
              </a:ext>
            </a:extLst>
          </p:cNvPr>
          <p:cNvSpPr/>
          <p:nvPr/>
        </p:nvSpPr>
        <p:spPr>
          <a:xfrm>
            <a:off x="4543646" y="3916509"/>
            <a:ext cx="1552354" cy="839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99765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Unix is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Most operating systems are based on Linux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4BE70E6-F4E9-4BDC-9B30-9002F630B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9"/>
          <a:stretch/>
        </p:blipFill>
        <p:spPr bwMode="auto">
          <a:xfrm>
            <a:off x="5869677" y="3151188"/>
            <a:ext cx="6036652" cy="21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91DEEB04-DE8E-4FEC-921A-EF3DC8663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8" b="41315"/>
          <a:stretch/>
        </p:blipFill>
        <p:spPr bwMode="auto">
          <a:xfrm>
            <a:off x="267033" y="3151188"/>
            <a:ext cx="6036652" cy="96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D7F38-6A7E-4ED5-BF98-82229E92C061}"/>
              </a:ext>
            </a:extLst>
          </p:cNvPr>
          <p:cNvSpPr/>
          <p:nvPr/>
        </p:nvSpPr>
        <p:spPr>
          <a:xfrm>
            <a:off x="9964548" y="4119344"/>
            <a:ext cx="782516" cy="113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macOS  logo">
            <a:extLst>
              <a:ext uri="{FF2B5EF4-FFF2-40B4-BE49-F238E27FC236}">
                <a16:creationId xmlns:a16="http://schemas.microsoft.com/office/drawing/2014/main" id="{DE2D5C5C-CD3E-41FD-A5F2-1363CC5F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188" y="4176312"/>
            <a:ext cx="897066" cy="8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oracle os logo">
            <a:extLst>
              <a:ext uri="{FF2B5EF4-FFF2-40B4-BE49-F238E27FC236}">
                <a16:creationId xmlns:a16="http://schemas.microsoft.com/office/drawing/2014/main" id="{39EC922C-B272-4226-B2C2-7C9477EB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80" y="4406683"/>
            <a:ext cx="1247197" cy="6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0C115D03-12F0-4D57-B642-AF302EC91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4" t="5812" r="53466" b="11840"/>
          <a:stretch/>
        </p:blipFill>
        <p:spPr bwMode="auto">
          <a:xfrm>
            <a:off x="3026674" y="4176312"/>
            <a:ext cx="662591" cy="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B208414E-261A-407F-B370-B4FBA4671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6" t="5812" r="24564" b="11840"/>
          <a:stretch/>
        </p:blipFill>
        <p:spPr bwMode="auto">
          <a:xfrm>
            <a:off x="3824577" y="4176312"/>
            <a:ext cx="662591" cy="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Image result for ubuntu logo">
            <a:extLst>
              <a:ext uri="{FF2B5EF4-FFF2-40B4-BE49-F238E27FC236}">
                <a16:creationId xmlns:a16="http://schemas.microsoft.com/office/drawing/2014/main" id="{569644D2-9A7E-4905-B230-599468A1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61" y="4406683"/>
            <a:ext cx="901057" cy="7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6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115"/>
          </a:xfrm>
        </p:spPr>
        <p:txBody>
          <a:bodyPr>
            <a:normAutofit/>
          </a:bodyPr>
          <a:lstStyle/>
          <a:p>
            <a:r>
              <a:rPr lang="en-US" dirty="0"/>
              <a:t>Simple Unix-like teaching operating system from MIT</a:t>
            </a:r>
          </a:p>
          <a:p>
            <a:pPr lvl="1"/>
            <a:r>
              <a:rPr lang="en-US" dirty="0"/>
              <a:t>Has a </a:t>
            </a:r>
            <a:r>
              <a:rPr lang="en-US" b="1" dirty="0"/>
              <a:t>subset of traditional </a:t>
            </a:r>
            <a:r>
              <a:rPr lang="en-US" dirty="0"/>
              <a:t>system</a:t>
            </a:r>
            <a:r>
              <a:rPr lang="en-US" b="1" dirty="0"/>
              <a:t> </a:t>
            </a:r>
            <a:r>
              <a:rPr lang="en-US" dirty="0"/>
              <a:t>calls</a:t>
            </a:r>
          </a:p>
          <a:p>
            <a:pPr lvl="2"/>
            <a:r>
              <a:rPr lang="en-US" b="1" dirty="0"/>
              <a:t>fork</a:t>
            </a:r>
            <a:r>
              <a:rPr lang="en-US" dirty="0"/>
              <a:t>() Create process </a:t>
            </a:r>
          </a:p>
          <a:p>
            <a:pPr lvl="2"/>
            <a:r>
              <a:rPr lang="en-US" b="1" dirty="0"/>
              <a:t>exit</a:t>
            </a:r>
            <a:r>
              <a:rPr lang="en-US" dirty="0"/>
              <a:t>() Terminate current process </a:t>
            </a:r>
          </a:p>
          <a:p>
            <a:pPr lvl="2"/>
            <a:r>
              <a:rPr lang="en-US" b="1" dirty="0"/>
              <a:t>wait</a:t>
            </a:r>
            <a:r>
              <a:rPr lang="en-US" dirty="0"/>
              <a:t>() Wait for a child process </a:t>
            </a:r>
          </a:p>
          <a:p>
            <a:pPr lvl="2"/>
            <a:r>
              <a:rPr lang="en-US" b="1" dirty="0"/>
              <a:t>kill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) Terminate process </a:t>
            </a:r>
            <a:r>
              <a:rPr lang="en-US" dirty="0" err="1"/>
              <a:t>pid</a:t>
            </a:r>
            <a:r>
              <a:rPr lang="en-US" dirty="0"/>
              <a:t> </a:t>
            </a:r>
          </a:p>
          <a:p>
            <a:pPr lvl="2"/>
            <a:r>
              <a:rPr lang="en-US" b="1" dirty="0" err="1"/>
              <a:t>getpid</a:t>
            </a:r>
            <a:r>
              <a:rPr lang="en-US" dirty="0"/>
              <a:t>() Return current process’s id sleep(n) </a:t>
            </a:r>
          </a:p>
          <a:p>
            <a:pPr lvl="2"/>
            <a:r>
              <a:rPr lang="en-US" b="1" dirty="0"/>
              <a:t>Sleep</a:t>
            </a:r>
            <a:r>
              <a:rPr lang="en-US" dirty="0"/>
              <a:t> for n time units exec(filename, *</a:t>
            </a:r>
            <a:r>
              <a:rPr lang="en-US" dirty="0" err="1"/>
              <a:t>argv</a:t>
            </a:r>
            <a:r>
              <a:rPr lang="en-US" dirty="0"/>
              <a:t>) </a:t>
            </a:r>
          </a:p>
          <a:p>
            <a:pPr lvl="2"/>
            <a:r>
              <a:rPr lang="en-US" b="1" dirty="0"/>
              <a:t>Load</a:t>
            </a:r>
            <a:r>
              <a:rPr lang="en-US" dirty="0"/>
              <a:t> a file and execute it </a:t>
            </a:r>
            <a:r>
              <a:rPr lang="en-US" dirty="0" err="1"/>
              <a:t>sbrk</a:t>
            </a:r>
            <a:r>
              <a:rPr lang="en-US" dirty="0"/>
              <a:t>(n) </a:t>
            </a:r>
          </a:p>
          <a:p>
            <a:pPr lvl="2"/>
            <a:r>
              <a:rPr lang="en-US" dirty="0"/>
              <a:t>….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4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Since it is an OS how can we run it?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4982583" y="3567750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408E128-1BA6-4020-9730-2326D7209CEA}"/>
              </a:ext>
            </a:extLst>
          </p:cNvPr>
          <p:cNvSpPr/>
          <p:nvPr/>
        </p:nvSpPr>
        <p:spPr>
          <a:xfrm>
            <a:off x="5473648" y="418931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6FBD6-83B4-469A-8E56-3E84ECEA7DD5}"/>
              </a:ext>
            </a:extLst>
          </p:cNvPr>
          <p:cNvSpPr txBox="1"/>
          <p:nvPr/>
        </p:nvSpPr>
        <p:spPr>
          <a:xfrm>
            <a:off x="4909204" y="4718755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where?</a:t>
            </a:r>
          </a:p>
        </p:txBody>
      </p:sp>
    </p:spTree>
    <p:extLst>
      <p:ext uri="{BB962C8B-B14F-4D97-AF65-F5344CB8AC3E}">
        <p14:creationId xmlns:p14="http://schemas.microsoft.com/office/powerpoint/2010/main" val="292995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4982583" y="3567750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408E128-1BA6-4020-9730-2326D7209CEA}"/>
              </a:ext>
            </a:extLst>
          </p:cNvPr>
          <p:cNvSpPr/>
          <p:nvPr/>
        </p:nvSpPr>
        <p:spPr>
          <a:xfrm>
            <a:off x="5473648" y="418931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6FBD6-83B4-469A-8E56-3E84ECEA7DD5}"/>
              </a:ext>
            </a:extLst>
          </p:cNvPr>
          <p:cNvSpPr txBox="1"/>
          <p:nvPr/>
        </p:nvSpPr>
        <p:spPr>
          <a:xfrm>
            <a:off x="4909204" y="4718755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where?</a:t>
            </a:r>
          </a:p>
        </p:txBody>
      </p:sp>
    </p:spTree>
    <p:extLst>
      <p:ext uri="{BB962C8B-B14F-4D97-AF65-F5344CB8AC3E}">
        <p14:creationId xmlns:p14="http://schemas.microsoft.com/office/powerpoint/2010/main" val="28456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58788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Recitation TA –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 </a:t>
            </a:r>
          </a:p>
          <a:p>
            <a:pPr lvl="1"/>
            <a:r>
              <a:rPr lang="en-US" dirty="0"/>
              <a:t>4:00pm - 6:00pm </a:t>
            </a:r>
          </a:p>
          <a:p>
            <a:r>
              <a:rPr lang="en-US" dirty="0"/>
              <a:t>Thursday </a:t>
            </a:r>
          </a:p>
          <a:p>
            <a:pPr lvl="1"/>
            <a:r>
              <a:rPr lang="en-US" dirty="0"/>
              <a:t>2:00pm – 4:00pm </a:t>
            </a:r>
          </a:p>
          <a:p>
            <a:pPr lvl="1"/>
            <a:r>
              <a:rPr lang="en-US" dirty="0"/>
              <a:t>5:00pm – 7:00pm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4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7476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34BD8-1CC4-4D08-AE28-F90FCA2F984C}"/>
              </a:ext>
            </a:extLst>
          </p:cNvPr>
          <p:cNvSpPr/>
          <p:nvPr/>
        </p:nvSpPr>
        <p:spPr>
          <a:xfrm>
            <a:off x="7423905" y="4036514"/>
            <a:ext cx="1986845" cy="6938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Remote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linux.cs.pitt.edu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881587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396241" y="3742703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881587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8" y="4975578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9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1550 – Compile and Run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735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Extend disk Quota, if you have less then 500mb free space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Log in to https://my.pitt.edu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"Profile" at the top of the screen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Your Account"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Email Quota"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"Increase My UNIX Quota"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2D99BF2-6D3A-4E94-A22F-8907BC2D3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10" b="60392"/>
          <a:stretch/>
        </p:blipFill>
        <p:spPr>
          <a:xfrm>
            <a:off x="7157158" y="2550562"/>
            <a:ext cx="3894665" cy="2807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27C97E-630D-4EFA-8848-9B9B72DAB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" t="50649" r="25636" b="21860"/>
          <a:stretch/>
        </p:blipFill>
        <p:spPr>
          <a:xfrm>
            <a:off x="838200" y="4832173"/>
            <a:ext cx="6381386" cy="1756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CF0B1E-169C-4B98-9391-1082A1C2E041}"/>
              </a:ext>
            </a:extLst>
          </p:cNvPr>
          <p:cNvSpPr/>
          <p:nvPr/>
        </p:nvSpPr>
        <p:spPr>
          <a:xfrm>
            <a:off x="9776009" y="2592531"/>
            <a:ext cx="406400" cy="29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7B281-C050-4A5F-B8A7-D4C5E923DF37}"/>
              </a:ext>
            </a:extLst>
          </p:cNvPr>
          <p:cNvSpPr/>
          <p:nvPr/>
        </p:nvSpPr>
        <p:spPr>
          <a:xfrm>
            <a:off x="944880" y="5562600"/>
            <a:ext cx="169672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0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1550 – Compile and Run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735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Extend disk Quota, if you have less then 500mb free space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Log in to https://my.pitt.edu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"Profile" at the top of the screen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Your Account"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Email Quota"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"Increase My UNIX Quota"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B615E99-0897-47F6-8207-69BD9E9C5431}"/>
              </a:ext>
            </a:extLst>
          </p:cNvPr>
          <p:cNvGrpSpPr/>
          <p:nvPr/>
        </p:nvGrpSpPr>
        <p:grpSpPr>
          <a:xfrm>
            <a:off x="8049619" y="2620963"/>
            <a:ext cx="3304181" cy="2628177"/>
            <a:chOff x="7774131" y="3285066"/>
            <a:chExt cx="3304181" cy="26281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0A9A4B1-9561-499C-B799-03B786825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87" t="20087" r="35730" b="42611"/>
            <a:stretch/>
          </p:blipFill>
          <p:spPr>
            <a:xfrm>
              <a:off x="7774131" y="3285066"/>
              <a:ext cx="3304181" cy="26281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F0B1E-169C-4B98-9391-1082A1C2E041}"/>
                </a:ext>
              </a:extLst>
            </p:cNvPr>
            <p:cNvSpPr/>
            <p:nvPr/>
          </p:nvSpPr>
          <p:spPr>
            <a:xfrm>
              <a:off x="8184276" y="4599155"/>
              <a:ext cx="1716080" cy="29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E9A22E6-19A3-4D7E-A50D-741F6FCF7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83" r="40072"/>
          <a:stretch/>
        </p:blipFill>
        <p:spPr>
          <a:xfrm>
            <a:off x="1154289" y="4788693"/>
            <a:ext cx="4035656" cy="1909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F97B281-C050-4A5F-B8A7-D4C5E923DF37}"/>
              </a:ext>
            </a:extLst>
          </p:cNvPr>
          <p:cNvSpPr/>
          <p:nvPr/>
        </p:nvSpPr>
        <p:spPr>
          <a:xfrm>
            <a:off x="1260968" y="5599289"/>
            <a:ext cx="2994943" cy="496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3486"/>
          </a:xfrm>
        </p:spPr>
        <p:txBody>
          <a:bodyPr>
            <a:normAutofit/>
          </a:bodyPr>
          <a:lstStyle/>
          <a:p>
            <a:r>
              <a:rPr lang="en-US" dirty="0"/>
              <a:t>Log in to linux.cs.pitt.edu</a:t>
            </a:r>
          </a:p>
          <a:p>
            <a:pPr lvl="1"/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dirty="0"/>
              <a:t>user_name</a:t>
            </a:r>
            <a:r>
              <a:rPr lang="en-US" b="1" dirty="0"/>
              <a:t>@linux.cs.pitt.edu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Use Terminal(MacOS/</a:t>
            </a:r>
            <a:r>
              <a:rPr lang="en-US" dirty="0" err="1"/>
              <a:t>Ubunto</a:t>
            </a:r>
            <a:r>
              <a:rPr lang="en-US" dirty="0"/>
              <a:t>)</a:t>
            </a:r>
          </a:p>
          <a:p>
            <a:r>
              <a:rPr lang="en-US" dirty="0"/>
              <a:t>Use Putty/</a:t>
            </a:r>
            <a:r>
              <a:rPr lang="en-US" dirty="0" err="1"/>
              <a:t>Powershell</a:t>
            </a:r>
            <a:r>
              <a:rPr lang="en-US" dirty="0"/>
              <a:t> (Windows)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15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880"/>
          </a:xfrm>
        </p:spPr>
        <p:txBody>
          <a:bodyPr/>
          <a:lstStyle/>
          <a:p>
            <a:r>
              <a:rPr lang="en-US" dirty="0"/>
              <a:t>Download the xv6 source code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b="1" dirty="0"/>
              <a:t>git clone git://github.com/mit-pdos/xv6-public.git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cdn0.tnwcdn.com/wp-content/blogs.dir/1/files/2018/03/GitHub-brave-hed-796x418.jpg">
            <a:extLst>
              <a:ext uri="{FF2B5EF4-FFF2-40B4-BE49-F238E27FC236}">
                <a16:creationId xmlns:a16="http://schemas.microsoft.com/office/drawing/2014/main" id="{D2D6CA0A-7340-492A-986F-0EBD37692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0" r="23626"/>
          <a:stretch/>
        </p:blipFill>
        <p:spPr bwMode="auto">
          <a:xfrm>
            <a:off x="4783667" y="4332111"/>
            <a:ext cx="1945695" cy="19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823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798"/>
          </a:xfrm>
        </p:spPr>
        <p:txBody>
          <a:bodyPr/>
          <a:lstStyle/>
          <a:p>
            <a:r>
              <a:rPr lang="en-US" dirty="0"/>
              <a:t>Got into the cloned xv6 source code folder</a:t>
            </a:r>
          </a:p>
          <a:p>
            <a:pPr lvl="1"/>
            <a:r>
              <a:rPr lang="en-US" b="1" dirty="0"/>
              <a:t>cd xv6-public </a:t>
            </a:r>
          </a:p>
          <a:p>
            <a:pPr lvl="1"/>
            <a:endParaRPr lang="en-US" b="1" dirty="0"/>
          </a:p>
          <a:p>
            <a:r>
              <a:rPr lang="en-US" dirty="0"/>
              <a:t>Compile and run the code with</a:t>
            </a:r>
          </a:p>
          <a:p>
            <a:pPr lvl="1"/>
            <a:r>
              <a:rPr lang="en-US" b="1" dirty="0"/>
              <a:t>make </a:t>
            </a:r>
            <a:r>
              <a:rPr lang="en-US" b="1" dirty="0" err="1"/>
              <a:t>qemu-nox</a:t>
            </a:r>
            <a:r>
              <a:rPr lang="en-US" dirty="0"/>
              <a:t> </a:t>
            </a:r>
            <a:r>
              <a:rPr lang="en-US" b="1" dirty="0"/>
              <a:t>	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7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6F4ED5-365F-4B5D-A901-DA4E081A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" t="-810" r="58144" b="810"/>
          <a:stretch/>
        </p:blipFill>
        <p:spPr>
          <a:xfrm>
            <a:off x="1180592" y="2760229"/>
            <a:ext cx="9830815" cy="30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0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798"/>
          </a:xfrm>
        </p:spPr>
        <p:txBody>
          <a:bodyPr/>
          <a:lstStyle/>
          <a:p>
            <a:r>
              <a:rPr lang="en-US" dirty="0"/>
              <a:t>Compile and run the code with</a:t>
            </a:r>
          </a:p>
          <a:p>
            <a:pPr lvl="1"/>
            <a:r>
              <a:rPr lang="en-US" b="1" dirty="0"/>
              <a:t>make </a:t>
            </a:r>
            <a:r>
              <a:rPr lang="en-US" b="1" dirty="0" err="1"/>
              <a:t>qemu-nox</a:t>
            </a:r>
            <a:r>
              <a:rPr lang="en-US" dirty="0"/>
              <a:t> </a:t>
            </a:r>
            <a:r>
              <a:rPr lang="en-US" b="1" dirty="0"/>
              <a:t>	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6F4ED5-365F-4B5D-A901-DA4E081A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" t="-810" r="58144" b="810"/>
          <a:stretch/>
        </p:blipFill>
        <p:spPr>
          <a:xfrm>
            <a:off x="944880" y="3672025"/>
            <a:ext cx="9649178" cy="2967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07E0B-8B1D-42A8-BFD0-2DD8DE228304}"/>
              </a:ext>
            </a:extLst>
          </p:cNvPr>
          <p:cNvSpPr txBox="1"/>
          <p:nvPr/>
        </p:nvSpPr>
        <p:spPr>
          <a:xfrm>
            <a:off x="6002585" y="2772469"/>
            <a:ext cx="3355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Compiles</a:t>
            </a:r>
            <a:r>
              <a:rPr lang="en-US" dirty="0"/>
              <a:t> and </a:t>
            </a:r>
            <a:r>
              <a:rPr lang="en-US" b="1" dirty="0"/>
              <a:t>run xv6</a:t>
            </a:r>
            <a:r>
              <a:rPr lang="en-US" dirty="0"/>
              <a:t> with </a:t>
            </a:r>
            <a:r>
              <a:rPr lang="en-US" b="1" dirty="0" err="1"/>
              <a:t>qemu</a:t>
            </a:r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0DB28-A527-45A2-B445-204C6E9EF35B}"/>
              </a:ext>
            </a:extLst>
          </p:cNvPr>
          <p:cNvCxnSpPr>
            <a:cxnSpLocks/>
          </p:cNvCxnSpPr>
          <p:nvPr/>
        </p:nvCxnSpPr>
        <p:spPr>
          <a:xfrm>
            <a:off x="3917245" y="2620963"/>
            <a:ext cx="1952977" cy="31256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4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85041"/>
          </a:xfrm>
        </p:spPr>
        <p:txBody>
          <a:bodyPr>
            <a:normAutofit/>
          </a:bodyPr>
          <a:lstStyle/>
          <a:p>
            <a:r>
              <a:rPr lang="en-US" dirty="0"/>
              <a:t>OS manages hardware, services and user processes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(Address space)</a:t>
            </a:r>
          </a:p>
          <a:p>
            <a:pPr lvl="1"/>
            <a:r>
              <a:rPr lang="en-US" dirty="0"/>
              <a:t>I/O devices (Disk, mouse, video card, sound, network, etc.)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75615" y="4585857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75616" y="5383209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34940" y="48824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600628" y="3057466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111247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215619" y="2653338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639733" y="2794780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700965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95" y="3832655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63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FC600D-6234-43BB-B942-D8A672B54C19}"/>
              </a:ext>
            </a:extLst>
          </p:cNvPr>
          <p:cNvSpPr/>
          <p:nvPr/>
        </p:nvSpPr>
        <p:spPr>
          <a:xfrm rot="21290042">
            <a:off x="377365" y="3134369"/>
            <a:ext cx="5842493" cy="2260488"/>
          </a:xfrm>
          <a:prstGeom prst="triangle">
            <a:avLst>
              <a:gd name="adj" fmla="val 49235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7000">
                <a:schemeClr val="bg1">
                  <a:lumMod val="65000"/>
                  <a:alpha val="66000"/>
                </a:schemeClr>
              </a:gs>
              <a:gs pos="100000">
                <a:schemeClr val="bg1">
                  <a:lumMod val="75000"/>
                  <a:alpha val="4600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600628" y="3057466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111247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215619" y="2653338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639733" y="2794780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700965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95" y="3832655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FD56A-4C41-4385-9EE9-99E97A187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" t="-810" r="58144" b="810"/>
          <a:stretch/>
        </p:blipFill>
        <p:spPr>
          <a:xfrm>
            <a:off x="400720" y="4787502"/>
            <a:ext cx="6095187" cy="18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78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80517"/>
          </a:xfrm>
        </p:spPr>
        <p:txBody>
          <a:bodyPr>
            <a:normAutofit/>
          </a:bodyPr>
          <a:lstStyle/>
          <a:p>
            <a:r>
              <a:rPr lang="en-US" dirty="0"/>
              <a:t>Once in xv6 you can call </a:t>
            </a:r>
            <a:r>
              <a:rPr lang="en-US" b="1" dirty="0"/>
              <a:t>ls</a:t>
            </a:r>
            <a:r>
              <a:rPr lang="en-US" dirty="0"/>
              <a:t>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D1C37C-F335-474B-B4B7-0C28536DA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64" r="76227"/>
          <a:stretch/>
        </p:blipFill>
        <p:spPr>
          <a:xfrm>
            <a:off x="3907367" y="2506143"/>
            <a:ext cx="4377266" cy="40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46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81930"/>
          </a:xfrm>
        </p:spPr>
        <p:txBody>
          <a:bodyPr>
            <a:normAutofit/>
          </a:bodyPr>
          <a:lstStyle/>
          <a:p>
            <a:r>
              <a:rPr lang="en-US" dirty="0"/>
              <a:t>First we need to define our new call and its number at</a:t>
            </a:r>
          </a:p>
          <a:p>
            <a:pPr lvl="1"/>
            <a:r>
              <a:rPr lang="en-US" b="1" dirty="0" err="1"/>
              <a:t>syscall.h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88BC224-06F2-4B3E-B3AE-D3BD92371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42"/>
          <a:stretch/>
        </p:blipFill>
        <p:spPr>
          <a:xfrm>
            <a:off x="3499555" y="2620963"/>
            <a:ext cx="6536267" cy="40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32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3263"/>
          </a:xfrm>
        </p:spPr>
        <p:txBody>
          <a:bodyPr>
            <a:normAutofit/>
          </a:bodyPr>
          <a:lstStyle/>
          <a:p>
            <a:r>
              <a:rPr lang="en-US" dirty="0"/>
              <a:t>First we need to define our new call and its number at</a:t>
            </a:r>
          </a:p>
          <a:p>
            <a:pPr lvl="1"/>
            <a:r>
              <a:rPr lang="en-US" b="1" dirty="0" err="1"/>
              <a:t>syscall.h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#define </a:t>
            </a:r>
            <a:r>
              <a:rPr lang="en-US" dirty="0" err="1"/>
              <a:t>SYS_getday</a:t>
            </a:r>
            <a:r>
              <a:rPr lang="en-US" dirty="0"/>
              <a:t> 22 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C0D77C3-2E52-4FB2-BE70-AD1594E9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42"/>
          <a:stretch/>
        </p:blipFill>
        <p:spPr>
          <a:xfrm>
            <a:off x="4817533" y="2508074"/>
            <a:ext cx="6536267" cy="40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8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Next we need to map the new call in the array pointer of system calls</a:t>
            </a:r>
          </a:p>
          <a:p>
            <a:pPr lvl="1"/>
            <a:r>
              <a:rPr lang="en-US" b="1" dirty="0" err="1"/>
              <a:t>syscall.c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SYS_getday</a:t>
            </a:r>
            <a:r>
              <a:rPr lang="en-US" dirty="0"/>
              <a:t>]   </a:t>
            </a:r>
            <a:r>
              <a:rPr lang="en-US" dirty="0" err="1"/>
              <a:t>sys_getday</a:t>
            </a:r>
            <a:r>
              <a:rPr lang="en-US" dirty="0"/>
              <a:t>,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18B455-4514-4B4B-929E-A0B1C821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11" y="2477069"/>
            <a:ext cx="6467298" cy="42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5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Next we need to map the new call in the array pointer of system calls</a:t>
            </a:r>
          </a:p>
          <a:p>
            <a:pPr lvl="1"/>
            <a:r>
              <a:rPr lang="en-US" b="1" dirty="0" err="1"/>
              <a:t>syscall.c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 </a:t>
            </a:r>
          </a:p>
          <a:p>
            <a:pPr lvl="1"/>
            <a:r>
              <a:rPr lang="en-US" dirty="0"/>
              <a:t>extern int </a:t>
            </a:r>
            <a:r>
              <a:rPr lang="en-US" dirty="0" err="1"/>
              <a:t>sys_getday</a:t>
            </a:r>
            <a:r>
              <a:rPr lang="en-US" dirty="0"/>
              <a:t>(void);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A4DD889-E3FB-4DB3-95F5-22673F3D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" t="-1668" r="37376" b="1668"/>
          <a:stretch/>
        </p:blipFill>
        <p:spPr>
          <a:xfrm>
            <a:off x="6149340" y="2752927"/>
            <a:ext cx="4646178" cy="34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0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dirty="0" err="1"/>
              <a:t>sysproc.c</a:t>
            </a:r>
            <a:r>
              <a:rPr lang="en-US" dirty="0"/>
              <a:t>  -&gt; all the other </a:t>
            </a:r>
            <a:r>
              <a:rPr lang="en-US" dirty="0" err="1"/>
              <a:t>syscalls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34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48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7A9D23D-CAA7-4F6C-A3AC-D9EC4808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2412165"/>
            <a:ext cx="4817533" cy="44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1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manages hardware, services and user processes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(Address space)</a:t>
            </a:r>
          </a:p>
          <a:p>
            <a:pPr lvl="1"/>
            <a:r>
              <a:rPr lang="en-US" dirty="0"/>
              <a:t>I/O devices (Disk, mouse, video card, sound, network, etc.)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13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66AE59-FA61-4226-80EF-54118064EFFC}"/>
              </a:ext>
            </a:extLst>
          </p:cNvPr>
          <p:cNvSpPr txBox="1"/>
          <p:nvPr/>
        </p:nvSpPr>
        <p:spPr>
          <a:xfrm>
            <a:off x="1332090" y="4823936"/>
            <a:ext cx="371404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  <a:p>
            <a:r>
              <a:rPr lang="en-US" dirty="0" err="1"/>
              <a:t>sys_getday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6;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9D23D-CAA7-4F6C-A3AC-D9EC4808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2412165"/>
            <a:ext cx="4817533" cy="44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9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Afterwards we define the interface for user programs to call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usys.S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SYSCALL(</a:t>
            </a:r>
            <a:r>
              <a:rPr lang="en-US" dirty="0" err="1"/>
              <a:t>getday</a:t>
            </a:r>
            <a:r>
              <a:rPr lang="en-US" dirty="0"/>
              <a:t>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2AFB0A2-6982-45A9-B31B-0BA79C7E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44" y="2299812"/>
            <a:ext cx="4388556" cy="44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87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Finally we open </a:t>
            </a:r>
          </a:p>
          <a:p>
            <a:pPr lvl="1"/>
            <a:r>
              <a:rPr lang="en-US" dirty="0" err="1"/>
              <a:t>user.h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getday</a:t>
            </a:r>
            <a:r>
              <a:rPr lang="en-US" dirty="0"/>
              <a:t>(void);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6A8E22-D07D-4925-9853-A0EB155FF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4"/>
          <a:stretch/>
        </p:blipFill>
        <p:spPr>
          <a:xfrm>
            <a:off x="5938564" y="2152297"/>
            <a:ext cx="5415236" cy="43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9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Example user program</a:t>
            </a:r>
          </a:p>
          <a:p>
            <a:pPr lvl="1"/>
            <a:r>
              <a:rPr lang="en-US" dirty="0" err="1"/>
              <a:t>todays_date.c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1F734F0-1EC1-42F2-8F53-B5BC6CE8AD91}"/>
              </a:ext>
            </a:extLst>
          </p:cNvPr>
          <p:cNvSpPr/>
          <p:nvPr/>
        </p:nvSpPr>
        <p:spPr>
          <a:xfrm>
            <a:off x="2506134" y="3429000"/>
            <a:ext cx="6096000" cy="230832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#include "</a:t>
            </a:r>
            <a:r>
              <a:rPr lang="en-US" dirty="0" err="1"/>
              <a:t>types.h</a:t>
            </a:r>
            <a:r>
              <a:rPr lang="en-US" dirty="0"/>
              <a:t>"</a:t>
            </a:r>
          </a:p>
          <a:p>
            <a:r>
              <a:rPr lang="en-US" dirty="0"/>
              <a:t>#include "</a:t>
            </a:r>
            <a:r>
              <a:rPr lang="en-US" dirty="0" err="1"/>
              <a:t>stat.h</a:t>
            </a:r>
            <a:r>
              <a:rPr lang="en-US" dirty="0"/>
              <a:t>"</a:t>
            </a:r>
          </a:p>
          <a:p>
            <a:r>
              <a:rPr lang="en-US" dirty="0"/>
              <a:t>#include "</a:t>
            </a:r>
            <a:r>
              <a:rPr lang="en-US" dirty="0" err="1"/>
              <a:t>user.h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(1, "Today is %d\n", </a:t>
            </a:r>
            <a:r>
              <a:rPr lang="en-US" b="1" dirty="0" err="1"/>
              <a:t>getday</a:t>
            </a:r>
            <a:r>
              <a:rPr lang="en-US" b="1" dirty="0"/>
              <a:t>()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exit();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984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Adding an user program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todays_date</a:t>
            </a:r>
            <a:r>
              <a:rPr lang="en-US" dirty="0"/>
              <a:t>\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9AF540D-B3BD-4941-8DA7-29790CB6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518" y="2620963"/>
            <a:ext cx="5545282" cy="31652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77966-B404-4D9A-BD97-9E678576AD88}"/>
              </a:ext>
            </a:extLst>
          </p:cNvPr>
          <p:cNvCxnSpPr/>
          <p:nvPr/>
        </p:nvCxnSpPr>
        <p:spPr>
          <a:xfrm>
            <a:off x="3454400" y="3815644"/>
            <a:ext cx="3025422" cy="19706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084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Adding an user program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 also add</a:t>
            </a:r>
          </a:p>
          <a:p>
            <a:pPr lvl="1"/>
            <a:r>
              <a:rPr lang="en-US" dirty="0" err="1"/>
              <a:t>todays_date.c</a:t>
            </a:r>
            <a:r>
              <a:rPr lang="en-US" dirty="0"/>
              <a:t>\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B2044D-748C-479C-A234-64F36406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93" y="1825625"/>
            <a:ext cx="5648325" cy="47720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BDEC12-6DA2-4CCC-9D30-AF3AEFD116ED}"/>
              </a:ext>
            </a:extLst>
          </p:cNvPr>
          <p:cNvCxnSpPr/>
          <p:nvPr/>
        </p:nvCxnSpPr>
        <p:spPr>
          <a:xfrm>
            <a:off x="3556000" y="3781778"/>
            <a:ext cx="2257778" cy="903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081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Adding an user program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get this slide at:</a:t>
            </a:r>
          </a:p>
          <a:p>
            <a:pPr lvl="1"/>
            <a:r>
              <a:rPr lang="en-US" dirty="0"/>
              <a:t>people.cs.pitt.edu/~henriquepotter/project1/resources/CS01550_Lab2.pdf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13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dirty="0"/>
              <a:t>: Wednesday, September 19, 2018 </a:t>
            </a:r>
          </a:p>
          <a:p>
            <a:r>
              <a:rPr lang="en-US" b="1" dirty="0"/>
              <a:t>Late</a:t>
            </a:r>
            <a:r>
              <a:rPr lang="en-US" dirty="0"/>
              <a:t>: Friday, September 21, 2018 </a:t>
            </a:r>
          </a:p>
          <a:p>
            <a:pPr lvl="1"/>
            <a:r>
              <a:rPr lang="en-US" dirty="0"/>
              <a:t>10% reduction per late day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56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Lab 2 – xv6 Introduction </a:t>
            </a:r>
          </a:p>
          <a:p>
            <a:r>
              <a:rPr lang="en-US" dirty="0"/>
              <a:t>Setup and exercise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Henrique Potter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</a:t>
            </a:r>
            <a:r>
              <a:rPr lang="en-US" b="1" dirty="0"/>
              <a:t>is just </a:t>
            </a:r>
            <a:r>
              <a:rPr lang="en-US" dirty="0"/>
              <a:t>another </a:t>
            </a:r>
            <a:r>
              <a:rPr lang="en-US" b="1" dirty="0"/>
              <a:t>software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</a:t>
            </a:r>
            <a:r>
              <a:rPr lang="en-US" b="1" dirty="0"/>
              <a:t>is just </a:t>
            </a:r>
            <a:r>
              <a:rPr lang="en-US" dirty="0"/>
              <a:t>another </a:t>
            </a:r>
            <a:r>
              <a:rPr lang="en-US" b="1" dirty="0"/>
              <a:t>software</a:t>
            </a:r>
          </a:p>
          <a:p>
            <a:r>
              <a:rPr lang="en-US" dirty="0"/>
              <a:t>User applications should not change the kernel(OS software)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2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881841"/>
          </a:xfrm>
        </p:spPr>
        <p:txBody>
          <a:bodyPr>
            <a:normAutofit/>
          </a:bodyPr>
          <a:lstStyle/>
          <a:p>
            <a:r>
              <a:rPr lang="en-US" dirty="0"/>
              <a:t>User space </a:t>
            </a:r>
          </a:p>
          <a:p>
            <a:pPr lvl="1"/>
            <a:r>
              <a:rPr lang="en-US" b="1" dirty="0"/>
              <a:t>Less privileged memory space </a:t>
            </a:r>
            <a:r>
              <a:rPr lang="en-US" dirty="0"/>
              <a:t>where user processes execute</a:t>
            </a:r>
          </a:p>
          <a:p>
            <a:r>
              <a:rPr lang="en-US" dirty="0"/>
              <a:t>Kernel space </a:t>
            </a:r>
          </a:p>
          <a:p>
            <a:pPr lvl="1"/>
            <a:r>
              <a:rPr lang="en-US" b="1" dirty="0"/>
              <a:t>Privileged memory space </a:t>
            </a:r>
            <a:r>
              <a:rPr lang="en-US" dirty="0"/>
              <a:t>where the OS main process resides</a:t>
            </a:r>
          </a:p>
          <a:p>
            <a:pPr lvl="1"/>
            <a:r>
              <a:rPr lang="en-US" b="1" dirty="0"/>
              <a:t>No User application should be able to change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0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881841"/>
          </a:xfrm>
        </p:spPr>
        <p:txBody>
          <a:bodyPr>
            <a:normAutofit/>
          </a:bodyPr>
          <a:lstStyle/>
          <a:p>
            <a:r>
              <a:rPr lang="en-US" dirty="0"/>
              <a:t>User space </a:t>
            </a:r>
          </a:p>
          <a:p>
            <a:pPr lvl="1"/>
            <a:r>
              <a:rPr lang="en-US" b="1" dirty="0"/>
              <a:t>Less privileged memory space </a:t>
            </a:r>
            <a:r>
              <a:rPr lang="en-US" dirty="0"/>
              <a:t>where user processes execute</a:t>
            </a:r>
          </a:p>
          <a:p>
            <a:r>
              <a:rPr lang="en-US" dirty="0"/>
              <a:t>Kernel space </a:t>
            </a:r>
          </a:p>
          <a:p>
            <a:pPr lvl="1"/>
            <a:r>
              <a:rPr lang="en-US" b="1" dirty="0"/>
              <a:t>Privileged memory space </a:t>
            </a:r>
            <a:r>
              <a:rPr lang="en-US" dirty="0"/>
              <a:t>where the OS main process resides</a:t>
            </a:r>
          </a:p>
          <a:p>
            <a:pPr lvl="1"/>
            <a:r>
              <a:rPr lang="en-US" b="1" dirty="0"/>
              <a:t>No User application should be able to change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C26DF-FA89-4DB8-B8EF-46859CEE982E}"/>
              </a:ext>
            </a:extLst>
          </p:cNvPr>
          <p:cNvSpPr/>
          <p:nvPr/>
        </p:nvSpPr>
        <p:spPr>
          <a:xfrm>
            <a:off x="5838375" y="4765133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E20B9-5384-47F1-9A41-990C75CFA0A4}"/>
              </a:ext>
            </a:extLst>
          </p:cNvPr>
          <p:cNvSpPr/>
          <p:nvPr/>
        </p:nvSpPr>
        <p:spPr>
          <a:xfrm>
            <a:off x="2858108" y="4765132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D85C3-C13D-4E8D-B5B9-B4915979CEED}"/>
              </a:ext>
            </a:extLst>
          </p:cNvPr>
          <p:cNvSpPr/>
          <p:nvPr/>
        </p:nvSpPr>
        <p:spPr>
          <a:xfrm>
            <a:off x="4365173" y="6072003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655FCB-8DF2-4BC6-84BC-4CDE801D90A3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4844953" y="5105391"/>
            <a:ext cx="9934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33EEBF-ADBE-4BAC-9B65-094A3EA91F8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358596" y="5445650"/>
            <a:ext cx="1473202" cy="6263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9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51510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Words>1534</Words>
  <Application>Microsoft Office PowerPoint</Application>
  <PresentationFormat>Widescreen</PresentationFormat>
  <Paragraphs>301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CS 1550</vt:lpstr>
      <vt:lpstr>Recitation TA – Office Hours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System Call - exercise</vt:lpstr>
      <vt:lpstr>CS 1550 – xv6 </vt:lpstr>
      <vt:lpstr>CS 1550 – Unix is everywhere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Compile and Run xv6 </vt:lpstr>
      <vt:lpstr>CS 1550 – Compile and Run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Project </vt:lpstr>
      <vt:lpstr>CS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CS0445</dc:title>
  <dc:creator>Brittes Potter, Henrique Potter</dc:creator>
  <cp:lastModifiedBy>Potter</cp:lastModifiedBy>
  <cp:revision>110</cp:revision>
  <dcterms:created xsi:type="dcterms:W3CDTF">2017-05-22T19:21:49Z</dcterms:created>
  <dcterms:modified xsi:type="dcterms:W3CDTF">2018-09-13T21:11:26Z</dcterms:modified>
</cp:coreProperties>
</file>