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3" r:id="rId3"/>
    <p:sldId id="449" r:id="rId4"/>
    <p:sldId id="451" r:id="rId5"/>
    <p:sldId id="452" r:id="rId6"/>
    <p:sldId id="455" r:id="rId7"/>
    <p:sldId id="456" r:id="rId8"/>
    <p:sldId id="460" r:id="rId9"/>
    <p:sldId id="453" r:id="rId10"/>
    <p:sldId id="454" r:id="rId11"/>
    <p:sldId id="457" r:id="rId12"/>
    <p:sldId id="459" r:id="rId13"/>
    <p:sldId id="458" r:id="rId14"/>
    <p:sldId id="462" r:id="rId15"/>
    <p:sldId id="463" r:id="rId16"/>
    <p:sldId id="461" r:id="rId17"/>
    <p:sldId id="466" r:id="rId18"/>
    <p:sldId id="468" r:id="rId19"/>
    <p:sldId id="469" r:id="rId20"/>
    <p:sldId id="471" r:id="rId21"/>
    <p:sldId id="470" r:id="rId22"/>
    <p:sldId id="472" r:id="rId23"/>
    <p:sldId id="473" r:id="rId24"/>
    <p:sldId id="448" r:id="rId25"/>
    <p:sldId id="475" r:id="rId26"/>
    <p:sldId id="495" r:id="rId27"/>
    <p:sldId id="474" r:id="rId28"/>
    <p:sldId id="476" r:id="rId29"/>
    <p:sldId id="477" r:id="rId30"/>
    <p:sldId id="479" r:id="rId31"/>
    <p:sldId id="478" r:id="rId32"/>
    <p:sldId id="480" r:id="rId33"/>
    <p:sldId id="481" r:id="rId34"/>
    <p:sldId id="487" r:id="rId35"/>
    <p:sldId id="488" r:id="rId36"/>
    <p:sldId id="486" r:id="rId37"/>
    <p:sldId id="482" r:id="rId38"/>
    <p:sldId id="489" r:id="rId39"/>
    <p:sldId id="496" r:id="rId40"/>
    <p:sldId id="497" r:id="rId41"/>
    <p:sldId id="491" r:id="rId42"/>
    <p:sldId id="498" r:id="rId43"/>
    <p:sldId id="492" r:id="rId44"/>
    <p:sldId id="494" r:id="rId45"/>
    <p:sldId id="493" r:id="rId46"/>
    <p:sldId id="4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 autoAdjust="0"/>
    <p:restoredTop sz="95545" autoAdjust="0"/>
  </p:normalViewPr>
  <p:slideViewPr>
    <p:cSldViewPr snapToGrid="0">
      <p:cViewPr varScale="1">
        <p:scale>
          <a:sx n="160" d="100"/>
          <a:sy n="160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2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D8A7-C144-4175-90AA-32D1E9946B78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46F-5F06-4A2F-8C1F-CB168706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4C6-88B4-47A2-BA08-402EA52A6637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6161-8306-4BDD-B191-BBB5FEBF7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6BC5-C83A-479F-AADE-A01925B5EDB4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5 – Synchronization with xv6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r>
              <a:rPr lang="en-US" dirty="0"/>
              <a:t>(Slides credited to Henrique Potter)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4CAA06-E7BD-4567-B84C-4E7F1EB0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3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6BDB665-BE3D-4025-B798-8F03A6A5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7441116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D3508CB-6B6B-4769-A83F-D5E44852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7441116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246317" y="354054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ABE4-E1DE-4089-A45C-2451B18316AC}"/>
              </a:ext>
            </a:extLst>
          </p:cNvPr>
          <p:cNvSpPr txBox="1"/>
          <p:nvPr/>
        </p:nvSpPr>
        <p:spPr>
          <a:xfrm>
            <a:off x="9157614" y="3596682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8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7441116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246317" y="354054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ABE4-E1DE-4089-A45C-2451B18316AC}"/>
              </a:ext>
            </a:extLst>
          </p:cNvPr>
          <p:cNvSpPr txBox="1"/>
          <p:nvPr/>
        </p:nvSpPr>
        <p:spPr>
          <a:xfrm>
            <a:off x="9157614" y="3596682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2301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17E799-7117-464D-AF28-1E5CFD048A90}"/>
              </a:ext>
            </a:extLst>
          </p:cNvPr>
          <p:cNvCxnSpPr>
            <a:cxnSpLocks/>
          </p:cNvCxnSpPr>
          <p:nvPr/>
        </p:nvCxnSpPr>
        <p:spPr>
          <a:xfrm flipH="1" flipV="1">
            <a:off x="3497802" y="4035445"/>
            <a:ext cx="2243680" cy="12473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03099-D849-484E-8A51-B176BFE7DD77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2"/>
            <a:ext cx="0" cy="12689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D38C1C-8B34-4425-AC70-521971F023F1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1"/>
            <a:ext cx="711769" cy="12606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03D4DD-D05E-43FF-93D8-72381552EE5F}"/>
              </a:ext>
            </a:extLst>
          </p:cNvPr>
          <p:cNvCxnSpPr>
            <a:cxnSpLocks/>
          </p:cNvCxnSpPr>
          <p:nvPr/>
        </p:nvCxnSpPr>
        <p:spPr>
          <a:xfrm flipV="1">
            <a:off x="5760500" y="4029339"/>
            <a:ext cx="2395119" cy="12534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E548C7-B8BD-42C1-864B-560B4164B653}"/>
              </a:ext>
            </a:extLst>
          </p:cNvPr>
          <p:cNvSpPr txBox="1"/>
          <p:nvPr/>
        </p:nvSpPr>
        <p:spPr>
          <a:xfrm>
            <a:off x="3459659" y="5566410"/>
            <a:ext cx="45636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little gap?</a:t>
            </a:r>
          </a:p>
        </p:txBody>
      </p:sp>
    </p:spTree>
    <p:extLst>
      <p:ext uri="{BB962C8B-B14F-4D97-AF65-F5344CB8AC3E}">
        <p14:creationId xmlns:p14="http://schemas.microsoft.com/office/powerpoint/2010/main" val="413716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7441116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246317" y="354054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ABE4-E1DE-4089-A45C-2451B18316AC}"/>
              </a:ext>
            </a:extLst>
          </p:cNvPr>
          <p:cNvSpPr txBox="1"/>
          <p:nvPr/>
        </p:nvSpPr>
        <p:spPr>
          <a:xfrm>
            <a:off x="9157614" y="3596682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2301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17E799-7117-464D-AF28-1E5CFD048A90}"/>
              </a:ext>
            </a:extLst>
          </p:cNvPr>
          <p:cNvCxnSpPr>
            <a:cxnSpLocks/>
          </p:cNvCxnSpPr>
          <p:nvPr/>
        </p:nvCxnSpPr>
        <p:spPr>
          <a:xfrm flipH="1" flipV="1">
            <a:off x="3497802" y="4035445"/>
            <a:ext cx="2243680" cy="12473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69203B-BBC0-4A48-A1E7-B8B76BEC1467}"/>
              </a:ext>
            </a:extLst>
          </p:cNvPr>
          <p:cNvSpPr txBox="1"/>
          <p:nvPr/>
        </p:nvSpPr>
        <p:spPr>
          <a:xfrm>
            <a:off x="3459659" y="5427911"/>
            <a:ext cx="45636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little gap?</a:t>
            </a:r>
          </a:p>
          <a:p>
            <a:pPr algn="ctr"/>
            <a:r>
              <a:rPr lang="en-US" dirty="0"/>
              <a:t>The OS </a:t>
            </a:r>
            <a:r>
              <a:rPr lang="en-US" b="1" dirty="0"/>
              <a:t>Scheduler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03099-D849-484E-8A51-B176BFE7DD77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2"/>
            <a:ext cx="0" cy="12689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D38C1C-8B34-4425-AC70-521971F023F1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1"/>
            <a:ext cx="711769" cy="12606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03D4DD-D05E-43FF-93D8-72381552EE5F}"/>
              </a:ext>
            </a:extLst>
          </p:cNvPr>
          <p:cNvCxnSpPr>
            <a:cxnSpLocks/>
          </p:cNvCxnSpPr>
          <p:nvPr/>
        </p:nvCxnSpPr>
        <p:spPr>
          <a:xfrm flipV="1">
            <a:off x="5760500" y="4029339"/>
            <a:ext cx="2395119" cy="12534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72BB17-4107-436F-9D19-9D2EA67B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1449"/>
          </a:xfrm>
        </p:spPr>
        <p:txBody>
          <a:bodyPr>
            <a:normAutofit/>
          </a:bodyPr>
          <a:lstStyle/>
          <a:p>
            <a:r>
              <a:rPr lang="en-US" dirty="0"/>
              <a:t>What happens in Parent-Child Process scenario?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246317" y="354054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ABE4-E1DE-4089-A45C-2451B18316AC}"/>
              </a:ext>
            </a:extLst>
          </p:cNvPr>
          <p:cNvSpPr txBox="1"/>
          <p:nvPr/>
        </p:nvSpPr>
        <p:spPr>
          <a:xfrm>
            <a:off x="9157614" y="3596682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69324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72BB17-4107-436F-9D19-9D2EA67B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1449"/>
          </a:xfrm>
        </p:spPr>
        <p:txBody>
          <a:bodyPr>
            <a:normAutofit/>
          </a:bodyPr>
          <a:lstStyle/>
          <a:p>
            <a:r>
              <a:rPr lang="en-US" dirty="0"/>
              <a:t>What happens in Parent-Child Process scenario? </a:t>
            </a:r>
          </a:p>
          <a:p>
            <a:r>
              <a:rPr lang="en-US" dirty="0"/>
              <a:t>How to keep integrity/correctness on race conditions?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246317" y="354054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ABE4-E1DE-4089-A45C-2451B18316AC}"/>
              </a:ext>
            </a:extLst>
          </p:cNvPr>
          <p:cNvSpPr txBox="1"/>
          <p:nvPr/>
        </p:nvSpPr>
        <p:spPr>
          <a:xfrm>
            <a:off x="9157614" y="3596682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04C64-EB0F-44DD-A6B2-55A391550B37}"/>
              </a:ext>
            </a:extLst>
          </p:cNvPr>
          <p:cNvSpPr/>
          <p:nvPr/>
        </p:nvSpPr>
        <p:spPr>
          <a:xfrm>
            <a:off x="5228061" y="5342647"/>
            <a:ext cx="1349406" cy="60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0B2210-2F0E-4D9E-AB1F-DA4A5CDC842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71491" y="4035443"/>
            <a:ext cx="2528249" cy="122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F85542-5FB0-4ECC-A1D8-D018E49EBD5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658853" y="4035443"/>
            <a:ext cx="866331" cy="1096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6C1E73-8F25-4735-8515-5C41CE6A922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902764" y="4035443"/>
            <a:ext cx="262335" cy="1086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D51851-BB0A-4B9C-80AA-0A62A4A99FE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297226" y="4022151"/>
            <a:ext cx="1048603" cy="109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A66034-8B00-4ED5-8743-D193860ACE7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719474" y="4022151"/>
            <a:ext cx="2335230" cy="1195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9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3919046" y="1885997"/>
            <a:ext cx="44605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endParaRPr lang="en-US" sz="2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7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3919046" y="1885997"/>
            <a:ext cx="44605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br>
              <a:rPr lang="en-US" sz="2000" b="1" dirty="0">
                <a:latin typeface="Courier" pitchFamily="2" charset="0"/>
              </a:rPr>
            </a:br>
            <a:r>
              <a:rPr lang="en-US" sz="2000" b="1" dirty="0">
                <a:latin typeface="Courier" pitchFamily="2" charset="0"/>
              </a:rPr>
              <a:t>struct </a:t>
            </a:r>
            <a:r>
              <a:rPr lang="en-US" sz="2000" dirty="0">
                <a:latin typeface="Courier" pitchFamily="2" charset="0"/>
              </a:rPr>
              <a:t>list</a:t>
            </a:r>
            <a:r>
              <a:rPr lang="en-US" sz="2000" b="1" dirty="0">
                <a:latin typeface="Courier" pitchFamily="2" charset="0"/>
              </a:rPr>
              <a:t> *list = 0;</a:t>
            </a:r>
          </a:p>
        </p:txBody>
      </p:sp>
    </p:spTree>
    <p:extLst>
      <p:ext uri="{BB962C8B-B14F-4D97-AF65-F5344CB8AC3E}">
        <p14:creationId xmlns:p14="http://schemas.microsoft.com/office/powerpoint/2010/main" val="364331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mind the different </a:t>
            </a:r>
            <a:r>
              <a:rPr lang="en-US" dirty="0" err="1"/>
              <a:t>qemu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4F6C-EE27-48EA-A014-A0833A3D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445"/>
          </a:xfrm>
        </p:spPr>
        <p:txBody>
          <a:bodyPr/>
          <a:lstStyle/>
          <a:p>
            <a:r>
              <a:rPr lang="en-US" dirty="0" err="1"/>
              <a:t>qemu</a:t>
            </a:r>
            <a:r>
              <a:rPr lang="en-US" dirty="0"/>
              <a:t> with xv6 (Labs) - Refer to Lab 1 if needed!</a:t>
            </a:r>
          </a:p>
          <a:p>
            <a:r>
              <a:rPr lang="en-US" dirty="0"/>
              <a:t>qemu-x86 i386 (Project 1 and 2)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2E71E0-5116-4285-AE4A-A797E9622CF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42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3919046" y="1885997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br>
              <a:rPr lang="en-US" sz="2000" b="1" dirty="0">
                <a:latin typeface="Courier" pitchFamily="2" charset="0"/>
              </a:rPr>
            </a:br>
            <a:r>
              <a:rPr lang="en-US" sz="2000" b="1" dirty="0">
                <a:latin typeface="Courier" pitchFamily="2" charset="0"/>
              </a:rPr>
              <a:t>struct </a:t>
            </a:r>
            <a:r>
              <a:rPr lang="en-US" sz="2000" dirty="0">
                <a:latin typeface="Courier" pitchFamily="2" charset="0"/>
              </a:rPr>
              <a:t>list</a:t>
            </a:r>
            <a:r>
              <a:rPr lang="en-US" sz="2000" b="1" dirty="0">
                <a:latin typeface="Courier" pitchFamily="2" charset="0"/>
              </a:rPr>
              <a:t> *list = 0;</a:t>
            </a:r>
          </a:p>
          <a:p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void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insert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dirty="0" err="1">
                <a:latin typeface="Courier" pitchFamily="2" charset="0"/>
              </a:rPr>
              <a:t>int</a:t>
            </a:r>
            <a:r>
              <a:rPr lang="en-US" sz="2000" b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b="1" dirty="0">
                <a:latin typeface="Courier" pitchFamily="2" charset="0"/>
              </a:rPr>
              <a:t>) { </a:t>
            </a:r>
          </a:p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*l; </a:t>
            </a:r>
          </a:p>
          <a:p>
            <a:r>
              <a:rPr lang="en-US" sz="2000" dirty="0">
                <a:latin typeface="Courier" pitchFamily="2" charset="0"/>
              </a:rPr>
              <a:t>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	l-&gt;data = data;</a:t>
            </a:r>
          </a:p>
          <a:p>
            <a:r>
              <a:rPr lang="en-US" sz="2000" dirty="0">
                <a:latin typeface="Courier" pitchFamily="2" charset="0"/>
              </a:rPr>
              <a:t>	l-&gt;next = list;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list = l; </a:t>
            </a:r>
          </a:p>
          <a:p>
            <a:r>
              <a:rPr lang="en-US" sz="2000" b="1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119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944880" y="1783894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br>
              <a:rPr lang="en-US" sz="2000" b="1" dirty="0">
                <a:latin typeface="Courier" pitchFamily="2" charset="0"/>
              </a:rPr>
            </a:br>
            <a:r>
              <a:rPr lang="en-US" sz="2000" b="1" dirty="0">
                <a:latin typeface="Courier" pitchFamily="2" charset="0"/>
              </a:rPr>
              <a:t>struct </a:t>
            </a:r>
            <a:r>
              <a:rPr lang="en-US" sz="2000" dirty="0">
                <a:latin typeface="Courier" pitchFamily="2" charset="0"/>
              </a:rPr>
              <a:t>list</a:t>
            </a:r>
            <a:r>
              <a:rPr lang="en-US" sz="2000" b="1" dirty="0">
                <a:latin typeface="Courier" pitchFamily="2" charset="0"/>
              </a:rPr>
              <a:t> *list = 0;</a:t>
            </a:r>
          </a:p>
          <a:p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void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insert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dirty="0" err="1">
                <a:latin typeface="Courier" pitchFamily="2" charset="0"/>
              </a:rPr>
              <a:t>int</a:t>
            </a:r>
            <a:r>
              <a:rPr lang="en-US" sz="2000" b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b="1" dirty="0">
                <a:latin typeface="Courier" pitchFamily="2" charset="0"/>
              </a:rPr>
              <a:t>) { </a:t>
            </a:r>
          </a:p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*l; </a:t>
            </a:r>
          </a:p>
          <a:p>
            <a:r>
              <a:rPr lang="en-US" sz="2000" dirty="0">
                <a:latin typeface="Courier" pitchFamily="2" charset="0"/>
              </a:rPr>
              <a:t>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	l-&gt;data = data;</a:t>
            </a:r>
          </a:p>
          <a:p>
            <a:r>
              <a:rPr lang="en-US" sz="2000" dirty="0">
                <a:latin typeface="Courier" pitchFamily="2" charset="0"/>
              </a:rPr>
              <a:t>	l-&gt;next = list;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list = l; </a:t>
            </a:r>
          </a:p>
          <a:p>
            <a:r>
              <a:rPr lang="en-US" sz="2000" b="1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2BCB47-A788-4338-AB8B-F22FDCC095A4}"/>
              </a:ext>
            </a:extLst>
          </p:cNvPr>
          <p:cNvCxnSpPr>
            <a:cxnSpLocks/>
          </p:cNvCxnSpPr>
          <p:nvPr/>
        </p:nvCxnSpPr>
        <p:spPr>
          <a:xfrm flipH="1">
            <a:off x="4403325" y="3706331"/>
            <a:ext cx="2965141" cy="16247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311559-D0FF-43FE-B91F-74F67609F10E}"/>
              </a:ext>
            </a:extLst>
          </p:cNvPr>
          <p:cNvSpPr txBox="1"/>
          <p:nvPr/>
        </p:nvSpPr>
        <p:spPr>
          <a:xfrm>
            <a:off x="6300926" y="4558674"/>
            <a:ext cx="191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stops here the OS switches to 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D90BF-C34C-46A6-B15A-80336E7EE591}"/>
              </a:ext>
            </a:extLst>
          </p:cNvPr>
          <p:cNvSpPr/>
          <p:nvPr/>
        </p:nvSpPr>
        <p:spPr>
          <a:xfrm>
            <a:off x="1207217" y="4847208"/>
            <a:ext cx="4198250" cy="1256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944880" y="1783894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br>
              <a:rPr lang="en-US" sz="2000" b="1" dirty="0">
                <a:latin typeface="Courier" pitchFamily="2" charset="0"/>
              </a:rPr>
            </a:br>
            <a:r>
              <a:rPr lang="en-US" sz="2000" b="1" dirty="0">
                <a:latin typeface="Courier" pitchFamily="2" charset="0"/>
              </a:rPr>
              <a:t>struct </a:t>
            </a:r>
            <a:r>
              <a:rPr lang="en-US" sz="2000" dirty="0">
                <a:latin typeface="Courier" pitchFamily="2" charset="0"/>
              </a:rPr>
              <a:t>list</a:t>
            </a:r>
            <a:r>
              <a:rPr lang="en-US" sz="2000" b="1" dirty="0">
                <a:latin typeface="Courier" pitchFamily="2" charset="0"/>
              </a:rPr>
              <a:t> *list = 0;</a:t>
            </a:r>
          </a:p>
          <a:p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void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insert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dirty="0" err="1">
                <a:latin typeface="Courier" pitchFamily="2" charset="0"/>
              </a:rPr>
              <a:t>int</a:t>
            </a:r>
            <a:r>
              <a:rPr lang="en-US" sz="2000" b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b="1" dirty="0">
                <a:latin typeface="Courier" pitchFamily="2" charset="0"/>
              </a:rPr>
              <a:t>) { </a:t>
            </a:r>
          </a:p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*l; </a:t>
            </a:r>
          </a:p>
          <a:p>
            <a:r>
              <a:rPr lang="en-US" sz="2000" dirty="0">
                <a:latin typeface="Courier" pitchFamily="2" charset="0"/>
              </a:rPr>
              <a:t>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	l-&gt;data = data;</a:t>
            </a:r>
          </a:p>
          <a:p>
            <a:r>
              <a:rPr lang="en-US" sz="2000" dirty="0">
                <a:latin typeface="Courier" pitchFamily="2" charset="0"/>
              </a:rPr>
              <a:t>	l-&gt;next = list;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list = l; </a:t>
            </a:r>
          </a:p>
          <a:p>
            <a:r>
              <a:rPr lang="en-US" sz="2000" b="1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11559-D0FF-43FE-B91F-74F67609F10E}"/>
              </a:ext>
            </a:extLst>
          </p:cNvPr>
          <p:cNvSpPr txBox="1"/>
          <p:nvPr/>
        </p:nvSpPr>
        <p:spPr>
          <a:xfrm>
            <a:off x="6561856" y="4683345"/>
            <a:ext cx="1919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gets the same reference to the same block of data of list and overwrites it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4D4DF-0FA9-4829-AE4B-5DDA356820A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403325" y="3669262"/>
            <a:ext cx="4317062" cy="179050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9362D0-03FD-40D9-A455-8B7E8B2FE5B7}"/>
              </a:ext>
            </a:extLst>
          </p:cNvPr>
          <p:cNvSpPr/>
          <p:nvPr/>
        </p:nvSpPr>
        <p:spPr>
          <a:xfrm>
            <a:off x="49421" y="5175682"/>
            <a:ext cx="4202983" cy="284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 stopped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98DB3A-DD31-4272-AEEB-E09DAFB82583}"/>
              </a:ext>
            </a:extLst>
          </p:cNvPr>
          <p:cNvSpPr/>
          <p:nvPr/>
        </p:nvSpPr>
        <p:spPr>
          <a:xfrm>
            <a:off x="1207217" y="4847208"/>
            <a:ext cx="4198250" cy="1256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944880" y="1783894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br>
              <a:rPr lang="en-US" sz="2000" b="1" dirty="0">
                <a:latin typeface="Courier" pitchFamily="2" charset="0"/>
              </a:rPr>
            </a:br>
            <a:r>
              <a:rPr lang="en-US" sz="2000" b="1" dirty="0">
                <a:latin typeface="Courier" pitchFamily="2" charset="0"/>
              </a:rPr>
              <a:t>struct </a:t>
            </a:r>
            <a:r>
              <a:rPr lang="en-US" sz="2000" dirty="0">
                <a:latin typeface="Courier" pitchFamily="2" charset="0"/>
              </a:rPr>
              <a:t>list</a:t>
            </a:r>
            <a:r>
              <a:rPr lang="en-US" sz="2000" b="1" dirty="0">
                <a:latin typeface="Courier" pitchFamily="2" charset="0"/>
              </a:rPr>
              <a:t> *list = 0;</a:t>
            </a:r>
          </a:p>
          <a:p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void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insert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dirty="0" err="1">
                <a:latin typeface="Courier" pitchFamily="2" charset="0"/>
              </a:rPr>
              <a:t>int</a:t>
            </a:r>
            <a:r>
              <a:rPr lang="en-US" sz="2000" b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b="1" dirty="0">
                <a:latin typeface="Courier" pitchFamily="2" charset="0"/>
              </a:rPr>
              <a:t>) { </a:t>
            </a:r>
          </a:p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*l; </a:t>
            </a:r>
          </a:p>
          <a:p>
            <a:r>
              <a:rPr lang="en-US" sz="2000" dirty="0">
                <a:latin typeface="Courier" pitchFamily="2" charset="0"/>
              </a:rPr>
              <a:t>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	l-&gt;data = data;</a:t>
            </a:r>
          </a:p>
          <a:p>
            <a:r>
              <a:rPr lang="en-US" sz="2000" dirty="0">
                <a:latin typeface="Courier" pitchFamily="2" charset="0"/>
              </a:rPr>
              <a:t>	l-&gt;next = list;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list = l; </a:t>
            </a:r>
          </a:p>
          <a:p>
            <a:r>
              <a:rPr lang="en-US" sz="2000" b="1" dirty="0">
                <a:latin typeface="Courier" pitchFamily="2" charset="0"/>
              </a:rPr>
              <a:t>}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EF8349-712C-4F14-A49F-9B5EF149CBE3}"/>
              </a:ext>
            </a:extLst>
          </p:cNvPr>
          <p:cNvSpPr/>
          <p:nvPr/>
        </p:nvSpPr>
        <p:spPr>
          <a:xfrm>
            <a:off x="1207217" y="4847208"/>
            <a:ext cx="4198250" cy="1256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11559-D0FF-43FE-B91F-74F67609F10E}"/>
              </a:ext>
            </a:extLst>
          </p:cNvPr>
          <p:cNvSpPr txBox="1"/>
          <p:nvPr/>
        </p:nvSpPr>
        <p:spPr>
          <a:xfrm>
            <a:off x="7218803" y="4699365"/>
            <a:ext cx="369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P1 comes back it will have written the wrong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4D4DF-0FA9-4829-AE4B-5DDA356820A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497803" y="3669262"/>
            <a:ext cx="6684682" cy="25806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9362D0-03FD-40D9-A455-8B7E8B2FE5B7}"/>
              </a:ext>
            </a:extLst>
          </p:cNvPr>
          <p:cNvSpPr/>
          <p:nvPr/>
        </p:nvSpPr>
        <p:spPr>
          <a:xfrm>
            <a:off x="49421" y="5486399"/>
            <a:ext cx="4202983" cy="28408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CP2 stopped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7BB57-96AB-4CE4-8E26-44F0398CC7E7}"/>
              </a:ext>
            </a:extLst>
          </p:cNvPr>
          <p:cNvSpPr/>
          <p:nvPr/>
        </p:nvSpPr>
        <p:spPr>
          <a:xfrm>
            <a:off x="9454314" y="3187657"/>
            <a:ext cx="1456342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785815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4F6C-EE27-48EA-A014-A0833A3D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897"/>
          </a:xfrm>
        </p:spPr>
        <p:txBody>
          <a:bodyPr>
            <a:normAutofit/>
          </a:bodyPr>
          <a:lstStyle/>
          <a:p>
            <a:r>
              <a:rPr lang="en-US" dirty="0"/>
              <a:t>Sharing CPU among processes</a:t>
            </a:r>
          </a:p>
          <a:p>
            <a:r>
              <a:rPr lang="en-US" dirty="0"/>
              <a:t>Ensuring data integrity/correctness</a:t>
            </a:r>
          </a:p>
          <a:p>
            <a:r>
              <a:rPr lang="en-US" dirty="0"/>
              <a:t>Ensure that a </a:t>
            </a:r>
            <a:r>
              <a:rPr lang="en-US" b="1" dirty="0"/>
              <a:t>critical section </a:t>
            </a:r>
            <a:r>
              <a:rPr lang="en-US" dirty="0"/>
              <a:t>of your code is only executed by one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824742-B69F-4191-B8DD-F37B8A78AC9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05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2DDA1-92E1-4E3F-824A-F4AA2D0CC2D4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A8BD7-031E-4A8D-B1D6-E62D3A8C9410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2DDA1-92E1-4E3F-824A-F4AA2D0CC2D4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217086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428F7-34CE-449B-A301-B7EDED5DACDF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4820575" y="3669262"/>
            <a:ext cx="2640791" cy="6319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7218803" y="4699365"/>
            <a:ext cx="369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gets locks the lock</a:t>
            </a:r>
          </a:p>
        </p:txBody>
      </p:sp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688EBFFE-CB01-4E09-BA8F-CEE33740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803" y="2674252"/>
            <a:ext cx="471444" cy="4714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3B96403-2DD7-417C-B613-441BDD747F00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137621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428F7-34CE-449B-A301-B7EDED5DACD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145872" y="3669262"/>
            <a:ext cx="3315494" cy="12756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7218803" y="4699365"/>
            <a:ext cx="369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gets locks the lock</a:t>
            </a:r>
          </a:p>
        </p:txBody>
      </p:sp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734A30CC-E081-48C0-91BD-1E456AABE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803" y="2674252"/>
            <a:ext cx="471444" cy="4714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3C7B1C-9EA6-428B-9C01-C19FCC90B75F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27581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428F7-34CE-449B-A301-B7EDED5DACD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287915" y="3428460"/>
            <a:ext cx="3822428" cy="2408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6936271" y="4426810"/>
            <a:ext cx="369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OS schedule CP2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86A1DF-9957-4CFC-B227-A455DBF5ADAC}"/>
              </a:ext>
            </a:extLst>
          </p:cNvPr>
          <p:cNvSpPr/>
          <p:nvPr/>
        </p:nvSpPr>
        <p:spPr>
          <a:xfrm>
            <a:off x="443884" y="4796142"/>
            <a:ext cx="4202983" cy="284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 stopped</a:t>
            </a:r>
          </a:p>
        </p:txBody>
      </p: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3EE74A4F-F37E-4856-84E6-36348D55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803" y="2674252"/>
            <a:ext cx="471444" cy="4714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B736AB-C659-4F50-A156-46A0E1ADA03E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416498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577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91345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6687696" y="4723009"/>
            <a:ext cx="369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try to get the lock but won’t.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59FF2D-E374-450B-8669-0E39ADDB417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820575" y="3669262"/>
            <a:ext cx="3471169" cy="6319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3D02DC-4E1D-4E7E-A3BC-B727F8C87EB8}"/>
              </a:ext>
            </a:extLst>
          </p:cNvPr>
          <p:cNvSpPr/>
          <p:nvPr/>
        </p:nvSpPr>
        <p:spPr>
          <a:xfrm>
            <a:off x="443884" y="4796142"/>
            <a:ext cx="4202983" cy="284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 stopped</a:t>
            </a:r>
          </a:p>
        </p:txBody>
      </p:sp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46B89902-D39E-4DFD-9F00-D2CE2093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803" y="2674252"/>
            <a:ext cx="471444" cy="4714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34E980-0CE7-4617-912E-DB41900B4003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06215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6687696" y="4723009"/>
            <a:ext cx="4460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try to get the lock but won’t.</a:t>
            </a:r>
          </a:p>
          <a:p>
            <a:endParaRPr lang="en-US" dirty="0"/>
          </a:p>
          <a:p>
            <a:r>
              <a:rPr lang="en-US" dirty="0"/>
              <a:t>It will be constantly try to get it ( in a loop). Until the OS switches back to P1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59FF2D-E374-450B-8669-0E39ADDB417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820575" y="3669262"/>
            <a:ext cx="3471169" cy="6319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3D02DC-4E1D-4E7E-A3BC-B727F8C87EB8}"/>
              </a:ext>
            </a:extLst>
          </p:cNvPr>
          <p:cNvSpPr/>
          <p:nvPr/>
        </p:nvSpPr>
        <p:spPr>
          <a:xfrm>
            <a:off x="443884" y="4796142"/>
            <a:ext cx="4202983" cy="284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 stopped</a:t>
            </a:r>
          </a:p>
        </p:txBody>
      </p:sp>
      <p:pic>
        <p:nvPicPr>
          <p:cNvPr id="26" name="Graphic 25" descr="Lock">
            <a:extLst>
              <a:ext uri="{FF2B5EF4-FFF2-40B4-BE49-F238E27FC236}">
                <a16:creationId xmlns:a16="http://schemas.microsoft.com/office/drawing/2014/main" id="{F5772D62-90DC-4BAD-B637-1BB7E9B70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803" y="2674252"/>
            <a:ext cx="471444" cy="4714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3D6AFAA-CB06-45AB-8B63-3980489972F5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04765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7BB57-96AB-4CE4-8E26-44F0398CC7E7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428F7-34CE-449B-A301-B7EDED5DACD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820578" y="3669262"/>
            <a:ext cx="5068944" cy="21278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7355050" y="4903552"/>
            <a:ext cx="369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release the lock P2 will finally be able to execute, once scheduled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E2082-066F-4597-AA39-CED56CBAD89E}"/>
              </a:ext>
            </a:extLst>
          </p:cNvPr>
          <p:cNvSpPr/>
          <p:nvPr/>
        </p:nvSpPr>
        <p:spPr>
          <a:xfrm>
            <a:off x="289527" y="4197164"/>
            <a:ext cx="4460587" cy="28408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CP2 stopped</a:t>
            </a:r>
          </a:p>
        </p:txBody>
      </p:sp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68EB6F77-2529-40A8-AAE9-46793B40E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99" y="2716212"/>
            <a:ext cx="471444" cy="4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7BB57-96AB-4CE4-8E26-44F0398CC7E7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7355050" y="4903552"/>
            <a:ext cx="369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release the lock P2 will finally be able to execute, once scheduled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E2082-066F-4597-AA39-CED56CBAD89E}"/>
              </a:ext>
            </a:extLst>
          </p:cNvPr>
          <p:cNvSpPr/>
          <p:nvPr/>
        </p:nvSpPr>
        <p:spPr>
          <a:xfrm>
            <a:off x="289527" y="4197164"/>
            <a:ext cx="4460587" cy="28408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CP2 proceeds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640F7-116F-464B-AFE5-A59DBCF665F2}"/>
              </a:ext>
            </a:extLst>
          </p:cNvPr>
          <p:cNvSpPr/>
          <p:nvPr/>
        </p:nvSpPr>
        <p:spPr>
          <a:xfrm>
            <a:off x="10436859" y="3187656"/>
            <a:ext cx="79339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25EDA-445B-48B2-B89F-4C4223DC7111}"/>
              </a:ext>
            </a:extLst>
          </p:cNvPr>
          <p:cNvCxnSpPr>
            <a:cxnSpLocks/>
            <a:stCxn id="15" idx="2"/>
            <a:endCxn id="22" idx="3"/>
          </p:cNvCxnSpPr>
          <p:nvPr/>
        </p:nvCxnSpPr>
        <p:spPr>
          <a:xfrm flipH="1">
            <a:off x="4750114" y="3669261"/>
            <a:ext cx="6083442" cy="6699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EF92151D-F6BB-4756-97B3-C45A20673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7834" y="2707663"/>
            <a:ext cx="471444" cy="471444"/>
          </a:xfrm>
          <a:prstGeom prst="rect">
            <a:avLst/>
          </a:prstGeom>
        </p:spPr>
      </p:pic>
      <p:pic>
        <p:nvPicPr>
          <p:cNvPr id="26" name="Graphic 25" descr="Unlock">
            <a:extLst>
              <a:ext uri="{FF2B5EF4-FFF2-40B4-BE49-F238E27FC236}">
                <a16:creationId xmlns:a16="http://schemas.microsoft.com/office/drawing/2014/main" id="{337F1F22-6087-499F-8B12-CCB204EE3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9099" y="2716212"/>
            <a:ext cx="471444" cy="4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01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44EF47B-EA3B-43DD-BE01-F5941C8A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SpinLock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E64A1E8-263E-42B5-BCAA-FC4D01A55514}"/>
              </a:ext>
            </a:extLst>
          </p:cNvPr>
          <p:cNvSpPr/>
          <p:nvPr/>
        </p:nvSpPr>
        <p:spPr>
          <a:xfrm>
            <a:off x="944880" y="27002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</a:t>
            </a:r>
          </a:p>
          <a:p>
            <a:r>
              <a:rPr lang="en-US" dirty="0">
                <a:latin typeface="Courier" pitchFamily="2" charset="0"/>
              </a:rPr>
              <a:t>acquire(struct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    for(;;) { 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b="1" dirty="0">
                <a:latin typeface="Courier" pitchFamily="2" charset="0"/>
              </a:rPr>
              <a:t>if(!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-&gt;locked) { </a:t>
            </a:r>
          </a:p>
          <a:p>
            <a:r>
              <a:rPr lang="en-US" dirty="0">
                <a:latin typeface="Courier" pitchFamily="2" charset="0"/>
              </a:rPr>
              <a:t>            </a:t>
            </a:r>
            <a:r>
              <a:rPr lang="en-US" b="1" dirty="0" err="1">
                <a:solidFill>
                  <a:srgbClr val="FF0000"/>
                </a:solidFill>
                <a:latin typeface="Courier" pitchFamily="2" charset="0"/>
              </a:rPr>
              <a:t>lk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-&gt;locked = 1; </a:t>
            </a:r>
          </a:p>
          <a:p>
            <a:r>
              <a:rPr lang="en-US" dirty="0">
                <a:latin typeface="Courier" pitchFamily="2" charset="0"/>
              </a:rPr>
              <a:t>            break; </a:t>
            </a:r>
          </a:p>
          <a:p>
            <a:r>
              <a:rPr lang="en-US" dirty="0">
                <a:latin typeface="Courier" pitchFamily="2" charset="0"/>
              </a:rPr>
              <a:t>        } </a:t>
            </a:r>
          </a:p>
          <a:p>
            <a:r>
              <a:rPr lang="en-US" dirty="0">
                <a:latin typeface="Courier" pitchFamily="2" charset="0"/>
              </a:rPr>
              <a:t>    } 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430DA9-08F1-4B13-B991-00581747F1B3}"/>
              </a:ext>
            </a:extLst>
          </p:cNvPr>
          <p:cNvSpPr txBox="1"/>
          <p:nvPr/>
        </p:nvSpPr>
        <p:spPr>
          <a:xfrm>
            <a:off x="6186066" y="2393346"/>
            <a:ext cx="53515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spinning until find</a:t>
            </a:r>
          </a:p>
          <a:p>
            <a:r>
              <a:rPr lang="en-US" sz="2800" dirty="0"/>
              <a:t>lock is released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we can have the same issue </a:t>
            </a:r>
          </a:p>
          <a:p>
            <a:r>
              <a:rPr lang="en-US" sz="2800" dirty="0"/>
              <a:t>as before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need to check and </a:t>
            </a:r>
          </a:p>
          <a:p>
            <a:r>
              <a:rPr lang="en-US" sz="2800" dirty="0"/>
              <a:t>lock atomically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C30D47-7A17-4AD1-A040-5DD4428AFCEA}"/>
              </a:ext>
            </a:extLst>
          </p:cNvPr>
          <p:cNvSpPr/>
          <p:nvPr/>
        </p:nvSpPr>
        <p:spPr>
          <a:xfrm>
            <a:off x="1455440" y="3454804"/>
            <a:ext cx="3427278" cy="1809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A25C22-5C7B-4B62-9BB9-9AD0B61AA29B}"/>
              </a:ext>
            </a:extLst>
          </p:cNvPr>
          <p:cNvSpPr/>
          <p:nvPr/>
        </p:nvSpPr>
        <p:spPr>
          <a:xfrm>
            <a:off x="2006353" y="2851358"/>
            <a:ext cx="3000573" cy="538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44EF47B-EA3B-43DD-BE01-F5941C8A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Atomically check and change a register value</a:t>
            </a:r>
          </a:p>
          <a:p>
            <a:pPr lvl="1"/>
            <a:r>
              <a:rPr lang="en-US" b="1" dirty="0" err="1">
                <a:latin typeface="Courier" pitchFamily="2" charset="0"/>
              </a:rPr>
              <a:t>xchg</a:t>
            </a:r>
            <a:r>
              <a:rPr lang="en-US" b="1" dirty="0">
                <a:latin typeface="Courier" pitchFamily="2" charset="0"/>
              </a:rPr>
              <a:t>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−&gt;locked, 1)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28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F8CBB2-2371-4416-A0A0-B942B21FFB8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405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Swap a word in memory with the contents of a register</a:t>
            </a:r>
          </a:p>
          <a:p>
            <a:r>
              <a:rPr lang="en-US" dirty="0"/>
              <a:t>In acquire function:</a:t>
            </a:r>
          </a:p>
          <a:p>
            <a:pPr lvl="1"/>
            <a:r>
              <a:rPr lang="en-US" dirty="0"/>
              <a:t>loop </a:t>
            </a:r>
            <a:r>
              <a:rPr lang="en-US" dirty="0" err="1"/>
              <a:t>xchg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Each round atomically read lock and set the lock to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3F48E-DF93-4FA6-9EBF-F8B2E7C03251}"/>
              </a:ext>
            </a:extLst>
          </p:cNvPr>
          <p:cNvSpPr/>
          <p:nvPr/>
        </p:nvSpPr>
        <p:spPr>
          <a:xfrm>
            <a:off x="6213233" y="1414562"/>
            <a:ext cx="58337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acquire(struct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pushcli</a:t>
            </a:r>
            <a:r>
              <a:rPr lang="en-US" dirty="0">
                <a:latin typeface="Courier" pitchFamily="2" charset="0"/>
              </a:rPr>
              <a:t>(); // disable interrupts to avoid deadlock.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b="1" dirty="0">
                <a:latin typeface="Courier" pitchFamily="2" charset="0"/>
              </a:rPr>
              <a:t>// The </a:t>
            </a:r>
            <a:r>
              <a:rPr lang="en-US" b="1" dirty="0" err="1">
                <a:latin typeface="Courier" pitchFamily="2" charset="0"/>
              </a:rPr>
              <a:t>xchg</a:t>
            </a:r>
            <a:r>
              <a:rPr lang="en-US" b="1" dirty="0">
                <a:latin typeface="Courier" pitchFamily="2" charset="0"/>
              </a:rPr>
              <a:t> is atomic.</a:t>
            </a:r>
            <a:br>
              <a:rPr lang="en-US" b="1" dirty="0">
                <a:latin typeface="Courier" pitchFamily="2" charset="0"/>
              </a:rPr>
            </a:br>
            <a:r>
              <a:rPr lang="en-US" b="1" dirty="0">
                <a:latin typeface="Courier" pitchFamily="2" charset="0"/>
              </a:rPr>
              <a:t>    while(</a:t>
            </a:r>
            <a:r>
              <a:rPr lang="en-US" dirty="0" err="1">
                <a:latin typeface="Courier" pitchFamily="2" charset="0"/>
              </a:rPr>
              <a:t>xchg</a:t>
            </a:r>
            <a:r>
              <a:rPr lang="en-US" b="1" dirty="0">
                <a:latin typeface="Courier" pitchFamily="2" charset="0"/>
              </a:rPr>
              <a:t>(</a:t>
            </a:r>
            <a:r>
              <a:rPr lang="en-US" dirty="0">
                <a:latin typeface="Courier" pitchFamily="2" charset="0"/>
              </a:rPr>
              <a:t>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−&gt;locked, 1</a:t>
            </a:r>
            <a:r>
              <a:rPr lang="en-US" b="1" dirty="0">
                <a:latin typeface="Courier" pitchFamily="2" charset="0"/>
              </a:rPr>
              <a:t>) != 0);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// Record info about lock acquisition for debugging.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cpu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mycpu</a:t>
            </a:r>
            <a:r>
              <a:rPr lang="en-US" dirty="0">
                <a:latin typeface="Courier" pitchFamily="2" charset="0"/>
              </a:rPr>
              <a:t>();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getcallerpcs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−&gt;pcs);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1FCB0-CFD8-44A1-A63D-58244536C209}"/>
              </a:ext>
            </a:extLst>
          </p:cNvPr>
          <p:cNvSpPr/>
          <p:nvPr/>
        </p:nvSpPr>
        <p:spPr>
          <a:xfrm>
            <a:off x="6213233" y="3366856"/>
            <a:ext cx="5181600" cy="787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3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B5420-7FF2-42FE-8AEF-DF9C64CB0A8A}"/>
              </a:ext>
            </a:extLst>
          </p:cNvPr>
          <p:cNvSpPr/>
          <p:nvPr/>
        </p:nvSpPr>
        <p:spPr>
          <a:xfrm>
            <a:off x="1680690" y="3908394"/>
            <a:ext cx="899026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8FB05D-A996-40E9-BAFC-B83B385DA583}"/>
              </a:ext>
            </a:extLst>
          </p:cNvPr>
          <p:cNvSpPr/>
          <p:nvPr/>
        </p:nvSpPr>
        <p:spPr>
          <a:xfrm>
            <a:off x="1716201" y="4033232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2CA29-6368-49FE-8DC2-E9D7BF9FB1F2}"/>
              </a:ext>
            </a:extLst>
          </p:cNvPr>
          <p:cNvSpPr txBox="1"/>
          <p:nvPr/>
        </p:nvSpPr>
        <p:spPr>
          <a:xfrm>
            <a:off x="1080855" y="413221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1B54F6-2686-4906-A1D5-6D16247EAB74}"/>
              </a:ext>
            </a:extLst>
          </p:cNvPr>
          <p:cNvCxnSpPr>
            <a:cxnSpLocks/>
          </p:cNvCxnSpPr>
          <p:nvPr/>
        </p:nvCxnSpPr>
        <p:spPr>
          <a:xfrm>
            <a:off x="1763400" y="4986329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AE3AC1-9E42-43D9-B2EB-8127AC1D260E}"/>
              </a:ext>
            </a:extLst>
          </p:cNvPr>
          <p:cNvSpPr txBox="1"/>
          <p:nvPr/>
        </p:nvSpPr>
        <p:spPr>
          <a:xfrm>
            <a:off x="9419946" y="5107136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40BA7D-2C26-46E4-9FBB-34AA740B3E2C}"/>
              </a:ext>
            </a:extLst>
          </p:cNvPr>
          <p:cNvSpPr/>
          <p:nvPr/>
        </p:nvSpPr>
        <p:spPr>
          <a:xfrm>
            <a:off x="3564976" y="4033232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B34C10-EBCA-43D7-BCDA-4C8F0162B602}"/>
              </a:ext>
            </a:extLst>
          </p:cNvPr>
          <p:cNvSpPr/>
          <p:nvPr/>
        </p:nvSpPr>
        <p:spPr>
          <a:xfrm>
            <a:off x="6577467" y="4019940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F936FD-9334-4FCB-9197-BF7AA0DB9798}"/>
              </a:ext>
            </a:extLst>
          </p:cNvPr>
          <p:cNvSpPr/>
          <p:nvPr/>
        </p:nvSpPr>
        <p:spPr>
          <a:xfrm>
            <a:off x="5890925" y="4033232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823D32-4D13-4864-AA50-369C69B9A9C0}"/>
              </a:ext>
            </a:extLst>
          </p:cNvPr>
          <p:cNvSpPr/>
          <p:nvPr/>
        </p:nvSpPr>
        <p:spPr>
          <a:xfrm>
            <a:off x="8246317" y="4019940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7F99ED-4CCF-4149-ACD9-3AEFC8110E59}"/>
              </a:ext>
            </a:extLst>
          </p:cNvPr>
          <p:cNvSpPr/>
          <p:nvPr/>
        </p:nvSpPr>
        <p:spPr>
          <a:xfrm>
            <a:off x="5228061" y="5822041"/>
            <a:ext cx="1349406" cy="60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E635BC-8C00-496D-B194-AEFEAB4DA0A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571491" y="4514837"/>
            <a:ext cx="2528249" cy="122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9E5615-B2F1-4D20-9B01-188AF642DDB3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658853" y="4514837"/>
            <a:ext cx="866331" cy="1096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722D96-58E7-4B11-977F-092381C764A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5902764" y="4514837"/>
            <a:ext cx="262335" cy="1086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F82A40-2EC1-4C37-9D71-55F8E11795A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297226" y="4501545"/>
            <a:ext cx="1048603" cy="109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19A594-1077-4165-BBD0-8F47D4FC65D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719474" y="4501545"/>
            <a:ext cx="2335230" cy="1195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Graphic 42" descr="Lock">
            <a:extLst>
              <a:ext uri="{FF2B5EF4-FFF2-40B4-BE49-F238E27FC236}">
                <a16:creationId xmlns:a16="http://schemas.microsoft.com/office/drawing/2014/main" id="{A7EEB590-3750-429F-AAA2-F5E1C224B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769" y="3504450"/>
            <a:ext cx="471444" cy="471444"/>
          </a:xfrm>
          <a:prstGeom prst="rect">
            <a:avLst/>
          </a:prstGeom>
        </p:spPr>
      </p:pic>
      <p:pic>
        <p:nvPicPr>
          <p:cNvPr id="44" name="Graphic 43" descr="Unlock">
            <a:extLst>
              <a:ext uri="{FF2B5EF4-FFF2-40B4-BE49-F238E27FC236}">
                <a16:creationId xmlns:a16="http://schemas.microsoft.com/office/drawing/2014/main" id="{575450FA-0B9F-4026-B29A-F604E8A9E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5232" y="3494320"/>
            <a:ext cx="471444" cy="471444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35B5129D-DF2C-415C-9DED-BC7DEE00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106" y="3504450"/>
            <a:ext cx="471444" cy="471444"/>
          </a:xfrm>
          <a:prstGeom prst="rect">
            <a:avLst/>
          </a:prstGeom>
        </p:spPr>
      </p:pic>
      <p:pic>
        <p:nvPicPr>
          <p:cNvPr id="46" name="Graphic 45" descr="Unlock">
            <a:extLst>
              <a:ext uri="{FF2B5EF4-FFF2-40B4-BE49-F238E27FC236}">
                <a16:creationId xmlns:a16="http://schemas.microsoft.com/office/drawing/2014/main" id="{8FE2F956-E81E-48D5-9744-38E4EF197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8197" y="3479285"/>
            <a:ext cx="471444" cy="47144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1857553-D7D9-4BF4-A72A-1AAC4B63929B}"/>
              </a:ext>
            </a:extLst>
          </p:cNvPr>
          <p:cNvSpPr/>
          <p:nvPr/>
        </p:nvSpPr>
        <p:spPr>
          <a:xfrm>
            <a:off x="9961019" y="4011132"/>
            <a:ext cx="585801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E76A2C3-9D05-49C6-9B24-20E8AA1A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But the we have another issue</a:t>
            </a:r>
          </a:p>
          <a:p>
            <a:pPr lvl="1"/>
            <a:r>
              <a:rPr lang="en-US" dirty="0"/>
              <a:t>Busy waiting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158FCF-BDDE-4AAE-A6E7-8492C26F7B70}"/>
              </a:ext>
            </a:extLst>
          </p:cNvPr>
          <p:cNvSpPr/>
          <p:nvPr/>
        </p:nvSpPr>
        <p:spPr>
          <a:xfrm>
            <a:off x="3468332" y="3862983"/>
            <a:ext cx="2358972" cy="83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D401E2-52E8-423B-B050-38E3E0FCD55B}"/>
              </a:ext>
            </a:extLst>
          </p:cNvPr>
          <p:cNvSpPr/>
          <p:nvPr/>
        </p:nvSpPr>
        <p:spPr>
          <a:xfrm>
            <a:off x="8181385" y="3787588"/>
            <a:ext cx="1730670" cy="83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DD891E-2176-4E4B-B524-EC862F45FB58}"/>
              </a:ext>
            </a:extLst>
          </p:cNvPr>
          <p:cNvSpPr txBox="1"/>
          <p:nvPr/>
        </p:nvSpPr>
        <p:spPr>
          <a:xfrm>
            <a:off x="3835615" y="3463763"/>
            <a:ext cx="17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CPU time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5A661E-473F-4380-A08A-C9E772FC9006}"/>
              </a:ext>
            </a:extLst>
          </p:cNvPr>
          <p:cNvSpPr txBox="1"/>
          <p:nvPr/>
        </p:nvSpPr>
        <p:spPr>
          <a:xfrm>
            <a:off x="8294980" y="3422921"/>
            <a:ext cx="17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CPU time</a:t>
            </a:r>
          </a:p>
        </p:txBody>
      </p:sp>
    </p:spTree>
    <p:extLst>
      <p:ext uri="{BB962C8B-B14F-4D97-AF65-F5344CB8AC3E}">
        <p14:creationId xmlns:p14="http://schemas.microsoft.com/office/powerpoint/2010/main" val="237789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B57FA-A865-4D6A-AA8E-00531C94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Sleep Locks</a:t>
            </a:r>
          </a:p>
          <a:p>
            <a:pPr lvl="1"/>
            <a:r>
              <a:rPr lang="en-US" dirty="0"/>
              <a:t>For code need to hold a lock for a long time (read/write to disk)</a:t>
            </a:r>
          </a:p>
          <a:p>
            <a:r>
              <a:rPr lang="en-US" dirty="0"/>
              <a:t>Avoids the schedule of “spin locked” processes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43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B57FA-A865-4D6A-AA8E-00531C94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Sleep Locks</a:t>
            </a:r>
          </a:p>
          <a:p>
            <a:pPr lvl="1"/>
            <a:r>
              <a:rPr lang="en-US" dirty="0"/>
              <a:t>For code need to hold a lock for a long time (read/write to disk)</a:t>
            </a:r>
          </a:p>
          <a:p>
            <a:r>
              <a:rPr lang="en-US" dirty="0"/>
              <a:t>Avoids the schedule of “spin locked” processes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7B0A94-132A-4650-9540-2F4A40248564}"/>
              </a:ext>
            </a:extLst>
          </p:cNvPr>
          <p:cNvSpPr/>
          <p:nvPr/>
        </p:nvSpPr>
        <p:spPr>
          <a:xfrm>
            <a:off x="944880" y="35976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 err="1">
                <a:latin typeface="Courier" pitchFamily="2" charset="0"/>
              </a:rPr>
              <a:t>acquiresleep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    acquire(&amp;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while 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−&gt;locked) { </a:t>
            </a:r>
          </a:p>
          <a:p>
            <a:r>
              <a:rPr lang="en-US" dirty="0">
                <a:latin typeface="Courier" pitchFamily="2" charset="0"/>
              </a:rPr>
              <a:t>        sleep(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}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 = 1;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; </a:t>
            </a:r>
          </a:p>
          <a:p>
            <a:r>
              <a:rPr lang="en-US" dirty="0">
                <a:latin typeface="Courier" pitchFamily="2" charset="0"/>
              </a:rPr>
              <a:t>    release(&amp;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A096F-F423-4513-AF47-7273592B6987}"/>
              </a:ext>
            </a:extLst>
          </p:cNvPr>
          <p:cNvSpPr/>
          <p:nvPr/>
        </p:nvSpPr>
        <p:spPr>
          <a:xfrm>
            <a:off x="6447186" y="35976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 err="1">
                <a:latin typeface="Courier" pitchFamily="2" charset="0"/>
              </a:rPr>
              <a:t>releasesleep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    acquire(&amp;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 = 0;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 = 0; </a:t>
            </a:r>
          </a:p>
          <a:p>
            <a:r>
              <a:rPr lang="en-US" dirty="0">
                <a:latin typeface="Courier" pitchFamily="2" charset="0"/>
              </a:rPr>
              <a:t>    wakeup(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release(&amp;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752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2083442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272455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B57FA-A865-4D6A-AA8E-00531C94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Sleep Locks</a:t>
            </a:r>
          </a:p>
          <a:p>
            <a:pPr lvl="1"/>
            <a:r>
              <a:rPr lang="en-US" dirty="0"/>
              <a:t>For code need to hold a lock for a long time (read/write to disk)</a:t>
            </a:r>
          </a:p>
          <a:p>
            <a:r>
              <a:rPr lang="en-US" dirty="0"/>
              <a:t>Avoids the schedule of “spin locked” processes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7B0A94-132A-4650-9540-2F4A40248564}"/>
              </a:ext>
            </a:extLst>
          </p:cNvPr>
          <p:cNvSpPr/>
          <p:nvPr/>
        </p:nvSpPr>
        <p:spPr>
          <a:xfrm>
            <a:off x="944880" y="35976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 err="1">
                <a:latin typeface="Courier" pitchFamily="2" charset="0"/>
              </a:rPr>
              <a:t>acquiresleep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b="1" dirty="0">
                <a:latin typeface="Courier" pitchFamily="2" charset="0"/>
              </a:rPr>
              <a:t>acquire(&amp;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while 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−&gt;locked) { </a:t>
            </a:r>
          </a:p>
          <a:p>
            <a:r>
              <a:rPr lang="en-US" dirty="0">
                <a:latin typeface="Courier" pitchFamily="2" charset="0"/>
              </a:rPr>
              <a:t>        sleep(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}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 = 1;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; </a:t>
            </a:r>
          </a:p>
          <a:p>
            <a:r>
              <a:rPr lang="en-US" dirty="0">
                <a:latin typeface="Courier" pitchFamily="2" charset="0"/>
              </a:rPr>
              <a:t>    </a:t>
            </a:r>
            <a:r>
              <a:rPr lang="en-US" b="1" dirty="0">
                <a:latin typeface="Courier" pitchFamily="2" charset="0"/>
              </a:rPr>
              <a:t>release(&amp;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A096F-F423-4513-AF47-7273592B6987}"/>
              </a:ext>
            </a:extLst>
          </p:cNvPr>
          <p:cNvSpPr/>
          <p:nvPr/>
        </p:nvSpPr>
        <p:spPr>
          <a:xfrm>
            <a:off x="6447186" y="35976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 err="1">
                <a:latin typeface="Courier" pitchFamily="2" charset="0"/>
              </a:rPr>
              <a:t>releasesleep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acquire(&amp;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 = 0;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 = 0; </a:t>
            </a:r>
          </a:p>
          <a:p>
            <a:r>
              <a:rPr lang="en-US" dirty="0">
                <a:latin typeface="Courier" pitchFamily="2" charset="0"/>
              </a:rPr>
              <a:t>    wakeup(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release(&amp;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2480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401C67-D4D8-4E5E-A5F4-0C032EF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1246" cy="4351338"/>
          </a:xfrm>
        </p:spPr>
        <p:txBody>
          <a:bodyPr/>
          <a:lstStyle/>
          <a:p>
            <a:r>
              <a:rPr lang="en-US" dirty="0"/>
              <a:t>Put one process to sleep waiting for event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 current process as sleeping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 </a:t>
            </a:r>
            <a:r>
              <a:rPr lang="en-US" b="1" dirty="0" err="1"/>
              <a:t>sched</a:t>
            </a:r>
            <a:r>
              <a:rPr lang="en-US" b="1" dirty="0"/>
              <a:t>() </a:t>
            </a:r>
            <a:r>
              <a:rPr lang="en-US" dirty="0"/>
              <a:t>to release the processor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C27EC-BED4-4A99-B045-4A81BA2F4E63}"/>
              </a:ext>
            </a:extLst>
          </p:cNvPr>
          <p:cNvSpPr/>
          <p:nvPr/>
        </p:nvSpPr>
        <p:spPr>
          <a:xfrm>
            <a:off x="6629115" y="2107199"/>
            <a:ext cx="5426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>
                <a:latin typeface="Courier" pitchFamily="2" charset="0"/>
              </a:rPr>
              <a:t>sleep(void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  <a:endParaRPr lang="en-US" dirty="0">
              <a:effectLst/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altLang="zh-CN" dirty="0">
                <a:latin typeface="Courier" pitchFamily="2" charset="0"/>
              </a:rPr>
              <a:t>…</a:t>
            </a:r>
          </a:p>
          <a:p>
            <a:r>
              <a:rPr lang="en-US" dirty="0">
                <a:latin typeface="Courier" pitchFamily="2" charset="0"/>
              </a:rPr>
              <a:t>  p−&gt;state = SLEEPING;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b="1" dirty="0" err="1">
                <a:latin typeface="Courier" pitchFamily="2" charset="0"/>
              </a:rPr>
              <a:t>sched</a:t>
            </a:r>
            <a:r>
              <a:rPr lang="en-US" b="1" dirty="0">
                <a:latin typeface="Courier" pitchFamily="2" charset="0"/>
              </a:rPr>
              <a:t>(); </a:t>
            </a:r>
          </a:p>
          <a:p>
            <a:r>
              <a:rPr lang="en-US" altLang="zh-CN" dirty="0">
                <a:latin typeface="Courier" pitchFamily="2" charset="0"/>
              </a:rPr>
              <a:t>    …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112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401C67-D4D8-4E5E-A5F4-0C032EF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1246" cy="4351338"/>
          </a:xfrm>
        </p:spPr>
        <p:txBody>
          <a:bodyPr/>
          <a:lstStyle/>
          <a:p>
            <a:r>
              <a:rPr lang="en-US" dirty="0"/>
              <a:t>Put one process to sleep waiting for event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 current process as sleeping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 </a:t>
            </a:r>
            <a:r>
              <a:rPr lang="en-US" b="1" dirty="0" err="1"/>
              <a:t>sched</a:t>
            </a:r>
            <a:r>
              <a:rPr lang="en-US" b="1" dirty="0"/>
              <a:t>() </a:t>
            </a:r>
            <a:r>
              <a:rPr lang="en-US" dirty="0"/>
              <a:t>to release the processor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C27EC-BED4-4A99-B045-4A81BA2F4E63}"/>
              </a:ext>
            </a:extLst>
          </p:cNvPr>
          <p:cNvSpPr/>
          <p:nvPr/>
        </p:nvSpPr>
        <p:spPr>
          <a:xfrm>
            <a:off x="6310138" y="117693"/>
            <a:ext cx="542676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if(p == 0)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panic("sleep");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== 0)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 without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");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!= 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){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acquire(&amp;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release(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p−&gt;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p−&gt;state = SLEEPING;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sched();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p-&gt;</a:t>
            </a:r>
            <a:r>
              <a:rPr lang="en-US" altLang="zh-CN" dirty="0" err="1">
                <a:latin typeface="Courier" pitchFamily="2" charset="0"/>
              </a:rPr>
              <a:t>chan</a:t>
            </a:r>
            <a:r>
              <a:rPr lang="en-US" altLang="zh-CN" dirty="0">
                <a:latin typeface="Courier" pitchFamily="2" charset="0"/>
              </a:rPr>
              <a:t> = 0</a:t>
            </a:r>
          </a:p>
          <a:p>
            <a:r>
              <a:rPr lang="en-US" dirty="0">
                <a:latin typeface="Courier" pitchFamily="2" charset="0"/>
              </a:rPr>
              <a:t>  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!= 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){ </a:t>
            </a:r>
          </a:p>
          <a:p>
            <a:r>
              <a:rPr lang="en-US" dirty="0">
                <a:latin typeface="Courier" pitchFamily="2" charset="0"/>
              </a:rPr>
              <a:t>    release(&amp;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acquire(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488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401C67-D4D8-4E5E-A5F4-0C032EF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97249" cy="4351338"/>
          </a:xfrm>
        </p:spPr>
        <p:txBody>
          <a:bodyPr/>
          <a:lstStyle/>
          <a:p>
            <a:r>
              <a:rPr lang="en-US" dirty="0"/>
              <a:t>Wake up process when event happened</a:t>
            </a:r>
          </a:p>
          <a:p>
            <a:r>
              <a:rPr lang="en-US" dirty="0"/>
              <a:t>Mark a waiting process as runnable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86605-14F3-4391-BE51-2D631373B560}"/>
              </a:ext>
            </a:extLst>
          </p:cNvPr>
          <p:cNvSpPr/>
          <p:nvPr/>
        </p:nvSpPr>
        <p:spPr>
          <a:xfrm>
            <a:off x="2165028" y="3586326"/>
            <a:ext cx="796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static void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wakeup(void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struct proc *p;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for(p = 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; p &lt; &amp;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[NPROC]; p++)</a:t>
            </a:r>
          </a:p>
          <a:p>
            <a:r>
              <a:rPr lang="en-US" dirty="0">
                <a:latin typeface="Courier" pitchFamily="2" charset="0"/>
              </a:rPr>
              <a:t>        if(p−&gt;state == SLEEPING &amp;&amp; p−&gt;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 == 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p−&gt;state = RUNNABLE;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532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401C67-D4D8-4E5E-A5F4-0C032EF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1246" cy="4351338"/>
          </a:xfrm>
        </p:spPr>
        <p:txBody>
          <a:bodyPr/>
          <a:lstStyle/>
          <a:p>
            <a:r>
              <a:rPr lang="en-US" dirty="0"/>
              <a:t>Who needs to be a </a:t>
            </a:r>
            <a:r>
              <a:rPr lang="en-US" dirty="0" err="1"/>
              <a:t>syscall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SpinLocks</a:t>
            </a:r>
            <a:endParaRPr lang="en-US" dirty="0"/>
          </a:p>
          <a:p>
            <a:pPr lvl="1"/>
            <a:r>
              <a:rPr lang="en-US" dirty="0" err="1"/>
              <a:t>SleepLocks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3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Lab exercise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88238"/>
          </a:xfrm>
        </p:spPr>
        <p:txBody>
          <a:bodyPr>
            <a:normAutofit/>
          </a:bodyPr>
          <a:lstStyle/>
          <a:p>
            <a:r>
              <a:rPr lang="en-US" b="1" dirty="0"/>
              <a:t>PROCESS SYNCHRONIZATION IN XV6</a:t>
            </a:r>
          </a:p>
          <a:p>
            <a:pPr lvl="1"/>
            <a:r>
              <a:rPr lang="en-US" b="1" dirty="0"/>
              <a:t>Due</a:t>
            </a:r>
            <a:r>
              <a:rPr lang="en-US" dirty="0"/>
              <a:t>: Friday, February 22, 2019 @11:59pm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 2 - step 5:  </a:t>
            </a:r>
            <a:r>
              <a:rPr lang="en-US" dirty="0" err="1"/>
              <a:t>user.h</a:t>
            </a:r>
            <a:endParaRPr lang="en-US" dirty="0"/>
          </a:p>
          <a:p>
            <a:pPr lvl="2"/>
            <a:r>
              <a:rPr lang="en-US" dirty="0"/>
              <a:t>Add declaration for </a:t>
            </a:r>
            <a:r>
              <a:rPr lang="en-US" dirty="0" err="1"/>
              <a:t>init_lock</a:t>
            </a:r>
            <a:r>
              <a:rPr lang="en-US" dirty="0"/>
              <a:t>() </a:t>
            </a:r>
          </a:p>
          <a:p>
            <a:pPr lvl="3"/>
            <a:r>
              <a:rPr lang="en-US" dirty="0"/>
              <a:t>void </a:t>
            </a:r>
            <a:r>
              <a:rPr lang="en-US" dirty="0" err="1"/>
              <a:t>init_lock</a:t>
            </a:r>
            <a:r>
              <a:rPr lang="en-US" dirty="0"/>
              <a:t>(struct spinlock *);</a:t>
            </a:r>
          </a:p>
          <a:p>
            <a:pPr lvl="2"/>
            <a:r>
              <a:rPr lang="en-US" dirty="0"/>
              <a:t>struct </a:t>
            </a:r>
            <a:r>
              <a:rPr lang="en-US" dirty="0" err="1"/>
              <a:t>condvar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struct spinlock;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 3 - step 8:  </a:t>
            </a:r>
            <a:r>
              <a:rPr lang="en-US" dirty="0" err="1"/>
              <a:t>defs.h</a:t>
            </a:r>
            <a:endParaRPr lang="en-US" dirty="0"/>
          </a:p>
          <a:p>
            <a:pPr lvl="2"/>
            <a:r>
              <a:rPr lang="en-US" dirty="0"/>
              <a:t>Add declaration for sleep1() 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02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5 – Synchronization with xv6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r>
              <a:rPr lang="en-US" dirty="0"/>
              <a:t>(Slides credited to Henrique Potter)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9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361927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4666249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68338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361927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4666249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91E9D-3466-4536-8A87-B1A06F964207}"/>
              </a:ext>
            </a:extLst>
          </p:cNvPr>
          <p:cNvSpPr/>
          <p:nvPr/>
        </p:nvSpPr>
        <p:spPr>
          <a:xfrm>
            <a:off x="5455179" y="3553838"/>
            <a:ext cx="4150460" cy="4816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B6BA3-524E-473E-9A82-7D7871D46F61}"/>
              </a:ext>
            </a:extLst>
          </p:cNvPr>
          <p:cNvSpPr txBox="1"/>
          <p:nvPr/>
        </p:nvSpPr>
        <p:spPr>
          <a:xfrm>
            <a:off x="5474412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F7E79-6AB7-4FAD-9576-C16FC873620D}"/>
              </a:ext>
            </a:extLst>
          </p:cNvPr>
          <p:cNvSpPr txBox="1"/>
          <p:nvPr/>
        </p:nvSpPr>
        <p:spPr>
          <a:xfrm>
            <a:off x="8760185" y="3622948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AA3E03-D9CA-45D2-AB38-77299384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OS</a:t>
            </a:r>
            <a:r>
              <a:rPr lang="en-US" dirty="0"/>
              <a:t> chooses another processes to execute once the first finishes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8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361927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4666249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91E9D-3466-4536-8A87-B1A06F964207}"/>
              </a:ext>
            </a:extLst>
          </p:cNvPr>
          <p:cNvSpPr/>
          <p:nvPr/>
        </p:nvSpPr>
        <p:spPr>
          <a:xfrm>
            <a:off x="5455179" y="3553838"/>
            <a:ext cx="4150460" cy="4816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B6BA3-524E-473E-9A82-7D7871D46F61}"/>
              </a:ext>
            </a:extLst>
          </p:cNvPr>
          <p:cNvSpPr txBox="1"/>
          <p:nvPr/>
        </p:nvSpPr>
        <p:spPr>
          <a:xfrm>
            <a:off x="5474412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F7E79-6AB7-4FAD-9576-C16FC873620D}"/>
              </a:ext>
            </a:extLst>
          </p:cNvPr>
          <p:cNvSpPr txBox="1"/>
          <p:nvPr/>
        </p:nvSpPr>
        <p:spPr>
          <a:xfrm>
            <a:off x="8760185" y="3622948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2054E-1B7E-44CB-8489-E2018052F50A}"/>
              </a:ext>
            </a:extLst>
          </p:cNvPr>
          <p:cNvSpPr/>
          <p:nvPr/>
        </p:nvSpPr>
        <p:spPr>
          <a:xfrm>
            <a:off x="9681910" y="3551167"/>
            <a:ext cx="829399" cy="4816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6E7BBF-7EF5-483B-A2C8-4CE53496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OS</a:t>
            </a:r>
            <a:r>
              <a:rPr lang="en-US" dirty="0"/>
              <a:t> chooses another processes to execute once the first finishes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917670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A5AE060-D2CD-431A-B9A6-7C0E2606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897"/>
          </a:xfrm>
        </p:spPr>
        <p:txBody>
          <a:bodyPr>
            <a:normAutofit/>
          </a:bodyPr>
          <a:lstStyle/>
          <a:p>
            <a:r>
              <a:rPr lang="en-US" dirty="0"/>
              <a:t>What if P1 is a big process?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0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78CDA0-1691-4A65-AFB6-3DF43E05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9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1445</Words>
  <Application>Microsoft Macintosh PowerPoint</Application>
  <PresentationFormat>Widescreen</PresentationFormat>
  <Paragraphs>600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</vt:lpstr>
      <vt:lpstr>Office Theme</vt:lpstr>
      <vt:lpstr>CS 1550</vt:lpstr>
      <vt:lpstr>Keep in mind the different qemu</vt:lpstr>
      <vt:lpstr>Locks – Processes without sharing CPU</vt:lpstr>
      <vt:lpstr>Locks – Processes without sharing CPU</vt:lpstr>
      <vt:lpstr>Locks – Processes without sharing CPU</vt:lpstr>
      <vt:lpstr>Locks – Processes without sharing CPU</vt:lpstr>
      <vt:lpstr>Locks – Processes without sharing CPU</vt:lpstr>
      <vt:lpstr>Locks – Processes without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PowerPoint Presentation</vt:lpstr>
      <vt:lpstr>Locks – Processes sharing CPU</vt:lpstr>
      <vt:lpstr>Locks – Processes sharing CPU</vt:lpstr>
      <vt:lpstr>CS 1550 – Lab exercise 2 </vt:lpstr>
      <vt:lpstr>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CS0445</dc:title>
  <dc:creator>Brittes Potter, Henrique Potter</dc:creator>
  <cp:lastModifiedBy>Khan, Maher Hassan</cp:lastModifiedBy>
  <cp:revision>171</cp:revision>
  <dcterms:created xsi:type="dcterms:W3CDTF">2017-05-22T19:21:49Z</dcterms:created>
  <dcterms:modified xsi:type="dcterms:W3CDTF">2019-02-05T05:21:17Z</dcterms:modified>
</cp:coreProperties>
</file>