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76" r:id="rId2"/>
    <p:sldId id="447" r:id="rId3"/>
    <p:sldId id="443" r:id="rId4"/>
    <p:sldId id="471" r:id="rId5"/>
    <p:sldId id="258" r:id="rId6"/>
    <p:sldId id="462" r:id="rId7"/>
    <p:sldId id="449" r:id="rId8"/>
    <p:sldId id="448" r:id="rId9"/>
    <p:sldId id="450" r:id="rId10"/>
    <p:sldId id="451" r:id="rId11"/>
    <p:sldId id="463" r:id="rId12"/>
    <p:sldId id="260" r:id="rId13"/>
    <p:sldId id="262" r:id="rId14"/>
    <p:sldId id="263" r:id="rId15"/>
    <p:sldId id="264" r:id="rId16"/>
    <p:sldId id="265" r:id="rId17"/>
    <p:sldId id="464" r:id="rId18"/>
    <p:sldId id="272" r:id="rId19"/>
    <p:sldId id="465" r:id="rId20"/>
    <p:sldId id="467" r:id="rId21"/>
    <p:sldId id="273" r:id="rId22"/>
    <p:sldId id="470" r:id="rId23"/>
    <p:sldId id="469" r:id="rId24"/>
    <p:sldId id="267" r:id="rId25"/>
    <p:sldId id="452" r:id="rId26"/>
    <p:sldId id="454" r:id="rId27"/>
    <p:sldId id="268" r:id="rId28"/>
    <p:sldId id="455" r:id="rId29"/>
    <p:sldId id="456" r:id="rId30"/>
    <p:sldId id="275" r:id="rId31"/>
    <p:sldId id="457" r:id="rId32"/>
    <p:sldId id="458" r:id="rId33"/>
    <p:sldId id="459" r:id="rId34"/>
    <p:sldId id="274" r:id="rId35"/>
    <p:sldId id="460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2039" autoAdjust="0"/>
  </p:normalViewPr>
  <p:slideViewPr>
    <p:cSldViewPr snapToGrid="0" snapToObjects="1">
      <p:cViewPr varScale="1">
        <p:scale>
          <a:sx n="55" d="100"/>
          <a:sy n="55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endParaRPr lang="en-US" dirty="0"/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the trap with the proper error id allocate a physical frame and map it to virtual page (add an entry in the page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endParaRPr lang="en-US" dirty="0"/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r>
              <a:rPr lang="en-US" dirty="0"/>
              <a:t>BSS  = Block started by symbol</a:t>
            </a:r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allows forked process to access it while malloc </a:t>
            </a:r>
            <a:r>
              <a:rPr lang="en-US" dirty="0" err="1"/>
              <a:t>doesnt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is the end of how big heap can grow</a:t>
            </a:r>
          </a:p>
          <a:p>
            <a:r>
              <a:rPr lang="en-US" dirty="0"/>
              <a:t>Program break marks the end of the </a:t>
            </a:r>
            <a:r>
              <a:rPr lang="en-US" dirty="0" err="1"/>
              <a:t>unitialized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is the end of how big heap can grow</a:t>
            </a:r>
          </a:p>
          <a:p>
            <a:r>
              <a:rPr lang="en-US" dirty="0"/>
              <a:t>Program break marks the end of the </a:t>
            </a:r>
            <a:r>
              <a:rPr lang="en-US" dirty="0" err="1"/>
              <a:t>unitialized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11 – Lab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35855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75492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54814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8917" y="404985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malloc</a:t>
            </a:r>
            <a:r>
              <a:rPr lang="en-US" dirty="0"/>
              <a:t>()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10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8916" y="235431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49868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</a:p>
          <a:p>
            <a:r>
              <a:rPr lang="en-US" dirty="0">
                <a:solidFill>
                  <a:srgbClr val="0070C0"/>
                </a:solidFill>
              </a:rPr>
              <a:t>	// 4B pointed by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Heap</a:t>
            </a:r>
          </a:p>
          <a:p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</a:t>
            </a:r>
            <a:r>
              <a:rPr lang="en-US" dirty="0" err="1"/>
              <a:t>malloc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// </a:t>
            </a:r>
            <a:r>
              <a:rPr lang="en-US" dirty="0" err="1">
                <a:solidFill>
                  <a:srgbClr val="0070C0"/>
                </a:solidFill>
              </a:rPr>
              <a:t>mptr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4K pointed by </a:t>
            </a:r>
            <a:r>
              <a:rPr lang="en-US" dirty="0" err="1">
                <a:solidFill>
                  <a:srgbClr val="0070C0"/>
                </a:solidFill>
              </a:rPr>
              <a:t>mptr</a:t>
            </a:r>
            <a:r>
              <a:rPr lang="en-US" dirty="0">
                <a:solidFill>
                  <a:srgbClr val="0070C0"/>
                </a:solidFill>
              </a:rPr>
              <a:t>: memory Mapping </a:t>
            </a:r>
          </a:p>
          <a:p>
            <a:r>
              <a:rPr lang="en-US" dirty="0"/>
              <a:t>	char * </a:t>
            </a:r>
            <a:r>
              <a:rPr lang="en-US" dirty="0" err="1"/>
              <a:t>mptr</a:t>
            </a:r>
            <a:r>
              <a:rPr lang="en-US" dirty="0"/>
              <a:t> = (char*)</a:t>
            </a:r>
            <a:r>
              <a:rPr lang="en-US" dirty="0" err="1"/>
              <a:t>mmap</a:t>
            </a:r>
            <a:r>
              <a:rPr lang="en-US" dirty="0"/>
              <a:t>(</a:t>
            </a:r>
            <a:r>
              <a:rPr lang="mr-IN" dirty="0"/>
              <a:t>…</a:t>
            </a:r>
            <a:r>
              <a:rPr lang="en-US" dirty="0"/>
              <a:t>,4096,</a:t>
            </a:r>
            <a:r>
              <a:rPr lang="mr-IN" dirty="0"/>
              <a:t>…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8916" y="31619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04990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531C4A-8C61-45C7-9214-76136F3B6B0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8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4"/>
            <a:ext cx="1420837" cy="2208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93727" y="2871218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92355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4352224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36890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437102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0x7000000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9D4703-0B2F-415E-BAA2-3CBD2D67B0B6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B22A631-C20B-4E55-9F04-EECBFB7F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/>
              <a:t>Program break marks the end of the uninitialized data</a:t>
            </a:r>
          </a:p>
        </p:txBody>
      </p:sp>
    </p:spTree>
    <p:extLst>
      <p:ext uri="{BB962C8B-B14F-4D97-AF65-F5344CB8AC3E}">
        <p14:creationId xmlns:p14="http://schemas.microsoft.com/office/powerpoint/2010/main" val="273009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09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846387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031053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0x8000000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9D4703-0B2F-415E-BAA2-3CBD2D67B0B6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68B3BAE-A20C-4D01-8DA8-9A3FB082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/>
              <a:t>Program break marks the end of the uninitialized data</a:t>
            </a:r>
          </a:p>
        </p:txBody>
      </p:sp>
    </p:spTree>
    <p:extLst>
      <p:ext uri="{BB962C8B-B14F-4D97-AF65-F5344CB8AC3E}">
        <p14:creationId xmlns:p14="http://schemas.microsoft.com/office/powerpoint/2010/main" val="43157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86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1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0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2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5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68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4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57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68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05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497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3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846383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031049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cur_brk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cur_brk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(1024);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new_brk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0F221C-FE75-4882-8CD0-980DF179578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B1F6A3-0703-463A-9D06-BBE1DD3D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1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58747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659778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3844444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old_brk</a:t>
            </a:r>
            <a:r>
              <a:rPr lang="en-US" b="1" dirty="0"/>
              <a:t>, </a:t>
            </a:r>
            <a:r>
              <a:rPr lang="en-US" dirty="0" err="1"/>
              <a:t>cur_brk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cur_brk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old_brk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(4096);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new_brk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268" y="384653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1567" y="3613135"/>
            <a:ext cx="377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0x8001000: increase 0x8000000 by 4K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238DE-D7F3-4FA3-B097-62C94F8AD3F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17BCABD-6B95-4E82-B4C5-095F9324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58747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659778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3844444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cur_brk</a:t>
            </a:r>
            <a:r>
              <a:rPr lang="en-US" dirty="0"/>
              <a:t>, </a:t>
            </a:r>
            <a:r>
              <a:rPr lang="en-US" dirty="0" err="1"/>
              <a:t>old_brk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cur_brk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(4096);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new_brk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268" y="384653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1567" y="3613135"/>
            <a:ext cx="21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new_brk</a:t>
            </a:r>
            <a:r>
              <a:rPr lang="en-US" dirty="0"/>
              <a:t>: 0x8001000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A80345-C3DE-401B-9483-7894AC50039F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3079E15-48D4-48E9-A7A9-88939B1B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6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brk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89687" y="3587476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41567" y="3865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  0x8000000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679268" y="384652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332E5-6C4E-4099-931A-F5E1AA8A59E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1B298F5-7E6F-493F-8B29-3F4EB0C5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defines the absolute value for heap’s end</a:t>
            </a:r>
          </a:p>
        </p:txBody>
      </p:sp>
    </p:spTree>
    <p:extLst>
      <p:ext uri="{BB962C8B-B14F-4D97-AF65-F5344CB8AC3E}">
        <p14:creationId xmlns:p14="http://schemas.microsoft.com/office/powerpoint/2010/main" val="193593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brk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ret =  </a:t>
            </a:r>
            <a:r>
              <a:rPr lang="en-US" b="1" dirty="0" err="1">
                <a:latin typeface="Consolas" panose="020B0609020204030204" pitchFamily="49" charset="0"/>
              </a:rPr>
              <a:t>brk</a:t>
            </a:r>
            <a:r>
              <a:rPr lang="en-US" b="1" dirty="0">
                <a:latin typeface="Consolas" panose="020B0609020204030204" pitchFamily="49" charset="0"/>
              </a:rPr>
              <a:t>(0x8001000);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if (ret != 0) {</a:t>
            </a:r>
          </a:p>
          <a:p>
            <a:r>
              <a:rPr lang="en-US" b="1" dirty="0">
                <a:latin typeface="Consolas" panose="020B0609020204030204" pitchFamily="49" charset="0"/>
              </a:rPr>
              <a:t>	// error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89687" y="3587476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38310" y="3641257"/>
            <a:ext cx="21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program break to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96000" y="3844443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41567" y="3865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  0x8000000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679268" y="384652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567" y="361313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New: </a:t>
            </a:r>
            <a:r>
              <a:rPr lang="en-US" b="1" dirty="0"/>
              <a:t>0x8001000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332E5-6C4E-4099-931A-F5E1AA8A59E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1B298F5-7E6F-493F-8B29-3F4EB0C5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defines the absolute value for heap’s end</a:t>
            </a:r>
          </a:p>
        </p:txBody>
      </p:sp>
    </p:spTree>
    <p:extLst>
      <p:ext uri="{BB962C8B-B14F-4D97-AF65-F5344CB8AC3E}">
        <p14:creationId xmlns:p14="http://schemas.microsoft.com/office/powerpoint/2010/main" val="355010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4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get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current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 </a:t>
            </a:r>
            <a:r>
              <a:rPr lang="en-US" dirty="0" err="1"/>
              <a:t>Autograder</a:t>
            </a:r>
            <a:r>
              <a:rPr lang="en-US" dirty="0"/>
              <a:t> is 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March 29, 2019 @11:59pm</a:t>
            </a:r>
          </a:p>
          <a:p>
            <a:r>
              <a:rPr lang="en-US" b="1" dirty="0"/>
              <a:t>Late</a:t>
            </a:r>
            <a:r>
              <a:rPr lang="en-US" dirty="0"/>
              <a:t>:  Sunday, March 31, 2019 @11:59pm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4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get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current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increase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by 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9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3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r>
              <a:rPr lang="en-US" dirty="0">
                <a:solidFill>
                  <a:srgbClr val="0070C0"/>
                </a:solidFill>
              </a:rPr>
              <a:t>// deallocation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r>
              <a:rPr lang="en-US" dirty="0">
                <a:solidFill>
                  <a:srgbClr val="0070C0"/>
                </a:solidFill>
              </a:rPr>
              <a:t>// update page table, free physical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3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8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r>
              <a:rPr lang="en-US" dirty="0"/>
              <a:t>How about physical memory?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3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XV6</a:t>
            </a:r>
            <a:r>
              <a:rPr lang="en-US" dirty="0"/>
              <a:t>: Immediately allocate all 100 physical page frames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Problems</a:t>
            </a:r>
            <a:r>
              <a:rPr lang="en-US" dirty="0"/>
              <a:t>?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 (4096 * 100);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 // assume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is 0x8000000, i.e., a page-aligned virtual address</a:t>
            </a:r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Lab 4</a:t>
            </a:r>
            <a:r>
              <a:rPr lang="en-US" dirty="0"/>
              <a:t>: allocate physical page frame upon the 1</a:t>
            </a:r>
            <a:r>
              <a:rPr lang="en-US" baseline="30000" dirty="0"/>
              <a:t>st</a:t>
            </a:r>
            <a:r>
              <a:rPr lang="en-US" dirty="0"/>
              <a:t> access on that page.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[4096*99 + 50] = ‘a’;  //  the 1</a:t>
            </a:r>
            <a:r>
              <a:rPr lang="en-US" baseline="30000" dirty="0"/>
              <a:t>st</a:t>
            </a:r>
            <a:r>
              <a:rPr lang="en-US" dirty="0"/>
              <a:t> access on the 100</a:t>
            </a:r>
            <a:r>
              <a:rPr lang="en-US" baseline="30000" dirty="0"/>
              <a:t>th</a:t>
            </a:r>
            <a:r>
              <a:rPr lang="en-US" dirty="0"/>
              <a:t>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AD0389-43D5-4E9E-9BF1-2A47C8BED76F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0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r>
              <a:rPr lang="en-US" dirty="0"/>
              <a:t>Page Table: Stores mapping from virtual page to physical page frame</a:t>
            </a:r>
          </a:p>
          <a:p>
            <a:pPr marL="0" indent="0">
              <a:buNone/>
            </a:pPr>
            <a:r>
              <a:rPr lang="en-US" dirty="0"/>
              <a:t>	E.g., Virtual Page 0x8000000 -&gt; Physical 0x400000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Translating a virtual address to physical address:</a:t>
            </a:r>
          </a:p>
          <a:p>
            <a:pPr marL="0" indent="0">
              <a:buNone/>
            </a:pPr>
            <a:r>
              <a:rPr lang="en-US" dirty="0"/>
              <a:t>	Virtual address </a:t>
            </a:r>
            <a:r>
              <a:rPr lang="en-US" dirty="0">
                <a:sym typeface="Wingdings"/>
              </a:rPr>
              <a:t> (TLB ) Page Table  Physical address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A03615-8FC3-4E96-A86B-B7FFDF9D54C1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Translating virtual address 0x8000005: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Get its page-start-address 0x8000000, and </a:t>
            </a:r>
            <a:r>
              <a:rPr lang="en-US" b="1" dirty="0">
                <a:sym typeface="Wingdings"/>
              </a:rPr>
              <a:t>offset</a:t>
            </a:r>
            <a:r>
              <a:rPr lang="en-US" dirty="0">
                <a:sym typeface="Wingdings"/>
              </a:rPr>
              <a:t>-in-page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5</a:t>
            </a:r>
            <a:r>
              <a:rPr lang="en-US" dirty="0">
                <a:sym typeface="Wingdings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Search (TLB &amp;) Page Table to find the mapping of 0x8000000  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If found, e.g., 0x8000000-&gt;0x4000000: </a:t>
            </a:r>
          </a:p>
          <a:p>
            <a:pPr marL="914400" lvl="2" indent="0">
              <a:buNone/>
            </a:pPr>
            <a:r>
              <a:rPr lang="en-US" sz="2400" dirty="0">
                <a:sym typeface="Wingdings"/>
              </a:rPr>
              <a:t>	then physical address is 0x400000</a:t>
            </a:r>
            <a:r>
              <a:rPr lang="en-US" sz="2400" b="1" dirty="0">
                <a:solidFill>
                  <a:srgbClr val="FF0000"/>
                </a:solidFill>
                <a:sym typeface="Wingdings"/>
              </a:rPr>
              <a:t>5</a:t>
            </a:r>
            <a:r>
              <a:rPr lang="en-US" sz="2400" dirty="0">
                <a:sym typeface="Wingdings"/>
              </a:rPr>
              <a:t>.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If not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	found, Page 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A03615-8FC3-4E96-A86B-B7FFDF9D54C1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445"/>
          </a:xfrm>
        </p:spPr>
        <p:txBody>
          <a:bodyPr/>
          <a:lstStyle/>
          <a:p>
            <a:r>
              <a:rPr lang="en-US" dirty="0"/>
              <a:t>Add the following to top of your 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4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92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  <a:p>
            <a:pPr marL="514350" indent="-514350">
              <a:buAutoNum type="arabicPeriod"/>
            </a:pPr>
            <a:r>
              <a:rPr lang="en-US" dirty="0"/>
              <a:t>Issue Page Fault trap.  All traps are handled by trap() in </a:t>
            </a:r>
            <a:r>
              <a:rPr lang="en-US" b="1" dirty="0" err="1"/>
              <a:t>trap.c</a:t>
            </a:r>
            <a:r>
              <a:rPr lang="en-US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5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  <a:p>
            <a:pPr marL="514350" indent="-514350">
              <a:buAutoNum type="arabicPeriod"/>
            </a:pPr>
            <a:r>
              <a:rPr lang="en-US" dirty="0"/>
              <a:t>Issue Page Fault trap.  All traps are handled by trap() in </a:t>
            </a:r>
            <a:r>
              <a:rPr lang="en-US" dirty="0" err="1"/>
              <a:t>trap.c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b="1" dirty="0"/>
              <a:t>Handle Page Fault (</a:t>
            </a:r>
            <a:r>
              <a:rPr lang="en-US" b="1" i="1" dirty="0"/>
              <a:t>Hint: T_PGFLT, </a:t>
            </a:r>
            <a:r>
              <a:rPr lang="en-US" i="1" dirty="0"/>
              <a:t>how to find the faulting </a:t>
            </a:r>
            <a:r>
              <a:rPr lang="en-US" i="1" dirty="0" err="1"/>
              <a:t>addr</a:t>
            </a:r>
            <a:r>
              <a:rPr lang="en-US" b="1" dirty="0"/>
              <a:t>) in trap():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Allocate a physical page frame for this </a:t>
            </a:r>
            <a:r>
              <a:rPr lang="en-US" b="1" u="sng" dirty="0"/>
              <a:t>100</a:t>
            </a:r>
            <a:r>
              <a:rPr lang="en-US" b="1" u="sng" baseline="30000" dirty="0"/>
              <a:t>th</a:t>
            </a:r>
            <a:r>
              <a:rPr lang="en-US" b="1" u="sng" dirty="0"/>
              <a:t> page</a:t>
            </a:r>
            <a:endParaRPr lang="en-US" b="1" dirty="0"/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Update page 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8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physical pages, update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Recall 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r>
              <a:rPr lang="en-US" dirty="0">
                <a:solidFill>
                  <a:srgbClr val="0070C0"/>
                </a:solidFill>
              </a:rPr>
              <a:t>// deallocation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r>
              <a:rPr lang="en-US" dirty="0">
                <a:solidFill>
                  <a:srgbClr val="0070C0"/>
                </a:solidFill>
              </a:rPr>
              <a:t>// update page table, free physical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Check how 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work.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Hint: PGROUNDDOWN, </a:t>
            </a:r>
            <a:r>
              <a:rPr lang="en-US" i="1" dirty="0" err="1"/>
              <a:t>mappages</a:t>
            </a:r>
            <a:r>
              <a:rPr lang="en-US" i="1" dirty="0"/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1D1C0F-2D70-44A6-87CC-4B60D8EF6C6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41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5</a:t>
            </a:r>
            <a:r>
              <a:rPr lang="en-US" baseline="30000" dirty="0"/>
              <a:t>th</a:t>
            </a:r>
            <a:r>
              <a:rPr lang="en-US" dirty="0"/>
              <a:t> April, 2019 @11:59pm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02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8 – Lab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2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B8F-A871-8846-BA5A-25468AEB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2D33-B5F9-AC46-BC37-78BF7D63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implementation hints:</a:t>
            </a:r>
          </a:p>
          <a:p>
            <a:pPr lvl="1"/>
            <a:r>
              <a:rPr lang="en-US" dirty="0"/>
              <a:t>Make sure your program is efficient or it will time out</a:t>
            </a:r>
          </a:p>
          <a:p>
            <a:pPr lvl="1"/>
            <a:r>
              <a:rPr lang="en-US" dirty="0"/>
              <a:t>You only should go through the trace file once</a:t>
            </a:r>
          </a:p>
          <a:p>
            <a:pPr lvl="1"/>
            <a:r>
              <a:rPr lang="en-US" dirty="0"/>
              <a:t>Make use of data structures such as Linked List, HashMap,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Autograder</a:t>
            </a:r>
            <a:r>
              <a:rPr lang="en-US" dirty="0"/>
              <a:t> may introduce very large trace files</a:t>
            </a:r>
          </a:p>
        </p:txBody>
      </p:sp>
    </p:spTree>
    <p:extLst>
      <p:ext uri="{BB962C8B-B14F-4D97-AF65-F5344CB8AC3E}">
        <p14:creationId xmlns:p14="http://schemas.microsoft.com/office/powerpoint/2010/main" val="357671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177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9D3EF3-714C-4758-95C9-9E25B7E5356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177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6F4C1-1968-4982-89A5-63A1784457E8}"/>
              </a:ext>
            </a:extLst>
          </p:cNvPr>
          <p:cNvSpPr/>
          <p:nvPr/>
        </p:nvSpPr>
        <p:spPr>
          <a:xfrm>
            <a:off x="6679272" y="174033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23021-8154-4B8F-9AF5-27AD6E02BFD7}"/>
              </a:ext>
            </a:extLst>
          </p:cNvPr>
          <p:cNvSpPr/>
          <p:nvPr/>
        </p:nvSpPr>
        <p:spPr>
          <a:xfrm>
            <a:off x="6679270" y="231710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B474E-A543-41DC-800D-19ADB9DF5336}"/>
              </a:ext>
            </a:extLst>
          </p:cNvPr>
          <p:cNvSpPr/>
          <p:nvPr/>
        </p:nvSpPr>
        <p:spPr>
          <a:xfrm>
            <a:off x="6679269" y="452595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8930E-07F0-499F-BC28-3FF9C2E7F7E8}"/>
              </a:ext>
            </a:extLst>
          </p:cNvPr>
          <p:cNvSpPr/>
          <p:nvPr/>
        </p:nvSpPr>
        <p:spPr>
          <a:xfrm>
            <a:off x="6679269" y="508631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B0596-E19A-4589-9AB4-2A2713E6E242}"/>
              </a:ext>
            </a:extLst>
          </p:cNvPr>
          <p:cNvSpPr/>
          <p:nvPr/>
        </p:nvSpPr>
        <p:spPr>
          <a:xfrm>
            <a:off x="6679269" y="564668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BB8266-D56F-4B66-A6A3-0930CB8ECC2D}"/>
              </a:ext>
            </a:extLst>
          </p:cNvPr>
          <p:cNvSpPr txBox="1"/>
          <p:nvPr/>
        </p:nvSpPr>
        <p:spPr>
          <a:xfrm>
            <a:off x="8268918" y="5742195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F2FB1-0E7E-460C-9748-8A8135FC5E8B}"/>
              </a:ext>
            </a:extLst>
          </p:cNvPr>
          <p:cNvSpPr txBox="1"/>
          <p:nvPr/>
        </p:nvSpPr>
        <p:spPr>
          <a:xfrm>
            <a:off x="8268917" y="5181832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EA2B8-41AD-40CB-82DA-3AF6743A60AF}"/>
              </a:ext>
            </a:extLst>
          </p:cNvPr>
          <p:cNvCxnSpPr/>
          <p:nvPr/>
        </p:nvCxnSpPr>
        <p:spPr>
          <a:xfrm>
            <a:off x="6679269" y="281841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95E905-2708-48A5-877F-DFEB2A13D0E4}"/>
              </a:ext>
            </a:extLst>
          </p:cNvPr>
          <p:cNvCxnSpPr/>
          <p:nvPr/>
        </p:nvCxnSpPr>
        <p:spPr>
          <a:xfrm>
            <a:off x="6679269" y="403739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FCD0A4-7E48-4E97-86F0-B3D8BD02463A}"/>
              </a:ext>
            </a:extLst>
          </p:cNvPr>
          <p:cNvSpPr txBox="1"/>
          <p:nvPr/>
        </p:nvSpPr>
        <p:spPr>
          <a:xfrm>
            <a:off x="6693727" y="130501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D4452-0C8F-45E8-9038-1F81C20B0FE7}"/>
              </a:ext>
            </a:extLst>
          </p:cNvPr>
          <p:cNvSpPr txBox="1"/>
          <p:nvPr/>
        </p:nvSpPr>
        <p:spPr>
          <a:xfrm>
            <a:off x="6737714" y="625880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F5E251-F5FF-4254-8FB9-27907049B968}"/>
              </a:ext>
            </a:extLst>
          </p:cNvPr>
          <p:cNvSpPr/>
          <p:nvPr/>
        </p:nvSpPr>
        <p:spPr>
          <a:xfrm>
            <a:off x="6676474" y="320784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2B3480-4823-447D-94AE-773C9E74864B}"/>
              </a:ext>
            </a:extLst>
          </p:cNvPr>
          <p:cNvCxnSpPr/>
          <p:nvPr/>
        </p:nvCxnSpPr>
        <p:spPr>
          <a:xfrm>
            <a:off x="6676474" y="222332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066F6C-DD52-42DF-9527-3A2E342B448A}"/>
              </a:ext>
            </a:extLst>
          </p:cNvPr>
          <p:cNvCxnSpPr/>
          <p:nvPr/>
        </p:nvCxnSpPr>
        <p:spPr>
          <a:xfrm>
            <a:off x="6679268" y="4611330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9D3EF3-714C-4758-95C9-9E25B7E5356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7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52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B87A4-F20F-4E75-81D6-AD6319072344}"/>
              </a:ext>
            </a:extLst>
          </p:cNvPr>
          <p:cNvSpPr/>
          <p:nvPr/>
        </p:nvSpPr>
        <p:spPr>
          <a:xfrm>
            <a:off x="6679272" y="1740328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0CCB1-B706-4A43-BDC5-E910782E1609}"/>
              </a:ext>
            </a:extLst>
          </p:cNvPr>
          <p:cNvSpPr/>
          <p:nvPr/>
        </p:nvSpPr>
        <p:spPr>
          <a:xfrm>
            <a:off x="6679270" y="2317103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9D051-F704-423C-A754-113887A38BBD}"/>
              </a:ext>
            </a:extLst>
          </p:cNvPr>
          <p:cNvSpPr/>
          <p:nvPr/>
        </p:nvSpPr>
        <p:spPr>
          <a:xfrm>
            <a:off x="6679269" y="4525951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0D3B3-49A1-4C38-8F73-CE6E67F5B49B}"/>
              </a:ext>
            </a:extLst>
          </p:cNvPr>
          <p:cNvSpPr/>
          <p:nvPr/>
        </p:nvSpPr>
        <p:spPr>
          <a:xfrm>
            <a:off x="6679269" y="50863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42D78-70EE-4295-847D-09A0DACFDA75}"/>
              </a:ext>
            </a:extLst>
          </p:cNvPr>
          <p:cNvSpPr/>
          <p:nvPr/>
        </p:nvSpPr>
        <p:spPr>
          <a:xfrm>
            <a:off x="6679269" y="56466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F0AA8-B7B7-491F-82D0-016517092D40}"/>
              </a:ext>
            </a:extLst>
          </p:cNvPr>
          <p:cNvSpPr txBox="1"/>
          <p:nvPr/>
        </p:nvSpPr>
        <p:spPr>
          <a:xfrm>
            <a:off x="8268918" y="574219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F4DCA-D072-4AB7-81EE-85C9E8AF1C59}"/>
              </a:ext>
            </a:extLst>
          </p:cNvPr>
          <p:cNvSpPr txBox="1"/>
          <p:nvPr/>
        </p:nvSpPr>
        <p:spPr>
          <a:xfrm>
            <a:off x="8268917" y="5181829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7490-C2BB-446C-A408-C11EC6A57034}"/>
              </a:ext>
            </a:extLst>
          </p:cNvPr>
          <p:cNvSpPr txBox="1"/>
          <p:nvPr/>
        </p:nvSpPr>
        <p:spPr>
          <a:xfrm>
            <a:off x="8268917" y="4661151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527833-830F-436F-821F-439065C9A342}"/>
              </a:ext>
            </a:extLst>
          </p:cNvPr>
          <p:cNvCxnSpPr/>
          <p:nvPr/>
        </p:nvCxnSpPr>
        <p:spPr>
          <a:xfrm>
            <a:off x="6679269" y="281841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4D2236-D8AC-48E8-8174-820A4F02BC60}"/>
              </a:ext>
            </a:extLst>
          </p:cNvPr>
          <p:cNvCxnSpPr/>
          <p:nvPr/>
        </p:nvCxnSpPr>
        <p:spPr>
          <a:xfrm>
            <a:off x="6679269" y="403739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0FCF23-55AB-4740-B450-93108A5CE707}"/>
              </a:ext>
            </a:extLst>
          </p:cNvPr>
          <p:cNvSpPr txBox="1"/>
          <p:nvPr/>
        </p:nvSpPr>
        <p:spPr>
          <a:xfrm>
            <a:off x="6693727" y="130500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15B7F-CF78-4D51-9749-EEFEED7255C5}"/>
              </a:ext>
            </a:extLst>
          </p:cNvPr>
          <p:cNvSpPr txBox="1"/>
          <p:nvPr/>
        </p:nvSpPr>
        <p:spPr>
          <a:xfrm>
            <a:off x="6737714" y="6258799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C76BB-18D4-4473-9AAA-DF3E8B78715E}"/>
              </a:ext>
            </a:extLst>
          </p:cNvPr>
          <p:cNvSpPr/>
          <p:nvPr/>
        </p:nvSpPr>
        <p:spPr>
          <a:xfrm>
            <a:off x="6676474" y="3207839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6043CF-8D89-430A-8559-7C6B070652A6}"/>
              </a:ext>
            </a:extLst>
          </p:cNvPr>
          <p:cNvCxnSpPr/>
          <p:nvPr/>
        </p:nvCxnSpPr>
        <p:spPr>
          <a:xfrm>
            <a:off x="6676474" y="2223325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AF9B76-3FF9-4B28-A72A-C5ED4029972B}"/>
              </a:ext>
            </a:extLst>
          </p:cNvPr>
          <p:cNvCxnSpPr/>
          <p:nvPr/>
        </p:nvCxnSpPr>
        <p:spPr>
          <a:xfrm>
            <a:off x="6679268" y="461132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70CE7C-71B0-4203-BC6C-23376D7E0807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40329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7104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9269" y="4525952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86315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6678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42193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81830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61152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841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739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305010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880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8916" y="2360653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679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7840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23326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1132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E1C7B-A527-436E-9670-785F638AE85E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5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40328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7103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25951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863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66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4219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81829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61151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8917" y="4056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malloc</a:t>
            </a:r>
            <a:r>
              <a:rPr lang="en-US" dirty="0"/>
              <a:t>()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841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739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30500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8799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9687" y="381774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8916" y="2360652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846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</a:p>
          <a:p>
            <a:r>
              <a:rPr lang="en-US" dirty="0">
                <a:solidFill>
                  <a:srgbClr val="0070C0"/>
                </a:solidFill>
              </a:rPr>
              <a:t>	// 4B pointed by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Heap</a:t>
            </a:r>
          </a:p>
          <a:p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</a:t>
            </a:r>
            <a:r>
              <a:rPr lang="en-US" dirty="0" err="1"/>
              <a:t>malloc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7839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23325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1132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D095D4-A388-4C3E-9F0E-96D83A3C6C07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4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1185</Words>
  <Application>Microsoft Macintosh PowerPoint</Application>
  <PresentationFormat>Widescreen</PresentationFormat>
  <Paragraphs>484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</vt:lpstr>
      <vt:lpstr>Office Theme</vt:lpstr>
      <vt:lpstr>CS 1550</vt:lpstr>
      <vt:lpstr>CS 1550 – Project 3 Autograder is out </vt:lpstr>
      <vt:lpstr>For Python implementation</vt:lpstr>
      <vt:lpstr>Project 3</vt:lpstr>
      <vt:lpstr>Memory layout</vt:lpstr>
      <vt:lpstr>Memory layout</vt:lpstr>
      <vt:lpstr>Memory layout</vt:lpstr>
      <vt:lpstr>Memory layout</vt:lpstr>
      <vt:lpstr>Memory layout</vt:lpstr>
      <vt:lpstr>Memory layout</vt:lpstr>
      <vt:lpstr>Program break</vt:lpstr>
      <vt:lpstr>Program break</vt:lpstr>
      <vt:lpstr>Program break: The syscall sbrk</vt:lpstr>
      <vt:lpstr>Program break: The syscall sbrk</vt:lpstr>
      <vt:lpstr>Program break: The syscall sbrk</vt:lpstr>
      <vt:lpstr>Program break: The syscall brk</vt:lpstr>
      <vt:lpstr>Program break: The syscall brk</vt:lpstr>
      <vt:lpstr>Sbrk on XV6</vt:lpstr>
      <vt:lpstr>Sbrk on XV6</vt:lpstr>
      <vt:lpstr>Sbrk on XV6</vt:lpstr>
      <vt:lpstr>growproc</vt:lpstr>
      <vt:lpstr>growproc</vt:lpstr>
      <vt:lpstr>growproc</vt:lpstr>
      <vt:lpstr>Physical memory allocation</vt:lpstr>
      <vt:lpstr>Physical memory allocation</vt:lpstr>
      <vt:lpstr>Physical memory allocation</vt:lpstr>
      <vt:lpstr>Physical memory allocation</vt:lpstr>
      <vt:lpstr>Page Fault</vt:lpstr>
      <vt:lpstr>Page Fault</vt:lpstr>
      <vt:lpstr>Page Fault</vt:lpstr>
      <vt:lpstr>Page Fault</vt:lpstr>
      <vt:lpstr>Page Fault</vt:lpstr>
      <vt:lpstr>Page Fault</vt:lpstr>
      <vt:lpstr>Allocate physical pages, update page table</vt:lpstr>
      <vt:lpstr>CS 1550 – Lab 4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Khan, Maher Hassan</cp:lastModifiedBy>
  <cp:revision>138</cp:revision>
  <dcterms:created xsi:type="dcterms:W3CDTF">2018-09-24T16:16:37Z</dcterms:created>
  <dcterms:modified xsi:type="dcterms:W3CDTF">2019-03-26T04:02:44Z</dcterms:modified>
</cp:coreProperties>
</file>