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97" r:id="rId4"/>
    <p:sldId id="313" r:id="rId5"/>
    <p:sldId id="263" r:id="rId6"/>
    <p:sldId id="314" r:id="rId7"/>
    <p:sldId id="315" r:id="rId8"/>
    <p:sldId id="339" r:id="rId9"/>
    <p:sldId id="340" r:id="rId10"/>
    <p:sldId id="317" r:id="rId11"/>
    <p:sldId id="318" r:id="rId12"/>
    <p:sldId id="319" r:id="rId13"/>
    <p:sldId id="324" r:id="rId14"/>
    <p:sldId id="326" r:id="rId15"/>
    <p:sldId id="325" r:id="rId16"/>
    <p:sldId id="321" r:id="rId17"/>
    <p:sldId id="327" r:id="rId18"/>
    <p:sldId id="328" r:id="rId19"/>
    <p:sldId id="330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49" r:id="rId28"/>
    <p:sldId id="352" r:id="rId29"/>
    <p:sldId id="351" r:id="rId30"/>
    <p:sldId id="350" r:id="rId31"/>
    <p:sldId id="353" r:id="rId32"/>
    <p:sldId id="355" r:id="rId33"/>
    <p:sldId id="354" r:id="rId34"/>
    <p:sldId id="356" r:id="rId35"/>
    <p:sldId id="358" r:id="rId36"/>
    <p:sldId id="359" r:id="rId37"/>
    <p:sldId id="360" r:id="rId38"/>
    <p:sldId id="357" r:id="rId39"/>
    <p:sldId id="362" r:id="rId40"/>
    <p:sldId id="363" r:id="rId41"/>
    <p:sldId id="364" r:id="rId42"/>
    <p:sldId id="341" r:id="rId43"/>
    <p:sldId id="345" r:id="rId44"/>
    <p:sldId id="343" r:id="rId45"/>
    <p:sldId id="344" r:id="rId46"/>
    <p:sldId id="342" r:id="rId47"/>
    <p:sldId id="346" r:id="rId48"/>
    <p:sldId id="347" r:id="rId49"/>
    <p:sldId id="348" r:id="rId50"/>
    <p:sldId id="33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1 – Linux/Shell </a:t>
            </a:r>
          </a:p>
          <a:p>
            <a:r>
              <a:rPr lang="en-US" dirty="0"/>
              <a:t>Basic commands Introduction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dirty="0"/>
              <a:t>(Slides credited to Henrique Potter)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8299BD-E3D3-4818-8909-C824962E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2" y="2403074"/>
            <a:ext cx="6810742" cy="43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9A9C0D-84F3-4B4D-9420-55E9BB99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2403074"/>
            <a:ext cx="6810742" cy="43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6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user@IPaddress:port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user@IPaddress:port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0CFB-C17A-4DD2-8358-5FE1CC9BBC0D}"/>
              </a:ext>
            </a:extLst>
          </p:cNvPr>
          <p:cNvSpPr/>
          <p:nvPr/>
        </p:nvSpPr>
        <p:spPr>
          <a:xfrm>
            <a:off x="4360985" y="2796641"/>
            <a:ext cx="536330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D5078-0C99-43B3-82F3-6587F18F0746}"/>
              </a:ext>
            </a:extLst>
          </p:cNvPr>
          <p:cNvSpPr txBox="1"/>
          <p:nvPr/>
        </p:nvSpPr>
        <p:spPr>
          <a:xfrm>
            <a:off x="3349868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F0AB6-2304-4BBA-B74A-F1DEE385F574}"/>
              </a:ext>
            </a:extLst>
          </p:cNvPr>
          <p:cNvSpPr/>
          <p:nvPr/>
        </p:nvSpPr>
        <p:spPr>
          <a:xfrm>
            <a:off x="4897314" y="2796641"/>
            <a:ext cx="25409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90A89-6DFF-43F8-9A98-DB03BA6C7A9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29150" y="3192295"/>
            <a:ext cx="0" cy="1845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37ECF-1B3E-4934-9090-460443ECED03}"/>
              </a:ext>
            </a:extLst>
          </p:cNvPr>
          <p:cNvSpPr txBox="1"/>
          <p:nvPr/>
        </p:nvSpPr>
        <p:spPr>
          <a:xfrm>
            <a:off x="4629150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this </a:t>
            </a:r>
            <a:r>
              <a:rPr lang="en-US" dirty="0" err="1"/>
              <a:t>IP:Port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2C73D-60CA-4819-AB7C-C00E37E8B6E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167803" y="3192295"/>
            <a:ext cx="8793" cy="2000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0CD-E116-45D6-B648-365EE464F8A2}"/>
              </a:ext>
            </a:extLst>
          </p:cNvPr>
          <p:cNvSpPr txBox="1"/>
          <p:nvPr/>
        </p:nvSpPr>
        <p:spPr>
          <a:xfrm>
            <a:off x="7957039" y="5239434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elements.cs.pitt.edu </a:t>
            </a:r>
            <a:r>
              <a:rPr lang="en-US" dirty="0"/>
              <a:t>at port 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29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hep37@thoth.cs.pitt.edu:22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0CFB-C17A-4DD2-8358-5FE1CC9BBC0D}"/>
              </a:ext>
            </a:extLst>
          </p:cNvPr>
          <p:cNvSpPr/>
          <p:nvPr/>
        </p:nvSpPr>
        <p:spPr>
          <a:xfrm>
            <a:off x="4360985" y="2796641"/>
            <a:ext cx="536330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D5078-0C99-43B3-82F3-6587F18F0746}"/>
              </a:ext>
            </a:extLst>
          </p:cNvPr>
          <p:cNvSpPr txBox="1"/>
          <p:nvPr/>
        </p:nvSpPr>
        <p:spPr>
          <a:xfrm>
            <a:off x="3349868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F0AB6-2304-4BBA-B74A-F1DEE385F574}"/>
              </a:ext>
            </a:extLst>
          </p:cNvPr>
          <p:cNvSpPr/>
          <p:nvPr/>
        </p:nvSpPr>
        <p:spPr>
          <a:xfrm>
            <a:off x="4897314" y="2796641"/>
            <a:ext cx="3710355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90A89-6DFF-43F8-9A98-DB03BA6C7A9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29150" y="3192295"/>
            <a:ext cx="0" cy="1845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37ECF-1B3E-4934-9090-460443ECED03}"/>
              </a:ext>
            </a:extLst>
          </p:cNvPr>
          <p:cNvSpPr txBox="1"/>
          <p:nvPr/>
        </p:nvSpPr>
        <p:spPr>
          <a:xfrm>
            <a:off x="5205046" y="5199130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this </a:t>
            </a:r>
            <a:r>
              <a:rPr lang="en-US" dirty="0" err="1"/>
              <a:t>IP:Port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2C73D-60CA-4819-AB7C-C00E37E8B6E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6752492" y="3192295"/>
            <a:ext cx="0" cy="2006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henrique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hep37@thoth.cs.pitt.edu:22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University of Pittsburgh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Department of Computer Science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Unauthorized access prohibited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hap44@elements.cs.pitt.edu's password: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925A4-B4EA-46B3-BC56-998575F69458}"/>
              </a:ext>
            </a:extLst>
          </p:cNvPr>
          <p:cNvSpPr/>
          <p:nvPr/>
        </p:nvSpPr>
        <p:spPr>
          <a:xfrm>
            <a:off x="5697414" y="469578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DD080-DF8C-4875-83A4-AA175917FF62}"/>
              </a:ext>
            </a:extLst>
          </p:cNvPr>
          <p:cNvSpPr txBox="1"/>
          <p:nvPr/>
        </p:nvSpPr>
        <p:spPr>
          <a:xfrm>
            <a:off x="3547694" y="5877387"/>
            <a:ext cx="49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type </a:t>
            </a:r>
            <a:r>
              <a:rPr lang="en-US" dirty="0"/>
              <a:t>and</a:t>
            </a:r>
            <a:r>
              <a:rPr lang="en-US" b="1" dirty="0"/>
              <a:t> press enter, </a:t>
            </a:r>
            <a:r>
              <a:rPr lang="en-US" dirty="0"/>
              <a:t>no cursor will show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6888B-DD65-42EB-A096-91734EB4D8C9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035918" y="5091434"/>
            <a:ext cx="1" cy="785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7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690"/>
          </a:xfrm>
        </p:spPr>
        <p:txBody>
          <a:bodyPr>
            <a:normAutofit/>
          </a:bodyPr>
          <a:lstStyle/>
          <a:p>
            <a:r>
              <a:rPr lang="en-US" dirty="0"/>
              <a:t>Once into a elements machine</a:t>
            </a:r>
          </a:p>
          <a:p>
            <a:pPr lvl="1"/>
            <a:r>
              <a:rPr lang="en-US" dirty="0"/>
              <a:t>Read, create directories and files</a:t>
            </a:r>
          </a:p>
          <a:p>
            <a:pPr lvl="1"/>
            <a:r>
              <a:rPr lang="en-US" dirty="0"/>
              <a:t>Compile C/C++ code</a:t>
            </a:r>
          </a:p>
          <a:p>
            <a:pPr lvl="1"/>
            <a:r>
              <a:rPr lang="en-US" dirty="0"/>
              <a:t>Whatever program/service you install or the OS already offers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9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Check Current Directory - </a:t>
            </a:r>
            <a:r>
              <a:rPr lang="en-US" b="1" dirty="0" err="1"/>
              <a:t>pwd</a:t>
            </a:r>
            <a:endParaRPr lang="en-US" b="1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13D19E-5A55-48D6-A0B3-81CEFD01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32"/>
          <a:stretch/>
        </p:blipFill>
        <p:spPr>
          <a:xfrm>
            <a:off x="277544" y="2532184"/>
            <a:ext cx="11743592" cy="3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</a:t>
            </a:r>
          </a:p>
          <a:p>
            <a:pPr lvl="1"/>
            <a:r>
              <a:rPr lang="en-US" dirty="0"/>
              <a:t>1:00pm - 4:00pm 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/>
              <a:t>1:00pm – 4:00pm 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List directories - </a:t>
            </a:r>
            <a:r>
              <a:rPr lang="en-US" b="1" dirty="0"/>
              <a:t>ls</a:t>
            </a:r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F7EE22-23BA-4D75-A4A5-F44F7B547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4" r="287"/>
          <a:stretch/>
        </p:blipFill>
        <p:spPr>
          <a:xfrm>
            <a:off x="277544" y="2532183"/>
            <a:ext cx="11743592" cy="32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Create/Remove directory – </a:t>
            </a:r>
            <a:r>
              <a:rPr lang="en-US" b="1" dirty="0" err="1"/>
              <a:t>mkdir</a:t>
            </a:r>
            <a:r>
              <a:rPr lang="en-US" b="1" dirty="0"/>
              <a:t>/</a:t>
            </a:r>
            <a:r>
              <a:rPr lang="en-US" b="1" dirty="0" err="1"/>
              <a:t>rmdir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D1F0E58-79E1-46FB-8132-9CF41C9E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 b="5095"/>
          <a:stretch/>
        </p:blipFill>
        <p:spPr>
          <a:xfrm>
            <a:off x="277544" y="2532187"/>
            <a:ext cx="11743592" cy="32541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EF461F-7EA3-416E-BFDF-1442942FFF2C}"/>
              </a:ext>
            </a:extLst>
          </p:cNvPr>
          <p:cNvSpPr/>
          <p:nvPr/>
        </p:nvSpPr>
        <p:spPr>
          <a:xfrm>
            <a:off x="7833945" y="311431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B953FD-98EC-4AF7-A201-7547DB17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 b="3732"/>
          <a:stretch/>
        </p:blipFill>
        <p:spPr>
          <a:xfrm>
            <a:off x="277544" y="2532187"/>
            <a:ext cx="11743592" cy="3254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Create/Remove directory – </a:t>
            </a:r>
            <a:r>
              <a:rPr lang="en-US" b="1" dirty="0" err="1"/>
              <a:t>mkdir</a:t>
            </a:r>
            <a:r>
              <a:rPr lang="en-US" b="1" dirty="0"/>
              <a:t>/</a:t>
            </a:r>
            <a:r>
              <a:rPr lang="en-US" b="1" dirty="0" err="1"/>
              <a:t>rmdir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461F-7EA3-416E-BFDF-1442942FFF2C}"/>
              </a:ext>
            </a:extLst>
          </p:cNvPr>
          <p:cNvSpPr/>
          <p:nvPr/>
        </p:nvSpPr>
        <p:spPr>
          <a:xfrm>
            <a:off x="7833945" y="311431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Remove files – </a:t>
            </a:r>
            <a:r>
              <a:rPr lang="en-US" b="1" dirty="0"/>
              <a:t>rm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461F-7EA3-416E-BFDF-1442942FFF2C}"/>
              </a:ext>
            </a:extLst>
          </p:cNvPr>
          <p:cNvSpPr/>
          <p:nvPr/>
        </p:nvSpPr>
        <p:spPr>
          <a:xfrm>
            <a:off x="7833945" y="311431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84DD3-26E4-4D5D-8A26-E7C8E163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/>
          <a:stretch/>
        </p:blipFill>
        <p:spPr>
          <a:xfrm>
            <a:off x="277544" y="2532187"/>
            <a:ext cx="11743592" cy="27365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69FBB7-A318-4863-9A70-CDC7F6B743C7}"/>
              </a:ext>
            </a:extLst>
          </p:cNvPr>
          <p:cNvSpPr/>
          <p:nvPr/>
        </p:nvSpPr>
        <p:spPr>
          <a:xfrm>
            <a:off x="6298222" y="3785456"/>
            <a:ext cx="1535723" cy="306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82532-870E-46BB-B0E4-B043C49BFEC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216162" y="4092087"/>
            <a:ext cx="849922" cy="488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4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Copy files from anywhere to anywhere – </a:t>
            </a:r>
            <a:r>
              <a:rPr lang="en-US" b="1" dirty="0"/>
              <a:t>cp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386A1B-593B-403B-A191-F7E56BE7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8"/>
          <a:stretch/>
        </p:blipFill>
        <p:spPr>
          <a:xfrm>
            <a:off x="277544" y="2532187"/>
            <a:ext cx="11743592" cy="2839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DDE88C-E8B6-4A09-8F84-F309C6A520F7}"/>
              </a:ext>
            </a:extLst>
          </p:cNvPr>
          <p:cNvSpPr/>
          <p:nvPr/>
        </p:nvSpPr>
        <p:spPr>
          <a:xfrm>
            <a:off x="4035669" y="3147647"/>
            <a:ext cx="1521069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3A992-8FD1-4829-93AD-77271B741936}"/>
              </a:ext>
            </a:extLst>
          </p:cNvPr>
          <p:cNvSpPr/>
          <p:nvPr/>
        </p:nvSpPr>
        <p:spPr>
          <a:xfrm>
            <a:off x="5556739" y="3147646"/>
            <a:ext cx="949570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33EC1-293F-4063-972D-ACCCE2030AA8}"/>
              </a:ext>
            </a:extLst>
          </p:cNvPr>
          <p:cNvSpPr txBox="1"/>
          <p:nvPr/>
        </p:nvSpPr>
        <p:spPr>
          <a:xfrm>
            <a:off x="4101608" y="5562600"/>
            <a:ext cx="121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From here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1D604-650A-413F-B9A7-4A721905478F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4710477" y="3429000"/>
            <a:ext cx="85727" cy="2133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69E3-4CE1-474C-A758-8FFFD662B11C}"/>
              </a:ext>
            </a:extLst>
          </p:cNvPr>
          <p:cNvSpPr txBox="1"/>
          <p:nvPr/>
        </p:nvSpPr>
        <p:spPr>
          <a:xfrm>
            <a:off x="5556738" y="5562600"/>
            <a:ext cx="121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  here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B1351-84C2-4A38-9E8A-B5E19AEFF937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6031524" y="3428999"/>
            <a:ext cx="134083" cy="2133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Move files from anywhere to anywhere – </a:t>
            </a:r>
            <a:r>
              <a:rPr lang="en-US" b="1" dirty="0"/>
              <a:t>mv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7D9AC3-D6BE-4311-9859-9815761851BE}"/>
              </a:ext>
            </a:extLst>
          </p:cNvPr>
          <p:cNvSpPr txBox="1">
            <a:spLocks/>
          </p:cNvSpPr>
          <p:nvPr/>
        </p:nvSpPr>
        <p:spPr>
          <a:xfrm>
            <a:off x="944880" y="3504958"/>
            <a:ext cx="9439422" cy="154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mv</a:t>
            </a:r>
            <a:r>
              <a:rPr lang="en-US" b="1" dirty="0"/>
              <a:t> &lt;current path&gt; &lt;new path&gt;</a:t>
            </a:r>
          </a:p>
          <a:p>
            <a:pPr marL="0" indent="0">
              <a:buNone/>
            </a:pPr>
            <a:r>
              <a:rPr lang="en-US" dirty="0"/>
              <a:t>mv</a:t>
            </a:r>
            <a:r>
              <a:rPr lang="en-US" b="1" dirty="0"/>
              <a:t> some_text.txt Desktop/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33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9192" cy="4667250"/>
          </a:xfrm>
        </p:spPr>
        <p:txBody>
          <a:bodyPr>
            <a:normAutofit/>
          </a:bodyPr>
          <a:lstStyle/>
          <a:p>
            <a:r>
              <a:rPr lang="en-US" dirty="0"/>
              <a:t>Environment variables can hold textual information stored within the system that can be used by OS programs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b="1" i="1" dirty="0"/>
              <a:t>env  </a:t>
            </a:r>
            <a:r>
              <a:rPr lang="en-US" dirty="0"/>
              <a:t>– Lists all of the environment variables in the shell</a:t>
            </a:r>
          </a:p>
          <a:p>
            <a:pPr lvl="1"/>
            <a:r>
              <a:rPr lang="en-US" b="1" i="1" dirty="0" err="1"/>
              <a:t>printenv</a:t>
            </a:r>
            <a:r>
              <a:rPr lang="en-US" b="1" i="1" dirty="0"/>
              <a:t> </a:t>
            </a:r>
            <a:r>
              <a:rPr lang="en-US" dirty="0"/>
              <a:t>– Prints all (if no environment variable is specified) of environment variables and definitions of the current environment</a:t>
            </a:r>
          </a:p>
          <a:p>
            <a:pPr lvl="1"/>
            <a:r>
              <a:rPr lang="en-US" b="1" i="1" dirty="0"/>
              <a:t>export</a:t>
            </a:r>
            <a:r>
              <a:rPr lang="en-US" i="1" dirty="0"/>
              <a:t> </a:t>
            </a:r>
            <a:r>
              <a:rPr lang="en-US" dirty="0"/>
              <a:t>– Assigns or defines an environment variable</a:t>
            </a:r>
          </a:p>
          <a:p>
            <a:pPr lvl="1"/>
            <a:r>
              <a:rPr lang="en-US" b="1" i="1" dirty="0"/>
              <a:t>unset</a:t>
            </a:r>
            <a:r>
              <a:rPr lang="en-US" dirty="0"/>
              <a:t> – Deletes the environment variable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9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</a:t>
            </a:r>
          </a:p>
          <a:p>
            <a:pPr lvl="1"/>
            <a:r>
              <a:rPr lang="en-US" dirty="0"/>
              <a:t>single file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0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 (easy to compile)</a:t>
            </a:r>
          </a:p>
          <a:p>
            <a:pPr lvl="1"/>
            <a:r>
              <a:rPr lang="en-US" dirty="0"/>
              <a:t>single file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gcc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main.c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–o calculator 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9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 (easy to compile)</a:t>
            </a:r>
          </a:p>
          <a:p>
            <a:pPr lvl="1"/>
            <a:r>
              <a:rPr lang="en-US" dirty="0"/>
              <a:t>single file </a:t>
            </a:r>
          </a:p>
          <a:p>
            <a:r>
              <a:rPr lang="en-US" dirty="0"/>
              <a:t>Bigger programs</a:t>
            </a:r>
          </a:p>
          <a:p>
            <a:pPr lvl="1"/>
            <a:r>
              <a:rPr lang="en-US" dirty="0"/>
              <a:t>multiple files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2">
            <a:extLst>
              <a:ext uri="{FF2B5EF4-FFF2-40B4-BE49-F238E27FC236}">
                <a16:creationId xmlns:a16="http://schemas.microsoft.com/office/drawing/2014/main" id="{E38FA2D7-7CF2-4859-BCD1-4AA0DD54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10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A534B891-6110-4FEA-8422-35E4B62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50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5B85A01F-A856-482F-A8B3-4A37D5C2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67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7D38ED4-2C42-447F-AAB1-BAA9E55D595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4542693" y="3651256"/>
            <a:ext cx="12700" cy="2479430"/>
          </a:xfrm>
          <a:prstGeom prst="curvedConnector3">
            <a:avLst>
              <a:gd name="adj1" fmla="val 339230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B4126E9-CE04-4A5B-9D1F-C8363482662C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6811108" y="4243271"/>
            <a:ext cx="12700" cy="2057400"/>
          </a:xfrm>
          <a:prstGeom prst="curvedConnector3">
            <a:avLst>
              <a:gd name="adj1" fmla="val 311537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Introduction to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Common operating systems abstractions and mechanisms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D658FFC-A624-4A17-8DA4-F7E23C86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2383816" y="4001294"/>
            <a:ext cx="1124315" cy="1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86A2132F-E685-4165-8B03-BAE444E96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4175249" y="4022387"/>
            <a:ext cx="1124315" cy="1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D70ECD19-B963-4D7C-89BE-F07A5D2F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82" y="4252926"/>
            <a:ext cx="1347057" cy="13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ubuntu logo">
            <a:extLst>
              <a:ext uri="{FF2B5EF4-FFF2-40B4-BE49-F238E27FC236}">
                <a16:creationId xmlns:a16="http://schemas.microsoft.com/office/drawing/2014/main" id="{899B8B08-71ED-4EE9-A75C-67CD027A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57" y="4252926"/>
            <a:ext cx="1690867" cy="13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8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</p:spTree>
    <p:extLst>
      <p:ext uri="{BB962C8B-B14F-4D97-AF65-F5344CB8AC3E}">
        <p14:creationId xmlns:p14="http://schemas.microsoft.com/office/powerpoint/2010/main" val="323609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C903F0B-710E-4D73-B869-4AE11344CE4C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5400000" flipH="1" flipV="1">
            <a:off x="3584331" y="3804138"/>
            <a:ext cx="12700" cy="1905000"/>
          </a:xfrm>
          <a:prstGeom prst="curvedConnector3">
            <a:avLst>
              <a:gd name="adj1" fmla="val 276922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80EEDF4-3221-49CE-B211-B3B301A4A2D5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965831" y="3766038"/>
            <a:ext cx="12700" cy="1981200"/>
          </a:xfrm>
          <a:prstGeom prst="curvedConnector3">
            <a:avLst>
              <a:gd name="adj1" fmla="val 297692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6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1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95C3F311-D4D3-4D16-B514-E550429AF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0531" y="30802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C94DE619-3016-4027-AD31-3FFCBF4F3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331" y="3080238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b="1" dirty="0"/>
              <a:t>calculator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90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9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03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041031-75B9-4454-A6E9-2669300C8894}"/>
              </a:ext>
            </a:extLst>
          </p:cNvPr>
          <p:cNvCxnSpPr/>
          <p:nvPr/>
        </p:nvCxnSpPr>
        <p:spPr>
          <a:xfrm flipH="1">
            <a:off x="3217985" y="2584938"/>
            <a:ext cx="1178169" cy="11693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FFB06A-8B1C-4B9B-9695-9983A9AC1EFC}"/>
              </a:ext>
            </a:extLst>
          </p:cNvPr>
          <p:cNvCxnSpPr>
            <a:cxnSpLocks/>
          </p:cNvCxnSpPr>
          <p:nvPr/>
        </p:nvCxnSpPr>
        <p:spPr>
          <a:xfrm flipH="1">
            <a:off x="3332285" y="2584938"/>
            <a:ext cx="2171701" cy="2646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5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95C3F311-D4D3-4D16-B514-E550429AF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0531" y="30802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C94DE619-3016-4027-AD31-3FFCBF4F3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331" y="3080238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1A79F-B92D-4983-81F1-7F652E56AA0A}"/>
              </a:ext>
            </a:extLst>
          </p:cNvPr>
          <p:cNvSpPr/>
          <p:nvPr/>
        </p:nvSpPr>
        <p:spPr>
          <a:xfrm>
            <a:off x="6708531" y="541234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7AAE-CB0F-4905-A4B8-6CF161F3F047}"/>
              </a:ext>
            </a:extLst>
          </p:cNvPr>
          <p:cNvSpPr/>
          <p:nvPr/>
        </p:nvSpPr>
        <p:spPr>
          <a:xfrm>
            <a:off x="2089638" y="5444172"/>
            <a:ext cx="3317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6EDF1-07A4-42D1-AE48-0F429F53CFD4}"/>
              </a:ext>
            </a:extLst>
          </p:cNvPr>
          <p:cNvSpPr/>
          <p:nvPr/>
        </p:nvSpPr>
        <p:spPr>
          <a:xfrm>
            <a:off x="3780693" y="1778196"/>
            <a:ext cx="429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sum: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sum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59B8B-3DAF-49B7-8D04-B95AD327EA54}"/>
              </a:ext>
            </a:extLst>
          </p:cNvPr>
          <p:cNvSpPr/>
          <p:nvPr/>
        </p:nvSpPr>
        <p:spPr>
          <a:xfrm>
            <a:off x="3780693" y="1521070"/>
            <a:ext cx="4070838" cy="1711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C1273-9B00-497E-8EE5-63A52C33400E}"/>
              </a:ext>
            </a:extLst>
          </p:cNvPr>
          <p:cNvSpPr/>
          <p:nvPr/>
        </p:nvSpPr>
        <p:spPr>
          <a:xfrm>
            <a:off x="1464652" y="3489676"/>
            <a:ext cx="4147039" cy="268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A912B-29B1-4232-BEF3-DE087B8AC51F}"/>
              </a:ext>
            </a:extLst>
          </p:cNvPr>
          <p:cNvSpPr/>
          <p:nvPr/>
        </p:nvSpPr>
        <p:spPr>
          <a:xfrm>
            <a:off x="5854211" y="3489676"/>
            <a:ext cx="4147039" cy="268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Running “make”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make calculator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Introduction to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538"/>
          </a:xfrm>
        </p:spPr>
        <p:txBody>
          <a:bodyPr/>
          <a:lstStyle/>
          <a:p>
            <a:r>
              <a:rPr lang="en-US" dirty="0"/>
              <a:t>Common operating systems abstractions and mechanisms</a:t>
            </a:r>
          </a:p>
          <a:p>
            <a:r>
              <a:rPr lang="en-US" dirty="0"/>
              <a:t>Will provide basic knowledge common to many modern Operating Systems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954737" y="3934100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323706" y="4250266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10049608" y="4902256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248" y="4959224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82" y="5385331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  -rm -f *.o</a:t>
            </a:r>
          </a:p>
        </p:txBody>
      </p:sp>
    </p:spTree>
    <p:extLst>
      <p:ext uri="{BB962C8B-B14F-4D97-AF65-F5344CB8AC3E}">
        <p14:creationId xmlns:p14="http://schemas.microsoft.com/office/powerpoint/2010/main" val="2747779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Running “make”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make clean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93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FileZilla – Windows/MacOS</a:t>
            </a:r>
          </a:p>
          <a:p>
            <a:pPr lvl="1"/>
            <a:r>
              <a:rPr lang="en-US" dirty="0"/>
              <a:t>Copy files with drag and drop</a:t>
            </a:r>
          </a:p>
          <a:p>
            <a:pPr lvl="1"/>
            <a:r>
              <a:rPr lang="en-US" dirty="0"/>
              <a:t>Create directories</a:t>
            </a:r>
          </a:p>
          <a:p>
            <a:pPr lvl="1"/>
            <a:r>
              <a:rPr lang="en-US" dirty="0"/>
              <a:t>Delete files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20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211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125124-FC2E-42D2-9D4F-98D54735BCCF}"/>
              </a:ext>
            </a:extLst>
          </p:cNvPr>
          <p:cNvSpPr/>
          <p:nvPr/>
        </p:nvSpPr>
        <p:spPr>
          <a:xfrm>
            <a:off x="1883599" y="1796902"/>
            <a:ext cx="232280" cy="29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2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125124-FC2E-42D2-9D4F-98D54735BCCF}"/>
              </a:ext>
            </a:extLst>
          </p:cNvPr>
          <p:cNvSpPr/>
          <p:nvPr/>
        </p:nvSpPr>
        <p:spPr>
          <a:xfrm>
            <a:off x="1883599" y="1796902"/>
            <a:ext cx="232280" cy="29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D31BCC-4801-4A64-AA3A-C327651383FF}"/>
              </a:ext>
            </a:extLst>
          </p:cNvPr>
          <p:cNvSpPr/>
          <p:nvPr/>
        </p:nvSpPr>
        <p:spPr>
          <a:xfrm rot="18978205">
            <a:off x="1973443" y="520314"/>
            <a:ext cx="4534858" cy="3492437"/>
          </a:xfrm>
          <a:prstGeom prst="triangle">
            <a:avLst>
              <a:gd name="adj" fmla="val 1877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30E1E-9448-4D93-BE6D-88845C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563" r="403"/>
          <a:stretch/>
        </p:blipFill>
        <p:spPr>
          <a:xfrm>
            <a:off x="3498111" y="1945758"/>
            <a:ext cx="3763926" cy="3149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5933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13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233A5-7696-4A83-9C49-8EE84BCED1DA}"/>
              </a:ext>
            </a:extLst>
          </p:cNvPr>
          <p:cNvSpPr/>
          <p:nvPr/>
        </p:nvSpPr>
        <p:spPr>
          <a:xfrm>
            <a:off x="5429250" y="3429000"/>
            <a:ext cx="3451860" cy="868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F616-6D5E-46A5-932A-1794FFA3C292}"/>
              </a:ext>
            </a:extLst>
          </p:cNvPr>
          <p:cNvSpPr txBox="1"/>
          <p:nvPr/>
        </p:nvSpPr>
        <p:spPr>
          <a:xfrm>
            <a:off x="9726930" y="367867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normal</a:t>
            </a:r>
            <a:r>
              <a:rPr lang="en-US" dirty="0"/>
              <a:t> Logon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95B6C2-E347-442B-9669-A418B72F01B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881110" y="386334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76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823D9A-AF92-4708-8E25-C09777DA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63" r="403"/>
          <a:stretch/>
        </p:blipFill>
        <p:spPr>
          <a:xfrm>
            <a:off x="3162576" y="1903228"/>
            <a:ext cx="5843201" cy="48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233A5-7696-4A83-9C49-8EE84BCED1DA}"/>
              </a:ext>
            </a:extLst>
          </p:cNvPr>
          <p:cNvSpPr/>
          <p:nvPr/>
        </p:nvSpPr>
        <p:spPr>
          <a:xfrm>
            <a:off x="5429250" y="3429000"/>
            <a:ext cx="3451860" cy="868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F616-6D5E-46A5-932A-1794FFA3C292}"/>
              </a:ext>
            </a:extLst>
          </p:cNvPr>
          <p:cNvSpPr txBox="1"/>
          <p:nvPr/>
        </p:nvSpPr>
        <p:spPr>
          <a:xfrm>
            <a:off x="9726930" y="367867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normal</a:t>
            </a:r>
            <a:r>
              <a:rPr lang="en-US" dirty="0"/>
              <a:t> Logon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95B6C2-E347-442B-9669-A418B72F01B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881110" y="386334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B04DBE-CADA-493E-A8ED-B75E928808B2}"/>
              </a:ext>
            </a:extLst>
          </p:cNvPr>
          <p:cNvSpPr txBox="1"/>
          <p:nvPr/>
        </p:nvSpPr>
        <p:spPr>
          <a:xfrm>
            <a:off x="9589770" y="602563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Connect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FA514-DDDB-46FC-B172-61ECDE1C1C8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52310" y="6210300"/>
            <a:ext cx="253746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2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044"/>
          </a:xfrm>
        </p:spPr>
        <p:txBody>
          <a:bodyPr/>
          <a:lstStyle/>
          <a:p>
            <a:r>
              <a:rPr lang="en-US" dirty="0"/>
              <a:t>Projects have to run in the </a:t>
            </a:r>
            <a:r>
              <a:rPr lang="en-US" b="1" dirty="0" err="1"/>
              <a:t>thoth</a:t>
            </a:r>
            <a:r>
              <a:rPr lang="en-US" b="1" dirty="0"/>
              <a:t> server </a:t>
            </a:r>
            <a:endParaRPr lang="en-US" dirty="0"/>
          </a:p>
          <a:p>
            <a:pPr lvl="1"/>
            <a:r>
              <a:rPr lang="en-US" b="1" dirty="0"/>
              <a:t>thoth.cs.pitt.edu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81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1 – Linux/Shell </a:t>
            </a:r>
          </a:p>
          <a:p>
            <a:r>
              <a:rPr lang="en-US" dirty="0"/>
              <a:t>Basic commands 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Henrique Potter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Putty</a:t>
            </a:r>
          </a:p>
          <a:p>
            <a:r>
              <a:rPr lang="en-US" dirty="0"/>
              <a:t>MacOS/Ubuntu</a:t>
            </a:r>
          </a:p>
          <a:p>
            <a:pPr lvl="1"/>
            <a:r>
              <a:rPr lang="en-US" b="1" dirty="0"/>
              <a:t>Terminal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4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E912C-A1D2-4A3D-8922-E4B26FABC2A0}"/>
              </a:ext>
            </a:extLst>
          </p:cNvPr>
          <p:cNvSpPr/>
          <p:nvPr/>
        </p:nvSpPr>
        <p:spPr>
          <a:xfrm>
            <a:off x="5161085" y="3824653"/>
            <a:ext cx="2883877" cy="407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9C528-FA1C-40AD-B464-13CB9CD5571C}"/>
              </a:ext>
            </a:extLst>
          </p:cNvPr>
          <p:cNvSpPr txBox="1"/>
          <p:nvPr/>
        </p:nvSpPr>
        <p:spPr>
          <a:xfrm>
            <a:off x="8669216" y="423202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SSH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FE4-6E53-47C9-95C7-BD2BB4D19DA1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044962" y="4028340"/>
            <a:ext cx="624254" cy="38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6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1507EB-6FF0-4502-91CE-170C35348C9C}"/>
              </a:ext>
            </a:extLst>
          </p:cNvPr>
          <p:cNvSpPr txBox="1"/>
          <p:nvPr/>
        </p:nvSpPr>
        <p:spPr>
          <a:xfrm>
            <a:off x="8620848" y="6057601"/>
            <a:ext cx="21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Open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1126-41CB-45F5-8EE2-CD72C73BBE5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7151076" y="6242267"/>
            <a:ext cx="1469772" cy="32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DCE5F-2D7F-4301-861C-417DFC210F05}"/>
              </a:ext>
            </a:extLst>
          </p:cNvPr>
          <p:cNvSpPr/>
          <p:nvPr/>
        </p:nvSpPr>
        <p:spPr>
          <a:xfrm>
            <a:off x="6251331" y="6426933"/>
            <a:ext cx="899745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E912C-A1D2-4A3D-8922-E4B26FABC2A0}"/>
              </a:ext>
            </a:extLst>
          </p:cNvPr>
          <p:cNvSpPr/>
          <p:nvPr/>
        </p:nvSpPr>
        <p:spPr>
          <a:xfrm>
            <a:off x="5161085" y="3824653"/>
            <a:ext cx="2883877" cy="407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9C528-FA1C-40AD-B464-13CB9CD5571C}"/>
              </a:ext>
            </a:extLst>
          </p:cNvPr>
          <p:cNvSpPr txBox="1"/>
          <p:nvPr/>
        </p:nvSpPr>
        <p:spPr>
          <a:xfrm>
            <a:off x="8669216" y="423202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SSH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FE4-6E53-47C9-95C7-BD2BB4D19DA1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044962" y="4028340"/>
            <a:ext cx="624254" cy="38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3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838</Words>
  <Application>Microsoft Macintosh PowerPoint</Application>
  <PresentationFormat>Widescreen</PresentationFormat>
  <Paragraphs>251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Times New Roman</vt:lpstr>
      <vt:lpstr>Office Theme</vt:lpstr>
      <vt:lpstr>CS 1550</vt:lpstr>
      <vt:lpstr>Recitation TA – Office Hours</vt:lpstr>
      <vt:lpstr>CS 1550 – Introduction to Operating Systems </vt:lpstr>
      <vt:lpstr>CS 1550 – Introduction to Operating Systems </vt:lpstr>
      <vt:lpstr>Projects</vt:lpstr>
      <vt:lpstr>SSH Clients</vt:lpstr>
      <vt:lpstr>Windows - Putty</vt:lpstr>
      <vt:lpstr>Windows - Putty</vt:lpstr>
      <vt:lpstr>Windows - Putty</vt:lpstr>
      <vt:lpstr>Windows - Putty</vt:lpstr>
      <vt:lpstr>Windows - Putty</vt:lpstr>
      <vt:lpstr>MacOS/Ubuntu - Terminal</vt:lpstr>
      <vt:lpstr>MacOS/Ubuntu - Terminal</vt:lpstr>
      <vt:lpstr>MacOS/Ubuntu - Terminal</vt:lpstr>
      <vt:lpstr>MacOS/Ubuntu - Terminal</vt:lpstr>
      <vt:lpstr>MacOS/Ubuntu - Terminal</vt:lpstr>
      <vt:lpstr>MacOS/Ubuntu - Terminal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Environment variables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Khan, Maher Hassan</cp:lastModifiedBy>
  <cp:revision>75</cp:revision>
  <dcterms:created xsi:type="dcterms:W3CDTF">2017-05-22T19:21:49Z</dcterms:created>
  <dcterms:modified xsi:type="dcterms:W3CDTF">2019-01-15T13:58:50Z</dcterms:modified>
</cp:coreProperties>
</file>