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76" r:id="rId2"/>
    <p:sldId id="537" r:id="rId3"/>
    <p:sldId id="507" r:id="rId4"/>
    <p:sldId id="518" r:id="rId5"/>
    <p:sldId id="511" r:id="rId6"/>
    <p:sldId id="513" r:id="rId7"/>
    <p:sldId id="514" r:id="rId8"/>
    <p:sldId id="529" r:id="rId9"/>
    <p:sldId id="530" r:id="rId10"/>
    <p:sldId id="531" r:id="rId11"/>
    <p:sldId id="543" r:id="rId12"/>
    <p:sldId id="544" r:id="rId13"/>
    <p:sldId id="545" r:id="rId14"/>
    <p:sldId id="616" r:id="rId15"/>
    <p:sldId id="618" r:id="rId16"/>
    <p:sldId id="549" r:id="rId17"/>
    <p:sldId id="552" r:id="rId18"/>
    <p:sldId id="553" r:id="rId19"/>
    <p:sldId id="554" r:id="rId20"/>
    <p:sldId id="619" r:id="rId21"/>
    <p:sldId id="631" r:id="rId22"/>
    <p:sldId id="562" r:id="rId23"/>
    <p:sldId id="561" r:id="rId24"/>
    <p:sldId id="560" r:id="rId25"/>
    <p:sldId id="563" r:id="rId26"/>
    <p:sldId id="564" r:id="rId27"/>
    <p:sldId id="627" r:id="rId28"/>
    <p:sldId id="567" r:id="rId29"/>
    <p:sldId id="632" r:id="rId30"/>
    <p:sldId id="620" r:id="rId31"/>
    <p:sldId id="635" r:id="rId32"/>
    <p:sldId id="624" r:id="rId33"/>
    <p:sldId id="629" r:id="rId34"/>
    <p:sldId id="634" r:id="rId35"/>
    <p:sldId id="630" r:id="rId36"/>
    <p:sldId id="636" r:id="rId37"/>
    <p:sldId id="633" r:id="rId38"/>
    <p:sldId id="597" r:id="rId39"/>
    <p:sldId id="598" r:id="rId40"/>
    <p:sldId id="599" r:id="rId41"/>
    <p:sldId id="600" r:id="rId42"/>
    <p:sldId id="601" r:id="rId43"/>
    <p:sldId id="5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1" autoAdjust="0"/>
    <p:restoredTop sz="95238" autoAdjust="0"/>
  </p:normalViewPr>
  <p:slideViewPr>
    <p:cSldViewPr snapToGrid="0" snapToObjects="1">
      <p:cViewPr varScale="1">
        <p:scale>
          <a:sx n="60" d="100"/>
          <a:sy n="60" d="100"/>
        </p:scale>
        <p:origin x="52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F9708-BA00-DE40-895B-453A1C94E7F0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28F77-6023-674B-9C70-04B0F36A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0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9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04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27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8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1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0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3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4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47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9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67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9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1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02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29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9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65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8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1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56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9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70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22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1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8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0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myproc</a:t>
            </a:r>
            <a:r>
              <a:rPr lang="en-US" dirty="0">
                <a:latin typeface="Consolas" panose="020B0609020204030204" pitchFamily="49" charset="0"/>
              </a:rPr>
              <a:t>()-&gt;</a:t>
            </a:r>
            <a:r>
              <a:rPr lang="en-US" dirty="0" err="1">
                <a:latin typeface="Consolas" panose="020B0609020204030204" pitchFamily="49" charset="0"/>
              </a:rPr>
              <a:t>sz</a:t>
            </a:r>
            <a:r>
              <a:rPr lang="en-US" dirty="0">
                <a:latin typeface="Consolas" panose="020B0609020204030204" pitchFamily="49" charset="0"/>
              </a:rPr>
              <a:t> is only the heap size where the heap 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28F77-6023-674B-9C70-04B0F36AB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620A5-6DA7-9A47-9CEF-2BC25702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8871F5-C119-2447-88B2-680888705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5F5975-FF22-544B-8AAF-E5320B48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B61108-12C7-1E40-BF3D-7D39A96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FECE7C-9E4E-4948-9CC8-00B360D9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4E7E0-E7D3-1D46-B330-B07E6D08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9A7F3C3-BD9B-B74D-B8DA-6ABE76138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4B01DB-8297-4448-BB6E-D5970B42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FCFA47-BF6F-9D49-8C1D-6CD0915A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6E257F-F5DE-7C40-8EB1-0A9C925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9322922-6A8D-0A44-9B57-5507568D6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975A23-9C58-A247-9189-C059B8BC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0D757C-04C7-E147-952C-4B74EA9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4F7571-6F18-364C-9E0D-2A22DA17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9261BC-3875-5441-BF66-6F15761E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714CD-5812-BE45-8F64-1F2F5526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709F8-42A6-D244-8988-65940BA7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A2F0A4-6C02-A749-B6ED-43E276B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CEE70C-D393-5F48-80A3-85E888B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EB6578-76AD-F54F-BBBA-C9646BC7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3609F-6399-4446-84AE-1CFDC2C8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549173-D9C3-414A-A57B-A86DC9CA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002CAC-6218-394B-BE22-4D928B7E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A72812-FEAC-6048-B605-EEA0D5CF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E2C1E5-5EEF-4D42-ADA6-1B199FA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CD242-3582-7646-BDD7-10684966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70201-2254-2348-AFFB-92ABEA684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47DD4D-2155-C74B-82E1-1E85063D5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2C1F693-3EC7-124A-B27E-9887C94E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E21B9D-91CC-D149-B54B-29F012AF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F18361-7337-6549-9348-F1163EE6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3E6B9B-5939-1448-B7F8-22A1A9FF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00DBDC-01EA-4F4F-AF58-571397C6A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3EC68B-976A-1243-A9E6-C9EE9B93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5CD4EBD-3D83-644B-A246-790A3BC28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45413D9-7D9D-A844-A502-D33FE3D87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D6964C-2EC3-9B46-85E2-266B8849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E0DC6A-1424-2343-BD32-8C66754E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0745991-B27C-E649-9434-5D9A32BD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07C7C-6804-8D4E-8A8A-0C2E45B7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DC268C-3C9D-2240-B3A4-CDB22291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3CCB21-C0C7-BD41-8208-41CA70D0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0DEDCE-5BBC-2448-A7D6-46069080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B0A9BB-1E36-D54B-A78C-C30ADBBD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0A41A1-CBA5-0549-B8AE-93CCED9C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2A1DDF-1065-784D-92A8-C5015BB1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7F3B8-F9AE-0E4B-A4C0-F0DEC2F8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AEEB8E-C4DB-FD41-A027-D2C222C8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87614D-8953-AD4C-A7BC-6857A5EA0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2505C2-28F2-7A45-B45C-BF7FCF99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E2409F-B068-D744-9573-EF3B64D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695432-2C8C-494D-A884-158BAD4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11CE2-15A2-D040-B721-7A342182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E3A9142-1C56-F74F-A7C5-61FD0D108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A209F7F-C038-D84E-8395-BFCBF854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239C1D-FB4C-854C-B82D-2905F01F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647EB4C-A293-E04F-A2AC-DD04A6D9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25F411-4D48-3246-9F4A-0EAEEC4B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93B640-FE2B-DC42-8970-4DE1BF6B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54839A-FB93-784B-B7ED-4F451F23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D52C14-087E-A74C-A950-ED7478C6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1683-02BD-F244-8506-7D562026779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A80FA4-BEC3-0443-B53F-CFFF2631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76146A-011E-6F47-B0FC-75CF004A0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616C-FAE4-2949-B5DE-1CA1586E6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l160@pitt.edu" TargetMode="External"/><Relationship Id="rId4" Type="http://schemas.openxmlformats.org/officeDocument/2006/relationships/hyperlink" Target="mailto:PSM22@pitt.edu" TargetMode="External"/><Relationship Id="rId5" Type="http://schemas.openxmlformats.org/officeDocument/2006/relationships/hyperlink" Target="mailto:jiz150@pitt.edu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herkhan@pitt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009" y="3602037"/>
            <a:ext cx="10992678" cy="30384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 3</a:t>
            </a:r>
          </a:p>
          <a:p>
            <a:endParaRPr lang="en-US" dirty="0" smtClean="0"/>
          </a:p>
          <a:p>
            <a:r>
              <a:rPr lang="en-US" dirty="0" smtClean="0"/>
              <a:t>TA group:</a:t>
            </a:r>
          </a:p>
          <a:p>
            <a:r>
              <a:rPr lang="en-US" dirty="0"/>
              <a:t>Maher </a:t>
            </a:r>
            <a:r>
              <a:rPr lang="en-US" dirty="0" smtClean="0"/>
              <a:t>Khan ( </a:t>
            </a:r>
            <a:r>
              <a:rPr lang="en-US" dirty="0" smtClean="0">
                <a:hlinkClick r:id="rId2"/>
              </a:rPr>
              <a:t>maherkhan@pitt.edu </a:t>
            </a:r>
            <a:r>
              <a:rPr lang="en-US" dirty="0" smtClean="0"/>
              <a:t>)            </a:t>
            </a:r>
            <a:r>
              <a:rPr lang="en-US" dirty="0" err="1" smtClean="0"/>
              <a:t>Xiaoyu</a:t>
            </a:r>
            <a:r>
              <a:rPr lang="en-US" dirty="0" smtClean="0"/>
              <a:t> Liang	 ( </a:t>
            </a:r>
            <a:r>
              <a:rPr lang="en-US" dirty="0" smtClean="0">
                <a:hlinkClick r:id="rId3"/>
              </a:rPr>
              <a:t>xil160@pitt.edu</a:t>
            </a:r>
            <a:r>
              <a:rPr lang="en-US" dirty="0" smtClean="0"/>
              <a:t> )</a:t>
            </a:r>
          </a:p>
          <a:p>
            <a:r>
              <a:rPr lang="en-US" dirty="0" err="1" smtClean="0"/>
              <a:t>Prathamesh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arathe</a:t>
            </a:r>
            <a:r>
              <a:rPr lang="en-US" dirty="0" smtClean="0"/>
              <a:t>	(</a:t>
            </a:r>
            <a:r>
              <a:rPr lang="en-US" dirty="0" smtClean="0">
                <a:hlinkClick r:id="rId4"/>
              </a:rPr>
              <a:t>PSM22@pitt.edu</a:t>
            </a:r>
            <a:r>
              <a:rPr lang="en-US" dirty="0" smtClean="0"/>
              <a:t> )   Jinpeng </a:t>
            </a:r>
            <a:r>
              <a:rPr lang="en-US" dirty="0"/>
              <a:t>Zhou	</a:t>
            </a:r>
            <a:r>
              <a:rPr lang="en-US" dirty="0" smtClean="0"/>
              <a:t>( </a:t>
            </a:r>
            <a:r>
              <a:rPr lang="en-US" dirty="0" smtClean="0">
                <a:hlinkClick r:id="rId5"/>
              </a:rPr>
              <a:t>jiz150@pitt.edu</a:t>
            </a:r>
            <a:r>
              <a:rPr lang="en-US" dirty="0" smtClean="0"/>
              <a:t> 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 smtClean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19002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DF30DE0-DF28-4F17-A00E-9E76B1D4637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 dirty="0" smtClean="0"/>
              <a:t>need to implement:</a:t>
            </a:r>
            <a:endParaRPr lang="en-US" dirty="0"/>
          </a:p>
          <a:p>
            <a:pPr lvl="1"/>
            <a:r>
              <a:rPr lang="en-US" dirty="0" err="1"/>
              <a:t>Opt</a:t>
            </a:r>
            <a:endParaRPr lang="en-US" dirty="0"/>
          </a:p>
          <a:p>
            <a:pPr lvl="1"/>
            <a:r>
              <a:rPr lang="en-US" dirty="0"/>
              <a:t>FIFO</a:t>
            </a:r>
          </a:p>
          <a:p>
            <a:pPr lvl="1"/>
            <a:r>
              <a:rPr lang="en-US" dirty="0"/>
              <a:t>Aging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4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D32AB37-48CE-47FC-A84F-C3DA2CD8E5EF}"/>
              </a:ext>
            </a:extLst>
          </p:cNvPr>
          <p:cNvSpPr/>
          <p:nvPr/>
        </p:nvSpPr>
        <p:spPr>
          <a:xfrm>
            <a:off x="9161755" y="4527460"/>
            <a:ext cx="160784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that will not be used the longest in the future.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D32AB37-48CE-47FC-A84F-C3DA2CD8E5EF}"/>
              </a:ext>
            </a:extLst>
          </p:cNvPr>
          <p:cNvSpPr/>
          <p:nvPr/>
        </p:nvSpPr>
        <p:spPr>
          <a:xfrm>
            <a:off x="9161755" y="4527460"/>
            <a:ext cx="160784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u="sng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D32AB37-48CE-47FC-A84F-C3DA2CD8E5EF}"/>
              </a:ext>
            </a:extLst>
          </p:cNvPr>
          <p:cNvSpPr/>
          <p:nvPr/>
        </p:nvSpPr>
        <p:spPr>
          <a:xfrm>
            <a:off x="9161755" y="4527460"/>
            <a:ext cx="1607845" cy="35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14" name="Arrow: Down 2">
            <a:extLst>
              <a:ext uri="{FF2B5EF4-FFF2-40B4-BE49-F238E27FC236}">
                <a16:creationId xmlns:a16="http://schemas.microsoft.com/office/drawing/2014/main" xmlns="" id="{2017BE71-7754-4BBD-8F9A-B3106AEC1480}"/>
              </a:ext>
            </a:extLst>
          </p:cNvPr>
          <p:cNvSpPr/>
          <p:nvPr/>
        </p:nvSpPr>
        <p:spPr>
          <a:xfrm>
            <a:off x="2765394" y="3357281"/>
            <a:ext cx="790112" cy="646331"/>
          </a:xfrm>
          <a:prstGeom prst="downArrow">
            <a:avLst>
              <a:gd name="adj1" fmla="val 35460"/>
              <a:gd name="adj2" fmla="val 43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63E66C9-EB36-47BA-8BD5-ADDF663B716F}"/>
              </a:ext>
            </a:extLst>
          </p:cNvPr>
          <p:cNvSpPr txBox="1"/>
          <p:nvPr/>
        </p:nvSpPr>
        <p:spPr>
          <a:xfrm>
            <a:off x="1466664" y="2620963"/>
            <a:ext cx="353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analyze who will be needed furthest away in the trace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9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u="sng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11697" y="4344532"/>
            <a:ext cx="4350058" cy="60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6">
            <a:extLst>
              <a:ext uri="{FF2B5EF4-FFF2-40B4-BE49-F238E27FC236}">
                <a16:creationId xmlns:a16="http://schemas.microsoft.com/office/drawing/2014/main" xmlns="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u="sng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6313FDB-07C5-4A31-837B-B5D12EA9047D}"/>
              </a:ext>
            </a:extLst>
          </p:cNvPr>
          <p:cNvCxnSpPr>
            <a:cxnSpLocks/>
          </p:cNvCxnSpPr>
          <p:nvPr/>
        </p:nvCxnSpPr>
        <p:spPr>
          <a:xfrm>
            <a:off x="4811697" y="4344532"/>
            <a:ext cx="4350058" cy="60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6">
            <a:extLst>
              <a:ext uri="{FF2B5EF4-FFF2-40B4-BE49-F238E27FC236}">
                <a16:creationId xmlns:a16="http://schemas.microsoft.com/office/drawing/2014/main" xmlns="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4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</a:t>
            </a:r>
            <a:r>
              <a:rPr lang="it-IT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D15B2A-6EBF-4A94-8150-8AC18CFE001D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sp>
        <p:nvSpPr>
          <p:cNvPr id="10" name="Arrow: Right 6">
            <a:extLst>
              <a:ext uri="{FF2B5EF4-FFF2-40B4-BE49-F238E27FC236}">
                <a16:creationId xmlns:a16="http://schemas.microsoft.com/office/drawing/2014/main" xmlns="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37521" y="4835048"/>
            <a:ext cx="19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used any more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6313FDB-07C5-4A31-837B-B5D12EA904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82719" y="4778372"/>
            <a:ext cx="654802" cy="14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D15B2A-6EBF-4A94-8150-8AC18CFE001D}"/>
              </a:ext>
            </a:extLst>
          </p:cNvPr>
          <p:cNvSpPr txBox="1"/>
          <p:nvPr/>
        </p:nvSpPr>
        <p:spPr>
          <a:xfrm>
            <a:off x="5362646" y="3230678"/>
            <a:ext cx="350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Evict it.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Since it</a:t>
            </a:r>
            <a:r>
              <a:rPr lang="mr-IN" b="1" dirty="0" smtClean="0">
                <a:solidFill>
                  <a:srgbClr val="FF0000"/>
                </a:solidFill>
              </a:rPr>
              <a:t>’</a:t>
            </a:r>
            <a:r>
              <a:rPr lang="en-US" b="1" dirty="0" smtClean="0">
                <a:solidFill>
                  <a:srgbClr val="FF0000"/>
                </a:solidFill>
              </a:rPr>
              <a:t>s a  </a:t>
            </a:r>
            <a:r>
              <a:rPr lang="en-US" b="1" u="sng" dirty="0" smtClean="0">
                <a:solidFill>
                  <a:srgbClr val="FF0000"/>
                </a:solidFill>
              </a:rPr>
              <a:t>’Store</a:t>
            </a:r>
            <a:r>
              <a:rPr lang="en-US" b="1" dirty="0" smtClean="0">
                <a:solidFill>
                  <a:srgbClr val="FF0000"/>
                </a:solidFill>
              </a:rPr>
              <a:t>’, write to disk.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BA82DBC-8C7C-44DA-9F83-58C0997A63C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4882719" y="3553844"/>
            <a:ext cx="479927" cy="122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6">
            <a:extLst>
              <a:ext uri="{FF2B5EF4-FFF2-40B4-BE49-F238E27FC236}">
                <a16:creationId xmlns:a16="http://schemas.microsoft.com/office/drawing/2014/main" xmlns="" id="{2DF71578-9899-470A-AE55-CF2F6A3CE07A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3BA82DBC-8C7C-44DA-9F83-58C0997A63CB}"/>
              </a:ext>
            </a:extLst>
          </p:cNvPr>
          <p:cNvCxnSpPr>
            <a:cxnSpLocks/>
          </p:cNvCxnSpPr>
          <p:nvPr/>
        </p:nvCxnSpPr>
        <p:spPr>
          <a:xfrm>
            <a:off x="6979040" y="3843634"/>
            <a:ext cx="2182715" cy="26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No need to use </a:t>
            </a:r>
            <a:r>
              <a:rPr lang="en-US" dirty="0" err="1"/>
              <a:t>qemu</a:t>
            </a:r>
            <a:endParaRPr lang="en-US" dirty="0"/>
          </a:p>
          <a:p>
            <a:r>
              <a:rPr lang="en-US" dirty="0"/>
              <a:t>You will write the simulator from scratch with Java, </a:t>
            </a:r>
            <a:r>
              <a:rPr lang="en-US" dirty="0" err="1"/>
              <a:t>c++</a:t>
            </a:r>
            <a:r>
              <a:rPr lang="en-US" dirty="0"/>
              <a:t>,Perl, or Python</a:t>
            </a:r>
          </a:p>
          <a:p>
            <a:r>
              <a:rPr lang="en-US" dirty="0"/>
              <a:t>Read from memory traces text files</a:t>
            </a:r>
          </a:p>
          <a:p>
            <a:r>
              <a:rPr lang="en-US" dirty="0"/>
              <a:t>Count the number of events (</a:t>
            </a:r>
            <a:r>
              <a:rPr lang="en-US" dirty="0" err="1"/>
              <a:t>pagefaults</a:t>
            </a:r>
            <a:r>
              <a:rPr lang="en-US" dirty="0"/>
              <a:t>, page evictions, hits etc.)</a:t>
            </a:r>
          </a:p>
          <a:p>
            <a:pPr lvl="1"/>
            <a:r>
              <a:rPr lang="en-US" dirty="0"/>
              <a:t>Compare eviction algorithms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Load new page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BA82DBC-8C7C-44DA-9F83-58C0997A63CB}"/>
              </a:ext>
            </a:extLst>
          </p:cNvPr>
          <p:cNvCxnSpPr>
            <a:cxnSpLocks/>
          </p:cNvCxnSpPr>
          <p:nvPr/>
        </p:nvCxnSpPr>
        <p:spPr>
          <a:xfrm flipH="1">
            <a:off x="4847209" y="4735926"/>
            <a:ext cx="4394444" cy="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AA7097D-FA62-464C-8F03-853F5FFA3D26}"/>
              </a:ext>
            </a:extLst>
          </p:cNvPr>
          <p:cNvSpPr/>
          <p:nvPr/>
        </p:nvSpPr>
        <p:spPr>
          <a:xfrm>
            <a:off x="9161755" y="4587187"/>
            <a:ext cx="1593331" cy="29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Optimal algorithm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page </a:t>
            </a:r>
            <a:r>
              <a:rPr lang="en-US" b="1" dirty="0"/>
              <a:t>that will not be used the longest in the future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6F0558-2B91-4A1F-97D1-E03E36DCBFA9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BA82DBC-8C7C-44DA-9F83-58C0997A63CB}"/>
              </a:ext>
            </a:extLst>
          </p:cNvPr>
          <p:cNvCxnSpPr>
            <a:cxnSpLocks/>
          </p:cNvCxnSpPr>
          <p:nvPr/>
        </p:nvCxnSpPr>
        <p:spPr>
          <a:xfrm flipH="1">
            <a:off x="4847209" y="4735926"/>
            <a:ext cx="4394444" cy="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49973F6D-84AF-4CB5-B7B3-F449182F370B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675EA54-4CAC-402E-AC7D-6548D0C61649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AA7097D-FA62-464C-8F03-853F5FFA3D26}"/>
              </a:ext>
            </a:extLst>
          </p:cNvPr>
          <p:cNvSpPr/>
          <p:nvPr/>
        </p:nvSpPr>
        <p:spPr>
          <a:xfrm>
            <a:off x="9161755" y="4587187"/>
            <a:ext cx="1593331" cy="297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94284" y="5816691"/>
            <a:ext cx="726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Requirement</a:t>
            </a:r>
            <a:r>
              <a:rPr lang="en-US" dirty="0" smtClean="0"/>
              <a:t>: It </a:t>
            </a:r>
            <a:r>
              <a:rPr lang="en-US" dirty="0"/>
              <a:t>should not take more than </a:t>
            </a:r>
            <a:r>
              <a:rPr lang="en-US" b="1" dirty="0"/>
              <a:t>5 minutes </a:t>
            </a:r>
            <a:r>
              <a:rPr lang="en-US" dirty="0"/>
              <a:t>to run your program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CD15B2A-6EBF-4A94-8150-8AC18CFE001D}"/>
              </a:ext>
            </a:extLst>
          </p:cNvPr>
          <p:cNvSpPr txBox="1"/>
          <p:nvPr/>
        </p:nvSpPr>
        <p:spPr>
          <a:xfrm>
            <a:off x="5652931" y="3753076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Load new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E42E92-7FCD-4706-B8C7-B9AA142BA58E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97C1194-C3FC-4459-8DE3-CC7F836F4C32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2F48694-B48E-4A86-BDBF-6CB058B2D819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869D1D-65DF-428E-928B-9016032E208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6415BA4-993D-440E-8F85-7315EC5318B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1" cy="168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Evicts the oldest page in memory.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EE42E92-7FCD-4706-B8C7-B9AA142BA58E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F97C1194-C3FC-4459-8DE3-CC7F836F4C32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32F48694-B48E-4A86-BDBF-6CB058B2D819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D869D1D-65DF-428E-928B-9016032E208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1473A79-DF30-4796-84A2-83FAC3FCA41E}"/>
              </a:ext>
            </a:extLst>
          </p:cNvPr>
          <p:cNvSpPr txBox="1"/>
          <p:nvPr/>
        </p:nvSpPr>
        <p:spPr>
          <a:xfrm>
            <a:off x="5537521" y="3698201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Oldest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E8D32CE1-F60D-45EF-A01D-5AA0C110968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500979" y="3882867"/>
            <a:ext cx="103654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7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57617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35660364-01D0-4922-A67E-E959BC31D9EF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473A79-DF30-4796-84A2-83FAC3FCA41E}"/>
              </a:ext>
            </a:extLst>
          </p:cNvPr>
          <p:cNvSpPr txBox="1"/>
          <p:nvPr/>
        </p:nvSpPr>
        <p:spPr>
          <a:xfrm>
            <a:off x="5537521" y="3698201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Oldest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E8D32CE1-F60D-45EF-A01D-5AA0C110968B}"/>
              </a:ext>
            </a:extLst>
          </p:cNvPr>
          <p:cNvCxnSpPr>
            <a:cxnSpLocks/>
          </p:cNvCxnSpPr>
          <p:nvPr/>
        </p:nvCxnSpPr>
        <p:spPr>
          <a:xfrm flipH="1">
            <a:off x="4500979" y="3882867"/>
            <a:ext cx="1036542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FA51530-6E01-4325-88DC-F842B862E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88484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89BC2F41-BA94-472F-9F7F-5AE9115FEF76}"/>
              </a:ext>
            </a:extLst>
          </p:cNvPr>
          <p:cNvCxnSpPr>
            <a:cxnSpLocks/>
          </p:cNvCxnSpPr>
          <p:nvPr/>
        </p:nvCxnSpPr>
        <p:spPr>
          <a:xfrm flipH="1">
            <a:off x="4705165" y="4705165"/>
            <a:ext cx="4456590" cy="5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First In First Out(FIFO)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the oldest page in memory.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FA51530-6E01-4325-88DC-F842B862E9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0A48B1-FF49-465D-8E5C-6A2F0D23E995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AC353828-173B-44DA-AC51-496DF95AB8CF}"/>
              </a:ext>
            </a:extLst>
          </p:cNvPr>
          <p:cNvSpPr/>
          <p:nvPr/>
        </p:nvSpPr>
        <p:spPr>
          <a:xfrm rot="10800000">
            <a:off x="4989250" y="407624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9AAEB1-3DAD-468A-96B6-49E47F3591C2}"/>
              </a:ext>
            </a:extLst>
          </p:cNvPr>
          <p:cNvSpPr txBox="1"/>
          <p:nvPr/>
        </p:nvSpPr>
        <p:spPr>
          <a:xfrm>
            <a:off x="6214368" y="4089220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Next to be evicted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 smtClean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 smtClean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 smtClean="0">
                <a:latin typeface="Consolas" panose="020B0609020204030204" pitchFamily="49" charset="0"/>
              </a:rPr>
              <a:t>f00 R 11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826453" y="3687066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11220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22452" y="4403595"/>
            <a:ext cx="18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New-loaded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page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8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 smtClean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 smtClean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 smtClean="0">
                <a:latin typeface="Consolas" panose="020B0609020204030204" pitchFamily="49" charset="0"/>
              </a:rPr>
              <a:t>f00 R 11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826453" y="3983234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83109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186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 smtClean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 smtClean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 smtClean="0">
                <a:latin typeface="Consolas" panose="020B0609020204030204" pitchFamily="49" charset="0"/>
              </a:rPr>
              <a:t>f00 R 11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826453" y="4250197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85953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56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Simulate memory page allocation and page eviction algorithm</a:t>
            </a:r>
          </a:p>
          <a:p>
            <a:pPr lvl="1"/>
            <a:r>
              <a:rPr lang="en-US" dirty="0"/>
              <a:t>Your program will read from a memory trace</a:t>
            </a:r>
          </a:p>
          <a:p>
            <a:pPr lvl="1"/>
            <a:r>
              <a:rPr lang="en-US" dirty="0"/>
              <a:t>You will implement how loaded pages are evicted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24033C-0BA6-4EFA-B96D-9745F042A855}"/>
              </a:ext>
            </a:extLst>
          </p:cNvPr>
          <p:cNvSpPr/>
          <p:nvPr/>
        </p:nvSpPr>
        <p:spPr>
          <a:xfrm>
            <a:off x="5735589" y="3630553"/>
            <a:ext cx="37300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Old Format: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3856bbe0 W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190afc20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15216f00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190a7c20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190a7c28 R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190aff38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55DB4B-E216-6D43-A9A5-B6769DD4F5DC}"/>
              </a:ext>
            </a:extLst>
          </p:cNvPr>
          <p:cNvSpPr/>
          <p:nvPr/>
        </p:nvSpPr>
        <p:spPr>
          <a:xfrm>
            <a:off x="944880" y="363055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New Format:</a:t>
            </a:r>
          </a:p>
          <a:p>
            <a:pPr algn="ctr"/>
            <a:endParaRPr lang="en-US" b="1" dirty="0"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s 3856bbe0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190afc20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15216f00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190aff38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9A4ACE-93B8-104F-93C8-0DC69C7AE0DB}"/>
              </a:ext>
            </a:extLst>
          </p:cNvPr>
          <p:cNvSpPr txBox="1"/>
          <p:nvPr/>
        </p:nvSpPr>
        <p:spPr>
          <a:xfrm>
            <a:off x="667658" y="3630553"/>
            <a:ext cx="195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Access </a:t>
            </a:r>
            <a:r>
              <a:rPr lang="en-US" dirty="0" smtClean="0">
                <a:solidFill>
                  <a:srgbClr val="FF0000"/>
                </a:solidFill>
              </a:rPr>
              <a:t>type: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Load (l)     Store (s)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6CA4CB-76EB-FA41-A4E2-23E97D6A22FF}"/>
              </a:ext>
            </a:extLst>
          </p:cNvPr>
          <p:cNvSpPr txBox="1"/>
          <p:nvPr/>
        </p:nvSpPr>
        <p:spPr>
          <a:xfrm>
            <a:off x="1067375" y="4435487"/>
            <a:ext cx="188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Virtual Address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58F38A3-8722-674C-A36C-9715564DE29A}"/>
              </a:ext>
            </a:extLst>
          </p:cNvPr>
          <p:cNvSpPr txBox="1"/>
          <p:nvPr/>
        </p:nvSpPr>
        <p:spPr>
          <a:xfrm>
            <a:off x="944880" y="5044286"/>
            <a:ext cx="201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CPU cycles since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last memory access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89869E18-C7E7-9E41-A63D-F2CE44F5018E}"/>
              </a:ext>
            </a:extLst>
          </p:cNvPr>
          <p:cNvCxnSpPr>
            <a:stCxn id="5" idx="3"/>
          </p:cNvCxnSpPr>
          <p:nvPr/>
        </p:nvCxnSpPr>
        <p:spPr>
          <a:xfrm>
            <a:off x="2617868" y="3953719"/>
            <a:ext cx="615783" cy="3468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28E0236-9328-EF4B-B08E-160D79E61FF4}"/>
              </a:ext>
            </a:extLst>
          </p:cNvPr>
          <p:cNvCxnSpPr>
            <a:stCxn id="8" idx="3"/>
          </p:cNvCxnSpPr>
          <p:nvPr/>
        </p:nvCxnSpPr>
        <p:spPr>
          <a:xfrm flipV="1">
            <a:off x="2951484" y="4435487"/>
            <a:ext cx="560973" cy="184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64444B8-5131-DF4D-97C5-94D16B2F01B2}"/>
              </a:ext>
            </a:extLst>
          </p:cNvPr>
          <p:cNvCxnSpPr>
            <a:stCxn id="9" idx="3"/>
          </p:cNvCxnSpPr>
          <p:nvPr/>
        </p:nvCxnSpPr>
        <p:spPr>
          <a:xfrm flipV="1">
            <a:off x="2955559" y="4462380"/>
            <a:ext cx="1682943" cy="905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76571" y="3630553"/>
            <a:ext cx="2119086" cy="2862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821714" y="3630553"/>
            <a:ext cx="1973943" cy="28623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 smtClean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 smtClean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 smtClean="0">
                <a:latin typeface="Consolas" panose="020B0609020204030204" pitchFamily="49" charset="0"/>
              </a:rPr>
              <a:t>f00 R 11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785086" y="453625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50750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5999" y="4863338"/>
            <a:ext cx="2635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this access,</a:t>
            </a:r>
          </a:p>
          <a:p>
            <a:r>
              <a:rPr lang="en-US" dirty="0" smtClean="0"/>
              <a:t>there’re already 10 cycles,</a:t>
            </a:r>
          </a:p>
          <a:p>
            <a:r>
              <a:rPr lang="en-US" dirty="0"/>
              <a:t>r</a:t>
            </a:r>
            <a:r>
              <a:rPr lang="en-US" dirty="0" smtClean="0"/>
              <a:t>efresh first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50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 smtClean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 smtClean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 smtClean="0">
                <a:latin typeface="Consolas" panose="020B0609020204030204" pitchFamily="49" charset="0"/>
              </a:rPr>
              <a:t>f00 R 11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785086" y="453625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5999" y="4863338"/>
            <a:ext cx="185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Already 10 cycles,</a:t>
            </a:r>
          </a:p>
          <a:p>
            <a:r>
              <a:rPr lang="en-US" dirty="0"/>
              <a:t>r</a:t>
            </a:r>
            <a:r>
              <a:rPr lang="en-US" dirty="0" smtClean="0"/>
              <a:t>efresh first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8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 smtClean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 smtClean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 smtClean="0">
                <a:latin typeface="Consolas" panose="020B0609020204030204" pitchFamily="49" charset="0"/>
              </a:rPr>
              <a:t>f00 R 11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98962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70189" y="5443607"/>
            <a:ext cx="132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New-loaded</a:t>
            </a:r>
          </a:p>
        </p:txBody>
      </p:sp>
      <p:sp>
        <p:nvSpPr>
          <p:cNvPr id="17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785086" y="4536252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90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 smtClean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 smtClean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 smtClean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 smtClean="0">
                <a:latin typeface="Consolas" panose="020B0609020204030204" pitchFamily="49" charset="0"/>
              </a:rPr>
              <a:t>f00 R 11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25895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57796" y="5274299"/>
            <a:ext cx="190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10 cycles,</a:t>
            </a:r>
          </a:p>
          <a:p>
            <a:r>
              <a:rPr lang="en-US" dirty="0"/>
              <a:t>r</a:t>
            </a:r>
            <a:r>
              <a:rPr lang="en-US" dirty="0" smtClean="0"/>
              <a:t>efresh first</a:t>
            </a:r>
            <a:endParaRPr lang="en-US" dirty="0"/>
          </a:p>
        </p:txBody>
      </p:sp>
      <p:sp>
        <p:nvSpPr>
          <p:cNvPr id="15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29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5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57796" y="5274299"/>
            <a:ext cx="190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10 cycles,</a:t>
            </a:r>
          </a:p>
          <a:p>
            <a:r>
              <a:rPr lang="en-US" dirty="0"/>
              <a:t>r</a:t>
            </a:r>
            <a:r>
              <a:rPr lang="en-US" dirty="0" smtClean="0"/>
              <a:t>efresh first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85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74790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4804230" y="5186505"/>
            <a:ext cx="1563704" cy="58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67934" y="5446463"/>
            <a:ext cx="228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Lowest Counter value. Evict it.</a:t>
            </a:r>
          </a:p>
        </p:txBody>
      </p:sp>
      <p:sp>
        <p:nvSpPr>
          <p:cNvPr id="19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5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19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25486" y="6255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45884" y="5292569"/>
            <a:ext cx="54502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 this project, evict the </a:t>
            </a:r>
            <a:r>
              <a:rPr lang="en-US" sz="2200" dirty="0">
                <a:solidFill>
                  <a:srgbClr val="FF0000"/>
                </a:solidFill>
              </a:rPr>
              <a:t>lowest numbered page</a:t>
            </a:r>
            <a:r>
              <a:rPr lang="en-US" sz="2200" dirty="0"/>
              <a:t> (smallest virtual page </a:t>
            </a:r>
            <a:r>
              <a:rPr lang="en-US" sz="2200" dirty="0" smtClean="0"/>
              <a:t>number) if there’re multiple pages with the same lowest counter value. (Real-world: random)</a:t>
            </a:r>
            <a:endParaRPr lang="en-US" sz="22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Aging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681056"/>
          </a:xfrm>
        </p:spPr>
        <p:txBody>
          <a:bodyPr>
            <a:normAutofit/>
          </a:bodyPr>
          <a:lstStyle/>
          <a:p>
            <a:r>
              <a:rPr lang="en-US" dirty="0"/>
              <a:t>Evicts pages that has the lowest counter value. </a:t>
            </a:r>
          </a:p>
          <a:p>
            <a:pPr lvl="1"/>
            <a:r>
              <a:rPr lang="en-US" dirty="0"/>
              <a:t>Periodically reduce the counter ( right shift by 1 bit )</a:t>
            </a:r>
          </a:p>
          <a:p>
            <a:pPr lvl="1"/>
            <a:r>
              <a:rPr lang="en-US" altLang="en-US" dirty="0"/>
              <a:t>On reference, set leftmost bit of a counter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8B6387-A41A-4928-9DDE-AA4F1FC88353}"/>
              </a:ext>
            </a:extLst>
          </p:cNvPr>
          <p:cNvSpPr/>
          <p:nvPr/>
        </p:nvSpPr>
        <p:spPr>
          <a:xfrm>
            <a:off x="8066139" y="3709177"/>
            <a:ext cx="37300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dirty="0">
                <a:latin typeface="Consolas" panose="020B0609020204030204" pitchFamily="49" charset="0"/>
              </a:rPr>
              <a:t>be0 W  3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dirty="0">
                <a:latin typeface="Consolas" panose="020B0609020204030204" pitchFamily="49" charset="0"/>
              </a:rPr>
              <a:t>c20 R  1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dirty="0">
                <a:latin typeface="Consolas" panose="020B0609020204030204" pitchFamily="49" charset="0"/>
              </a:rPr>
              <a:t>c20 R 10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dirty="0">
                <a:latin typeface="Consolas" panose="020B0609020204030204" pitchFamily="49" charset="0"/>
              </a:rPr>
              <a:t>f00 R 11</a:t>
            </a:r>
          </a:p>
        </p:txBody>
      </p:sp>
      <p:sp>
        <p:nvSpPr>
          <p:cNvPr id="8" name="Arrow: Right 11">
            <a:extLst>
              <a:ext uri="{FF2B5EF4-FFF2-40B4-BE49-F238E27FC236}">
                <a16:creationId xmlns:a16="http://schemas.microsoft.com/office/drawing/2014/main" xmlns="" id="{DB0274EF-627E-0340-8C53-87FD2FEEC7BA}"/>
              </a:ext>
            </a:extLst>
          </p:cNvPr>
          <p:cNvSpPr/>
          <p:nvPr/>
        </p:nvSpPr>
        <p:spPr>
          <a:xfrm>
            <a:off x="7740211" y="481551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91E374B-D029-C545-816B-94488A9C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719149"/>
              </p:ext>
            </p:extLst>
          </p:nvPr>
        </p:nvGraphicFramePr>
        <p:xfrm>
          <a:off x="2181535" y="3841168"/>
          <a:ext cx="3888654" cy="20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941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907089">
                  <a:extLst>
                    <a:ext uri="{9D8B030D-6E8A-4147-A177-3AD203B41FA5}">
                      <a16:colId xmlns:a16="http://schemas.microsoft.com/office/drawing/2014/main" xmlns="" val="14642386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3052920803"/>
                    </a:ext>
                  </a:extLst>
                </a:gridCol>
                <a:gridCol w="108002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283047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</a:t>
                      </a:r>
                      <a:r>
                        <a:rPr lang="en-US" b="0" dirty="0"/>
                        <a:t>eferenced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</a:t>
                      </a:r>
                    </a:p>
                    <a:p>
                      <a:pPr algn="ctr"/>
                      <a:r>
                        <a:rPr lang="en-US" b="0" dirty="0" smtClean="0"/>
                        <a:t>(8 bits)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30851772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dirty="0" smtClean="0"/>
                        <a:t>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15216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000000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70189" y="5013159"/>
            <a:ext cx="228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New-loaded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4319" y="3119927"/>
            <a:ext cx="315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refresh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3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955672" y="3719745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2D209E8-8084-4761-8250-C987D8DC580C}"/>
              </a:ext>
            </a:extLst>
          </p:cNvPr>
          <p:cNvSpPr/>
          <p:nvPr/>
        </p:nvSpPr>
        <p:spPr>
          <a:xfrm>
            <a:off x="1970841" y="3137349"/>
            <a:ext cx="208625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A3E1D2-ED56-46F5-88FF-835049E9E56A}"/>
              </a:ext>
            </a:extLst>
          </p:cNvPr>
          <p:cNvSpPr txBox="1"/>
          <p:nvPr/>
        </p:nvSpPr>
        <p:spPr>
          <a:xfrm>
            <a:off x="1282231" y="4576733"/>
            <a:ext cx="334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number of Memory slots.</a:t>
            </a:r>
          </a:p>
        </p:txBody>
      </p:sp>
    </p:spTree>
    <p:extLst>
      <p:ext uri="{BB962C8B-B14F-4D97-AF65-F5344CB8AC3E}">
        <p14:creationId xmlns:p14="http://schemas.microsoft.com/office/powerpoint/2010/main" val="30983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603376"/>
          </a:xfrm>
        </p:spPr>
        <p:txBody>
          <a:bodyPr>
            <a:normAutofit/>
          </a:bodyPr>
          <a:lstStyle/>
          <a:p>
            <a:r>
              <a:rPr lang="en-US" dirty="0" smtClean="0"/>
              <a:t>32-bit address </a:t>
            </a:r>
            <a:endParaRPr lang="en-US" dirty="0"/>
          </a:p>
          <a:p>
            <a:r>
              <a:rPr lang="en-US" dirty="0" smtClean="0"/>
              <a:t>4KB page size (4K: 0x000 ~ 0xFFF)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24033C-0BA6-4EFA-B96D-9745F042A855}"/>
              </a:ext>
            </a:extLst>
          </p:cNvPr>
          <p:cNvSpPr/>
          <p:nvPr/>
        </p:nvSpPr>
        <p:spPr>
          <a:xfrm>
            <a:off x="4284326" y="4184551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en-US" b="1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en-US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en-US" b="1" dirty="0">
                <a:latin typeface="Consolas" panose="020B0609020204030204" pitchFamily="49" charset="0"/>
              </a:rPr>
              <a:t>c28 1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l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en-US" b="1" dirty="0">
                <a:latin typeface="Consolas" panose="020B0609020204030204" pitchFamily="49" charset="0"/>
              </a:rPr>
              <a:t>f38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672E7A-4CA7-4670-A263-CC4ECBA50DE2}"/>
              </a:ext>
            </a:extLst>
          </p:cNvPr>
          <p:cNvSpPr txBox="1"/>
          <p:nvPr/>
        </p:nvSpPr>
        <p:spPr>
          <a:xfrm>
            <a:off x="4670005" y="3489600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C4C2523A-91B3-4DAC-A341-95A171826666}"/>
              </a:ext>
            </a:extLst>
          </p:cNvPr>
          <p:cNvSpPr/>
          <p:nvPr/>
        </p:nvSpPr>
        <p:spPr>
          <a:xfrm>
            <a:off x="5650988" y="3902645"/>
            <a:ext cx="408373" cy="317055"/>
          </a:xfrm>
          <a:prstGeom prst="downArrow">
            <a:avLst>
              <a:gd name="adj1" fmla="val 28261"/>
              <a:gd name="adj2" fmla="val 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5603A46-7163-420F-A418-C02BD4717840}"/>
              </a:ext>
            </a:extLst>
          </p:cNvPr>
          <p:cNvSpPr txBox="1"/>
          <p:nvPr/>
        </p:nvSpPr>
        <p:spPr>
          <a:xfrm>
            <a:off x="6207395" y="3488225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offset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8EBA1144-E157-42C7-B456-E3C212A81835}"/>
              </a:ext>
            </a:extLst>
          </p:cNvPr>
          <p:cNvSpPr/>
          <p:nvPr/>
        </p:nvSpPr>
        <p:spPr>
          <a:xfrm>
            <a:off x="6223597" y="3896517"/>
            <a:ext cx="408373" cy="317055"/>
          </a:xfrm>
          <a:prstGeom prst="downArrow">
            <a:avLst>
              <a:gd name="adj1" fmla="val 28261"/>
              <a:gd name="adj2" fmla="val 39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5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6ED8A5D-83EA-4BB7-BF3B-A2C7A5F9B8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10095" y="3685437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2D209E8-8084-4761-8250-C987D8DC580C}"/>
              </a:ext>
            </a:extLst>
          </p:cNvPr>
          <p:cNvSpPr/>
          <p:nvPr/>
        </p:nvSpPr>
        <p:spPr>
          <a:xfrm>
            <a:off x="4057095" y="3137349"/>
            <a:ext cx="277913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A3E1D2-ED56-46F5-88FF-835049E9E56A}"/>
              </a:ext>
            </a:extLst>
          </p:cNvPr>
          <p:cNvSpPr txBox="1"/>
          <p:nvPr/>
        </p:nvSpPr>
        <p:spPr>
          <a:xfrm>
            <a:off x="3936654" y="4542425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which algorithm to run</a:t>
            </a:r>
          </a:p>
        </p:txBody>
      </p:sp>
    </p:spTree>
    <p:extLst>
      <p:ext uri="{BB962C8B-B14F-4D97-AF65-F5344CB8AC3E}">
        <p14:creationId xmlns:p14="http://schemas.microsoft.com/office/powerpoint/2010/main" val="1126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6ED8A5D-83EA-4BB7-BF3B-A2C7A5F9B8F4}"/>
              </a:ext>
            </a:extLst>
          </p:cNvPr>
          <p:cNvCxnSpPr>
            <a:cxnSpLocks/>
          </p:cNvCxnSpPr>
          <p:nvPr/>
        </p:nvCxnSpPr>
        <p:spPr>
          <a:xfrm flipH="1" flipV="1">
            <a:off x="7787081" y="3581415"/>
            <a:ext cx="7864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2D209E8-8084-4761-8250-C987D8DC580C}"/>
              </a:ext>
            </a:extLst>
          </p:cNvPr>
          <p:cNvSpPr/>
          <p:nvPr/>
        </p:nvSpPr>
        <p:spPr>
          <a:xfrm>
            <a:off x="6903305" y="3159250"/>
            <a:ext cx="2024109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A3E1D2-ED56-46F5-88FF-835049E9E56A}"/>
              </a:ext>
            </a:extLst>
          </p:cNvPr>
          <p:cNvSpPr txBox="1"/>
          <p:nvPr/>
        </p:nvSpPr>
        <p:spPr>
          <a:xfrm>
            <a:off x="6517532" y="4438403"/>
            <a:ext cx="371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periodicity of the refresh rate for the </a:t>
            </a:r>
            <a:r>
              <a:rPr lang="en-US" b="1" dirty="0"/>
              <a:t>aging algorithm</a:t>
            </a:r>
          </a:p>
        </p:txBody>
      </p:sp>
    </p:spTree>
    <p:extLst>
      <p:ext uri="{BB962C8B-B14F-4D97-AF65-F5344CB8AC3E}">
        <p14:creationId xmlns:p14="http://schemas.microsoft.com/office/powerpoint/2010/main" val="6462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Program interface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1947386"/>
          </a:xfrm>
        </p:spPr>
        <p:txBody>
          <a:bodyPr>
            <a:normAutofit/>
          </a:bodyPr>
          <a:lstStyle/>
          <a:p>
            <a:r>
              <a:rPr lang="en-US" dirty="0"/>
              <a:t>Program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24822F2-5DF7-498D-962C-514433BC4DFE}"/>
              </a:ext>
            </a:extLst>
          </p:cNvPr>
          <p:cNvSpPr/>
          <p:nvPr/>
        </p:nvSpPr>
        <p:spPr>
          <a:xfrm>
            <a:off x="838199" y="3137348"/>
            <a:ext cx="104089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./vmsim –n &lt;numframes&gt; -a &lt;</a:t>
            </a:r>
            <a:r>
              <a:rPr lang="pt-BR" sz="2000" dirty="0" err="1">
                <a:latin typeface="Consolas" panose="020B0609020204030204" pitchFamily="49" charset="0"/>
              </a:rPr>
              <a:t>opt|aging|fifo</a:t>
            </a:r>
            <a:r>
              <a:rPr lang="pt-BR" sz="2000" dirty="0">
                <a:latin typeface="Consolas" panose="020B0609020204030204" pitchFamily="49" charset="0"/>
              </a:rPr>
              <a:t>&gt; [-r &lt;refresh&gt;] &lt;tracefile&gt;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D6ED8A5D-83EA-4BB7-BF3B-A2C7A5F9B8F4}"/>
              </a:ext>
            </a:extLst>
          </p:cNvPr>
          <p:cNvCxnSpPr>
            <a:cxnSpLocks/>
          </p:cNvCxnSpPr>
          <p:nvPr/>
        </p:nvCxnSpPr>
        <p:spPr>
          <a:xfrm flipV="1">
            <a:off x="9831498" y="3622862"/>
            <a:ext cx="0" cy="85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2D209E8-8084-4761-8250-C987D8DC580C}"/>
              </a:ext>
            </a:extLst>
          </p:cNvPr>
          <p:cNvSpPr/>
          <p:nvPr/>
        </p:nvSpPr>
        <p:spPr>
          <a:xfrm>
            <a:off x="8970958" y="3159250"/>
            <a:ext cx="1739134" cy="400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A3E1D2-ED56-46F5-88FF-835049E9E56A}"/>
              </a:ext>
            </a:extLst>
          </p:cNvPr>
          <p:cNvSpPr txBox="1"/>
          <p:nvPr/>
        </p:nvSpPr>
        <p:spPr>
          <a:xfrm>
            <a:off x="8695084" y="4479850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to memory trace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5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 smtClean="0"/>
              <a:t>Due</a:t>
            </a:r>
            <a:r>
              <a:rPr lang="en-US" dirty="0" smtClean="0"/>
              <a:t>:  </a:t>
            </a:r>
            <a:r>
              <a:rPr lang="en-US" dirty="0"/>
              <a:t>Sunday, March 24, 2019 @11:59pm </a:t>
            </a:r>
            <a:endParaRPr lang="en-US" dirty="0" smtClean="0"/>
          </a:p>
          <a:p>
            <a:r>
              <a:rPr lang="en-US" b="1" smtClean="0"/>
              <a:t>Late</a:t>
            </a:r>
            <a:r>
              <a:rPr lang="en-US" smtClean="0"/>
              <a:t>: </a:t>
            </a:r>
            <a:r>
              <a:rPr lang="en-US" dirty="0" smtClean="0"/>
              <a:t>Tuesday, </a:t>
            </a:r>
            <a:r>
              <a:rPr lang="en-US" dirty="0"/>
              <a:t>March </a:t>
            </a:r>
            <a:r>
              <a:rPr lang="en-US" dirty="0" smtClean="0"/>
              <a:t>26, </a:t>
            </a:r>
            <a:r>
              <a:rPr lang="en-US" dirty="0"/>
              <a:t>2019 @11:59pm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 smtClean="0"/>
              <a:t>Given 3 page frames in 4KB page size</a:t>
            </a:r>
            <a:endParaRPr lang="en-US" dirty="0"/>
          </a:p>
          <a:p>
            <a:pPr lvl="1"/>
            <a:r>
              <a:rPr lang="en-US" dirty="0"/>
              <a:t>Assume FIFO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3856bbe0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15216f00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98172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0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FIFO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3856bbe0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15216f00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57886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525EDC4-4104-434B-8E5A-58D8D833D036}"/>
              </a:ext>
            </a:extLst>
          </p:cNvPr>
          <p:cNvSpPr/>
          <p:nvPr/>
        </p:nvSpPr>
        <p:spPr>
          <a:xfrm>
            <a:off x="7936637" y="368095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C34743-94AD-49BF-944A-39D747999654}"/>
              </a:ext>
            </a:extLst>
          </p:cNvPr>
          <p:cNvSpPr txBox="1"/>
          <p:nvPr/>
        </p:nvSpPr>
        <p:spPr>
          <a:xfrm>
            <a:off x="9161755" y="2496844"/>
            <a:ext cx="208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since it is not in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13928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 smtClean="0"/>
              <a:t>Assume </a:t>
            </a:r>
            <a:r>
              <a:rPr lang="en-US" dirty="0"/>
              <a:t>FIFO</a:t>
            </a:r>
          </a:p>
          <a:p>
            <a:pPr lvl="1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b="1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3856bbe0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15216f00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70034B9-2DE0-4840-B5D5-E3EDA4503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0909"/>
              </p:ext>
            </p:extLst>
          </p:nvPr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525EDC4-4104-434B-8E5A-58D8D833D036}"/>
              </a:ext>
            </a:extLst>
          </p:cNvPr>
          <p:cNvSpPr/>
          <p:nvPr/>
        </p:nvSpPr>
        <p:spPr>
          <a:xfrm>
            <a:off x="7936637" y="3680955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C34743-94AD-49BF-944A-39D747999654}"/>
              </a:ext>
            </a:extLst>
          </p:cNvPr>
          <p:cNvSpPr txBox="1"/>
          <p:nvPr/>
        </p:nvSpPr>
        <p:spPr>
          <a:xfrm>
            <a:off x="9161755" y="2496844"/>
            <a:ext cx="208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since it is not in the process table</a:t>
            </a:r>
          </a:p>
        </p:txBody>
      </p:sp>
    </p:spTree>
    <p:extLst>
      <p:ext uri="{BB962C8B-B14F-4D97-AF65-F5344CB8AC3E}">
        <p14:creationId xmlns:p14="http://schemas.microsoft.com/office/powerpoint/2010/main" val="38532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 smtClean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70034B9-2DE0-4840-B5D5-E3EDA4503CD9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DF30DE0-DF28-4F17-A00E-9E76B1D4637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338286" y="2612571"/>
            <a:ext cx="2199235" cy="140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Virtual Memory Simulator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083D566F-CA20-48FF-A4C4-C86EEAC589FC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DBBDBFBF-3803-479E-9C6C-33FBEBC1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211191"/>
          </a:xfrm>
        </p:spPr>
        <p:txBody>
          <a:bodyPr>
            <a:normAutofit/>
          </a:bodyPr>
          <a:lstStyle/>
          <a:p>
            <a:r>
              <a:rPr lang="en-US" dirty="0"/>
              <a:t>Given 3 page frames in 4KB page size</a:t>
            </a:r>
          </a:p>
          <a:p>
            <a:pPr lvl="1"/>
            <a:r>
              <a:rPr lang="en-US" dirty="0" smtClean="0"/>
              <a:t>Assume </a:t>
            </a:r>
            <a:r>
              <a:rPr lang="en-US" b="1" dirty="0"/>
              <a:t>FIFO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24033C-0BA6-4EFA-B96D-9745F042A855}"/>
              </a:ext>
            </a:extLst>
          </p:cNvPr>
          <p:cNvSpPr/>
          <p:nvPr/>
        </p:nvSpPr>
        <p:spPr>
          <a:xfrm>
            <a:off x="8066139" y="3709177"/>
            <a:ext cx="37300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190a7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dirty="0" err="1">
                <a:latin typeface="Consolas" panose="020B0609020204030204" pitchFamily="49" charset="0"/>
              </a:rPr>
              <a:t>s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3856b</a:t>
            </a:r>
            <a:r>
              <a:rPr lang="it-IT" dirty="0">
                <a:latin typeface="Consolas" panose="020B0609020204030204" pitchFamily="49" charset="0"/>
              </a:rPr>
              <a:t>be0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190af</a:t>
            </a:r>
            <a:r>
              <a:rPr lang="it-IT" dirty="0">
                <a:latin typeface="Consolas" panose="020B0609020204030204" pitchFamily="49" charset="0"/>
              </a:rPr>
              <a:t>c20 1</a:t>
            </a:r>
          </a:p>
          <a:p>
            <a:pPr algn="ctr"/>
            <a:r>
              <a:rPr lang="it-IT" b="1" dirty="0">
                <a:latin typeface="Consolas" panose="020B0609020204030204" pitchFamily="49" charset="0"/>
              </a:rPr>
              <a:t>l </a:t>
            </a:r>
            <a:r>
              <a:rPr lang="it-IT" b="1" dirty="0">
                <a:solidFill>
                  <a:srgbClr val="FF0000"/>
                </a:solidFill>
                <a:latin typeface="Consolas" panose="020B0609020204030204" pitchFamily="49" charset="0"/>
              </a:rPr>
              <a:t>15216</a:t>
            </a:r>
            <a:r>
              <a:rPr lang="it-IT" b="1" dirty="0">
                <a:latin typeface="Consolas" panose="020B0609020204030204" pitchFamily="49" charset="0"/>
              </a:rPr>
              <a:t>f00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190a7c20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190a7c28 1</a:t>
            </a:r>
          </a:p>
          <a:p>
            <a:pPr algn="ctr"/>
            <a:r>
              <a:rPr lang="it-IT" dirty="0">
                <a:latin typeface="Consolas" panose="020B0609020204030204" pitchFamily="49" charset="0"/>
              </a:rPr>
              <a:t>l 190aff38 1</a:t>
            </a: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70034B9-2DE0-4840-B5D5-E3EDA4503CD9}"/>
              </a:ext>
            </a:extLst>
          </p:cNvPr>
          <p:cNvGraphicFramePr>
            <a:graphicFrameLocks noGrp="1"/>
          </p:cNvGraphicFramePr>
          <p:nvPr/>
        </p:nvGraphicFramePr>
        <p:xfrm>
          <a:off x="2027955" y="4076242"/>
          <a:ext cx="2854764" cy="140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160">
                  <a:extLst>
                    <a:ext uri="{9D8B030D-6E8A-4147-A177-3AD203B41FA5}">
                      <a16:colId xmlns:a16="http://schemas.microsoft.com/office/drawing/2014/main" xmlns="" val="512451677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xmlns="" val="3396640658"/>
                    </a:ext>
                  </a:extLst>
                </a:gridCol>
              </a:tblGrid>
              <a:tr h="468087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81508211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3856b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16816988"/>
                  </a:ext>
                </a:extLst>
              </a:tr>
              <a:tr h="4680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190af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2636199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0525EDC4-4104-434B-8E5A-58D8D833D036}"/>
              </a:ext>
            </a:extLst>
          </p:cNvPr>
          <p:cNvSpPr/>
          <p:nvPr/>
        </p:nvSpPr>
        <p:spPr>
          <a:xfrm>
            <a:off x="7936637" y="4527460"/>
            <a:ext cx="1225118" cy="395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741DF1-B9FC-413B-9C62-74EB475EE7B1}"/>
              </a:ext>
            </a:extLst>
          </p:cNvPr>
          <p:cNvSpPr txBox="1"/>
          <p:nvPr/>
        </p:nvSpPr>
        <p:spPr>
          <a:xfrm>
            <a:off x="9161755" y="2496844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Pagefault</a:t>
            </a:r>
            <a:r>
              <a:rPr lang="en-US" dirty="0"/>
              <a:t>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E0D7B3-943E-48D3-A637-DA8ACA5D9A25}"/>
              </a:ext>
            </a:extLst>
          </p:cNvPr>
          <p:cNvSpPr txBox="1"/>
          <p:nvPr/>
        </p:nvSpPr>
        <p:spPr>
          <a:xfrm>
            <a:off x="5537521" y="3698201"/>
            <a:ext cx="208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We need to evict someone!!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DF30DE0-DF28-4F17-A00E-9E76B1D4637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00979" y="4021367"/>
            <a:ext cx="103654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1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2868</Words>
  <Application>Microsoft Macintosh PowerPoint</Application>
  <PresentationFormat>Widescreen</PresentationFormat>
  <Paragraphs>789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Mangal</vt:lpstr>
      <vt:lpstr>等线</vt:lpstr>
      <vt:lpstr>Office Theme</vt:lpstr>
      <vt:lpstr>CS 1550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3 - Virtual Memory Simulator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Optimal algorithm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First In First Out(FIFO)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Aging</vt:lpstr>
      <vt:lpstr>Project 3 – Program interface</vt:lpstr>
      <vt:lpstr>Project 3 – Program interface</vt:lpstr>
      <vt:lpstr>Project 3 – Program interface</vt:lpstr>
      <vt:lpstr>Project 3 – Program interface</vt:lpstr>
      <vt:lpstr>Project 3 – Program interface</vt:lpstr>
      <vt:lpstr>CS 1550 – Project 3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CS1550 Lab 2</dc:title>
  <dc:creator>Victor Li</dc:creator>
  <cp:lastModifiedBy>zjp</cp:lastModifiedBy>
  <cp:revision>262</cp:revision>
  <cp:lastPrinted>2019-03-19T19:48:27Z</cp:lastPrinted>
  <dcterms:created xsi:type="dcterms:W3CDTF">2018-09-24T16:16:37Z</dcterms:created>
  <dcterms:modified xsi:type="dcterms:W3CDTF">2019-03-19T20:36:14Z</dcterms:modified>
</cp:coreProperties>
</file>