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256" r:id="rId2"/>
    <p:sldId id="443" r:id="rId3"/>
    <p:sldId id="449" r:id="rId4"/>
    <p:sldId id="451" r:id="rId5"/>
    <p:sldId id="452" r:id="rId6"/>
    <p:sldId id="455" r:id="rId7"/>
    <p:sldId id="456" r:id="rId8"/>
    <p:sldId id="460" r:id="rId9"/>
    <p:sldId id="453" r:id="rId10"/>
    <p:sldId id="454" r:id="rId11"/>
    <p:sldId id="457" r:id="rId12"/>
    <p:sldId id="459" r:id="rId13"/>
    <p:sldId id="458" r:id="rId14"/>
    <p:sldId id="462" r:id="rId15"/>
    <p:sldId id="463" r:id="rId16"/>
    <p:sldId id="461" r:id="rId17"/>
    <p:sldId id="466" r:id="rId18"/>
    <p:sldId id="468" r:id="rId19"/>
    <p:sldId id="469" r:id="rId20"/>
    <p:sldId id="471" r:id="rId21"/>
    <p:sldId id="470" r:id="rId22"/>
    <p:sldId id="472" r:id="rId23"/>
    <p:sldId id="473" r:id="rId24"/>
    <p:sldId id="448" r:id="rId25"/>
    <p:sldId id="475" r:id="rId26"/>
    <p:sldId id="495" r:id="rId27"/>
    <p:sldId id="474" r:id="rId28"/>
    <p:sldId id="476" r:id="rId29"/>
    <p:sldId id="477" r:id="rId30"/>
    <p:sldId id="479" r:id="rId31"/>
    <p:sldId id="478" r:id="rId32"/>
    <p:sldId id="480" r:id="rId33"/>
    <p:sldId id="481" r:id="rId34"/>
    <p:sldId id="487" r:id="rId35"/>
    <p:sldId id="488" r:id="rId36"/>
    <p:sldId id="486" r:id="rId37"/>
    <p:sldId id="482" r:id="rId38"/>
    <p:sldId id="489" r:id="rId39"/>
    <p:sldId id="496" r:id="rId40"/>
    <p:sldId id="497" r:id="rId41"/>
    <p:sldId id="491" r:id="rId42"/>
    <p:sldId id="498" r:id="rId43"/>
    <p:sldId id="492" r:id="rId44"/>
    <p:sldId id="494" r:id="rId45"/>
    <p:sldId id="493" r:id="rId46"/>
    <p:sldId id="49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 autoAdjust="0"/>
    <p:restoredTop sz="86407" autoAdjust="0"/>
  </p:normalViewPr>
  <p:slideViewPr>
    <p:cSldViewPr snapToGrid="0">
      <p:cViewPr varScale="1">
        <p:scale>
          <a:sx n="102" d="100"/>
          <a:sy n="102" d="100"/>
        </p:scale>
        <p:origin x="216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124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5D8A7-C144-4175-90AA-32D1E9946B78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C946F-5F06-4A2F-8C1F-CB168706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09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A24C6-88B4-47A2-BA08-402EA52A6637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46161-8306-4BDD-B191-BBB5FEBF7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3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1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5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6BC5-C83A-479F-AADE-A01925B5EDB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/>
          </a:bodyPr>
          <a:lstStyle/>
          <a:p>
            <a:r>
              <a:rPr lang="en-US" dirty="0"/>
              <a:t>Week 4 – Synchronization with xv6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  <a:p>
            <a:r>
              <a:rPr lang="en-US" dirty="0"/>
              <a:t>(Slides credited to Henrique Potter)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6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6559F-BDAA-46A6-85BE-F51E81C2584D}"/>
              </a:ext>
            </a:extLst>
          </p:cNvPr>
          <p:cNvSpPr txBox="1"/>
          <p:nvPr/>
        </p:nvSpPr>
        <p:spPr>
          <a:xfrm>
            <a:off x="3564976" y="3609974"/>
            <a:ext cx="7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34CAA06-E7BD-4567-B84C-4E7F1EB0D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Solution switch processes during their execution.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3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6559F-BDAA-46A6-85BE-F51E81C2584D}"/>
              </a:ext>
            </a:extLst>
          </p:cNvPr>
          <p:cNvSpPr txBox="1"/>
          <p:nvPr/>
        </p:nvSpPr>
        <p:spPr>
          <a:xfrm>
            <a:off x="3564976" y="3609974"/>
            <a:ext cx="7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6BDB665-BE3D-4025-B798-8F03A6A5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Solution switch processes during their execution.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1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6559F-BDAA-46A6-85BE-F51E81C2584D}"/>
              </a:ext>
            </a:extLst>
          </p:cNvPr>
          <p:cNvSpPr txBox="1"/>
          <p:nvPr/>
        </p:nvSpPr>
        <p:spPr>
          <a:xfrm>
            <a:off x="3564976" y="3609974"/>
            <a:ext cx="7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6577467" y="3540546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3F5106-4702-4526-8264-3CEFFFDB7911}"/>
              </a:ext>
            </a:extLst>
          </p:cNvPr>
          <p:cNvSpPr txBox="1"/>
          <p:nvPr/>
        </p:nvSpPr>
        <p:spPr>
          <a:xfrm>
            <a:off x="7441116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D3508CB-6B6B-4769-A83F-D5E448526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Solution switch processes during their execution.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6559F-BDAA-46A6-85BE-F51E81C2584D}"/>
              </a:ext>
            </a:extLst>
          </p:cNvPr>
          <p:cNvSpPr txBox="1"/>
          <p:nvPr/>
        </p:nvSpPr>
        <p:spPr>
          <a:xfrm>
            <a:off x="3564976" y="3609974"/>
            <a:ext cx="7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6577467" y="3540546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3F5106-4702-4526-8264-3CEFFFDB7911}"/>
              </a:ext>
            </a:extLst>
          </p:cNvPr>
          <p:cNvSpPr txBox="1"/>
          <p:nvPr/>
        </p:nvSpPr>
        <p:spPr>
          <a:xfrm>
            <a:off x="7441116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8246317" y="3540546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8ABE4-E1DE-4089-A45C-2451B18316AC}"/>
              </a:ext>
            </a:extLst>
          </p:cNvPr>
          <p:cNvSpPr txBox="1"/>
          <p:nvPr/>
        </p:nvSpPr>
        <p:spPr>
          <a:xfrm>
            <a:off x="9157614" y="3596682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Solution switch processes during their execution.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8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6559F-BDAA-46A6-85BE-F51E81C2584D}"/>
              </a:ext>
            </a:extLst>
          </p:cNvPr>
          <p:cNvSpPr txBox="1"/>
          <p:nvPr/>
        </p:nvSpPr>
        <p:spPr>
          <a:xfrm>
            <a:off x="3564976" y="3609974"/>
            <a:ext cx="7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6577467" y="3540546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3F5106-4702-4526-8264-3CEFFFDB7911}"/>
              </a:ext>
            </a:extLst>
          </p:cNvPr>
          <p:cNvSpPr txBox="1"/>
          <p:nvPr/>
        </p:nvSpPr>
        <p:spPr>
          <a:xfrm>
            <a:off x="7441116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8246317" y="3540546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8ABE4-E1DE-4089-A45C-2451B18316AC}"/>
              </a:ext>
            </a:extLst>
          </p:cNvPr>
          <p:cNvSpPr txBox="1"/>
          <p:nvPr/>
        </p:nvSpPr>
        <p:spPr>
          <a:xfrm>
            <a:off x="9157614" y="3596682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32301"/>
          </a:xfrm>
        </p:spPr>
        <p:txBody>
          <a:bodyPr>
            <a:normAutofit/>
          </a:bodyPr>
          <a:lstStyle/>
          <a:p>
            <a:r>
              <a:rPr lang="en-US" dirty="0"/>
              <a:t>Solution switch processes during their execution.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17E799-7117-464D-AF28-1E5CFD048A90}"/>
              </a:ext>
            </a:extLst>
          </p:cNvPr>
          <p:cNvCxnSpPr>
            <a:cxnSpLocks/>
          </p:cNvCxnSpPr>
          <p:nvPr/>
        </p:nvCxnSpPr>
        <p:spPr>
          <a:xfrm flipH="1" flipV="1">
            <a:off x="3497802" y="4035445"/>
            <a:ext cx="2243680" cy="124731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803099-D849-484E-8A51-B176BFE7DD77}"/>
              </a:ext>
            </a:extLst>
          </p:cNvPr>
          <p:cNvCxnSpPr>
            <a:cxnSpLocks/>
          </p:cNvCxnSpPr>
          <p:nvPr/>
        </p:nvCxnSpPr>
        <p:spPr>
          <a:xfrm flipV="1">
            <a:off x="5752730" y="4022152"/>
            <a:ext cx="0" cy="126893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D38C1C-8B34-4425-AC70-521971F023F1}"/>
              </a:ext>
            </a:extLst>
          </p:cNvPr>
          <p:cNvCxnSpPr>
            <a:cxnSpLocks/>
          </p:cNvCxnSpPr>
          <p:nvPr/>
        </p:nvCxnSpPr>
        <p:spPr>
          <a:xfrm flipV="1">
            <a:off x="5752730" y="4022151"/>
            <a:ext cx="711769" cy="126061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03D4DD-D05E-43FF-93D8-72381552EE5F}"/>
              </a:ext>
            </a:extLst>
          </p:cNvPr>
          <p:cNvCxnSpPr>
            <a:cxnSpLocks/>
          </p:cNvCxnSpPr>
          <p:nvPr/>
        </p:nvCxnSpPr>
        <p:spPr>
          <a:xfrm flipV="1">
            <a:off x="5760500" y="4029339"/>
            <a:ext cx="2395119" cy="125342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E548C7-B8BD-42C1-864B-560B4164B653}"/>
              </a:ext>
            </a:extLst>
          </p:cNvPr>
          <p:cNvSpPr txBox="1"/>
          <p:nvPr/>
        </p:nvSpPr>
        <p:spPr>
          <a:xfrm>
            <a:off x="3459659" y="5566410"/>
            <a:ext cx="45636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What is the little gap?</a:t>
            </a:r>
          </a:p>
        </p:txBody>
      </p:sp>
    </p:spTree>
    <p:extLst>
      <p:ext uri="{BB962C8B-B14F-4D97-AF65-F5344CB8AC3E}">
        <p14:creationId xmlns:p14="http://schemas.microsoft.com/office/powerpoint/2010/main" val="413716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6559F-BDAA-46A6-85BE-F51E81C2584D}"/>
              </a:ext>
            </a:extLst>
          </p:cNvPr>
          <p:cNvSpPr txBox="1"/>
          <p:nvPr/>
        </p:nvSpPr>
        <p:spPr>
          <a:xfrm>
            <a:off x="3564976" y="3609974"/>
            <a:ext cx="7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6577467" y="3540546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3F5106-4702-4526-8264-3CEFFFDB7911}"/>
              </a:ext>
            </a:extLst>
          </p:cNvPr>
          <p:cNvSpPr txBox="1"/>
          <p:nvPr/>
        </p:nvSpPr>
        <p:spPr>
          <a:xfrm>
            <a:off x="7441116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8246317" y="3540546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8ABE4-E1DE-4089-A45C-2451B18316AC}"/>
              </a:ext>
            </a:extLst>
          </p:cNvPr>
          <p:cNvSpPr txBox="1"/>
          <p:nvPr/>
        </p:nvSpPr>
        <p:spPr>
          <a:xfrm>
            <a:off x="9157614" y="3596682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32301"/>
          </a:xfrm>
        </p:spPr>
        <p:txBody>
          <a:bodyPr>
            <a:normAutofit/>
          </a:bodyPr>
          <a:lstStyle/>
          <a:p>
            <a:r>
              <a:rPr lang="en-US" dirty="0"/>
              <a:t>Solution switch processes during their execution.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17E799-7117-464D-AF28-1E5CFD048A90}"/>
              </a:ext>
            </a:extLst>
          </p:cNvPr>
          <p:cNvCxnSpPr>
            <a:cxnSpLocks/>
          </p:cNvCxnSpPr>
          <p:nvPr/>
        </p:nvCxnSpPr>
        <p:spPr>
          <a:xfrm flipH="1" flipV="1">
            <a:off x="3497802" y="4035445"/>
            <a:ext cx="2243680" cy="124731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69203B-BBC0-4A48-A1E7-B8B76BEC1467}"/>
              </a:ext>
            </a:extLst>
          </p:cNvPr>
          <p:cNvSpPr txBox="1"/>
          <p:nvPr/>
        </p:nvSpPr>
        <p:spPr>
          <a:xfrm>
            <a:off x="3459659" y="5427911"/>
            <a:ext cx="456364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What is the little gap?</a:t>
            </a:r>
          </a:p>
          <a:p>
            <a:pPr algn="ctr"/>
            <a:r>
              <a:rPr lang="en-US" dirty="0"/>
              <a:t>The OS </a:t>
            </a:r>
            <a:r>
              <a:rPr lang="en-US" b="1" dirty="0"/>
              <a:t>Scheduler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803099-D849-484E-8A51-B176BFE7DD77}"/>
              </a:ext>
            </a:extLst>
          </p:cNvPr>
          <p:cNvCxnSpPr>
            <a:cxnSpLocks/>
          </p:cNvCxnSpPr>
          <p:nvPr/>
        </p:nvCxnSpPr>
        <p:spPr>
          <a:xfrm flipV="1">
            <a:off x="5752730" y="4022152"/>
            <a:ext cx="0" cy="126893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D38C1C-8B34-4425-AC70-521971F023F1}"/>
              </a:ext>
            </a:extLst>
          </p:cNvPr>
          <p:cNvCxnSpPr>
            <a:cxnSpLocks/>
          </p:cNvCxnSpPr>
          <p:nvPr/>
        </p:nvCxnSpPr>
        <p:spPr>
          <a:xfrm flipV="1">
            <a:off x="5752730" y="4022151"/>
            <a:ext cx="711769" cy="126061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03D4DD-D05E-43FF-93D8-72381552EE5F}"/>
              </a:ext>
            </a:extLst>
          </p:cNvPr>
          <p:cNvCxnSpPr>
            <a:cxnSpLocks/>
          </p:cNvCxnSpPr>
          <p:nvPr/>
        </p:nvCxnSpPr>
        <p:spPr>
          <a:xfrm flipV="1">
            <a:off x="5760500" y="4029339"/>
            <a:ext cx="2395119" cy="125342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8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C72BB17-4107-436F-9D19-9D2EA67B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1449"/>
          </a:xfrm>
        </p:spPr>
        <p:txBody>
          <a:bodyPr>
            <a:normAutofit/>
          </a:bodyPr>
          <a:lstStyle/>
          <a:p>
            <a:r>
              <a:rPr lang="en-US" dirty="0"/>
              <a:t>What happens in Parent-Child Process scenario?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6559F-BDAA-46A6-85BE-F51E81C2584D}"/>
              </a:ext>
            </a:extLst>
          </p:cNvPr>
          <p:cNvSpPr txBox="1"/>
          <p:nvPr/>
        </p:nvSpPr>
        <p:spPr>
          <a:xfrm>
            <a:off x="3564976" y="3609974"/>
            <a:ext cx="7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6577467" y="3540546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8246317" y="3540546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8ABE4-E1DE-4089-A45C-2451B18316AC}"/>
              </a:ext>
            </a:extLst>
          </p:cNvPr>
          <p:cNvSpPr txBox="1"/>
          <p:nvPr/>
        </p:nvSpPr>
        <p:spPr>
          <a:xfrm>
            <a:off x="9157614" y="3596682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693242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C72BB17-4107-436F-9D19-9D2EA67B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1449"/>
          </a:xfrm>
        </p:spPr>
        <p:txBody>
          <a:bodyPr>
            <a:normAutofit/>
          </a:bodyPr>
          <a:lstStyle/>
          <a:p>
            <a:r>
              <a:rPr lang="en-US" dirty="0"/>
              <a:t>What happens in Parent-Child Process scenario? </a:t>
            </a:r>
          </a:p>
          <a:p>
            <a:r>
              <a:rPr lang="en-US" dirty="0"/>
              <a:t>How to keep integrity/correctness on race conditions?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6559F-BDAA-46A6-85BE-F51E81C2584D}"/>
              </a:ext>
            </a:extLst>
          </p:cNvPr>
          <p:cNvSpPr txBox="1"/>
          <p:nvPr/>
        </p:nvSpPr>
        <p:spPr>
          <a:xfrm>
            <a:off x="3564976" y="3609974"/>
            <a:ext cx="7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6577467" y="3540546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8246317" y="3540546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8ABE4-E1DE-4089-A45C-2451B18316AC}"/>
              </a:ext>
            </a:extLst>
          </p:cNvPr>
          <p:cNvSpPr txBox="1"/>
          <p:nvPr/>
        </p:nvSpPr>
        <p:spPr>
          <a:xfrm>
            <a:off x="9157614" y="3596682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C04C64-EB0F-44DD-A6B2-55A391550B37}"/>
              </a:ext>
            </a:extLst>
          </p:cNvPr>
          <p:cNvSpPr/>
          <p:nvPr/>
        </p:nvSpPr>
        <p:spPr>
          <a:xfrm>
            <a:off x="5228061" y="5342647"/>
            <a:ext cx="1349406" cy="60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0B2210-2F0E-4D9E-AB1F-DA4A5CDC842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571491" y="4035443"/>
            <a:ext cx="2528249" cy="122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F85542-5FB0-4ECC-A1D8-D018E49EBD5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658853" y="4035443"/>
            <a:ext cx="866331" cy="1096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6C1E73-8F25-4735-8515-5C41CE6A922A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902764" y="4035443"/>
            <a:ext cx="262335" cy="1086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D51851-BB0A-4B9C-80AA-0A62A4A99FE2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297226" y="4022151"/>
            <a:ext cx="1048603" cy="1099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A66034-8B00-4ED5-8743-D193860ACE7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719474" y="4022151"/>
            <a:ext cx="2335230" cy="1195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9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3919046" y="1885997"/>
            <a:ext cx="44605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 list {</a:t>
            </a:r>
            <a:br>
              <a:rPr lang="en-US" sz="2000" b="1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data;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struct list *next; </a:t>
            </a:r>
          </a:p>
          <a:p>
            <a:r>
              <a:rPr lang="en-US" sz="2000" b="1" dirty="0">
                <a:latin typeface="Courier" pitchFamily="2" charset="0"/>
              </a:rPr>
              <a:t>};</a:t>
            </a:r>
          </a:p>
          <a:p>
            <a:endParaRPr lang="en-US" sz="20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7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3919046" y="1885997"/>
            <a:ext cx="44605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 list {</a:t>
            </a:r>
            <a:br>
              <a:rPr lang="en-US" sz="2000" b="1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data;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struct list *next; </a:t>
            </a:r>
          </a:p>
          <a:p>
            <a:r>
              <a:rPr lang="en-US" sz="2000" b="1" dirty="0">
                <a:latin typeface="Courier" pitchFamily="2" charset="0"/>
              </a:rPr>
              <a:t>};</a:t>
            </a:r>
          </a:p>
          <a:p>
            <a:br>
              <a:rPr lang="en-US" sz="2000" b="1" dirty="0">
                <a:latin typeface="Courier" pitchFamily="2" charset="0"/>
              </a:rPr>
            </a:br>
            <a:r>
              <a:rPr lang="en-US" sz="2000" b="1" dirty="0">
                <a:latin typeface="Courier" pitchFamily="2" charset="0"/>
              </a:rPr>
              <a:t>struct </a:t>
            </a:r>
            <a:r>
              <a:rPr lang="en-US" sz="2000" dirty="0">
                <a:latin typeface="Courier" pitchFamily="2" charset="0"/>
              </a:rPr>
              <a:t>list</a:t>
            </a:r>
            <a:r>
              <a:rPr lang="en-US" sz="2000" b="1" dirty="0">
                <a:latin typeface="Courier" pitchFamily="2" charset="0"/>
              </a:rPr>
              <a:t> *list = 0;</a:t>
            </a:r>
          </a:p>
        </p:txBody>
      </p:sp>
    </p:spTree>
    <p:extLst>
      <p:ext uri="{BB962C8B-B14F-4D97-AF65-F5344CB8AC3E}">
        <p14:creationId xmlns:p14="http://schemas.microsoft.com/office/powerpoint/2010/main" val="364331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in mind the different </a:t>
            </a:r>
            <a:r>
              <a:rPr lang="en-US" dirty="0" err="1"/>
              <a:t>qemu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4F6C-EE27-48EA-A014-A0833A3D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9445"/>
          </a:xfrm>
        </p:spPr>
        <p:txBody>
          <a:bodyPr/>
          <a:lstStyle/>
          <a:p>
            <a:r>
              <a:rPr lang="en-US" dirty="0" err="1"/>
              <a:t>qemu</a:t>
            </a:r>
            <a:r>
              <a:rPr lang="en-US" dirty="0"/>
              <a:t> with xv6 (Labs) - Refer to Lab 1 if needed!</a:t>
            </a:r>
          </a:p>
          <a:p>
            <a:r>
              <a:rPr lang="en-US" dirty="0"/>
              <a:t>qemu-x86 i386 (Project 1 and 2)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2E71E0-5116-4285-AE4A-A797E9622CF4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742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3919046" y="1885997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 list {</a:t>
            </a:r>
            <a:br>
              <a:rPr lang="en-US" sz="2000" b="1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data;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struct list *next; </a:t>
            </a:r>
          </a:p>
          <a:p>
            <a:r>
              <a:rPr lang="en-US" sz="2000" b="1" dirty="0">
                <a:latin typeface="Courier" pitchFamily="2" charset="0"/>
              </a:rPr>
              <a:t>};</a:t>
            </a:r>
          </a:p>
          <a:p>
            <a:br>
              <a:rPr lang="en-US" sz="2000" b="1" dirty="0">
                <a:latin typeface="Courier" pitchFamily="2" charset="0"/>
              </a:rPr>
            </a:br>
            <a:r>
              <a:rPr lang="en-US" sz="2000" b="1" dirty="0">
                <a:latin typeface="Courier" pitchFamily="2" charset="0"/>
              </a:rPr>
              <a:t>struct </a:t>
            </a:r>
            <a:r>
              <a:rPr lang="en-US" sz="2000" dirty="0">
                <a:latin typeface="Courier" pitchFamily="2" charset="0"/>
              </a:rPr>
              <a:t>list</a:t>
            </a:r>
            <a:r>
              <a:rPr lang="en-US" sz="2000" b="1" dirty="0">
                <a:latin typeface="Courier" pitchFamily="2" charset="0"/>
              </a:rPr>
              <a:t> *list = 0;</a:t>
            </a:r>
          </a:p>
          <a:p>
            <a:endParaRPr lang="en-US" sz="2000" b="1" dirty="0">
              <a:latin typeface="Courier" pitchFamily="2" charset="0"/>
            </a:endParaRPr>
          </a:p>
          <a:p>
            <a:r>
              <a:rPr lang="en-US" sz="2000" b="1" dirty="0">
                <a:latin typeface="Courier" pitchFamily="2" charset="0"/>
              </a:rPr>
              <a:t>void</a:t>
            </a:r>
            <a:br>
              <a:rPr lang="en-US" sz="2000" b="1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insert</a:t>
            </a:r>
            <a:r>
              <a:rPr lang="en-US" sz="2000" b="1" dirty="0">
                <a:latin typeface="Courier" pitchFamily="2" charset="0"/>
              </a:rPr>
              <a:t>(</a:t>
            </a:r>
            <a:r>
              <a:rPr lang="en-US" sz="2000" b="1" dirty="0" err="1">
                <a:latin typeface="Courier" pitchFamily="2" charset="0"/>
              </a:rPr>
              <a:t>int</a:t>
            </a:r>
            <a:r>
              <a:rPr lang="en-US" sz="2000" b="1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b="1" dirty="0">
                <a:latin typeface="Courier" pitchFamily="2" charset="0"/>
              </a:rPr>
              <a:t>) { </a:t>
            </a:r>
          </a:p>
          <a:p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*l; </a:t>
            </a:r>
          </a:p>
          <a:p>
            <a:r>
              <a:rPr lang="en-US" sz="2000" dirty="0">
                <a:latin typeface="Courier" pitchFamily="2" charset="0"/>
              </a:rPr>
              <a:t>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	l-&gt;data = data;</a:t>
            </a:r>
          </a:p>
          <a:p>
            <a:r>
              <a:rPr lang="en-US" sz="2000" dirty="0">
                <a:latin typeface="Courier" pitchFamily="2" charset="0"/>
              </a:rPr>
              <a:t>	l-&gt;next = list;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list = l; </a:t>
            </a:r>
          </a:p>
          <a:p>
            <a:r>
              <a:rPr lang="en-US" sz="2000" b="1" dirty="0">
                <a:latin typeface="Courier" pitchFamily="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119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944880" y="1783894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 list {</a:t>
            </a:r>
            <a:br>
              <a:rPr lang="en-US" sz="2000" b="1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data;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struct list *next; </a:t>
            </a:r>
          </a:p>
          <a:p>
            <a:r>
              <a:rPr lang="en-US" sz="2000" b="1" dirty="0">
                <a:latin typeface="Courier" pitchFamily="2" charset="0"/>
              </a:rPr>
              <a:t>};</a:t>
            </a:r>
          </a:p>
          <a:p>
            <a:br>
              <a:rPr lang="en-US" sz="2000" b="1" dirty="0">
                <a:latin typeface="Courier" pitchFamily="2" charset="0"/>
              </a:rPr>
            </a:br>
            <a:r>
              <a:rPr lang="en-US" sz="2000" b="1" dirty="0">
                <a:latin typeface="Courier" pitchFamily="2" charset="0"/>
              </a:rPr>
              <a:t>struct </a:t>
            </a:r>
            <a:r>
              <a:rPr lang="en-US" sz="2000" dirty="0">
                <a:latin typeface="Courier" pitchFamily="2" charset="0"/>
              </a:rPr>
              <a:t>list</a:t>
            </a:r>
            <a:r>
              <a:rPr lang="en-US" sz="2000" b="1" dirty="0">
                <a:latin typeface="Courier" pitchFamily="2" charset="0"/>
              </a:rPr>
              <a:t> *list = 0;</a:t>
            </a:r>
          </a:p>
          <a:p>
            <a:endParaRPr lang="en-US" sz="2000" b="1" dirty="0">
              <a:latin typeface="Courier" pitchFamily="2" charset="0"/>
            </a:endParaRPr>
          </a:p>
          <a:p>
            <a:r>
              <a:rPr lang="en-US" sz="2000" b="1" dirty="0">
                <a:latin typeface="Courier" pitchFamily="2" charset="0"/>
              </a:rPr>
              <a:t>void</a:t>
            </a:r>
            <a:br>
              <a:rPr lang="en-US" sz="2000" b="1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insert</a:t>
            </a:r>
            <a:r>
              <a:rPr lang="en-US" sz="2000" b="1" dirty="0">
                <a:latin typeface="Courier" pitchFamily="2" charset="0"/>
              </a:rPr>
              <a:t>(</a:t>
            </a:r>
            <a:r>
              <a:rPr lang="en-US" sz="2000" b="1" dirty="0" err="1">
                <a:latin typeface="Courier" pitchFamily="2" charset="0"/>
              </a:rPr>
              <a:t>int</a:t>
            </a:r>
            <a:r>
              <a:rPr lang="en-US" sz="2000" b="1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b="1" dirty="0">
                <a:latin typeface="Courier" pitchFamily="2" charset="0"/>
              </a:rPr>
              <a:t>) { </a:t>
            </a:r>
          </a:p>
          <a:p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*l; </a:t>
            </a:r>
          </a:p>
          <a:p>
            <a:r>
              <a:rPr lang="en-US" sz="2000" dirty="0">
                <a:latin typeface="Courier" pitchFamily="2" charset="0"/>
              </a:rPr>
              <a:t>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	l-&gt;data = data;</a:t>
            </a:r>
          </a:p>
          <a:p>
            <a:r>
              <a:rPr lang="en-US" sz="2000" dirty="0">
                <a:latin typeface="Courier" pitchFamily="2" charset="0"/>
              </a:rPr>
              <a:t>	l-&gt;next = list;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list = l; </a:t>
            </a:r>
          </a:p>
          <a:p>
            <a:r>
              <a:rPr lang="en-US" sz="2000" b="1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2BCB47-A788-4338-AB8B-F22FDCC095A4}"/>
              </a:ext>
            </a:extLst>
          </p:cNvPr>
          <p:cNvCxnSpPr>
            <a:cxnSpLocks/>
          </p:cNvCxnSpPr>
          <p:nvPr/>
        </p:nvCxnSpPr>
        <p:spPr>
          <a:xfrm flipH="1">
            <a:off x="4403325" y="3706331"/>
            <a:ext cx="2965141" cy="16247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311559-D0FF-43FE-B91F-74F67609F10E}"/>
              </a:ext>
            </a:extLst>
          </p:cNvPr>
          <p:cNvSpPr txBox="1"/>
          <p:nvPr/>
        </p:nvSpPr>
        <p:spPr>
          <a:xfrm>
            <a:off x="6300926" y="4558674"/>
            <a:ext cx="1919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stops here the OS switches to P2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D90BF-C34C-46A6-B15A-80336E7EE591}"/>
              </a:ext>
            </a:extLst>
          </p:cNvPr>
          <p:cNvSpPr/>
          <p:nvPr/>
        </p:nvSpPr>
        <p:spPr>
          <a:xfrm>
            <a:off x="1207217" y="4847208"/>
            <a:ext cx="4198250" cy="12561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34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944880" y="1783894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 list {</a:t>
            </a:r>
            <a:br>
              <a:rPr lang="en-US" sz="2000" b="1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data;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struct list *next; </a:t>
            </a:r>
          </a:p>
          <a:p>
            <a:r>
              <a:rPr lang="en-US" sz="2000" b="1" dirty="0">
                <a:latin typeface="Courier" pitchFamily="2" charset="0"/>
              </a:rPr>
              <a:t>};</a:t>
            </a:r>
          </a:p>
          <a:p>
            <a:br>
              <a:rPr lang="en-US" sz="2000" b="1" dirty="0">
                <a:latin typeface="Courier" pitchFamily="2" charset="0"/>
              </a:rPr>
            </a:br>
            <a:r>
              <a:rPr lang="en-US" sz="2000" b="1" dirty="0">
                <a:latin typeface="Courier" pitchFamily="2" charset="0"/>
              </a:rPr>
              <a:t>struct </a:t>
            </a:r>
            <a:r>
              <a:rPr lang="en-US" sz="2000" dirty="0">
                <a:latin typeface="Courier" pitchFamily="2" charset="0"/>
              </a:rPr>
              <a:t>list</a:t>
            </a:r>
            <a:r>
              <a:rPr lang="en-US" sz="2000" b="1" dirty="0">
                <a:latin typeface="Courier" pitchFamily="2" charset="0"/>
              </a:rPr>
              <a:t> *list = 0;</a:t>
            </a:r>
          </a:p>
          <a:p>
            <a:endParaRPr lang="en-US" sz="2000" b="1" dirty="0">
              <a:latin typeface="Courier" pitchFamily="2" charset="0"/>
            </a:endParaRPr>
          </a:p>
          <a:p>
            <a:r>
              <a:rPr lang="en-US" sz="2000" b="1" dirty="0">
                <a:latin typeface="Courier" pitchFamily="2" charset="0"/>
              </a:rPr>
              <a:t>void</a:t>
            </a:r>
            <a:br>
              <a:rPr lang="en-US" sz="2000" b="1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insert</a:t>
            </a:r>
            <a:r>
              <a:rPr lang="en-US" sz="2000" b="1" dirty="0">
                <a:latin typeface="Courier" pitchFamily="2" charset="0"/>
              </a:rPr>
              <a:t>(</a:t>
            </a:r>
            <a:r>
              <a:rPr lang="en-US" sz="2000" b="1" dirty="0" err="1">
                <a:latin typeface="Courier" pitchFamily="2" charset="0"/>
              </a:rPr>
              <a:t>int</a:t>
            </a:r>
            <a:r>
              <a:rPr lang="en-US" sz="2000" b="1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b="1" dirty="0">
                <a:latin typeface="Courier" pitchFamily="2" charset="0"/>
              </a:rPr>
              <a:t>) { </a:t>
            </a:r>
          </a:p>
          <a:p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*l; </a:t>
            </a:r>
          </a:p>
          <a:p>
            <a:r>
              <a:rPr lang="en-US" sz="2000" dirty="0">
                <a:latin typeface="Courier" pitchFamily="2" charset="0"/>
              </a:rPr>
              <a:t>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	l-&gt;data = data;</a:t>
            </a:r>
          </a:p>
          <a:p>
            <a:r>
              <a:rPr lang="en-US" sz="2000" dirty="0">
                <a:latin typeface="Courier" pitchFamily="2" charset="0"/>
              </a:rPr>
              <a:t>	l-&gt;next = list;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list = l; </a:t>
            </a:r>
          </a:p>
          <a:p>
            <a:r>
              <a:rPr lang="en-US" sz="2000" b="1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11559-D0FF-43FE-B91F-74F67609F10E}"/>
              </a:ext>
            </a:extLst>
          </p:cNvPr>
          <p:cNvSpPr txBox="1"/>
          <p:nvPr/>
        </p:nvSpPr>
        <p:spPr>
          <a:xfrm>
            <a:off x="6561856" y="4683345"/>
            <a:ext cx="1919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 gets the same reference to the same block of data of list and overwrites it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74D4DF-0FA9-4829-AE4B-5DDA356820A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403325" y="3669262"/>
            <a:ext cx="4317062" cy="179050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9362D0-03FD-40D9-A455-8B7E8B2FE5B7}"/>
              </a:ext>
            </a:extLst>
          </p:cNvPr>
          <p:cNvSpPr/>
          <p:nvPr/>
        </p:nvSpPr>
        <p:spPr>
          <a:xfrm>
            <a:off x="49421" y="5175682"/>
            <a:ext cx="4202983" cy="2840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P1 stopped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98DB3A-DD31-4272-AEEB-E09DAFB82583}"/>
              </a:ext>
            </a:extLst>
          </p:cNvPr>
          <p:cNvSpPr/>
          <p:nvPr/>
        </p:nvSpPr>
        <p:spPr>
          <a:xfrm>
            <a:off x="1207217" y="4847208"/>
            <a:ext cx="4198250" cy="12561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27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944880" y="1783894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 list {</a:t>
            </a:r>
            <a:br>
              <a:rPr lang="en-US" sz="2000" b="1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data;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struct list *next; </a:t>
            </a:r>
          </a:p>
          <a:p>
            <a:r>
              <a:rPr lang="en-US" sz="2000" b="1" dirty="0">
                <a:latin typeface="Courier" pitchFamily="2" charset="0"/>
              </a:rPr>
              <a:t>};</a:t>
            </a:r>
          </a:p>
          <a:p>
            <a:br>
              <a:rPr lang="en-US" sz="2000" b="1" dirty="0">
                <a:latin typeface="Courier" pitchFamily="2" charset="0"/>
              </a:rPr>
            </a:br>
            <a:r>
              <a:rPr lang="en-US" sz="2000" b="1" dirty="0">
                <a:latin typeface="Courier" pitchFamily="2" charset="0"/>
              </a:rPr>
              <a:t>struct </a:t>
            </a:r>
            <a:r>
              <a:rPr lang="en-US" sz="2000" dirty="0">
                <a:latin typeface="Courier" pitchFamily="2" charset="0"/>
              </a:rPr>
              <a:t>list</a:t>
            </a:r>
            <a:r>
              <a:rPr lang="en-US" sz="2000" b="1" dirty="0">
                <a:latin typeface="Courier" pitchFamily="2" charset="0"/>
              </a:rPr>
              <a:t> *list = 0;</a:t>
            </a:r>
          </a:p>
          <a:p>
            <a:endParaRPr lang="en-US" sz="2000" b="1" dirty="0">
              <a:latin typeface="Courier" pitchFamily="2" charset="0"/>
            </a:endParaRPr>
          </a:p>
          <a:p>
            <a:r>
              <a:rPr lang="en-US" sz="2000" b="1" dirty="0">
                <a:latin typeface="Courier" pitchFamily="2" charset="0"/>
              </a:rPr>
              <a:t>void</a:t>
            </a:r>
            <a:br>
              <a:rPr lang="en-US" sz="2000" b="1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insert</a:t>
            </a:r>
            <a:r>
              <a:rPr lang="en-US" sz="2000" b="1" dirty="0">
                <a:latin typeface="Courier" pitchFamily="2" charset="0"/>
              </a:rPr>
              <a:t>(</a:t>
            </a:r>
            <a:r>
              <a:rPr lang="en-US" sz="2000" b="1" dirty="0" err="1">
                <a:latin typeface="Courier" pitchFamily="2" charset="0"/>
              </a:rPr>
              <a:t>int</a:t>
            </a:r>
            <a:r>
              <a:rPr lang="en-US" sz="2000" b="1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b="1" dirty="0">
                <a:latin typeface="Courier" pitchFamily="2" charset="0"/>
              </a:rPr>
              <a:t>) { </a:t>
            </a:r>
          </a:p>
          <a:p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*l; </a:t>
            </a:r>
          </a:p>
          <a:p>
            <a:r>
              <a:rPr lang="en-US" sz="2000" dirty="0">
                <a:latin typeface="Courier" pitchFamily="2" charset="0"/>
              </a:rPr>
              <a:t>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	l-&gt;data = data;</a:t>
            </a:r>
          </a:p>
          <a:p>
            <a:r>
              <a:rPr lang="en-US" sz="2000" dirty="0">
                <a:latin typeface="Courier" pitchFamily="2" charset="0"/>
              </a:rPr>
              <a:t>	l-&gt;next = list;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list = l; </a:t>
            </a:r>
          </a:p>
          <a:p>
            <a:r>
              <a:rPr lang="en-US" sz="2000" b="1" dirty="0">
                <a:latin typeface="Courier" pitchFamily="2" charset="0"/>
              </a:rPr>
              <a:t>}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EF8349-712C-4F14-A49F-9B5EF149CBE3}"/>
              </a:ext>
            </a:extLst>
          </p:cNvPr>
          <p:cNvSpPr/>
          <p:nvPr/>
        </p:nvSpPr>
        <p:spPr>
          <a:xfrm>
            <a:off x="1207217" y="4847208"/>
            <a:ext cx="4198250" cy="12561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11559-D0FF-43FE-B91F-74F67609F10E}"/>
              </a:ext>
            </a:extLst>
          </p:cNvPr>
          <p:cNvSpPr txBox="1"/>
          <p:nvPr/>
        </p:nvSpPr>
        <p:spPr>
          <a:xfrm>
            <a:off x="7218803" y="4699365"/>
            <a:ext cx="369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P1 comes back it will have written the wrong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74D4DF-0FA9-4829-AE4B-5DDA356820AD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497803" y="3669262"/>
            <a:ext cx="6684682" cy="258061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9362D0-03FD-40D9-A455-8B7E8B2FE5B7}"/>
              </a:ext>
            </a:extLst>
          </p:cNvPr>
          <p:cNvSpPr/>
          <p:nvPr/>
        </p:nvSpPr>
        <p:spPr>
          <a:xfrm>
            <a:off x="49421" y="5486399"/>
            <a:ext cx="4202983" cy="28408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CP2 stopped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57BB57-96AB-4CE4-8E26-44F0398CC7E7}"/>
              </a:ext>
            </a:extLst>
          </p:cNvPr>
          <p:cNvSpPr/>
          <p:nvPr/>
        </p:nvSpPr>
        <p:spPr>
          <a:xfrm>
            <a:off x="9454314" y="3187657"/>
            <a:ext cx="1456342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3785815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4F6C-EE27-48EA-A014-A0833A3D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1897"/>
          </a:xfrm>
        </p:spPr>
        <p:txBody>
          <a:bodyPr>
            <a:normAutofit/>
          </a:bodyPr>
          <a:lstStyle/>
          <a:p>
            <a:r>
              <a:rPr lang="en-US" dirty="0"/>
              <a:t>Sharing CPU among processes</a:t>
            </a:r>
          </a:p>
          <a:p>
            <a:r>
              <a:rPr lang="en-US" dirty="0"/>
              <a:t>Ensuring data integrity/correctness</a:t>
            </a:r>
          </a:p>
          <a:p>
            <a:r>
              <a:rPr lang="en-US" dirty="0"/>
              <a:t>Ensure that a </a:t>
            </a:r>
            <a:r>
              <a:rPr lang="en-US" b="1" dirty="0"/>
              <a:t>critical section </a:t>
            </a:r>
            <a:r>
              <a:rPr lang="en-US" dirty="0"/>
              <a:t>of your code is only executed by one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824742-B69F-4191-B8DD-F37B8A78AC94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05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838200" y="1690688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</a:t>
            </a:r>
            <a:r>
              <a:rPr lang="en-US" sz="2000" b="1" dirty="0">
                <a:latin typeface="Courier" pitchFamily="2" charset="0"/>
              </a:rPr>
              <a:t>*list </a:t>
            </a:r>
            <a:r>
              <a:rPr lang="en-US" sz="2000" dirty="0">
                <a:latin typeface="Courier" pitchFamily="2" charset="0"/>
              </a:rPr>
              <a:t>= 0; </a:t>
            </a:r>
          </a:p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lock </a:t>
            </a:r>
            <a:r>
              <a:rPr lang="en-US" sz="2000" b="1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void </a:t>
            </a:r>
          </a:p>
          <a:p>
            <a:r>
              <a:rPr lang="en-US" sz="2000" dirty="0">
                <a:latin typeface="Courier" pitchFamily="2" charset="0"/>
              </a:rPr>
              <a:t>insert(int data) </a:t>
            </a:r>
          </a:p>
          <a:p>
            <a:r>
              <a:rPr lang="en-US" sz="2000" dirty="0">
                <a:latin typeface="Courier" pitchFamily="2" charset="0"/>
              </a:rPr>
              <a:t>{ </a:t>
            </a:r>
          </a:p>
          <a:p>
            <a:r>
              <a:rPr lang="en-US" sz="2000" dirty="0">
                <a:latin typeface="Courier" pitchFamily="2" charset="0"/>
              </a:rPr>
              <a:t>      struct list *l;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	acquire(&amp;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  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  	l-&gt;data = data; </a:t>
            </a:r>
          </a:p>
          <a:p>
            <a:r>
              <a:rPr lang="en-US" sz="2000" dirty="0">
                <a:latin typeface="Courier" pitchFamily="2" charset="0"/>
              </a:rPr>
              <a:t>  	l-&gt;next = list; </a:t>
            </a:r>
          </a:p>
          <a:p>
            <a:r>
              <a:rPr lang="en-US" sz="2000" dirty="0">
                <a:latin typeface="Courier" pitchFamily="2" charset="0"/>
              </a:rPr>
              <a:t>  	list = l; </a:t>
            </a:r>
          </a:p>
          <a:p>
            <a:r>
              <a:rPr lang="en-US" sz="2000" dirty="0">
                <a:latin typeface="Courier" pitchFamily="2" charset="0"/>
              </a:rPr>
              <a:t>	release(&amp;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 </a:t>
            </a:r>
          </a:p>
          <a:p>
            <a:r>
              <a:rPr lang="en-US" sz="2000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F2DDA1-92E1-4E3F-824A-F4AA2D0CC2D4}"/>
              </a:ext>
            </a:extLst>
          </p:cNvPr>
          <p:cNvSpPr/>
          <p:nvPr/>
        </p:nvSpPr>
        <p:spPr>
          <a:xfrm>
            <a:off x="9454314" y="3187657"/>
            <a:ext cx="870416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3A8BD7-031E-4A8D-B1D6-E62D3A8C9410}"/>
              </a:ext>
            </a:extLst>
          </p:cNvPr>
          <p:cNvSpPr/>
          <p:nvPr/>
        </p:nvSpPr>
        <p:spPr>
          <a:xfrm>
            <a:off x="944880" y="2030524"/>
            <a:ext cx="3200992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66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838200" y="1690688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</a:t>
            </a:r>
            <a:r>
              <a:rPr lang="en-US" sz="2000" b="1" dirty="0">
                <a:latin typeface="Courier" pitchFamily="2" charset="0"/>
              </a:rPr>
              <a:t>*list </a:t>
            </a:r>
            <a:r>
              <a:rPr lang="en-US" sz="2000" dirty="0">
                <a:latin typeface="Courier" pitchFamily="2" charset="0"/>
              </a:rPr>
              <a:t>= 0; </a:t>
            </a:r>
          </a:p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lock </a:t>
            </a:r>
            <a:r>
              <a:rPr lang="en-US" sz="2000" b="1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void </a:t>
            </a:r>
          </a:p>
          <a:p>
            <a:r>
              <a:rPr lang="en-US" sz="2000" dirty="0">
                <a:latin typeface="Courier" pitchFamily="2" charset="0"/>
              </a:rPr>
              <a:t>insert(int data) </a:t>
            </a:r>
          </a:p>
          <a:p>
            <a:r>
              <a:rPr lang="en-US" sz="2000" dirty="0">
                <a:latin typeface="Courier" pitchFamily="2" charset="0"/>
              </a:rPr>
              <a:t>{ </a:t>
            </a:r>
          </a:p>
          <a:p>
            <a:r>
              <a:rPr lang="en-US" sz="2000" dirty="0">
                <a:latin typeface="Courier" pitchFamily="2" charset="0"/>
              </a:rPr>
              <a:t>      struct list *l;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	acquire(&amp;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  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  	l-&gt;data = data; </a:t>
            </a:r>
          </a:p>
          <a:p>
            <a:r>
              <a:rPr lang="en-US" sz="2000" dirty="0">
                <a:latin typeface="Courier" pitchFamily="2" charset="0"/>
              </a:rPr>
              <a:t>  	l-&gt;next = list; </a:t>
            </a:r>
          </a:p>
          <a:p>
            <a:r>
              <a:rPr lang="en-US" sz="2000" dirty="0">
                <a:latin typeface="Courier" pitchFamily="2" charset="0"/>
              </a:rPr>
              <a:t>  	list = l; </a:t>
            </a:r>
          </a:p>
          <a:p>
            <a:r>
              <a:rPr lang="en-US" sz="2000" dirty="0">
                <a:latin typeface="Courier" pitchFamily="2" charset="0"/>
              </a:rPr>
              <a:t>	release(&amp;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 </a:t>
            </a:r>
          </a:p>
          <a:p>
            <a:r>
              <a:rPr lang="en-US" sz="2000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74FFD-3A1A-4713-9086-D903A0B4A989}"/>
              </a:ext>
            </a:extLst>
          </p:cNvPr>
          <p:cNvSpPr/>
          <p:nvPr/>
        </p:nvSpPr>
        <p:spPr>
          <a:xfrm>
            <a:off x="1713390" y="4128117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C1E2D-6151-4F5D-8971-BB329E18F886}"/>
              </a:ext>
            </a:extLst>
          </p:cNvPr>
          <p:cNvSpPr/>
          <p:nvPr/>
        </p:nvSpPr>
        <p:spPr>
          <a:xfrm>
            <a:off x="1713390" y="5671184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5EA28-0E29-4943-9523-A856FEAFBBE9}"/>
              </a:ext>
            </a:extLst>
          </p:cNvPr>
          <p:cNvSpPr/>
          <p:nvPr/>
        </p:nvSpPr>
        <p:spPr>
          <a:xfrm>
            <a:off x="944880" y="2030524"/>
            <a:ext cx="3200992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F2DDA1-92E1-4E3F-824A-F4AA2D0CC2D4}"/>
              </a:ext>
            </a:extLst>
          </p:cNvPr>
          <p:cNvSpPr/>
          <p:nvPr/>
        </p:nvSpPr>
        <p:spPr>
          <a:xfrm>
            <a:off x="9454314" y="3187657"/>
            <a:ext cx="870416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1217086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838200" y="1690688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</a:t>
            </a:r>
            <a:r>
              <a:rPr lang="en-US" sz="2000" b="1" dirty="0">
                <a:latin typeface="Courier" pitchFamily="2" charset="0"/>
              </a:rPr>
              <a:t>*list </a:t>
            </a:r>
            <a:r>
              <a:rPr lang="en-US" sz="2000" dirty="0">
                <a:latin typeface="Courier" pitchFamily="2" charset="0"/>
              </a:rPr>
              <a:t>= 0; </a:t>
            </a:r>
          </a:p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lock </a:t>
            </a:r>
            <a:r>
              <a:rPr lang="en-US" sz="2000" b="1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void </a:t>
            </a:r>
          </a:p>
          <a:p>
            <a:r>
              <a:rPr lang="en-US" sz="2000" dirty="0">
                <a:latin typeface="Courier" pitchFamily="2" charset="0"/>
              </a:rPr>
              <a:t>insert(int data) </a:t>
            </a:r>
          </a:p>
          <a:p>
            <a:r>
              <a:rPr lang="en-US" sz="2000" dirty="0">
                <a:latin typeface="Courier" pitchFamily="2" charset="0"/>
              </a:rPr>
              <a:t>{ </a:t>
            </a:r>
          </a:p>
          <a:p>
            <a:r>
              <a:rPr lang="en-US" sz="2000" dirty="0">
                <a:latin typeface="Courier" pitchFamily="2" charset="0"/>
              </a:rPr>
              <a:t>      struct list *l;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	acquire(&amp;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  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  	l-&gt;data = data; </a:t>
            </a:r>
          </a:p>
          <a:p>
            <a:r>
              <a:rPr lang="en-US" sz="2000" dirty="0">
                <a:latin typeface="Courier" pitchFamily="2" charset="0"/>
              </a:rPr>
              <a:t>  	l-&gt;next = list; </a:t>
            </a:r>
          </a:p>
          <a:p>
            <a:r>
              <a:rPr lang="en-US" sz="2000" dirty="0">
                <a:latin typeface="Courier" pitchFamily="2" charset="0"/>
              </a:rPr>
              <a:t>  	list = l; </a:t>
            </a:r>
          </a:p>
          <a:p>
            <a:r>
              <a:rPr lang="en-US" sz="2000" dirty="0">
                <a:latin typeface="Courier" pitchFamily="2" charset="0"/>
              </a:rPr>
              <a:t>	release(&amp;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 </a:t>
            </a:r>
          </a:p>
          <a:p>
            <a:r>
              <a:rPr lang="en-US" sz="2000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74FFD-3A1A-4713-9086-D903A0B4A989}"/>
              </a:ext>
            </a:extLst>
          </p:cNvPr>
          <p:cNvSpPr/>
          <p:nvPr/>
        </p:nvSpPr>
        <p:spPr>
          <a:xfrm>
            <a:off x="1713390" y="4128117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C1E2D-6151-4F5D-8971-BB329E18F886}"/>
              </a:ext>
            </a:extLst>
          </p:cNvPr>
          <p:cNvSpPr/>
          <p:nvPr/>
        </p:nvSpPr>
        <p:spPr>
          <a:xfrm>
            <a:off x="1713390" y="5671184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5EA28-0E29-4943-9523-A856FEAFBBE9}"/>
              </a:ext>
            </a:extLst>
          </p:cNvPr>
          <p:cNvSpPr/>
          <p:nvPr/>
        </p:nvSpPr>
        <p:spPr>
          <a:xfrm>
            <a:off x="944880" y="2030524"/>
            <a:ext cx="3200992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1428F7-34CE-449B-A301-B7EDED5DACDF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 flipH="1">
            <a:off x="4820575" y="3669262"/>
            <a:ext cx="2640791" cy="63197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714474-49B0-4728-9C46-8EB62C0B6EED}"/>
              </a:ext>
            </a:extLst>
          </p:cNvPr>
          <p:cNvSpPr txBox="1"/>
          <p:nvPr/>
        </p:nvSpPr>
        <p:spPr>
          <a:xfrm>
            <a:off x="7218803" y="4699365"/>
            <a:ext cx="369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gets locks the lock</a:t>
            </a:r>
          </a:p>
        </p:txBody>
      </p:sp>
      <p:pic>
        <p:nvPicPr>
          <p:cNvPr id="22" name="Graphic 21" descr="Lock">
            <a:extLst>
              <a:ext uri="{FF2B5EF4-FFF2-40B4-BE49-F238E27FC236}">
                <a16:creationId xmlns:a16="http://schemas.microsoft.com/office/drawing/2014/main" id="{688EBFFE-CB01-4E09-BA8F-CEE337400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8803" y="2674252"/>
            <a:ext cx="471444" cy="47144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3B96403-2DD7-417C-B613-441BDD747F00}"/>
              </a:ext>
            </a:extLst>
          </p:cNvPr>
          <p:cNvSpPr/>
          <p:nvPr/>
        </p:nvSpPr>
        <p:spPr>
          <a:xfrm>
            <a:off x="9454314" y="3187657"/>
            <a:ext cx="870416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2137621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838200" y="1690688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</a:t>
            </a:r>
            <a:r>
              <a:rPr lang="en-US" sz="2000" b="1" dirty="0">
                <a:latin typeface="Courier" pitchFamily="2" charset="0"/>
              </a:rPr>
              <a:t>*list </a:t>
            </a:r>
            <a:r>
              <a:rPr lang="en-US" sz="2000" dirty="0">
                <a:latin typeface="Courier" pitchFamily="2" charset="0"/>
              </a:rPr>
              <a:t>= 0; </a:t>
            </a:r>
          </a:p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lock </a:t>
            </a:r>
            <a:r>
              <a:rPr lang="en-US" sz="2000" b="1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void </a:t>
            </a:r>
          </a:p>
          <a:p>
            <a:r>
              <a:rPr lang="en-US" sz="2000" dirty="0">
                <a:latin typeface="Courier" pitchFamily="2" charset="0"/>
              </a:rPr>
              <a:t>insert(int data) </a:t>
            </a:r>
          </a:p>
          <a:p>
            <a:r>
              <a:rPr lang="en-US" sz="2000" dirty="0">
                <a:latin typeface="Courier" pitchFamily="2" charset="0"/>
              </a:rPr>
              <a:t>{ </a:t>
            </a:r>
          </a:p>
          <a:p>
            <a:r>
              <a:rPr lang="en-US" sz="2000" dirty="0">
                <a:latin typeface="Courier" pitchFamily="2" charset="0"/>
              </a:rPr>
              <a:t>      struct list *l;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	acquire(&amp;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  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  	l-&gt;data = data; </a:t>
            </a:r>
          </a:p>
          <a:p>
            <a:r>
              <a:rPr lang="en-US" sz="2000" dirty="0">
                <a:latin typeface="Courier" pitchFamily="2" charset="0"/>
              </a:rPr>
              <a:t>  	l-&gt;next = list; </a:t>
            </a:r>
          </a:p>
          <a:p>
            <a:r>
              <a:rPr lang="en-US" sz="2000" dirty="0">
                <a:latin typeface="Courier" pitchFamily="2" charset="0"/>
              </a:rPr>
              <a:t>  	list = l; </a:t>
            </a:r>
          </a:p>
          <a:p>
            <a:r>
              <a:rPr lang="en-US" sz="2000" dirty="0">
                <a:latin typeface="Courier" pitchFamily="2" charset="0"/>
              </a:rPr>
              <a:t>	release(&amp;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 </a:t>
            </a:r>
          </a:p>
          <a:p>
            <a:r>
              <a:rPr lang="en-US" sz="2000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74FFD-3A1A-4713-9086-D903A0B4A989}"/>
              </a:ext>
            </a:extLst>
          </p:cNvPr>
          <p:cNvSpPr/>
          <p:nvPr/>
        </p:nvSpPr>
        <p:spPr>
          <a:xfrm>
            <a:off x="1713390" y="4128117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C1E2D-6151-4F5D-8971-BB329E18F886}"/>
              </a:ext>
            </a:extLst>
          </p:cNvPr>
          <p:cNvSpPr/>
          <p:nvPr/>
        </p:nvSpPr>
        <p:spPr>
          <a:xfrm>
            <a:off x="1713390" y="5671184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5EA28-0E29-4943-9523-A856FEAFBBE9}"/>
              </a:ext>
            </a:extLst>
          </p:cNvPr>
          <p:cNvSpPr/>
          <p:nvPr/>
        </p:nvSpPr>
        <p:spPr>
          <a:xfrm>
            <a:off x="944880" y="2030524"/>
            <a:ext cx="3200992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1428F7-34CE-449B-A301-B7EDED5DACD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145872" y="3669262"/>
            <a:ext cx="3315494" cy="12756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714474-49B0-4728-9C46-8EB62C0B6EED}"/>
              </a:ext>
            </a:extLst>
          </p:cNvPr>
          <p:cNvSpPr txBox="1"/>
          <p:nvPr/>
        </p:nvSpPr>
        <p:spPr>
          <a:xfrm>
            <a:off x="7218803" y="4699365"/>
            <a:ext cx="369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gets locks the lock</a:t>
            </a:r>
          </a:p>
        </p:txBody>
      </p:sp>
      <p:pic>
        <p:nvPicPr>
          <p:cNvPr id="22" name="Graphic 21" descr="Lock">
            <a:extLst>
              <a:ext uri="{FF2B5EF4-FFF2-40B4-BE49-F238E27FC236}">
                <a16:creationId xmlns:a16="http://schemas.microsoft.com/office/drawing/2014/main" id="{734A30CC-E081-48C0-91BD-1E456AABE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8803" y="2674252"/>
            <a:ext cx="471444" cy="47144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43C7B1C-9EA6-428B-9C01-C19FCC90B75F}"/>
              </a:ext>
            </a:extLst>
          </p:cNvPr>
          <p:cNvSpPr/>
          <p:nvPr/>
        </p:nvSpPr>
        <p:spPr>
          <a:xfrm>
            <a:off x="9454314" y="3187657"/>
            <a:ext cx="870416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3275817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838200" y="1690688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</a:t>
            </a:r>
            <a:r>
              <a:rPr lang="en-US" sz="2000" b="1" dirty="0">
                <a:latin typeface="Courier" pitchFamily="2" charset="0"/>
              </a:rPr>
              <a:t>*list </a:t>
            </a:r>
            <a:r>
              <a:rPr lang="en-US" sz="2000" dirty="0">
                <a:latin typeface="Courier" pitchFamily="2" charset="0"/>
              </a:rPr>
              <a:t>= 0; </a:t>
            </a:r>
          </a:p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lock </a:t>
            </a:r>
            <a:r>
              <a:rPr lang="en-US" sz="2000" b="1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void </a:t>
            </a:r>
          </a:p>
          <a:p>
            <a:r>
              <a:rPr lang="en-US" sz="2000" dirty="0">
                <a:latin typeface="Courier" pitchFamily="2" charset="0"/>
              </a:rPr>
              <a:t>insert(int data) </a:t>
            </a:r>
          </a:p>
          <a:p>
            <a:r>
              <a:rPr lang="en-US" sz="2000" dirty="0">
                <a:latin typeface="Courier" pitchFamily="2" charset="0"/>
              </a:rPr>
              <a:t>{ </a:t>
            </a:r>
          </a:p>
          <a:p>
            <a:r>
              <a:rPr lang="en-US" sz="2000" dirty="0">
                <a:latin typeface="Courier" pitchFamily="2" charset="0"/>
              </a:rPr>
              <a:t>      struct list *l;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	acquire(&amp;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  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  	l-&gt;data = data; </a:t>
            </a:r>
          </a:p>
          <a:p>
            <a:r>
              <a:rPr lang="en-US" sz="2000" dirty="0">
                <a:latin typeface="Courier" pitchFamily="2" charset="0"/>
              </a:rPr>
              <a:t>  	l-&gt;next = list; </a:t>
            </a:r>
          </a:p>
          <a:p>
            <a:r>
              <a:rPr lang="en-US" sz="2000" dirty="0">
                <a:latin typeface="Courier" pitchFamily="2" charset="0"/>
              </a:rPr>
              <a:t>  	list = l; </a:t>
            </a:r>
          </a:p>
          <a:p>
            <a:r>
              <a:rPr lang="en-US" sz="2000" dirty="0">
                <a:latin typeface="Courier" pitchFamily="2" charset="0"/>
              </a:rPr>
              <a:t>	release(&amp;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 </a:t>
            </a:r>
          </a:p>
          <a:p>
            <a:r>
              <a:rPr lang="en-US" sz="2000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74FFD-3A1A-4713-9086-D903A0B4A989}"/>
              </a:ext>
            </a:extLst>
          </p:cNvPr>
          <p:cNvSpPr/>
          <p:nvPr/>
        </p:nvSpPr>
        <p:spPr>
          <a:xfrm>
            <a:off x="1713390" y="4128117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C1E2D-6151-4F5D-8971-BB329E18F886}"/>
              </a:ext>
            </a:extLst>
          </p:cNvPr>
          <p:cNvSpPr/>
          <p:nvPr/>
        </p:nvSpPr>
        <p:spPr>
          <a:xfrm>
            <a:off x="1713390" y="5671184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5EA28-0E29-4943-9523-A856FEAFBBE9}"/>
              </a:ext>
            </a:extLst>
          </p:cNvPr>
          <p:cNvSpPr/>
          <p:nvPr/>
        </p:nvSpPr>
        <p:spPr>
          <a:xfrm>
            <a:off x="944880" y="2030524"/>
            <a:ext cx="3200992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1428F7-34CE-449B-A301-B7EDED5DACD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287915" y="3428460"/>
            <a:ext cx="3822428" cy="24080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714474-49B0-4728-9C46-8EB62C0B6EED}"/>
              </a:ext>
            </a:extLst>
          </p:cNvPr>
          <p:cNvSpPr txBox="1"/>
          <p:nvPr/>
        </p:nvSpPr>
        <p:spPr>
          <a:xfrm>
            <a:off x="6936271" y="4426810"/>
            <a:ext cx="369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OS schedule CP2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86A1DF-9957-4CFC-B227-A455DBF5ADAC}"/>
              </a:ext>
            </a:extLst>
          </p:cNvPr>
          <p:cNvSpPr/>
          <p:nvPr/>
        </p:nvSpPr>
        <p:spPr>
          <a:xfrm>
            <a:off x="443884" y="4796142"/>
            <a:ext cx="4202983" cy="2840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P1 stopped</a:t>
            </a:r>
          </a:p>
        </p:txBody>
      </p:sp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3EE74A4F-F37E-4856-84E6-36348D55C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8803" y="2674252"/>
            <a:ext cx="471444" cy="47144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EB736AB-C659-4F50-A156-46A0E1ADA03E}"/>
              </a:ext>
            </a:extLst>
          </p:cNvPr>
          <p:cNvSpPr/>
          <p:nvPr/>
        </p:nvSpPr>
        <p:spPr>
          <a:xfrm>
            <a:off x="9454314" y="3187657"/>
            <a:ext cx="870416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416498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without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577416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91345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838200" y="1690688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</a:t>
            </a:r>
            <a:r>
              <a:rPr lang="en-US" sz="2000" b="1" dirty="0">
                <a:latin typeface="Courier" pitchFamily="2" charset="0"/>
              </a:rPr>
              <a:t>*list </a:t>
            </a:r>
            <a:r>
              <a:rPr lang="en-US" sz="2000" dirty="0">
                <a:latin typeface="Courier" pitchFamily="2" charset="0"/>
              </a:rPr>
              <a:t>= 0; </a:t>
            </a:r>
          </a:p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lock </a:t>
            </a:r>
            <a:r>
              <a:rPr lang="en-US" sz="2000" b="1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void </a:t>
            </a:r>
          </a:p>
          <a:p>
            <a:r>
              <a:rPr lang="en-US" sz="2000" dirty="0">
                <a:latin typeface="Courier" pitchFamily="2" charset="0"/>
              </a:rPr>
              <a:t>insert(int data) </a:t>
            </a:r>
          </a:p>
          <a:p>
            <a:r>
              <a:rPr lang="en-US" sz="2000" dirty="0">
                <a:latin typeface="Courier" pitchFamily="2" charset="0"/>
              </a:rPr>
              <a:t>{ </a:t>
            </a:r>
          </a:p>
          <a:p>
            <a:r>
              <a:rPr lang="en-US" sz="2000" dirty="0">
                <a:latin typeface="Courier" pitchFamily="2" charset="0"/>
              </a:rPr>
              <a:t>      struct list *l;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	acquire(&amp;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  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  	l-&gt;data = data; </a:t>
            </a:r>
          </a:p>
          <a:p>
            <a:r>
              <a:rPr lang="en-US" sz="2000" dirty="0">
                <a:latin typeface="Courier" pitchFamily="2" charset="0"/>
              </a:rPr>
              <a:t>  	l-&gt;next = list; </a:t>
            </a:r>
          </a:p>
          <a:p>
            <a:r>
              <a:rPr lang="en-US" sz="2000" dirty="0">
                <a:latin typeface="Courier" pitchFamily="2" charset="0"/>
              </a:rPr>
              <a:t>  	list = l; </a:t>
            </a:r>
          </a:p>
          <a:p>
            <a:r>
              <a:rPr lang="en-US" sz="2000" dirty="0">
                <a:latin typeface="Courier" pitchFamily="2" charset="0"/>
              </a:rPr>
              <a:t>	release(&amp;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 </a:t>
            </a:r>
          </a:p>
          <a:p>
            <a:r>
              <a:rPr lang="en-US" sz="2000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74FFD-3A1A-4713-9086-D903A0B4A989}"/>
              </a:ext>
            </a:extLst>
          </p:cNvPr>
          <p:cNvSpPr/>
          <p:nvPr/>
        </p:nvSpPr>
        <p:spPr>
          <a:xfrm>
            <a:off x="1713390" y="4128117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C1E2D-6151-4F5D-8971-BB329E18F886}"/>
              </a:ext>
            </a:extLst>
          </p:cNvPr>
          <p:cNvSpPr/>
          <p:nvPr/>
        </p:nvSpPr>
        <p:spPr>
          <a:xfrm>
            <a:off x="1713390" y="5671184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5EA28-0E29-4943-9523-A856FEAFBBE9}"/>
              </a:ext>
            </a:extLst>
          </p:cNvPr>
          <p:cNvSpPr/>
          <p:nvPr/>
        </p:nvSpPr>
        <p:spPr>
          <a:xfrm>
            <a:off x="944880" y="2030524"/>
            <a:ext cx="3200992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714474-49B0-4728-9C46-8EB62C0B6EED}"/>
              </a:ext>
            </a:extLst>
          </p:cNvPr>
          <p:cNvSpPr txBox="1"/>
          <p:nvPr/>
        </p:nvSpPr>
        <p:spPr>
          <a:xfrm>
            <a:off x="6687696" y="4723009"/>
            <a:ext cx="369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will try to get the lock but won’t.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59FF2D-E374-450B-8669-0E39ADDB4179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820575" y="3669262"/>
            <a:ext cx="3471169" cy="63197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23D02DC-4E1D-4E7E-A3BC-B727F8C87EB8}"/>
              </a:ext>
            </a:extLst>
          </p:cNvPr>
          <p:cNvSpPr/>
          <p:nvPr/>
        </p:nvSpPr>
        <p:spPr>
          <a:xfrm>
            <a:off x="443884" y="4796142"/>
            <a:ext cx="4202983" cy="2840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P1 stopped</a:t>
            </a:r>
          </a:p>
        </p:txBody>
      </p:sp>
      <p:pic>
        <p:nvPicPr>
          <p:cNvPr id="22" name="Graphic 21" descr="Lock">
            <a:extLst>
              <a:ext uri="{FF2B5EF4-FFF2-40B4-BE49-F238E27FC236}">
                <a16:creationId xmlns:a16="http://schemas.microsoft.com/office/drawing/2014/main" id="{46B89902-D39E-4DFD-9F00-D2CE2093C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8803" y="2674252"/>
            <a:ext cx="471444" cy="47144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E34E980-0CE7-4617-912E-DB41900B4003}"/>
              </a:ext>
            </a:extLst>
          </p:cNvPr>
          <p:cNvSpPr/>
          <p:nvPr/>
        </p:nvSpPr>
        <p:spPr>
          <a:xfrm>
            <a:off x="9454314" y="3187657"/>
            <a:ext cx="870416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1062153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838200" y="1690688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</a:t>
            </a:r>
            <a:r>
              <a:rPr lang="en-US" sz="2000" b="1" dirty="0">
                <a:latin typeface="Courier" pitchFamily="2" charset="0"/>
              </a:rPr>
              <a:t>*list </a:t>
            </a:r>
            <a:r>
              <a:rPr lang="en-US" sz="2000" dirty="0">
                <a:latin typeface="Courier" pitchFamily="2" charset="0"/>
              </a:rPr>
              <a:t>= 0; </a:t>
            </a:r>
          </a:p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lock </a:t>
            </a:r>
            <a:r>
              <a:rPr lang="en-US" sz="2000" b="1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void </a:t>
            </a:r>
          </a:p>
          <a:p>
            <a:r>
              <a:rPr lang="en-US" sz="2000" dirty="0">
                <a:latin typeface="Courier" pitchFamily="2" charset="0"/>
              </a:rPr>
              <a:t>insert(int data) </a:t>
            </a:r>
          </a:p>
          <a:p>
            <a:r>
              <a:rPr lang="en-US" sz="2000" dirty="0">
                <a:latin typeface="Courier" pitchFamily="2" charset="0"/>
              </a:rPr>
              <a:t>{ </a:t>
            </a:r>
          </a:p>
          <a:p>
            <a:r>
              <a:rPr lang="en-US" sz="2000" dirty="0">
                <a:latin typeface="Courier" pitchFamily="2" charset="0"/>
              </a:rPr>
              <a:t>      struct list *l;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	acquire(&amp;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  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  	l-&gt;data = data; </a:t>
            </a:r>
          </a:p>
          <a:p>
            <a:r>
              <a:rPr lang="en-US" sz="2000" dirty="0">
                <a:latin typeface="Courier" pitchFamily="2" charset="0"/>
              </a:rPr>
              <a:t>  	l-&gt;next = list; </a:t>
            </a:r>
          </a:p>
          <a:p>
            <a:r>
              <a:rPr lang="en-US" sz="2000" dirty="0">
                <a:latin typeface="Courier" pitchFamily="2" charset="0"/>
              </a:rPr>
              <a:t>  	list = l; </a:t>
            </a:r>
          </a:p>
          <a:p>
            <a:r>
              <a:rPr lang="en-US" sz="2000" dirty="0">
                <a:latin typeface="Courier" pitchFamily="2" charset="0"/>
              </a:rPr>
              <a:t>	release(&amp;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 </a:t>
            </a:r>
          </a:p>
          <a:p>
            <a:r>
              <a:rPr lang="en-US" sz="2000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74FFD-3A1A-4713-9086-D903A0B4A989}"/>
              </a:ext>
            </a:extLst>
          </p:cNvPr>
          <p:cNvSpPr/>
          <p:nvPr/>
        </p:nvSpPr>
        <p:spPr>
          <a:xfrm>
            <a:off x="1713390" y="4128117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C1E2D-6151-4F5D-8971-BB329E18F886}"/>
              </a:ext>
            </a:extLst>
          </p:cNvPr>
          <p:cNvSpPr/>
          <p:nvPr/>
        </p:nvSpPr>
        <p:spPr>
          <a:xfrm>
            <a:off x="1713390" y="5671184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5EA28-0E29-4943-9523-A856FEAFBBE9}"/>
              </a:ext>
            </a:extLst>
          </p:cNvPr>
          <p:cNvSpPr/>
          <p:nvPr/>
        </p:nvSpPr>
        <p:spPr>
          <a:xfrm>
            <a:off x="944880" y="2030524"/>
            <a:ext cx="3200992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714474-49B0-4728-9C46-8EB62C0B6EED}"/>
              </a:ext>
            </a:extLst>
          </p:cNvPr>
          <p:cNvSpPr txBox="1"/>
          <p:nvPr/>
        </p:nvSpPr>
        <p:spPr>
          <a:xfrm>
            <a:off x="6687696" y="4723009"/>
            <a:ext cx="4460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will try to get the lock but won’t.</a:t>
            </a:r>
          </a:p>
          <a:p>
            <a:endParaRPr lang="en-US" dirty="0"/>
          </a:p>
          <a:p>
            <a:r>
              <a:rPr lang="en-US" dirty="0"/>
              <a:t>It will be constantly try to get it ( in a loop). Until the OS switches back to P1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59FF2D-E374-450B-8669-0E39ADDB4179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820575" y="3669262"/>
            <a:ext cx="3471169" cy="63197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23D02DC-4E1D-4E7E-A3BC-B727F8C87EB8}"/>
              </a:ext>
            </a:extLst>
          </p:cNvPr>
          <p:cNvSpPr/>
          <p:nvPr/>
        </p:nvSpPr>
        <p:spPr>
          <a:xfrm>
            <a:off x="443884" y="4796142"/>
            <a:ext cx="4202983" cy="2840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P1 stopped</a:t>
            </a:r>
          </a:p>
        </p:txBody>
      </p:sp>
      <p:pic>
        <p:nvPicPr>
          <p:cNvPr id="26" name="Graphic 25" descr="Lock">
            <a:extLst>
              <a:ext uri="{FF2B5EF4-FFF2-40B4-BE49-F238E27FC236}">
                <a16:creationId xmlns:a16="http://schemas.microsoft.com/office/drawing/2014/main" id="{F5772D62-90DC-4BAD-B637-1BB7E9B70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8803" y="2674252"/>
            <a:ext cx="471444" cy="4714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3D6AFAA-CB06-45AB-8B63-3980489972F5}"/>
              </a:ext>
            </a:extLst>
          </p:cNvPr>
          <p:cNvSpPr/>
          <p:nvPr/>
        </p:nvSpPr>
        <p:spPr>
          <a:xfrm>
            <a:off x="9454314" y="3187657"/>
            <a:ext cx="870416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2047652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838200" y="1690688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</a:t>
            </a:r>
            <a:r>
              <a:rPr lang="en-US" sz="2000" b="1" dirty="0">
                <a:latin typeface="Courier" pitchFamily="2" charset="0"/>
              </a:rPr>
              <a:t>*list </a:t>
            </a:r>
            <a:r>
              <a:rPr lang="en-US" sz="2000" dirty="0">
                <a:latin typeface="Courier" pitchFamily="2" charset="0"/>
              </a:rPr>
              <a:t>= 0; </a:t>
            </a:r>
          </a:p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lock </a:t>
            </a:r>
            <a:r>
              <a:rPr lang="en-US" sz="2000" b="1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void </a:t>
            </a:r>
          </a:p>
          <a:p>
            <a:r>
              <a:rPr lang="en-US" sz="2000" dirty="0">
                <a:latin typeface="Courier" pitchFamily="2" charset="0"/>
              </a:rPr>
              <a:t>insert(int data) </a:t>
            </a:r>
          </a:p>
          <a:p>
            <a:r>
              <a:rPr lang="en-US" sz="2000" dirty="0">
                <a:latin typeface="Courier" pitchFamily="2" charset="0"/>
              </a:rPr>
              <a:t>{ </a:t>
            </a:r>
          </a:p>
          <a:p>
            <a:r>
              <a:rPr lang="en-US" sz="2000" dirty="0">
                <a:latin typeface="Courier" pitchFamily="2" charset="0"/>
              </a:rPr>
              <a:t>      struct list *l;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	acquire(&amp;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  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  	l-&gt;data = data; </a:t>
            </a:r>
          </a:p>
          <a:p>
            <a:r>
              <a:rPr lang="en-US" sz="2000" dirty="0">
                <a:latin typeface="Courier" pitchFamily="2" charset="0"/>
              </a:rPr>
              <a:t>  	l-&gt;next = list; </a:t>
            </a:r>
          </a:p>
          <a:p>
            <a:r>
              <a:rPr lang="en-US" sz="2000" dirty="0">
                <a:latin typeface="Courier" pitchFamily="2" charset="0"/>
              </a:rPr>
              <a:t>  	list = l; </a:t>
            </a:r>
          </a:p>
          <a:p>
            <a:r>
              <a:rPr lang="en-US" sz="2000" dirty="0">
                <a:latin typeface="Courier" pitchFamily="2" charset="0"/>
              </a:rPr>
              <a:t>	release(&amp;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 </a:t>
            </a:r>
          </a:p>
          <a:p>
            <a:r>
              <a:rPr lang="en-US" sz="2000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57BB57-96AB-4CE4-8E26-44F0398CC7E7}"/>
              </a:ext>
            </a:extLst>
          </p:cNvPr>
          <p:cNvSpPr/>
          <p:nvPr/>
        </p:nvSpPr>
        <p:spPr>
          <a:xfrm>
            <a:off x="9454314" y="3187657"/>
            <a:ext cx="870416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C1E2D-6151-4F5D-8971-BB329E18F886}"/>
              </a:ext>
            </a:extLst>
          </p:cNvPr>
          <p:cNvSpPr/>
          <p:nvPr/>
        </p:nvSpPr>
        <p:spPr>
          <a:xfrm>
            <a:off x="1713390" y="5671184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5EA28-0E29-4943-9523-A856FEAFBBE9}"/>
              </a:ext>
            </a:extLst>
          </p:cNvPr>
          <p:cNvSpPr/>
          <p:nvPr/>
        </p:nvSpPr>
        <p:spPr>
          <a:xfrm>
            <a:off x="944880" y="2030524"/>
            <a:ext cx="3200992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1428F7-34CE-449B-A301-B7EDED5DACD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820578" y="3669262"/>
            <a:ext cx="5068944" cy="212785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714474-49B0-4728-9C46-8EB62C0B6EED}"/>
              </a:ext>
            </a:extLst>
          </p:cNvPr>
          <p:cNvSpPr txBox="1"/>
          <p:nvPr/>
        </p:nvSpPr>
        <p:spPr>
          <a:xfrm>
            <a:off x="7355050" y="4903552"/>
            <a:ext cx="369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release the lock P2 will finally be able to execute, once scheduled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5E2082-066F-4597-AA39-CED56CBAD89E}"/>
              </a:ext>
            </a:extLst>
          </p:cNvPr>
          <p:cNvSpPr/>
          <p:nvPr/>
        </p:nvSpPr>
        <p:spPr>
          <a:xfrm>
            <a:off x="289527" y="4197164"/>
            <a:ext cx="4460587" cy="28408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CP2 stopped</a:t>
            </a:r>
          </a:p>
        </p:txBody>
      </p:sp>
      <p:pic>
        <p:nvPicPr>
          <p:cNvPr id="25" name="Graphic 24" descr="Unlock">
            <a:extLst>
              <a:ext uri="{FF2B5EF4-FFF2-40B4-BE49-F238E27FC236}">
                <a16:creationId xmlns:a16="http://schemas.microsoft.com/office/drawing/2014/main" id="{68EB6F77-2529-40A8-AAE9-46793B40E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9099" y="2716212"/>
            <a:ext cx="471444" cy="4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0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0E2E7-1347-4131-8361-BC7DCE393681}"/>
              </a:ext>
            </a:extLst>
          </p:cNvPr>
          <p:cNvSpPr/>
          <p:nvPr/>
        </p:nvSpPr>
        <p:spPr>
          <a:xfrm>
            <a:off x="838200" y="1690688"/>
            <a:ext cx="44605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list </a:t>
            </a:r>
            <a:r>
              <a:rPr lang="en-US" sz="2000" b="1" dirty="0">
                <a:latin typeface="Courier" pitchFamily="2" charset="0"/>
              </a:rPr>
              <a:t>*list </a:t>
            </a:r>
            <a:r>
              <a:rPr lang="en-US" sz="2000" dirty="0">
                <a:latin typeface="Courier" pitchFamily="2" charset="0"/>
              </a:rPr>
              <a:t>= 0; </a:t>
            </a:r>
          </a:p>
          <a:p>
            <a:r>
              <a:rPr lang="en-US" sz="2000" b="1" dirty="0">
                <a:latin typeface="Courier" pitchFamily="2" charset="0"/>
              </a:rPr>
              <a:t>struct</a:t>
            </a:r>
            <a:r>
              <a:rPr lang="en-US" sz="2000" dirty="0">
                <a:latin typeface="Courier" pitchFamily="2" charset="0"/>
              </a:rPr>
              <a:t> lock </a:t>
            </a:r>
            <a:r>
              <a:rPr lang="en-US" sz="2000" b="1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void </a:t>
            </a:r>
          </a:p>
          <a:p>
            <a:r>
              <a:rPr lang="en-US" sz="2000" dirty="0">
                <a:latin typeface="Courier" pitchFamily="2" charset="0"/>
              </a:rPr>
              <a:t>insert(int data) </a:t>
            </a:r>
          </a:p>
          <a:p>
            <a:r>
              <a:rPr lang="en-US" sz="2000" dirty="0">
                <a:latin typeface="Courier" pitchFamily="2" charset="0"/>
              </a:rPr>
              <a:t>{ </a:t>
            </a:r>
          </a:p>
          <a:p>
            <a:r>
              <a:rPr lang="en-US" sz="2000" dirty="0">
                <a:latin typeface="Courier" pitchFamily="2" charset="0"/>
              </a:rPr>
              <a:t>      struct list *l; </a:t>
            </a:r>
          </a:p>
          <a:p>
            <a:r>
              <a:rPr lang="en-US" sz="2000" dirty="0">
                <a:latin typeface="Courier" pitchFamily="2" charset="0"/>
              </a:rPr>
              <a:t> </a:t>
            </a:r>
          </a:p>
          <a:p>
            <a:r>
              <a:rPr lang="en-US" sz="2000" dirty="0">
                <a:latin typeface="Courier" pitchFamily="2" charset="0"/>
              </a:rPr>
              <a:t>	acquire(&amp;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  	l =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 *l); </a:t>
            </a:r>
          </a:p>
          <a:p>
            <a:r>
              <a:rPr lang="en-US" sz="2000" dirty="0">
                <a:latin typeface="Courier" pitchFamily="2" charset="0"/>
              </a:rPr>
              <a:t>  	l-&gt;data = data; </a:t>
            </a:r>
          </a:p>
          <a:p>
            <a:r>
              <a:rPr lang="en-US" sz="2000" dirty="0">
                <a:latin typeface="Courier" pitchFamily="2" charset="0"/>
              </a:rPr>
              <a:t>  	l-&gt;next = list; </a:t>
            </a:r>
          </a:p>
          <a:p>
            <a:r>
              <a:rPr lang="en-US" sz="2000" dirty="0">
                <a:latin typeface="Courier" pitchFamily="2" charset="0"/>
              </a:rPr>
              <a:t>  	list = l; </a:t>
            </a:r>
          </a:p>
          <a:p>
            <a:r>
              <a:rPr lang="en-US" sz="2000" dirty="0">
                <a:latin typeface="Courier" pitchFamily="2" charset="0"/>
              </a:rPr>
              <a:t>	release(&amp;</a:t>
            </a:r>
            <a:r>
              <a:rPr lang="en-US" sz="2000" dirty="0" err="1">
                <a:latin typeface="Courier" pitchFamily="2" charset="0"/>
              </a:rPr>
              <a:t>listlock</a:t>
            </a:r>
            <a:r>
              <a:rPr lang="en-US" sz="2000" dirty="0">
                <a:latin typeface="Courier" pitchFamily="2" charset="0"/>
              </a:rPr>
              <a:t>); </a:t>
            </a:r>
          </a:p>
          <a:p>
            <a:r>
              <a:rPr lang="en-US" sz="2000" dirty="0">
                <a:latin typeface="Courier" pitchFamily="2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2B12-962E-4A88-AFEB-F30E00C13BD0}"/>
              </a:ext>
            </a:extLst>
          </p:cNvPr>
          <p:cNvSpPr/>
          <p:nvPr/>
        </p:nvSpPr>
        <p:spPr>
          <a:xfrm>
            <a:off x="6900761" y="3062819"/>
            <a:ext cx="5421446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FB0B7-C277-42AD-8100-9CC2FAA744BC}"/>
              </a:ext>
            </a:extLst>
          </p:cNvPr>
          <p:cNvSpPr/>
          <p:nvPr/>
        </p:nvSpPr>
        <p:spPr>
          <a:xfrm>
            <a:off x="6936271" y="3187657"/>
            <a:ext cx="105018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25DD0-044E-4D3C-80EA-4A6EBB66DB99}"/>
              </a:ext>
            </a:extLst>
          </p:cNvPr>
          <p:cNvSpPr txBox="1"/>
          <p:nvPr/>
        </p:nvSpPr>
        <p:spPr>
          <a:xfrm>
            <a:off x="6300926" y="324379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605EB-1D4F-437F-BAF1-B6C5403AB357}"/>
              </a:ext>
            </a:extLst>
          </p:cNvPr>
          <p:cNvSpPr/>
          <p:nvPr/>
        </p:nvSpPr>
        <p:spPr>
          <a:xfrm>
            <a:off x="8110343" y="3187657"/>
            <a:ext cx="1220088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57BB57-96AB-4CE4-8E26-44F0398CC7E7}"/>
              </a:ext>
            </a:extLst>
          </p:cNvPr>
          <p:cNvSpPr/>
          <p:nvPr/>
        </p:nvSpPr>
        <p:spPr>
          <a:xfrm>
            <a:off x="9454314" y="3187657"/>
            <a:ext cx="870416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C1E2D-6151-4F5D-8971-BB329E18F886}"/>
              </a:ext>
            </a:extLst>
          </p:cNvPr>
          <p:cNvSpPr/>
          <p:nvPr/>
        </p:nvSpPr>
        <p:spPr>
          <a:xfrm>
            <a:off x="1713390" y="5671184"/>
            <a:ext cx="3107185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5EA28-0E29-4943-9523-A856FEAFBBE9}"/>
              </a:ext>
            </a:extLst>
          </p:cNvPr>
          <p:cNvSpPr/>
          <p:nvPr/>
        </p:nvSpPr>
        <p:spPr>
          <a:xfrm>
            <a:off x="944880" y="2030524"/>
            <a:ext cx="3200992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714474-49B0-4728-9C46-8EB62C0B6EED}"/>
              </a:ext>
            </a:extLst>
          </p:cNvPr>
          <p:cNvSpPr txBox="1"/>
          <p:nvPr/>
        </p:nvSpPr>
        <p:spPr>
          <a:xfrm>
            <a:off x="7355050" y="4903552"/>
            <a:ext cx="369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release the lock P2 will finally be able to execute, once scheduled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5E2082-066F-4597-AA39-CED56CBAD89E}"/>
              </a:ext>
            </a:extLst>
          </p:cNvPr>
          <p:cNvSpPr/>
          <p:nvPr/>
        </p:nvSpPr>
        <p:spPr>
          <a:xfrm>
            <a:off x="289527" y="4197164"/>
            <a:ext cx="4460587" cy="28408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CP2 proceeds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3640F7-116F-464B-AFE5-A59DBCF665F2}"/>
              </a:ext>
            </a:extLst>
          </p:cNvPr>
          <p:cNvSpPr/>
          <p:nvPr/>
        </p:nvSpPr>
        <p:spPr>
          <a:xfrm>
            <a:off x="10436859" y="3187656"/>
            <a:ext cx="79339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325EDA-445B-48B2-B89F-4C4223DC7111}"/>
              </a:ext>
            </a:extLst>
          </p:cNvPr>
          <p:cNvCxnSpPr>
            <a:cxnSpLocks/>
            <a:stCxn id="15" idx="2"/>
            <a:endCxn id="22" idx="3"/>
          </p:cNvCxnSpPr>
          <p:nvPr/>
        </p:nvCxnSpPr>
        <p:spPr>
          <a:xfrm flipH="1">
            <a:off x="4750114" y="3669261"/>
            <a:ext cx="6083442" cy="66994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EF92151D-F6BB-4756-97B3-C45A20673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7834" y="2707663"/>
            <a:ext cx="471444" cy="471444"/>
          </a:xfrm>
          <a:prstGeom prst="rect">
            <a:avLst/>
          </a:prstGeom>
        </p:spPr>
      </p:pic>
      <p:pic>
        <p:nvPicPr>
          <p:cNvPr id="26" name="Graphic 25" descr="Unlock">
            <a:extLst>
              <a:ext uri="{FF2B5EF4-FFF2-40B4-BE49-F238E27FC236}">
                <a16:creationId xmlns:a16="http://schemas.microsoft.com/office/drawing/2014/main" id="{337F1F22-6087-499F-8B12-CCB204EE3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9099" y="2716212"/>
            <a:ext cx="471444" cy="4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01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144EF47B-EA3B-43DD-BE01-F5941C8A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SpinLock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E64A1E8-263E-42B5-BCAA-FC4D01A55514}"/>
              </a:ext>
            </a:extLst>
          </p:cNvPr>
          <p:cNvSpPr/>
          <p:nvPr/>
        </p:nvSpPr>
        <p:spPr>
          <a:xfrm>
            <a:off x="944880" y="270027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pitchFamily="2" charset="0"/>
              </a:rPr>
              <a:t>Void</a:t>
            </a:r>
          </a:p>
          <a:p>
            <a:r>
              <a:rPr lang="en-US" dirty="0">
                <a:latin typeface="Courier" pitchFamily="2" charset="0"/>
              </a:rPr>
              <a:t>acquire(struct spinlock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{ </a:t>
            </a:r>
          </a:p>
          <a:p>
            <a:r>
              <a:rPr lang="en-US" dirty="0">
                <a:latin typeface="Courier" pitchFamily="2" charset="0"/>
              </a:rPr>
              <a:t>    for(;;) { </a:t>
            </a:r>
          </a:p>
          <a:p>
            <a:r>
              <a:rPr lang="en-US" dirty="0">
                <a:latin typeface="Courier" pitchFamily="2" charset="0"/>
              </a:rPr>
              <a:t>        </a:t>
            </a:r>
            <a:r>
              <a:rPr lang="en-US" b="1" dirty="0">
                <a:latin typeface="Courier" pitchFamily="2" charset="0"/>
              </a:rPr>
              <a:t>if(!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-&gt;locked) { </a:t>
            </a:r>
          </a:p>
          <a:p>
            <a:r>
              <a:rPr lang="en-US" dirty="0">
                <a:latin typeface="Courier" pitchFamily="2" charset="0"/>
              </a:rPr>
              <a:t>            </a:t>
            </a:r>
            <a:r>
              <a:rPr lang="en-US" b="1" dirty="0" err="1">
                <a:solidFill>
                  <a:srgbClr val="FF0000"/>
                </a:solidFill>
                <a:latin typeface="Courier" pitchFamily="2" charset="0"/>
              </a:rPr>
              <a:t>lk</a:t>
            </a: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-&gt;locked = 1; </a:t>
            </a:r>
          </a:p>
          <a:p>
            <a:r>
              <a:rPr lang="en-US" dirty="0">
                <a:latin typeface="Courier" pitchFamily="2" charset="0"/>
              </a:rPr>
              <a:t>            break; </a:t>
            </a:r>
          </a:p>
          <a:p>
            <a:r>
              <a:rPr lang="en-US" dirty="0">
                <a:latin typeface="Courier" pitchFamily="2" charset="0"/>
              </a:rPr>
              <a:t>        } </a:t>
            </a:r>
          </a:p>
          <a:p>
            <a:r>
              <a:rPr lang="en-US" dirty="0">
                <a:latin typeface="Courier" pitchFamily="2" charset="0"/>
              </a:rPr>
              <a:t>    } 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430DA9-08F1-4B13-B991-00581747F1B3}"/>
              </a:ext>
            </a:extLst>
          </p:cNvPr>
          <p:cNvSpPr txBox="1"/>
          <p:nvPr/>
        </p:nvSpPr>
        <p:spPr>
          <a:xfrm>
            <a:off x="6186066" y="2393346"/>
            <a:ext cx="53515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Keep spinning until find</a:t>
            </a:r>
          </a:p>
          <a:p>
            <a:r>
              <a:rPr lang="en-US" sz="2800" dirty="0"/>
              <a:t>lock is released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 we can have the same issue </a:t>
            </a:r>
          </a:p>
          <a:p>
            <a:r>
              <a:rPr lang="en-US" sz="2800" dirty="0"/>
              <a:t>as before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need to check and </a:t>
            </a:r>
          </a:p>
          <a:p>
            <a:r>
              <a:rPr lang="en-US" sz="2800" dirty="0"/>
              <a:t>lock atomically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C30D47-7A17-4AD1-A040-5DD4428AFCEA}"/>
              </a:ext>
            </a:extLst>
          </p:cNvPr>
          <p:cNvSpPr/>
          <p:nvPr/>
        </p:nvSpPr>
        <p:spPr>
          <a:xfrm>
            <a:off x="1455440" y="3454804"/>
            <a:ext cx="3427278" cy="1809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A25C22-5C7B-4B62-9BB9-9AD0B61AA29B}"/>
              </a:ext>
            </a:extLst>
          </p:cNvPr>
          <p:cNvSpPr/>
          <p:nvPr/>
        </p:nvSpPr>
        <p:spPr>
          <a:xfrm>
            <a:off x="2006353" y="2851358"/>
            <a:ext cx="3000573" cy="538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2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144EF47B-EA3B-43DD-BE01-F5941C8A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Atomically check and change a register value</a:t>
            </a:r>
          </a:p>
          <a:p>
            <a:pPr lvl="1"/>
            <a:r>
              <a:rPr lang="en-US" b="1" dirty="0" err="1">
                <a:latin typeface="Courier" pitchFamily="2" charset="0"/>
              </a:rPr>
              <a:t>xchg</a:t>
            </a:r>
            <a:r>
              <a:rPr lang="en-US" b="1" dirty="0">
                <a:latin typeface="Courier" pitchFamily="2" charset="0"/>
              </a:rPr>
              <a:t>(&amp;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−&gt;locked, 1)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28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F8CBB2-2371-4416-A0A0-B942B21FFB8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1405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Swap a word in memory with the contents of a register</a:t>
            </a:r>
          </a:p>
          <a:p>
            <a:r>
              <a:rPr lang="en-US" dirty="0"/>
              <a:t>In acquire function:</a:t>
            </a:r>
          </a:p>
          <a:p>
            <a:pPr lvl="1"/>
            <a:r>
              <a:rPr lang="en-US" dirty="0"/>
              <a:t>loop </a:t>
            </a:r>
            <a:r>
              <a:rPr lang="en-US" dirty="0" err="1"/>
              <a:t>xchg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Each round atomically read lock and set the lock to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3F48E-DF93-4FA6-9EBF-F8B2E7C03251}"/>
              </a:ext>
            </a:extLst>
          </p:cNvPr>
          <p:cNvSpPr/>
          <p:nvPr/>
        </p:nvSpPr>
        <p:spPr>
          <a:xfrm>
            <a:off x="6213233" y="1414562"/>
            <a:ext cx="58337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acquire(struct spinlock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pushcli</a:t>
            </a:r>
            <a:r>
              <a:rPr lang="en-US" dirty="0">
                <a:latin typeface="Courier" pitchFamily="2" charset="0"/>
              </a:rPr>
              <a:t>(); // disable interrupts to avoid deadlock.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	…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b="1" dirty="0">
                <a:latin typeface="Courier" pitchFamily="2" charset="0"/>
              </a:rPr>
              <a:t>// The </a:t>
            </a:r>
            <a:r>
              <a:rPr lang="en-US" b="1" dirty="0" err="1">
                <a:latin typeface="Courier" pitchFamily="2" charset="0"/>
              </a:rPr>
              <a:t>xchg</a:t>
            </a:r>
            <a:r>
              <a:rPr lang="en-US" b="1" dirty="0">
                <a:latin typeface="Courier" pitchFamily="2" charset="0"/>
              </a:rPr>
              <a:t> is atomic.</a:t>
            </a:r>
            <a:br>
              <a:rPr lang="en-US" b="1" dirty="0">
                <a:latin typeface="Courier" pitchFamily="2" charset="0"/>
              </a:rPr>
            </a:br>
            <a:r>
              <a:rPr lang="en-US" b="1" dirty="0">
                <a:latin typeface="Courier" pitchFamily="2" charset="0"/>
              </a:rPr>
              <a:t>    while(</a:t>
            </a:r>
            <a:r>
              <a:rPr lang="en-US" dirty="0" err="1">
                <a:latin typeface="Courier" pitchFamily="2" charset="0"/>
              </a:rPr>
              <a:t>xchg</a:t>
            </a:r>
            <a:r>
              <a:rPr lang="en-US" b="1" dirty="0">
                <a:latin typeface="Courier" pitchFamily="2" charset="0"/>
              </a:rPr>
              <a:t>(</a:t>
            </a:r>
            <a:r>
              <a:rPr lang="en-US" dirty="0">
                <a:latin typeface="Courier" pitchFamily="2" charset="0"/>
              </a:rPr>
              <a:t>&amp;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−&gt;locked, 1</a:t>
            </a:r>
            <a:r>
              <a:rPr lang="en-US" b="1" dirty="0">
                <a:latin typeface="Courier" pitchFamily="2" charset="0"/>
              </a:rPr>
              <a:t>) != 0);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	…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// Record info about lock acquisition for debugging.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cpu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mycpu</a:t>
            </a:r>
            <a:r>
              <a:rPr lang="en-US" dirty="0">
                <a:latin typeface="Courier" pitchFamily="2" charset="0"/>
              </a:rPr>
              <a:t>();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getcallerpcs</a:t>
            </a:r>
            <a:r>
              <a:rPr lang="en-US" dirty="0">
                <a:latin typeface="Courier" pitchFamily="2" charset="0"/>
              </a:rPr>
              <a:t>(&amp;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−&gt;pcs);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D1FCB0-CFD8-44A1-A63D-58244536C209}"/>
              </a:ext>
            </a:extLst>
          </p:cNvPr>
          <p:cNvSpPr/>
          <p:nvPr/>
        </p:nvSpPr>
        <p:spPr>
          <a:xfrm>
            <a:off x="6213233" y="3366856"/>
            <a:ext cx="5181600" cy="787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93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B5420-7FF2-42FE-8AEF-DF9C64CB0A8A}"/>
              </a:ext>
            </a:extLst>
          </p:cNvPr>
          <p:cNvSpPr/>
          <p:nvPr/>
        </p:nvSpPr>
        <p:spPr>
          <a:xfrm>
            <a:off x="1680690" y="3908394"/>
            <a:ext cx="899026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8FB05D-A996-40E9-BAFC-B83B385DA583}"/>
              </a:ext>
            </a:extLst>
          </p:cNvPr>
          <p:cNvSpPr/>
          <p:nvPr/>
        </p:nvSpPr>
        <p:spPr>
          <a:xfrm>
            <a:off x="1716201" y="4033232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C2CA29-6368-49FE-8DC2-E9D7BF9FB1F2}"/>
              </a:ext>
            </a:extLst>
          </p:cNvPr>
          <p:cNvSpPr txBox="1"/>
          <p:nvPr/>
        </p:nvSpPr>
        <p:spPr>
          <a:xfrm>
            <a:off x="1080855" y="4132213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1B54F6-2686-4906-A1D5-6D16247EAB74}"/>
              </a:ext>
            </a:extLst>
          </p:cNvPr>
          <p:cNvCxnSpPr>
            <a:cxnSpLocks/>
          </p:cNvCxnSpPr>
          <p:nvPr/>
        </p:nvCxnSpPr>
        <p:spPr>
          <a:xfrm>
            <a:off x="1763400" y="4986329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AE3AC1-9E42-43D9-B2EB-8127AC1D260E}"/>
              </a:ext>
            </a:extLst>
          </p:cNvPr>
          <p:cNvSpPr txBox="1"/>
          <p:nvPr/>
        </p:nvSpPr>
        <p:spPr>
          <a:xfrm>
            <a:off x="9419946" y="5107136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40BA7D-2C26-46E4-9FBB-34AA740B3E2C}"/>
              </a:ext>
            </a:extLst>
          </p:cNvPr>
          <p:cNvSpPr/>
          <p:nvPr/>
        </p:nvSpPr>
        <p:spPr>
          <a:xfrm>
            <a:off x="3564976" y="4033232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B34C10-EBCA-43D7-BCDA-4C8F0162B602}"/>
              </a:ext>
            </a:extLst>
          </p:cNvPr>
          <p:cNvSpPr/>
          <p:nvPr/>
        </p:nvSpPr>
        <p:spPr>
          <a:xfrm>
            <a:off x="6577467" y="4019940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F936FD-9334-4FCB-9197-BF7AA0DB9798}"/>
              </a:ext>
            </a:extLst>
          </p:cNvPr>
          <p:cNvSpPr/>
          <p:nvPr/>
        </p:nvSpPr>
        <p:spPr>
          <a:xfrm>
            <a:off x="5890925" y="4033232"/>
            <a:ext cx="548347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823D32-4D13-4864-AA50-369C69B9A9C0}"/>
              </a:ext>
            </a:extLst>
          </p:cNvPr>
          <p:cNvSpPr/>
          <p:nvPr/>
        </p:nvSpPr>
        <p:spPr>
          <a:xfrm>
            <a:off x="8246317" y="4019940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7F99ED-4CCF-4149-ACD9-3AEFC8110E59}"/>
              </a:ext>
            </a:extLst>
          </p:cNvPr>
          <p:cNvSpPr/>
          <p:nvPr/>
        </p:nvSpPr>
        <p:spPr>
          <a:xfrm>
            <a:off x="5228061" y="5822041"/>
            <a:ext cx="1349406" cy="60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data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E635BC-8C00-496D-B194-AEFEAB4DA0A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571491" y="4514837"/>
            <a:ext cx="2528249" cy="122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9E5615-B2F1-4D20-9B01-188AF642DDB3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658853" y="4514837"/>
            <a:ext cx="866331" cy="1096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722D96-58E7-4B11-977F-092381C764A4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5902764" y="4514837"/>
            <a:ext cx="262335" cy="1086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F82A40-2EC1-4C37-9D71-55F8E11795A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6297226" y="4501545"/>
            <a:ext cx="1048603" cy="1099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19A594-1077-4165-BBD0-8F47D4FC65D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6719474" y="4501545"/>
            <a:ext cx="2335230" cy="1195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Graphic 42" descr="Lock">
            <a:extLst>
              <a:ext uri="{FF2B5EF4-FFF2-40B4-BE49-F238E27FC236}">
                <a16:creationId xmlns:a16="http://schemas.microsoft.com/office/drawing/2014/main" id="{A7EEB590-3750-429F-AAA2-F5E1C224B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5769" y="3504450"/>
            <a:ext cx="471444" cy="471444"/>
          </a:xfrm>
          <a:prstGeom prst="rect">
            <a:avLst/>
          </a:prstGeom>
        </p:spPr>
      </p:pic>
      <p:pic>
        <p:nvPicPr>
          <p:cNvPr id="44" name="Graphic 43" descr="Unlock">
            <a:extLst>
              <a:ext uri="{FF2B5EF4-FFF2-40B4-BE49-F238E27FC236}">
                <a16:creationId xmlns:a16="http://schemas.microsoft.com/office/drawing/2014/main" id="{575450FA-0B9F-4026-B29A-F604E8A9E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5232" y="3494320"/>
            <a:ext cx="471444" cy="471444"/>
          </a:xfrm>
          <a:prstGeom prst="rect">
            <a:avLst/>
          </a:prstGeom>
        </p:spPr>
      </p:pic>
      <p:pic>
        <p:nvPicPr>
          <p:cNvPr id="45" name="Graphic 44" descr="Lock">
            <a:extLst>
              <a:ext uri="{FF2B5EF4-FFF2-40B4-BE49-F238E27FC236}">
                <a16:creationId xmlns:a16="http://schemas.microsoft.com/office/drawing/2014/main" id="{35B5129D-DF2C-415C-9DED-BC7DEE00F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106" y="3504450"/>
            <a:ext cx="471444" cy="471444"/>
          </a:xfrm>
          <a:prstGeom prst="rect">
            <a:avLst/>
          </a:prstGeom>
        </p:spPr>
      </p:pic>
      <p:pic>
        <p:nvPicPr>
          <p:cNvPr id="46" name="Graphic 45" descr="Unlock">
            <a:extLst>
              <a:ext uri="{FF2B5EF4-FFF2-40B4-BE49-F238E27FC236}">
                <a16:creationId xmlns:a16="http://schemas.microsoft.com/office/drawing/2014/main" id="{8FE2F956-E81E-48D5-9744-38E4EF197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8197" y="3479285"/>
            <a:ext cx="471444" cy="47144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1857553-D7D9-4BF4-A72A-1AAC4B63929B}"/>
              </a:ext>
            </a:extLst>
          </p:cNvPr>
          <p:cNvSpPr/>
          <p:nvPr/>
        </p:nvSpPr>
        <p:spPr>
          <a:xfrm>
            <a:off x="9961019" y="4011132"/>
            <a:ext cx="585801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CP2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E76A2C3-9D05-49C6-9B24-20E8AA1A1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But the we have another issue</a:t>
            </a:r>
          </a:p>
          <a:p>
            <a:pPr lvl="1"/>
            <a:r>
              <a:rPr lang="en-US" dirty="0"/>
              <a:t>Busy waiting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4158FCF-BDDE-4AAE-A6E7-8492C26F7B70}"/>
              </a:ext>
            </a:extLst>
          </p:cNvPr>
          <p:cNvSpPr/>
          <p:nvPr/>
        </p:nvSpPr>
        <p:spPr>
          <a:xfrm>
            <a:off x="3468332" y="3862983"/>
            <a:ext cx="2358972" cy="832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2D401E2-52E8-423B-B050-38E3E0FCD55B}"/>
              </a:ext>
            </a:extLst>
          </p:cNvPr>
          <p:cNvSpPr/>
          <p:nvPr/>
        </p:nvSpPr>
        <p:spPr>
          <a:xfrm>
            <a:off x="8181385" y="3787588"/>
            <a:ext cx="1730670" cy="832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DD891E-2176-4E4B-B524-EC862F45FB58}"/>
              </a:ext>
            </a:extLst>
          </p:cNvPr>
          <p:cNvSpPr txBox="1"/>
          <p:nvPr/>
        </p:nvSpPr>
        <p:spPr>
          <a:xfrm>
            <a:off x="3835615" y="3463763"/>
            <a:ext cx="170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Lost CPU time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5A661E-473F-4380-A08A-C9E772FC9006}"/>
              </a:ext>
            </a:extLst>
          </p:cNvPr>
          <p:cNvSpPr txBox="1"/>
          <p:nvPr/>
        </p:nvSpPr>
        <p:spPr>
          <a:xfrm>
            <a:off x="8294980" y="3422921"/>
            <a:ext cx="170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Lost CPU time</a:t>
            </a:r>
          </a:p>
        </p:txBody>
      </p:sp>
    </p:spTree>
    <p:extLst>
      <p:ext uri="{BB962C8B-B14F-4D97-AF65-F5344CB8AC3E}">
        <p14:creationId xmlns:p14="http://schemas.microsoft.com/office/powerpoint/2010/main" val="237789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EB57FA-A865-4D6A-AA8E-00531C94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Sleep Locks</a:t>
            </a:r>
          </a:p>
          <a:p>
            <a:pPr lvl="1"/>
            <a:r>
              <a:rPr lang="en-US" dirty="0"/>
              <a:t>For code need to hold a lock for a long time (read/write to disk)</a:t>
            </a:r>
          </a:p>
          <a:p>
            <a:r>
              <a:rPr lang="en-US" dirty="0"/>
              <a:t>Avoids the schedule of “spin locked” processes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43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EB57FA-A865-4D6A-AA8E-00531C94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Sleep Locks</a:t>
            </a:r>
          </a:p>
          <a:p>
            <a:pPr lvl="1"/>
            <a:r>
              <a:rPr lang="en-US" dirty="0"/>
              <a:t>For code need to hold a lock for a long time (read/write to disk)</a:t>
            </a:r>
          </a:p>
          <a:p>
            <a:r>
              <a:rPr lang="en-US" dirty="0"/>
              <a:t>Avoids the schedule of “spin locked” processes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7B0A94-132A-4650-9540-2F4A40248564}"/>
              </a:ext>
            </a:extLst>
          </p:cNvPr>
          <p:cNvSpPr/>
          <p:nvPr/>
        </p:nvSpPr>
        <p:spPr>
          <a:xfrm>
            <a:off x="944880" y="359767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dirty="0" err="1">
                <a:latin typeface="Courier" pitchFamily="2" charset="0"/>
              </a:rPr>
              <a:t>acquiresleep</a:t>
            </a:r>
            <a:r>
              <a:rPr lang="en-US" dirty="0">
                <a:latin typeface="Courier" pitchFamily="2" charset="0"/>
              </a:rPr>
              <a:t>(struct </a:t>
            </a:r>
            <a:r>
              <a:rPr lang="en-US" dirty="0" err="1">
                <a:latin typeface="Courier" pitchFamily="2" charset="0"/>
              </a:rPr>
              <a:t>sleeplock</a:t>
            </a:r>
            <a:r>
              <a:rPr lang="en-US" dirty="0">
                <a:latin typeface="Courier" pitchFamily="2" charset="0"/>
              </a:rPr>
              <a:t>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 </a:t>
            </a:r>
          </a:p>
          <a:p>
            <a:r>
              <a:rPr lang="en-US" dirty="0">
                <a:latin typeface="Courier" pitchFamily="2" charset="0"/>
              </a:rPr>
              <a:t>    acquire(&amp;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    while 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−&gt;locked) { </a:t>
            </a:r>
          </a:p>
          <a:p>
            <a:r>
              <a:rPr lang="en-US" dirty="0">
                <a:latin typeface="Courier" pitchFamily="2" charset="0"/>
              </a:rPr>
              <a:t>        sleep(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, &amp;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    } </a:t>
            </a:r>
          </a:p>
          <a:p>
            <a:r>
              <a:rPr lang="en-US" dirty="0">
                <a:latin typeface="Courier" pitchFamily="2" charset="0"/>
              </a:rPr>
              <a:t>   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−&gt;locked = 1; </a:t>
            </a:r>
          </a:p>
          <a:p>
            <a:r>
              <a:rPr lang="en-US" dirty="0">
                <a:latin typeface="Courier" pitchFamily="2" charset="0"/>
              </a:rPr>
              <a:t>   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pid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myproc</a:t>
            </a:r>
            <a:r>
              <a:rPr lang="en-US" dirty="0">
                <a:latin typeface="Courier" pitchFamily="2" charset="0"/>
              </a:rPr>
              <a:t>()−&gt;</a:t>
            </a:r>
            <a:r>
              <a:rPr lang="en-US" dirty="0" err="1">
                <a:latin typeface="Courier" pitchFamily="2" charset="0"/>
              </a:rPr>
              <a:t>pid</a:t>
            </a:r>
            <a:r>
              <a:rPr lang="en-US" dirty="0">
                <a:latin typeface="Courier" pitchFamily="2" charset="0"/>
              </a:rPr>
              <a:t>; </a:t>
            </a:r>
          </a:p>
          <a:p>
            <a:r>
              <a:rPr lang="en-US" dirty="0">
                <a:latin typeface="Courier" pitchFamily="2" charset="0"/>
              </a:rPr>
              <a:t>    release(&amp;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BA096F-F423-4513-AF47-7273592B6987}"/>
              </a:ext>
            </a:extLst>
          </p:cNvPr>
          <p:cNvSpPr/>
          <p:nvPr/>
        </p:nvSpPr>
        <p:spPr>
          <a:xfrm>
            <a:off x="6447186" y="359767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dirty="0" err="1">
                <a:latin typeface="Courier" pitchFamily="2" charset="0"/>
              </a:rPr>
              <a:t>releasesleep</a:t>
            </a:r>
            <a:r>
              <a:rPr lang="en-US" dirty="0">
                <a:latin typeface="Courier" pitchFamily="2" charset="0"/>
              </a:rPr>
              <a:t>(struct </a:t>
            </a:r>
            <a:r>
              <a:rPr lang="en-US" dirty="0" err="1">
                <a:latin typeface="Courier" pitchFamily="2" charset="0"/>
              </a:rPr>
              <a:t>sleeplock</a:t>
            </a:r>
            <a:r>
              <a:rPr lang="en-US" dirty="0">
                <a:latin typeface="Courier" pitchFamily="2" charset="0"/>
              </a:rPr>
              <a:t>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 </a:t>
            </a:r>
          </a:p>
          <a:p>
            <a:r>
              <a:rPr lang="en-US" dirty="0">
                <a:latin typeface="Courier" pitchFamily="2" charset="0"/>
              </a:rPr>
              <a:t>    acquire(&amp;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−&gt;locked = 0; 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pid</a:t>
            </a:r>
            <a:r>
              <a:rPr lang="en-US" dirty="0">
                <a:latin typeface="Courier" pitchFamily="2" charset="0"/>
              </a:rPr>
              <a:t> = 0; </a:t>
            </a:r>
          </a:p>
          <a:p>
            <a:r>
              <a:rPr lang="en-US" dirty="0">
                <a:latin typeface="Courier" pitchFamily="2" charset="0"/>
              </a:rPr>
              <a:t>    wakeup(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    release(&amp;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7526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without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2083442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272455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EB57FA-A865-4D6A-AA8E-00531C94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Sleep Locks</a:t>
            </a:r>
          </a:p>
          <a:p>
            <a:pPr lvl="1"/>
            <a:r>
              <a:rPr lang="en-US" dirty="0"/>
              <a:t>For code need to hold a lock for a long time (read/write to disk)</a:t>
            </a:r>
          </a:p>
          <a:p>
            <a:r>
              <a:rPr lang="en-US" dirty="0"/>
              <a:t>Avoids the schedule of “spin locked” processes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7B0A94-132A-4650-9540-2F4A40248564}"/>
              </a:ext>
            </a:extLst>
          </p:cNvPr>
          <p:cNvSpPr/>
          <p:nvPr/>
        </p:nvSpPr>
        <p:spPr>
          <a:xfrm>
            <a:off x="944880" y="359767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dirty="0" err="1">
                <a:latin typeface="Courier" pitchFamily="2" charset="0"/>
              </a:rPr>
              <a:t>acquiresleep</a:t>
            </a:r>
            <a:r>
              <a:rPr lang="en-US" dirty="0">
                <a:latin typeface="Courier" pitchFamily="2" charset="0"/>
              </a:rPr>
              <a:t>(struct </a:t>
            </a:r>
            <a:r>
              <a:rPr lang="en-US" dirty="0" err="1">
                <a:latin typeface="Courier" pitchFamily="2" charset="0"/>
              </a:rPr>
              <a:t>sleeplock</a:t>
            </a:r>
            <a:r>
              <a:rPr lang="en-US" dirty="0">
                <a:latin typeface="Courier" pitchFamily="2" charset="0"/>
              </a:rPr>
              <a:t>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 </a:t>
            </a:r>
          </a:p>
          <a:p>
            <a:r>
              <a:rPr lang="en-US" dirty="0">
                <a:latin typeface="Courier" pitchFamily="2" charset="0"/>
              </a:rPr>
              <a:t>    </a:t>
            </a:r>
            <a:r>
              <a:rPr lang="en-US" b="1" dirty="0">
                <a:latin typeface="Courier" pitchFamily="2" charset="0"/>
              </a:rPr>
              <a:t>acquire(&amp;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−&gt;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    while 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−&gt;locked) { </a:t>
            </a:r>
          </a:p>
          <a:p>
            <a:r>
              <a:rPr lang="en-US" dirty="0">
                <a:latin typeface="Courier" pitchFamily="2" charset="0"/>
              </a:rPr>
              <a:t>        sleep(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, &amp;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    } </a:t>
            </a:r>
          </a:p>
          <a:p>
            <a:r>
              <a:rPr lang="en-US" dirty="0">
                <a:latin typeface="Courier" pitchFamily="2" charset="0"/>
              </a:rPr>
              <a:t>   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−&gt;locked = 1; </a:t>
            </a:r>
          </a:p>
          <a:p>
            <a:r>
              <a:rPr lang="en-US" dirty="0">
                <a:latin typeface="Courier" pitchFamily="2" charset="0"/>
              </a:rPr>
              <a:t>   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pid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myproc</a:t>
            </a:r>
            <a:r>
              <a:rPr lang="en-US" dirty="0">
                <a:latin typeface="Courier" pitchFamily="2" charset="0"/>
              </a:rPr>
              <a:t>()−&gt;</a:t>
            </a:r>
            <a:r>
              <a:rPr lang="en-US" dirty="0" err="1">
                <a:latin typeface="Courier" pitchFamily="2" charset="0"/>
              </a:rPr>
              <a:t>pid</a:t>
            </a:r>
            <a:r>
              <a:rPr lang="en-US" dirty="0">
                <a:latin typeface="Courier" pitchFamily="2" charset="0"/>
              </a:rPr>
              <a:t>; </a:t>
            </a:r>
          </a:p>
          <a:p>
            <a:r>
              <a:rPr lang="en-US" dirty="0">
                <a:latin typeface="Courier" pitchFamily="2" charset="0"/>
              </a:rPr>
              <a:t>    </a:t>
            </a:r>
            <a:r>
              <a:rPr lang="en-US" b="1" dirty="0">
                <a:latin typeface="Courier" pitchFamily="2" charset="0"/>
              </a:rPr>
              <a:t>release(&amp;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−&gt;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BA096F-F423-4513-AF47-7273592B6987}"/>
              </a:ext>
            </a:extLst>
          </p:cNvPr>
          <p:cNvSpPr/>
          <p:nvPr/>
        </p:nvSpPr>
        <p:spPr>
          <a:xfrm>
            <a:off x="6447186" y="359767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dirty="0" err="1">
                <a:latin typeface="Courier" pitchFamily="2" charset="0"/>
              </a:rPr>
              <a:t>releasesleep</a:t>
            </a:r>
            <a:r>
              <a:rPr lang="en-US" dirty="0">
                <a:latin typeface="Courier" pitchFamily="2" charset="0"/>
              </a:rPr>
              <a:t>(struct </a:t>
            </a:r>
            <a:r>
              <a:rPr lang="en-US" dirty="0" err="1">
                <a:latin typeface="Courier" pitchFamily="2" charset="0"/>
              </a:rPr>
              <a:t>sleeplock</a:t>
            </a:r>
            <a:r>
              <a:rPr lang="en-US" dirty="0">
                <a:latin typeface="Courier" pitchFamily="2" charset="0"/>
              </a:rPr>
              <a:t>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 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b="1" dirty="0">
                <a:latin typeface="Courier" pitchFamily="2" charset="0"/>
              </a:rPr>
              <a:t>acquire(&amp;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−&gt;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−&gt;locked = 0; 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−&gt;</a:t>
            </a:r>
            <a:r>
              <a:rPr lang="en-US" dirty="0" err="1">
                <a:latin typeface="Courier" pitchFamily="2" charset="0"/>
              </a:rPr>
              <a:t>pid</a:t>
            </a:r>
            <a:r>
              <a:rPr lang="en-US" dirty="0">
                <a:latin typeface="Courier" pitchFamily="2" charset="0"/>
              </a:rPr>
              <a:t> = 0; </a:t>
            </a:r>
          </a:p>
          <a:p>
            <a:r>
              <a:rPr lang="en-US" dirty="0">
                <a:latin typeface="Courier" pitchFamily="2" charset="0"/>
              </a:rPr>
              <a:t>    wakeup(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b="1" dirty="0">
                <a:latin typeface="Courier" pitchFamily="2" charset="0"/>
              </a:rPr>
              <a:t>release(&amp;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−&gt;</a:t>
            </a:r>
            <a:r>
              <a:rPr lang="en-US" b="1" dirty="0" err="1">
                <a:latin typeface="Courier" pitchFamily="2" charset="0"/>
              </a:rPr>
              <a:t>lk</a:t>
            </a:r>
            <a:r>
              <a:rPr lang="en-US" b="1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82480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401C67-D4D8-4E5E-A5F4-0C032EF9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81246" cy="4351338"/>
          </a:xfrm>
        </p:spPr>
        <p:txBody>
          <a:bodyPr/>
          <a:lstStyle/>
          <a:p>
            <a:r>
              <a:rPr lang="en-US" dirty="0"/>
              <a:t>Put one process to sleep waiting for event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Mark current process as sleeping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Call </a:t>
            </a:r>
            <a:r>
              <a:rPr lang="en-US" b="1" dirty="0" err="1"/>
              <a:t>sched</a:t>
            </a:r>
            <a:r>
              <a:rPr lang="en-US" b="1" dirty="0"/>
              <a:t>() </a:t>
            </a:r>
            <a:r>
              <a:rPr lang="en-US" dirty="0"/>
              <a:t>to release the processor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1C27EC-BED4-4A99-B045-4A81BA2F4E63}"/>
              </a:ext>
            </a:extLst>
          </p:cNvPr>
          <p:cNvSpPr/>
          <p:nvPr/>
        </p:nvSpPr>
        <p:spPr>
          <a:xfrm>
            <a:off x="6629115" y="2107199"/>
            <a:ext cx="54267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dirty="0">
                <a:latin typeface="Courier" pitchFamily="2" charset="0"/>
              </a:rPr>
              <a:t>sleep(void *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, struct spinlock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  <a:endParaRPr lang="en-US" dirty="0">
              <a:effectLst/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{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struct proc *p = </a:t>
            </a:r>
            <a:r>
              <a:rPr lang="en-US" dirty="0" err="1">
                <a:latin typeface="Courier" pitchFamily="2" charset="0"/>
              </a:rPr>
              <a:t>myproc</a:t>
            </a:r>
            <a:r>
              <a:rPr lang="en-US" dirty="0">
                <a:latin typeface="Courier" pitchFamily="2" charset="0"/>
              </a:rPr>
              <a:t>(); </a:t>
            </a:r>
          </a:p>
          <a:p>
            <a:r>
              <a:rPr lang="zh-CN" altLang="en-US" dirty="0">
                <a:latin typeface="Courier" pitchFamily="2" charset="0"/>
              </a:rPr>
              <a:t>    </a:t>
            </a:r>
            <a:r>
              <a:rPr lang="en-US" altLang="zh-CN" dirty="0">
                <a:latin typeface="Courier" pitchFamily="2" charset="0"/>
              </a:rPr>
              <a:t>…</a:t>
            </a:r>
          </a:p>
          <a:p>
            <a:r>
              <a:rPr lang="en-US" dirty="0">
                <a:latin typeface="Courier" pitchFamily="2" charset="0"/>
              </a:rPr>
              <a:t>  p−&gt;state = SLEEPING;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zh-CN" altLang="en-US" b="1" dirty="0">
                <a:latin typeface="Courier" pitchFamily="2" charset="0"/>
              </a:rPr>
              <a:t>  </a:t>
            </a:r>
            <a:r>
              <a:rPr lang="en-US" b="1" dirty="0" err="1">
                <a:latin typeface="Courier" pitchFamily="2" charset="0"/>
              </a:rPr>
              <a:t>sched</a:t>
            </a:r>
            <a:r>
              <a:rPr lang="en-US" b="1" dirty="0">
                <a:latin typeface="Courier" pitchFamily="2" charset="0"/>
              </a:rPr>
              <a:t>(); </a:t>
            </a:r>
          </a:p>
          <a:p>
            <a:r>
              <a:rPr lang="en-US" altLang="zh-CN" dirty="0">
                <a:latin typeface="Courier" pitchFamily="2" charset="0"/>
              </a:rPr>
              <a:t>    …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2112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401C67-D4D8-4E5E-A5F4-0C032EF9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81246" cy="4351338"/>
          </a:xfrm>
        </p:spPr>
        <p:txBody>
          <a:bodyPr/>
          <a:lstStyle/>
          <a:p>
            <a:r>
              <a:rPr lang="en-US" dirty="0"/>
              <a:t>Put one process to sleep waiting for event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Mark current process as sleeping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Call </a:t>
            </a:r>
            <a:r>
              <a:rPr lang="en-US" b="1" dirty="0" err="1"/>
              <a:t>sched</a:t>
            </a:r>
            <a:r>
              <a:rPr lang="en-US" b="1" dirty="0"/>
              <a:t>() </a:t>
            </a:r>
            <a:r>
              <a:rPr lang="en-US" dirty="0"/>
              <a:t>to release the processor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1C27EC-BED4-4A99-B045-4A81BA2F4E63}"/>
              </a:ext>
            </a:extLst>
          </p:cNvPr>
          <p:cNvSpPr/>
          <p:nvPr/>
        </p:nvSpPr>
        <p:spPr>
          <a:xfrm>
            <a:off x="6310138" y="117693"/>
            <a:ext cx="542676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</a:t>
            </a:r>
          </a:p>
          <a:p>
            <a:r>
              <a:rPr lang="en-US" b="1" dirty="0">
                <a:latin typeface="Courier" pitchFamily="2" charset="0"/>
              </a:rPr>
              <a:t>sleep</a:t>
            </a:r>
            <a:r>
              <a:rPr lang="en-US" dirty="0">
                <a:latin typeface="Courier" pitchFamily="2" charset="0"/>
              </a:rPr>
              <a:t>(void *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, struct spinlock *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struct proc *p = </a:t>
            </a:r>
            <a:r>
              <a:rPr lang="en-US" dirty="0" err="1">
                <a:latin typeface="Courier" pitchFamily="2" charset="0"/>
              </a:rPr>
              <a:t>myproc</a:t>
            </a:r>
            <a:r>
              <a:rPr lang="en-US" dirty="0">
                <a:latin typeface="Courier" pitchFamily="2" charset="0"/>
              </a:rPr>
              <a:t>();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endParaRPr lang="en-US" altLang="zh-CN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if(p == 0) </a:t>
            </a:r>
          </a:p>
          <a:p>
            <a:r>
              <a:rPr lang="zh-CN" altLang="en-US" dirty="0"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panic("sleep");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if(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 == 0)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panic("sleep without 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");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if(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 != &amp;</a:t>
            </a:r>
            <a:r>
              <a:rPr lang="en-US" dirty="0" err="1">
                <a:latin typeface="Courier" pitchFamily="2" charset="0"/>
              </a:rPr>
              <a:t>ptable.lock</a:t>
            </a:r>
            <a:r>
              <a:rPr lang="en-US" dirty="0">
                <a:latin typeface="Courier" pitchFamily="2" charset="0"/>
              </a:rPr>
              <a:t>){ </a:t>
            </a:r>
          </a:p>
          <a:p>
            <a:r>
              <a:rPr lang="zh-CN" altLang="en-US" dirty="0"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acquire(&amp;</a:t>
            </a:r>
            <a:r>
              <a:rPr lang="en-US" dirty="0" err="1">
                <a:latin typeface="Courier" pitchFamily="2" charset="0"/>
              </a:rPr>
              <a:t>ptable.lock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zh-CN" altLang="en-US" dirty="0"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release(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}</a:t>
            </a:r>
            <a:br>
              <a:rPr lang="en-US" dirty="0">
                <a:latin typeface="Courier" pitchFamily="2" charset="0"/>
              </a:rPr>
            </a:br>
            <a:r>
              <a:rPr lang="zh-CN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p−&gt;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zh-CN" altLang="en-US" b="1" dirty="0">
                <a:latin typeface="Courier" pitchFamily="2" charset="0"/>
              </a:rPr>
              <a:t>  </a:t>
            </a:r>
            <a:r>
              <a:rPr lang="en-US" b="1" dirty="0">
                <a:latin typeface="Courier" pitchFamily="2" charset="0"/>
              </a:rPr>
              <a:t>p−&gt;state = SLEEPING;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b="1" dirty="0">
                <a:latin typeface="Courier" pitchFamily="2" charset="0"/>
              </a:rPr>
              <a:t>sched();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altLang="zh-CN" dirty="0">
                <a:latin typeface="Courier" pitchFamily="2" charset="0"/>
              </a:rPr>
              <a:t>p-&gt;</a:t>
            </a:r>
            <a:r>
              <a:rPr lang="en-US" altLang="zh-CN" dirty="0" err="1">
                <a:latin typeface="Courier" pitchFamily="2" charset="0"/>
              </a:rPr>
              <a:t>chan</a:t>
            </a:r>
            <a:r>
              <a:rPr lang="en-US" altLang="zh-CN" dirty="0">
                <a:latin typeface="Courier" pitchFamily="2" charset="0"/>
              </a:rPr>
              <a:t> = 0</a:t>
            </a:r>
          </a:p>
          <a:p>
            <a:r>
              <a:rPr lang="en-US" dirty="0">
                <a:latin typeface="Courier" pitchFamily="2" charset="0"/>
              </a:rPr>
              <a:t>  if(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 != &amp;</a:t>
            </a:r>
            <a:r>
              <a:rPr lang="en-US" dirty="0" err="1">
                <a:latin typeface="Courier" pitchFamily="2" charset="0"/>
              </a:rPr>
              <a:t>ptable.lock</a:t>
            </a:r>
            <a:r>
              <a:rPr lang="en-US" dirty="0">
                <a:latin typeface="Courier" pitchFamily="2" charset="0"/>
              </a:rPr>
              <a:t>){ </a:t>
            </a:r>
          </a:p>
          <a:p>
            <a:r>
              <a:rPr lang="en-US" dirty="0">
                <a:latin typeface="Courier" pitchFamily="2" charset="0"/>
              </a:rPr>
              <a:t>    release(&amp;</a:t>
            </a:r>
            <a:r>
              <a:rPr lang="en-US" dirty="0" err="1">
                <a:latin typeface="Courier" pitchFamily="2" charset="0"/>
              </a:rPr>
              <a:t>ptable.lock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    acquire(</a:t>
            </a:r>
            <a:r>
              <a:rPr lang="en-US" dirty="0" err="1">
                <a:latin typeface="Courier" pitchFamily="2" charset="0"/>
              </a:rPr>
              <a:t>lk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488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401C67-D4D8-4E5E-A5F4-0C032EF9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97249" cy="4351338"/>
          </a:xfrm>
        </p:spPr>
        <p:txBody>
          <a:bodyPr/>
          <a:lstStyle/>
          <a:p>
            <a:r>
              <a:rPr lang="en-US" dirty="0"/>
              <a:t>Wake up process when event happened</a:t>
            </a:r>
          </a:p>
          <a:p>
            <a:r>
              <a:rPr lang="en-US" dirty="0"/>
              <a:t>Mark a waiting process as runnable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86605-14F3-4391-BE51-2D631373B560}"/>
              </a:ext>
            </a:extLst>
          </p:cNvPr>
          <p:cNvSpPr/>
          <p:nvPr/>
        </p:nvSpPr>
        <p:spPr>
          <a:xfrm>
            <a:off x="2165028" y="3586326"/>
            <a:ext cx="7968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static void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wakeup(void *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) </a:t>
            </a:r>
          </a:p>
          <a:p>
            <a:r>
              <a:rPr lang="en-US" dirty="0">
                <a:latin typeface="Courier" pitchFamily="2" charset="0"/>
              </a:rPr>
              <a:t>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struct proc *p;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</a:t>
            </a:r>
            <a:r>
              <a:rPr lang="en-US" b="1" dirty="0">
                <a:latin typeface="Courier" pitchFamily="2" charset="0"/>
              </a:rPr>
              <a:t>for(p = </a:t>
            </a:r>
            <a:r>
              <a:rPr lang="en-US" b="1" dirty="0" err="1">
                <a:latin typeface="Courier" pitchFamily="2" charset="0"/>
              </a:rPr>
              <a:t>ptable.proc</a:t>
            </a:r>
            <a:r>
              <a:rPr lang="en-US" b="1" dirty="0">
                <a:latin typeface="Courier" pitchFamily="2" charset="0"/>
              </a:rPr>
              <a:t>; p &lt; &amp;</a:t>
            </a:r>
            <a:r>
              <a:rPr lang="en-US" b="1" dirty="0" err="1">
                <a:latin typeface="Courier" pitchFamily="2" charset="0"/>
              </a:rPr>
              <a:t>ptable.proc</a:t>
            </a:r>
            <a:r>
              <a:rPr lang="en-US" b="1" dirty="0">
                <a:latin typeface="Courier" pitchFamily="2" charset="0"/>
              </a:rPr>
              <a:t>[NPROC]; p++)</a:t>
            </a:r>
          </a:p>
          <a:p>
            <a:r>
              <a:rPr lang="en-US" dirty="0">
                <a:latin typeface="Courier" pitchFamily="2" charset="0"/>
              </a:rPr>
              <a:t>        if(p−&gt;state == SLEEPING &amp;&amp; p−&gt;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 == </a:t>
            </a:r>
            <a:r>
              <a:rPr lang="en-US" dirty="0" err="1">
                <a:latin typeface="Courier" pitchFamily="2" charset="0"/>
              </a:rPr>
              <a:t>chan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 p−&gt;state = RUNNABLE;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1532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401C67-D4D8-4E5E-A5F4-0C032EF9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81246" cy="4351338"/>
          </a:xfrm>
        </p:spPr>
        <p:txBody>
          <a:bodyPr/>
          <a:lstStyle/>
          <a:p>
            <a:r>
              <a:rPr lang="en-US" dirty="0"/>
              <a:t>Who needs to be a </a:t>
            </a:r>
            <a:r>
              <a:rPr lang="en-US" dirty="0" err="1"/>
              <a:t>syscall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SpinLocks</a:t>
            </a:r>
            <a:endParaRPr lang="en-US" dirty="0"/>
          </a:p>
          <a:p>
            <a:pPr lvl="1"/>
            <a:r>
              <a:rPr lang="en-US" dirty="0" err="1"/>
              <a:t>SleepLocks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39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Lab exercise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788238"/>
          </a:xfrm>
        </p:spPr>
        <p:txBody>
          <a:bodyPr>
            <a:normAutofit/>
          </a:bodyPr>
          <a:lstStyle/>
          <a:p>
            <a:r>
              <a:rPr lang="en-US" b="1" dirty="0"/>
              <a:t>PROCESS SYNCHRONIZATION IN XV6</a:t>
            </a:r>
          </a:p>
          <a:p>
            <a:pPr lvl="1"/>
            <a:r>
              <a:rPr lang="en-US" b="1" dirty="0"/>
              <a:t>Due</a:t>
            </a:r>
            <a:r>
              <a:rPr lang="en-US" dirty="0"/>
              <a:t>: Friday, February 22, 2019 @11:59pm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Part 2 - step 5:  </a:t>
            </a:r>
            <a:r>
              <a:rPr lang="en-US" dirty="0" err="1"/>
              <a:t>user.h</a:t>
            </a:r>
            <a:endParaRPr lang="en-US" dirty="0"/>
          </a:p>
          <a:p>
            <a:pPr lvl="2"/>
            <a:r>
              <a:rPr lang="en-US" dirty="0"/>
              <a:t>Add declaration for </a:t>
            </a:r>
            <a:r>
              <a:rPr lang="en-US" dirty="0" err="1"/>
              <a:t>init_lock</a:t>
            </a:r>
            <a:r>
              <a:rPr lang="en-US" dirty="0"/>
              <a:t>() </a:t>
            </a:r>
          </a:p>
          <a:p>
            <a:pPr lvl="3"/>
            <a:r>
              <a:rPr lang="en-US" dirty="0"/>
              <a:t>void </a:t>
            </a:r>
            <a:r>
              <a:rPr lang="en-US" dirty="0" err="1"/>
              <a:t>init_lock</a:t>
            </a:r>
            <a:r>
              <a:rPr lang="en-US" dirty="0"/>
              <a:t>(struct spinlock *);</a:t>
            </a:r>
          </a:p>
          <a:p>
            <a:pPr lvl="2"/>
            <a:r>
              <a:rPr lang="en-US" dirty="0"/>
              <a:t>struct </a:t>
            </a:r>
            <a:r>
              <a:rPr lang="en-US" dirty="0" err="1"/>
              <a:t>condvar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struct spinlock;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Part 3 - step 8:  </a:t>
            </a:r>
            <a:r>
              <a:rPr lang="en-US" dirty="0" err="1"/>
              <a:t>defs.h</a:t>
            </a:r>
            <a:endParaRPr lang="en-US" dirty="0"/>
          </a:p>
          <a:p>
            <a:pPr lvl="2"/>
            <a:r>
              <a:rPr lang="en-US" dirty="0"/>
              <a:t>Add declaration for sleep1() 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02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/>
          </a:bodyPr>
          <a:lstStyle/>
          <a:p>
            <a:r>
              <a:rPr lang="en-US"/>
              <a:t>Week 4 </a:t>
            </a:r>
            <a:r>
              <a:rPr lang="en-US" dirty="0"/>
              <a:t>– Synchronization with xv6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  <a:p>
            <a:r>
              <a:rPr lang="en-US" dirty="0"/>
              <a:t>(Slides credited to Henrique Potter)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49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without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361927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3F5106-4702-4526-8264-3CEFFFDB7911}"/>
              </a:ext>
            </a:extLst>
          </p:cNvPr>
          <p:cNvSpPr txBox="1"/>
          <p:nvPr/>
        </p:nvSpPr>
        <p:spPr>
          <a:xfrm>
            <a:off x="4666249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268338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without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361927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3F5106-4702-4526-8264-3CEFFFDB7911}"/>
              </a:ext>
            </a:extLst>
          </p:cNvPr>
          <p:cNvSpPr txBox="1"/>
          <p:nvPr/>
        </p:nvSpPr>
        <p:spPr>
          <a:xfrm>
            <a:off x="4666249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91E9D-3466-4536-8A87-B1A06F964207}"/>
              </a:ext>
            </a:extLst>
          </p:cNvPr>
          <p:cNvSpPr/>
          <p:nvPr/>
        </p:nvSpPr>
        <p:spPr>
          <a:xfrm>
            <a:off x="5455179" y="3553838"/>
            <a:ext cx="4150460" cy="4816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BB6BA3-524E-473E-9A82-7D7871D46F61}"/>
              </a:ext>
            </a:extLst>
          </p:cNvPr>
          <p:cNvSpPr txBox="1"/>
          <p:nvPr/>
        </p:nvSpPr>
        <p:spPr>
          <a:xfrm>
            <a:off x="5474412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F7E79-6AB7-4FAD-9576-C16FC873620D}"/>
              </a:ext>
            </a:extLst>
          </p:cNvPr>
          <p:cNvSpPr txBox="1"/>
          <p:nvPr/>
        </p:nvSpPr>
        <p:spPr>
          <a:xfrm>
            <a:off x="8760185" y="3622948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EAA3E03-D9CA-45D2-AB38-772993840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OS</a:t>
            </a:r>
            <a:r>
              <a:rPr lang="en-US" dirty="0"/>
              <a:t> chooses another processes to execute once the first finishes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8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without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3619279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3F5106-4702-4526-8264-3CEFFFDB7911}"/>
              </a:ext>
            </a:extLst>
          </p:cNvPr>
          <p:cNvSpPr txBox="1"/>
          <p:nvPr/>
        </p:nvSpPr>
        <p:spPr>
          <a:xfrm>
            <a:off x="4666249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91E9D-3466-4536-8A87-B1A06F964207}"/>
              </a:ext>
            </a:extLst>
          </p:cNvPr>
          <p:cNvSpPr/>
          <p:nvPr/>
        </p:nvSpPr>
        <p:spPr>
          <a:xfrm>
            <a:off x="5455179" y="3553838"/>
            <a:ext cx="4150460" cy="4816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BB6BA3-524E-473E-9A82-7D7871D46F61}"/>
              </a:ext>
            </a:extLst>
          </p:cNvPr>
          <p:cNvSpPr txBox="1"/>
          <p:nvPr/>
        </p:nvSpPr>
        <p:spPr>
          <a:xfrm>
            <a:off x="5474412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F7E79-6AB7-4FAD-9576-C16FC873620D}"/>
              </a:ext>
            </a:extLst>
          </p:cNvPr>
          <p:cNvSpPr txBox="1"/>
          <p:nvPr/>
        </p:nvSpPr>
        <p:spPr>
          <a:xfrm>
            <a:off x="8760185" y="3622948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2054E-1B7E-44CB-8489-E2018052F50A}"/>
              </a:ext>
            </a:extLst>
          </p:cNvPr>
          <p:cNvSpPr/>
          <p:nvPr/>
        </p:nvSpPr>
        <p:spPr>
          <a:xfrm>
            <a:off x="9681910" y="3551167"/>
            <a:ext cx="829399" cy="4816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E6E7BBF-7EF5-483B-A2C8-4CE53496D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OS</a:t>
            </a:r>
            <a:r>
              <a:rPr lang="en-US" dirty="0"/>
              <a:t> chooses another processes to execute once the first finishes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without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917670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A5AE060-D2CD-431A-B9A6-7C0E26060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1897"/>
          </a:xfrm>
        </p:spPr>
        <p:txBody>
          <a:bodyPr>
            <a:normAutofit/>
          </a:bodyPr>
          <a:lstStyle/>
          <a:p>
            <a:r>
              <a:rPr lang="en-US" dirty="0"/>
              <a:t>What if P1 is a big process?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0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– Processes sharing CPU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48507-B908-44FC-AA9A-F94356CE95C5}"/>
              </a:ext>
            </a:extLst>
          </p:cNvPr>
          <p:cNvSpPr txBox="1"/>
          <p:nvPr/>
        </p:nvSpPr>
        <p:spPr>
          <a:xfrm>
            <a:off x="1735434" y="3609974"/>
            <a:ext cx="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378CDA0-1691-4A65-AFB6-3DF43E05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Solution switch processes during their execution.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9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4235</TotalTime>
  <Words>1445</Words>
  <Application>Microsoft Macintosh PowerPoint</Application>
  <PresentationFormat>Widescreen</PresentationFormat>
  <Paragraphs>600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Courier</vt:lpstr>
      <vt:lpstr>Office Theme</vt:lpstr>
      <vt:lpstr>CS 1550</vt:lpstr>
      <vt:lpstr>Keep in mind the different qemu</vt:lpstr>
      <vt:lpstr>Locks – Processes without sharing CPU</vt:lpstr>
      <vt:lpstr>Locks – Processes without sharing CPU</vt:lpstr>
      <vt:lpstr>Locks – Processes without sharing CPU</vt:lpstr>
      <vt:lpstr>Locks – Processes without sharing CPU</vt:lpstr>
      <vt:lpstr>Locks – Processes without sharing CPU</vt:lpstr>
      <vt:lpstr>Locks – Processes without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Locks – Processes sharing CPU</vt:lpstr>
      <vt:lpstr>PowerPoint Presentation</vt:lpstr>
      <vt:lpstr>Locks – Processes sharing CPU</vt:lpstr>
      <vt:lpstr>Locks – Processes sharing CPU</vt:lpstr>
      <vt:lpstr>CS 1550 – Lab exercise 2 </vt:lpstr>
      <vt:lpstr>CS 1550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CS0445</dc:title>
  <dc:creator>Brittes Potter, Henrique Potter</dc:creator>
  <cp:lastModifiedBy>Khan, Maher Hassan</cp:lastModifiedBy>
  <cp:revision>172</cp:revision>
  <dcterms:created xsi:type="dcterms:W3CDTF">2017-05-22T19:21:49Z</dcterms:created>
  <dcterms:modified xsi:type="dcterms:W3CDTF">2019-02-12T12:35:56Z</dcterms:modified>
</cp:coreProperties>
</file>