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76" r:id="rId2"/>
    <p:sldId id="447" r:id="rId3"/>
    <p:sldId id="443" r:id="rId4"/>
    <p:sldId id="471" r:id="rId5"/>
    <p:sldId id="258" r:id="rId6"/>
    <p:sldId id="462" r:id="rId7"/>
    <p:sldId id="449" r:id="rId8"/>
    <p:sldId id="448" r:id="rId9"/>
    <p:sldId id="450" r:id="rId10"/>
    <p:sldId id="451" r:id="rId11"/>
    <p:sldId id="463" r:id="rId12"/>
    <p:sldId id="260" r:id="rId13"/>
    <p:sldId id="262" r:id="rId14"/>
    <p:sldId id="263" r:id="rId15"/>
    <p:sldId id="264" r:id="rId16"/>
    <p:sldId id="265" r:id="rId17"/>
    <p:sldId id="464" r:id="rId18"/>
    <p:sldId id="272" r:id="rId19"/>
    <p:sldId id="465" r:id="rId20"/>
    <p:sldId id="467" r:id="rId21"/>
    <p:sldId id="273" r:id="rId22"/>
    <p:sldId id="470" r:id="rId23"/>
    <p:sldId id="469" r:id="rId24"/>
    <p:sldId id="267" r:id="rId25"/>
    <p:sldId id="452" r:id="rId26"/>
    <p:sldId id="454" r:id="rId27"/>
    <p:sldId id="268" r:id="rId28"/>
    <p:sldId id="455" r:id="rId29"/>
    <p:sldId id="456" r:id="rId30"/>
    <p:sldId id="275" r:id="rId31"/>
    <p:sldId id="457" r:id="rId32"/>
    <p:sldId id="458" r:id="rId33"/>
    <p:sldId id="459" r:id="rId34"/>
    <p:sldId id="274" r:id="rId35"/>
    <p:sldId id="460" r:id="rId36"/>
    <p:sldId id="46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86" autoAdjust="0"/>
    <p:restoredTop sz="82077" autoAdjust="0"/>
  </p:normalViewPr>
  <p:slideViewPr>
    <p:cSldViewPr snapToGrid="0" snapToObjects="1">
      <p:cViewPr varScale="1">
        <p:scale>
          <a:sx n="130" d="100"/>
          <a:sy n="130" d="100"/>
        </p:scale>
        <p:origin x="2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F9708-BA00-DE40-895B-453A1C94E7F0}" type="datetimeFigureOut">
              <a:rPr lang="en-US" smtClean="0"/>
              <a:t>3/25/19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28F77-6023-674B-9C70-04B0F36AB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33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Malloc/heap = your own managed memory space accessed by pointers</a:t>
            </a:r>
          </a:p>
          <a:p>
            <a:endParaRPr lang="en-US" dirty="0"/>
          </a:p>
          <a:p>
            <a:r>
              <a:rPr lang="en-US" dirty="0"/>
              <a:t>Stack = temporary variables by each function.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8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56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53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165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8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476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899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in the trap with the proper error id allocate a physical frame and map it to virtual page (add an entry in the page table)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15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Malloc/heap = your own managed memory space accessed by pointers</a:t>
            </a:r>
          </a:p>
          <a:p>
            <a:endParaRPr lang="en-US" dirty="0"/>
          </a:p>
          <a:p>
            <a:r>
              <a:rPr lang="en-US" dirty="0"/>
              <a:t>Stack = temporary variables by each function.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92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Malloc/heap = your own managed memory space accessed by pointers</a:t>
            </a:r>
          </a:p>
          <a:p>
            <a:r>
              <a:rPr lang="en-US" dirty="0"/>
              <a:t>BSS  = Block started by symbol</a:t>
            </a:r>
          </a:p>
          <a:p>
            <a:r>
              <a:rPr lang="en-US" dirty="0"/>
              <a:t>Stack = temporary variables by each function.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46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malloc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37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Mmap</a:t>
            </a:r>
            <a:r>
              <a:rPr lang="en-US" dirty="0"/>
              <a:t> allows forked process to access it while malloc </a:t>
            </a:r>
            <a:r>
              <a:rPr lang="en-US" dirty="0" err="1"/>
              <a:t>doesnt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38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Brk</a:t>
            </a:r>
            <a:r>
              <a:rPr lang="en-US" dirty="0"/>
              <a:t> is the end of how big heap can grow</a:t>
            </a:r>
          </a:p>
          <a:p>
            <a:r>
              <a:rPr lang="en-US" dirty="0"/>
              <a:t>Program break marks the end of the </a:t>
            </a:r>
            <a:r>
              <a:rPr lang="en-US" dirty="0" err="1"/>
              <a:t>unitialized</a:t>
            </a:r>
            <a:r>
              <a:rPr lang="en-US" dirty="0"/>
              <a:t>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97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Brk</a:t>
            </a:r>
            <a:r>
              <a:rPr lang="en-US" dirty="0"/>
              <a:t> is the end of how big heap can grow</a:t>
            </a:r>
          </a:p>
          <a:p>
            <a:r>
              <a:rPr lang="en-US" dirty="0"/>
              <a:t>Program break marks the end of the </a:t>
            </a:r>
            <a:r>
              <a:rPr lang="en-US" dirty="0" err="1"/>
              <a:t>unitialized</a:t>
            </a:r>
            <a:r>
              <a:rPr lang="en-US" dirty="0"/>
              <a:t>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76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21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56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620A5-6DA7-9A47-9CEF-2BC25702F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871F5-C119-2447-88B2-680888705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F5975-FF22-544B-8AAF-E5320B48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683-02BD-F244-8506-7D562026779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61108-12C7-1E40-BF3D-7D39A962D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ECE7C-9E4E-4948-9CC8-00B360D94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16C-FAE4-2949-B5DE-1CA1586E6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17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4E7E0-E7D3-1D46-B330-B07E6D08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7F3C3-BD9B-B74D-B8DA-6ABE76138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B01DB-8297-4448-BB6E-D5970B42B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683-02BD-F244-8506-7D562026779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CFA47-BF6F-9D49-8C1D-6CD0915A5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E257F-F5DE-7C40-8EB1-0A9C925F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16C-FAE4-2949-B5DE-1CA1586E6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95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322922-6A8D-0A44-9B57-5507568D6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975A23-9C58-A247-9189-C059B8BC9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D757C-04C7-E147-952C-4B74EA90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683-02BD-F244-8506-7D562026779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F7571-6F18-364C-9E0D-2A22DA171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261BC-3875-5441-BF66-6F15761ED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16C-FAE4-2949-B5DE-1CA1586E6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5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714CD-5812-BE45-8F64-1F2F5526F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709F8-42A6-D244-8988-65940BA75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2F0A4-6C02-A749-B6ED-43E276B96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683-02BD-F244-8506-7D562026779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EE70C-D393-5F48-80A3-85E888BDB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B6578-76AD-F54F-BBBA-C9646BC74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16C-FAE4-2949-B5DE-1CA1586E6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2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609F-6399-4446-84AE-1CFDC2C81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49173-D9C3-414A-A57B-A86DC9CAD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02CAC-6218-394B-BE22-4D928B7E3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683-02BD-F244-8506-7D562026779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72812-FEAC-6048-B605-EEA0D5CF1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2C1E5-5EEF-4D42-ADA6-1B199FA2E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16C-FAE4-2949-B5DE-1CA1586E6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0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CD242-3582-7646-BDD7-106849668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70201-2254-2348-AFFB-92ABEA684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7DD4D-2155-C74B-82E1-1E85063D5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1F693-3EC7-124A-B27E-9887C94E8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683-02BD-F244-8506-7D562026779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21B9D-91CC-D149-B54B-29F012AF9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18361-7337-6549-9348-F1163EE6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16C-FAE4-2949-B5DE-1CA1586E6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27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E6B9B-5939-1448-B7F8-22A1A9FF2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0DBDC-01EA-4F4F-AF58-571397C6A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EC68B-976A-1243-A9E6-C9EE9B93B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CD4EBD-3D83-644B-A246-790A3BC28D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5413D9-7D9D-A844-A502-D33FE3D87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D6964C-2EC3-9B46-85E2-266B88499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683-02BD-F244-8506-7D562026779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E0DC6A-1424-2343-BD32-8C66754E7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745991-B27C-E649-9434-5D9A32BDE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16C-FAE4-2949-B5DE-1CA1586E6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07C7C-6804-8D4E-8A8A-0C2E45B7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DC268C-3C9D-2240-B3A4-CDB22291A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683-02BD-F244-8506-7D562026779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3CCB21-C0C7-BD41-8208-41CA70D04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0DEDCE-5BBC-2448-A7D6-46069080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16C-FAE4-2949-B5DE-1CA1586E6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4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B0A9BB-1E36-D54B-A78C-C30ADBBD1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683-02BD-F244-8506-7D562026779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0A41A1-CBA5-0549-B8AE-93CCED9CB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A1DDF-1065-784D-92A8-C5015BB18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16C-FAE4-2949-B5DE-1CA1586E6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3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F3B8-F9AE-0E4B-A4C0-F0DEC2F8E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EEB8E-C4DB-FD41-A027-D2C222C8A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7614D-8953-AD4C-A7BC-6857A5EA0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505C2-28F2-7A45-B45C-BF7FCF99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683-02BD-F244-8506-7D562026779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2409F-B068-D744-9573-EF3B64DD0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95432-2C8C-494D-A884-158BAD4F4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16C-FAE4-2949-B5DE-1CA1586E6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2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1CE2-15A2-D040-B721-7A3421828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3A9142-1C56-F74F-A7C5-61FD0D108F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209F7F-C038-D84E-8395-BFCBF8548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39C1D-FB4C-854C-B82D-2905F01FB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683-02BD-F244-8506-7D562026779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7EB4C-A293-E04F-A2AC-DD04A6D96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5F411-4D48-3246-9F4A-0EAEEC4BA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16C-FAE4-2949-B5DE-1CA1586E6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50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93B640-FE2B-DC42-8970-4DE1BF6BB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4839A-FB93-784B-B7ED-4F451F235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52C14-087E-A74C-A950-ED7478C61D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B1683-02BD-F244-8506-7D562026779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80FA4-BEC3-0443-B53F-CFFF26311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6146A-011E-6F47-B0FC-75CF004A02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F616C-FAE4-2949-B5DE-1CA1586E6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0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74962"/>
          </a:xfrm>
        </p:spPr>
        <p:txBody>
          <a:bodyPr>
            <a:normAutofit/>
          </a:bodyPr>
          <a:lstStyle/>
          <a:p>
            <a:r>
              <a:rPr lang="en-US" dirty="0"/>
              <a:t>Week 11 – Lab 4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Teaching Assistant</a:t>
            </a:r>
          </a:p>
          <a:p>
            <a:r>
              <a:rPr lang="en-US" dirty="0"/>
              <a:t>Maher Khan</a:t>
            </a:r>
          </a:p>
        </p:txBody>
      </p:sp>
      <p:pic>
        <p:nvPicPr>
          <p:cNvPr id="1026" name="Picture 2" descr="https://upload.wikimedia.org/wikipedia/en/thumb/f/fb/University_of_Pittsburgh_seal.svg/1200px-University_of_Pittsburgh_sea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17" y="546409"/>
            <a:ext cx="1579419" cy="160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667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AF35D-09D7-C940-AB20-64000FA6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layout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79272" y="1733991"/>
            <a:ext cx="1420837" cy="576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Kernel Space</a:t>
            </a: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79270" y="2310766"/>
            <a:ext cx="1420837" cy="22088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Stack</a:t>
            </a: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>
          <a:xfrm>
            <a:off x="6679269" y="4519614"/>
            <a:ext cx="1420837" cy="5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BSS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79269" y="5079977"/>
            <a:ext cx="1420837" cy="5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Data</a:t>
            </a:r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79269" y="5640340"/>
            <a:ext cx="1420837" cy="5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Text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68918" y="5735855"/>
            <a:ext cx="1286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68917" y="5175492"/>
            <a:ext cx="284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initialized </a:t>
            </a:r>
            <a:r>
              <a:rPr lang="en-US" dirty="0" err="1"/>
              <a:t>globals</a:t>
            </a:r>
            <a:r>
              <a:rPr lang="en-US" dirty="0"/>
              <a:t> and statics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68917" y="4654814"/>
            <a:ext cx="3084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uninitialized </a:t>
            </a:r>
            <a:r>
              <a:rPr lang="en-US" dirty="0" err="1"/>
              <a:t>globals</a:t>
            </a:r>
            <a:r>
              <a:rPr lang="en-US" dirty="0"/>
              <a:t> and statics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68917" y="4049856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malloc</a:t>
            </a:r>
            <a:r>
              <a:rPr lang="en-US" dirty="0"/>
              <a:t>()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6679269" y="2812073"/>
            <a:ext cx="142083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679269" y="4031054"/>
            <a:ext cx="142083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93727" y="1298672"/>
            <a:ext cx="139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High address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37714" y="6252462"/>
            <a:ext cx="134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Low address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389687" y="2812073"/>
            <a:ext cx="0" cy="22296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7389687" y="3811410"/>
            <a:ext cx="0" cy="23844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268916" y="2354315"/>
            <a:ext cx="120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Stack/local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149" y="1730545"/>
            <a:ext cx="498681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 t = 0;	</a:t>
            </a:r>
            <a:r>
              <a:rPr lang="en-US" dirty="0">
                <a:solidFill>
                  <a:srgbClr val="0070C0"/>
                </a:solidFill>
              </a:rPr>
              <a:t>// Data</a:t>
            </a:r>
          </a:p>
          <a:p>
            <a:r>
              <a:rPr lang="en-US" dirty="0" err="1"/>
              <a:t>int</a:t>
            </a:r>
            <a:r>
              <a:rPr lang="en-US" dirty="0"/>
              <a:t> m;	</a:t>
            </a:r>
            <a:r>
              <a:rPr lang="en-US" dirty="0">
                <a:solidFill>
                  <a:srgbClr val="0070C0"/>
                </a:solidFill>
              </a:rPr>
              <a:t>// BSS</a:t>
            </a:r>
          </a:p>
          <a:p>
            <a:r>
              <a:rPr lang="mr-IN" dirty="0"/>
              <a:t>…</a:t>
            </a:r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 {</a:t>
            </a:r>
          </a:p>
          <a:p>
            <a:r>
              <a:rPr lang="en-US" dirty="0"/>
              <a:t>	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 </a:t>
            </a:r>
            <a:r>
              <a:rPr lang="en-US" dirty="0" err="1"/>
              <a:t>i</a:t>
            </a:r>
            <a:r>
              <a:rPr lang="en-US" dirty="0"/>
              <a:t>;		</a:t>
            </a:r>
            <a:r>
              <a:rPr lang="en-US" dirty="0">
                <a:solidFill>
                  <a:srgbClr val="0070C0"/>
                </a:solidFill>
              </a:rPr>
              <a:t>// Stack</a:t>
            </a:r>
          </a:p>
          <a:p>
            <a:r>
              <a:rPr lang="en-US" dirty="0"/>
              <a:t>	static  </a:t>
            </a:r>
            <a:r>
              <a:rPr lang="en-US" dirty="0" err="1"/>
              <a:t>int</a:t>
            </a:r>
            <a:r>
              <a:rPr lang="en-US" dirty="0"/>
              <a:t>  j;	</a:t>
            </a:r>
            <a:r>
              <a:rPr lang="en-US" dirty="0">
                <a:solidFill>
                  <a:srgbClr val="0070C0"/>
                </a:solidFill>
              </a:rPr>
              <a:t>// BSS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// </a:t>
            </a:r>
            <a:r>
              <a:rPr lang="en-US" dirty="0" err="1">
                <a:solidFill>
                  <a:srgbClr val="0070C0"/>
                </a:solidFill>
              </a:rPr>
              <a:t>ptr</a:t>
            </a:r>
            <a:r>
              <a:rPr lang="en-US" dirty="0">
                <a:solidFill>
                  <a:srgbClr val="0070C0"/>
                </a:solidFill>
              </a:rPr>
              <a:t>: Stack</a:t>
            </a:r>
          </a:p>
          <a:p>
            <a:r>
              <a:rPr lang="en-US" dirty="0">
                <a:solidFill>
                  <a:srgbClr val="0070C0"/>
                </a:solidFill>
              </a:rPr>
              <a:t>	// 4B pointed by </a:t>
            </a:r>
            <a:r>
              <a:rPr lang="en-US" dirty="0" err="1">
                <a:solidFill>
                  <a:srgbClr val="0070C0"/>
                </a:solidFill>
              </a:rPr>
              <a:t>ptr</a:t>
            </a:r>
            <a:r>
              <a:rPr lang="en-US" dirty="0">
                <a:solidFill>
                  <a:srgbClr val="0070C0"/>
                </a:solidFill>
              </a:rPr>
              <a:t>: Heap</a:t>
            </a:r>
          </a:p>
          <a:p>
            <a:r>
              <a:rPr lang="en-US" dirty="0"/>
              <a:t>	char * </a:t>
            </a:r>
            <a:r>
              <a:rPr lang="en-US" dirty="0" err="1"/>
              <a:t>ptr</a:t>
            </a:r>
            <a:r>
              <a:rPr lang="en-US" dirty="0"/>
              <a:t> = (char*)</a:t>
            </a:r>
            <a:r>
              <a:rPr lang="en-US" dirty="0" err="1"/>
              <a:t>malloc</a:t>
            </a:r>
            <a:r>
              <a:rPr lang="en-US" dirty="0"/>
              <a:t>(4);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 // </a:t>
            </a:r>
            <a:r>
              <a:rPr lang="en-US" dirty="0" err="1">
                <a:solidFill>
                  <a:srgbClr val="0070C0"/>
                </a:solidFill>
              </a:rPr>
              <a:t>mptr</a:t>
            </a:r>
            <a:r>
              <a:rPr lang="en-US" dirty="0">
                <a:solidFill>
                  <a:srgbClr val="0070C0"/>
                </a:solidFill>
              </a:rPr>
              <a:t>: Stack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// 4K pointed by </a:t>
            </a:r>
            <a:r>
              <a:rPr lang="en-US" dirty="0" err="1">
                <a:solidFill>
                  <a:srgbClr val="0070C0"/>
                </a:solidFill>
              </a:rPr>
              <a:t>mptr</a:t>
            </a:r>
            <a:r>
              <a:rPr lang="en-US" dirty="0">
                <a:solidFill>
                  <a:srgbClr val="0070C0"/>
                </a:solidFill>
              </a:rPr>
              <a:t>: memory Mapping </a:t>
            </a:r>
          </a:p>
          <a:p>
            <a:r>
              <a:rPr lang="en-US" dirty="0"/>
              <a:t>	char * </a:t>
            </a:r>
            <a:r>
              <a:rPr lang="en-US" dirty="0" err="1"/>
              <a:t>mptr</a:t>
            </a:r>
            <a:r>
              <a:rPr lang="en-US" dirty="0"/>
              <a:t> = (char*)</a:t>
            </a:r>
            <a:r>
              <a:rPr lang="en-US" dirty="0" err="1"/>
              <a:t>mmap</a:t>
            </a:r>
            <a:r>
              <a:rPr lang="en-US" dirty="0"/>
              <a:t>(</a:t>
            </a:r>
            <a:r>
              <a:rPr lang="mr-IN" dirty="0"/>
              <a:t>…</a:t>
            </a:r>
            <a:r>
              <a:rPr lang="en-US" dirty="0"/>
              <a:t>,4096,</a:t>
            </a:r>
            <a:r>
              <a:rPr lang="mr-IN" dirty="0"/>
              <a:t>…</a:t>
            </a:r>
            <a:r>
              <a:rPr lang="en-US" dirty="0"/>
              <a:t>);</a:t>
            </a:r>
          </a:p>
          <a:p>
            <a:r>
              <a:rPr lang="en-US" dirty="0"/>
              <a:t>	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676474" y="3201502"/>
            <a:ext cx="1423631" cy="269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Mapping</a:t>
            </a:r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68916" y="3161917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mmap</a:t>
            </a:r>
            <a:r>
              <a:rPr lang="en-US" dirty="0"/>
              <a:t>()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6676474" y="2216988"/>
            <a:ext cx="1420837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679268" y="4604990"/>
            <a:ext cx="1420837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531C4A-8C61-45C7-9214-76136F3B6B0D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880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AF35D-09D7-C940-AB20-64000FA6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break</a:t>
            </a:r>
          </a:p>
        </p:txBody>
      </p:sp>
      <p:sp>
        <p:nvSpPr>
          <p:cNvPr id="6" name="Rectangle 5"/>
          <p:cNvSpPr/>
          <p:nvPr/>
        </p:nvSpPr>
        <p:spPr>
          <a:xfrm>
            <a:off x="6679272" y="1733990"/>
            <a:ext cx="1420837" cy="576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Kernel Space</a:t>
            </a: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79270" y="2310764"/>
            <a:ext cx="1420837" cy="2208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Stack</a:t>
            </a: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79269" y="4519613"/>
            <a:ext cx="1420837" cy="5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BSS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79269" y="5079976"/>
            <a:ext cx="1420837" cy="5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Data</a:t>
            </a:r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79269" y="5640339"/>
            <a:ext cx="1420837" cy="5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Text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6693727" y="2871218"/>
            <a:ext cx="142083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93727" y="1298671"/>
            <a:ext cx="139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High address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37714" y="6252461"/>
            <a:ext cx="134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Low address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389687" y="2923552"/>
            <a:ext cx="0" cy="22296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676474" y="3201501"/>
            <a:ext cx="1423631" cy="269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Mapping</a:t>
            </a:r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6676474" y="2216987"/>
            <a:ext cx="1420837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405730" y="4352224"/>
            <a:ext cx="1563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Program break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096000" y="4536890"/>
            <a:ext cx="51827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341567" y="4371027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0x7000000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09D4703-0B2F-415E-BAA2-3CBD2D67B0B6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B22A631-C20B-4E55-9F04-EECBFB7FE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1789445"/>
          </a:xfrm>
        </p:spPr>
        <p:txBody>
          <a:bodyPr/>
          <a:lstStyle/>
          <a:p>
            <a:r>
              <a:rPr lang="en-US" dirty="0"/>
              <a:t>Program break marks the end of the uninitialized data</a:t>
            </a:r>
          </a:p>
        </p:txBody>
      </p:sp>
    </p:spTree>
    <p:extLst>
      <p:ext uri="{BB962C8B-B14F-4D97-AF65-F5344CB8AC3E}">
        <p14:creationId xmlns:p14="http://schemas.microsoft.com/office/powerpoint/2010/main" val="2730095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AF35D-09D7-C940-AB20-64000FA6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break</a:t>
            </a:r>
          </a:p>
        </p:txBody>
      </p:sp>
      <p:sp>
        <p:nvSpPr>
          <p:cNvPr id="6" name="Rectangle 5"/>
          <p:cNvSpPr/>
          <p:nvPr/>
        </p:nvSpPr>
        <p:spPr>
          <a:xfrm>
            <a:off x="6679272" y="1733990"/>
            <a:ext cx="1420837" cy="576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Kernel Space</a:t>
            </a: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79270" y="2310765"/>
            <a:ext cx="1420837" cy="22088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Stack</a:t>
            </a: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>
          <a:xfrm>
            <a:off x="6679269" y="4519613"/>
            <a:ext cx="1420837" cy="5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BSS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79269" y="5079976"/>
            <a:ext cx="1420837" cy="5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Data</a:t>
            </a:r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79269" y="5640339"/>
            <a:ext cx="1420837" cy="5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Text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6679269" y="2812072"/>
            <a:ext cx="142083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679269" y="4031053"/>
            <a:ext cx="142083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93727" y="1298671"/>
            <a:ext cx="139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High address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37714" y="6252461"/>
            <a:ext cx="134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Low address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389687" y="2812072"/>
            <a:ext cx="0" cy="22296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7389687" y="3811409"/>
            <a:ext cx="0" cy="23844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676474" y="3201501"/>
            <a:ext cx="1423631" cy="269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Mapping</a:t>
            </a:r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6676474" y="2216987"/>
            <a:ext cx="1420837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405730" y="3846387"/>
            <a:ext cx="1563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Program break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096000" y="4031053"/>
            <a:ext cx="51827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341567" y="3865190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0x8000000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09D4703-0B2F-415E-BAA2-3CBD2D67B0B6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768B3BAE-A20C-4D01-8DA8-9A3FB0820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1789445"/>
          </a:xfrm>
        </p:spPr>
        <p:txBody>
          <a:bodyPr/>
          <a:lstStyle/>
          <a:p>
            <a:r>
              <a:rPr lang="en-US" dirty="0"/>
              <a:t>Program break marks the end of the uninitialized data</a:t>
            </a:r>
          </a:p>
        </p:txBody>
      </p:sp>
    </p:spTree>
    <p:extLst>
      <p:ext uri="{BB962C8B-B14F-4D97-AF65-F5344CB8AC3E}">
        <p14:creationId xmlns:p14="http://schemas.microsoft.com/office/powerpoint/2010/main" val="431573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AF35D-09D7-C940-AB20-64000FA6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break: The </a:t>
            </a:r>
            <a:r>
              <a:rPr lang="en-US" dirty="0" err="1"/>
              <a:t>syscall</a:t>
            </a:r>
            <a:r>
              <a:rPr lang="en-US" dirty="0"/>
              <a:t> </a:t>
            </a:r>
            <a:r>
              <a:rPr lang="en-US" dirty="0" err="1"/>
              <a:t>sbrk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79272" y="1733986"/>
            <a:ext cx="1420837" cy="576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Kernel Space</a:t>
            </a: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79270" y="2310761"/>
            <a:ext cx="1420837" cy="22088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Stack</a:t>
            </a: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>
          <a:xfrm>
            <a:off x="6679269" y="4519609"/>
            <a:ext cx="1420837" cy="5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BSS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79269" y="5079972"/>
            <a:ext cx="1420837" cy="5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Data</a:t>
            </a:r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79269" y="5640335"/>
            <a:ext cx="1420837" cy="5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Text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6679269" y="2812068"/>
            <a:ext cx="142083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679269" y="4031049"/>
            <a:ext cx="142083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93727" y="1298667"/>
            <a:ext cx="139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High address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37714" y="6252457"/>
            <a:ext cx="134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Low address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389687" y="2812068"/>
            <a:ext cx="0" cy="22296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7389687" y="3811405"/>
            <a:ext cx="0" cy="23844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676474" y="3201497"/>
            <a:ext cx="1423631" cy="269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Mapping</a:t>
            </a:r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6676474" y="2216983"/>
            <a:ext cx="1420837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405730" y="3846383"/>
            <a:ext cx="1563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Program break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096000" y="4031049"/>
            <a:ext cx="51827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341567" y="3865186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cur_brk</a:t>
            </a:r>
            <a:r>
              <a:rPr lang="en-US" dirty="0"/>
              <a:t>: 0x8000000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6670" y="2900136"/>
            <a:ext cx="36038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void *</a:t>
            </a:r>
            <a:r>
              <a:rPr lang="en-US" b="1" dirty="0" err="1">
                <a:latin typeface="Consolas" panose="020B0609020204030204" pitchFamily="49" charset="0"/>
              </a:rPr>
              <a:t>cur_brk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</a:rPr>
              <a:t>sbrk</a:t>
            </a:r>
            <a:r>
              <a:rPr lang="en-US" b="1" dirty="0">
                <a:latin typeface="Consolas" panose="020B0609020204030204" pitchFamily="49" charset="0"/>
              </a:rPr>
              <a:t>(0);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void *</a:t>
            </a:r>
            <a:r>
              <a:rPr lang="en-US" dirty="0" err="1">
                <a:latin typeface="Consolas" panose="020B0609020204030204" pitchFamily="49" charset="0"/>
              </a:rPr>
              <a:t>old_brk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sbrk</a:t>
            </a:r>
            <a:r>
              <a:rPr lang="en-US" dirty="0">
                <a:latin typeface="Consolas" panose="020B0609020204030204" pitchFamily="49" charset="0"/>
              </a:rPr>
              <a:t>(1024);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void *</a:t>
            </a:r>
            <a:r>
              <a:rPr lang="en-US" dirty="0" err="1">
                <a:latin typeface="Consolas" panose="020B0609020204030204" pitchFamily="49" charset="0"/>
              </a:rPr>
              <a:t>new_brk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sbrk</a:t>
            </a:r>
            <a:r>
              <a:rPr lang="en-US" dirty="0">
                <a:latin typeface="Consolas" panose="020B0609020204030204" pitchFamily="49" charset="0"/>
              </a:rPr>
              <a:t>(0);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F0F221C-FE75-4882-8CD0-980DF179578A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82B1F6A3-0703-463A-9D06-BBE1DD3D7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1789445"/>
          </a:xfrm>
        </p:spPr>
        <p:txBody>
          <a:bodyPr/>
          <a:lstStyle/>
          <a:p>
            <a:r>
              <a:rPr lang="en-US" dirty="0" err="1"/>
              <a:t>Sbrk</a:t>
            </a:r>
            <a:r>
              <a:rPr lang="en-US" dirty="0"/>
              <a:t> adds a size to the end of </a:t>
            </a:r>
            <a:r>
              <a:rPr lang="en-US" dirty="0" err="1"/>
              <a:t>cur_brk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311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AF35D-09D7-C940-AB20-64000FA6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break: The </a:t>
            </a:r>
            <a:r>
              <a:rPr lang="en-US" dirty="0" err="1"/>
              <a:t>syscall</a:t>
            </a:r>
            <a:r>
              <a:rPr lang="en-US" dirty="0"/>
              <a:t> </a:t>
            </a:r>
            <a:r>
              <a:rPr lang="en-US" dirty="0" err="1"/>
              <a:t>sbrk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79272" y="1733991"/>
            <a:ext cx="1420837" cy="576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Kernel Space</a:t>
            </a: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79270" y="2310766"/>
            <a:ext cx="1420837" cy="22088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Stack</a:t>
            </a: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>
          <a:xfrm>
            <a:off x="6679269" y="4519614"/>
            <a:ext cx="1420837" cy="5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BSS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79269" y="5079977"/>
            <a:ext cx="1420837" cy="5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Data</a:t>
            </a:r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79269" y="5640340"/>
            <a:ext cx="1420837" cy="5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Text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6679269" y="2812073"/>
            <a:ext cx="142083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679269" y="4031054"/>
            <a:ext cx="142083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93727" y="1298672"/>
            <a:ext cx="139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High address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37714" y="6252462"/>
            <a:ext cx="134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Low address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389687" y="2812073"/>
            <a:ext cx="0" cy="22296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7389687" y="3587477"/>
            <a:ext cx="0" cy="23844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676474" y="3201502"/>
            <a:ext cx="1423631" cy="269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Mapping</a:t>
            </a:r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6676474" y="2216988"/>
            <a:ext cx="1420837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405730" y="3659778"/>
            <a:ext cx="1563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break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096000" y="3844444"/>
            <a:ext cx="51827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341567" y="3865191"/>
            <a:ext cx="2885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old_brk</a:t>
            </a:r>
            <a:r>
              <a:rPr lang="en-US" b="1" dirty="0"/>
              <a:t>, </a:t>
            </a:r>
            <a:r>
              <a:rPr lang="en-US" dirty="0" err="1"/>
              <a:t>cur_brk</a:t>
            </a:r>
            <a:r>
              <a:rPr lang="en-US" dirty="0"/>
              <a:t>: 0x8000000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6670" y="2900136"/>
            <a:ext cx="36038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*</a:t>
            </a:r>
            <a:r>
              <a:rPr lang="en-US" dirty="0" err="1">
                <a:latin typeface="Consolas" panose="020B0609020204030204" pitchFamily="49" charset="0"/>
              </a:rPr>
              <a:t>cur_brk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sbrk</a:t>
            </a:r>
            <a:r>
              <a:rPr lang="en-US" dirty="0">
                <a:latin typeface="Consolas" panose="020B0609020204030204" pitchFamily="49" charset="0"/>
              </a:rPr>
              <a:t>(0);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void *</a:t>
            </a:r>
            <a:r>
              <a:rPr lang="en-US" b="1" dirty="0" err="1">
                <a:latin typeface="Consolas" panose="020B0609020204030204" pitchFamily="49" charset="0"/>
              </a:rPr>
              <a:t>old_brk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</a:rPr>
              <a:t>sbrk</a:t>
            </a:r>
            <a:r>
              <a:rPr lang="en-US" b="1" dirty="0">
                <a:latin typeface="Consolas" panose="020B0609020204030204" pitchFamily="49" charset="0"/>
              </a:rPr>
              <a:t>(4096);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void *</a:t>
            </a:r>
            <a:r>
              <a:rPr lang="en-US" dirty="0" err="1">
                <a:latin typeface="Consolas" panose="020B0609020204030204" pitchFamily="49" charset="0"/>
              </a:rPr>
              <a:t>new_brk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sbrk</a:t>
            </a:r>
            <a:r>
              <a:rPr lang="en-US" dirty="0">
                <a:latin typeface="Consolas" panose="020B0609020204030204" pitchFamily="49" charset="0"/>
              </a:rPr>
              <a:t>(0);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6679268" y="3846530"/>
            <a:ext cx="142083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341567" y="3613135"/>
            <a:ext cx="3773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0x8001000: increase 0x8000000 by 4K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8C238DE-D7F3-4FA3-B097-62C94F8AD3F5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17BCABD-6B95-4E82-B4C5-095F93245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1789445"/>
          </a:xfrm>
        </p:spPr>
        <p:txBody>
          <a:bodyPr/>
          <a:lstStyle/>
          <a:p>
            <a:r>
              <a:rPr lang="en-US" dirty="0" err="1"/>
              <a:t>Sbrk</a:t>
            </a:r>
            <a:r>
              <a:rPr lang="en-US" dirty="0"/>
              <a:t> adds a size to the end of </a:t>
            </a:r>
            <a:r>
              <a:rPr lang="en-US" dirty="0" err="1"/>
              <a:t>cur_brk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493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AF35D-09D7-C940-AB20-64000FA6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break: The </a:t>
            </a:r>
            <a:r>
              <a:rPr lang="en-US" dirty="0" err="1"/>
              <a:t>syscall</a:t>
            </a:r>
            <a:r>
              <a:rPr lang="en-US" dirty="0"/>
              <a:t> </a:t>
            </a:r>
            <a:r>
              <a:rPr lang="en-US" dirty="0" err="1"/>
              <a:t>sbrk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79272" y="1733991"/>
            <a:ext cx="1420837" cy="576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Kernel Space</a:t>
            </a: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79270" y="2310766"/>
            <a:ext cx="1420837" cy="22088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Stack</a:t>
            </a: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>
          <a:xfrm>
            <a:off x="6679269" y="4519614"/>
            <a:ext cx="1420837" cy="5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BSS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79269" y="5079977"/>
            <a:ext cx="1420837" cy="5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Data</a:t>
            </a:r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79269" y="5640340"/>
            <a:ext cx="1420837" cy="5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Text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6679269" y="2812073"/>
            <a:ext cx="142083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679269" y="4031054"/>
            <a:ext cx="142083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93727" y="1298672"/>
            <a:ext cx="139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High address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37714" y="6252462"/>
            <a:ext cx="134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Low address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389687" y="2812073"/>
            <a:ext cx="0" cy="22296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7389687" y="3587477"/>
            <a:ext cx="0" cy="23844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676474" y="3201502"/>
            <a:ext cx="1423631" cy="269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Mapping</a:t>
            </a:r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6676474" y="2216988"/>
            <a:ext cx="1420837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405730" y="3659778"/>
            <a:ext cx="1563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break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096000" y="3844444"/>
            <a:ext cx="51827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341567" y="3865191"/>
            <a:ext cx="2885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cur_brk</a:t>
            </a:r>
            <a:r>
              <a:rPr lang="en-US" dirty="0"/>
              <a:t>, </a:t>
            </a:r>
            <a:r>
              <a:rPr lang="en-US" dirty="0" err="1"/>
              <a:t>old_brk</a:t>
            </a:r>
            <a:r>
              <a:rPr lang="en-US" dirty="0"/>
              <a:t>: 0x8000000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6670" y="2900136"/>
            <a:ext cx="36038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*</a:t>
            </a:r>
            <a:r>
              <a:rPr lang="en-US" dirty="0" err="1">
                <a:latin typeface="Consolas" panose="020B0609020204030204" pitchFamily="49" charset="0"/>
              </a:rPr>
              <a:t>cur_brk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sbrk</a:t>
            </a:r>
            <a:r>
              <a:rPr lang="en-US" dirty="0">
                <a:latin typeface="Consolas" panose="020B0609020204030204" pitchFamily="49" charset="0"/>
              </a:rPr>
              <a:t>(0);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void *</a:t>
            </a:r>
            <a:r>
              <a:rPr lang="en-US" dirty="0" err="1">
                <a:latin typeface="Consolas" panose="020B0609020204030204" pitchFamily="49" charset="0"/>
              </a:rPr>
              <a:t>old_brk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sbrk</a:t>
            </a:r>
            <a:r>
              <a:rPr lang="en-US" dirty="0">
                <a:latin typeface="Consolas" panose="020B0609020204030204" pitchFamily="49" charset="0"/>
              </a:rPr>
              <a:t>(4096);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void *</a:t>
            </a:r>
            <a:r>
              <a:rPr lang="en-US" b="1" dirty="0" err="1">
                <a:latin typeface="Consolas" panose="020B0609020204030204" pitchFamily="49" charset="0"/>
              </a:rPr>
              <a:t>new_brk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</a:rPr>
              <a:t>sbrk</a:t>
            </a:r>
            <a:r>
              <a:rPr lang="en-US" b="1" dirty="0">
                <a:latin typeface="Consolas" panose="020B0609020204030204" pitchFamily="49" charset="0"/>
              </a:rPr>
              <a:t>(0);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6679268" y="3846530"/>
            <a:ext cx="142083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341567" y="3613135"/>
            <a:ext cx="2158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new_brk</a:t>
            </a:r>
            <a:r>
              <a:rPr lang="en-US" dirty="0"/>
              <a:t>: 0x8001000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7A80345-C3DE-401B-9483-7894AC50039F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3079E15-48D4-48E9-A7A9-88939B1BE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1789445"/>
          </a:xfrm>
        </p:spPr>
        <p:txBody>
          <a:bodyPr/>
          <a:lstStyle/>
          <a:p>
            <a:r>
              <a:rPr lang="en-US" dirty="0" err="1"/>
              <a:t>Sbrk</a:t>
            </a:r>
            <a:r>
              <a:rPr lang="en-US" dirty="0"/>
              <a:t> adds a size to the end of </a:t>
            </a:r>
            <a:r>
              <a:rPr lang="en-US" dirty="0" err="1"/>
              <a:t>cur_brk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967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AF35D-09D7-C940-AB20-64000FA6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break: The </a:t>
            </a:r>
            <a:r>
              <a:rPr lang="en-US" dirty="0" err="1"/>
              <a:t>syscall</a:t>
            </a:r>
            <a:r>
              <a:rPr lang="en-US" dirty="0"/>
              <a:t> </a:t>
            </a:r>
            <a:r>
              <a:rPr lang="en-US" dirty="0" err="1"/>
              <a:t>brk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679272" y="1733990"/>
            <a:ext cx="1420837" cy="576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Kernel Space</a:t>
            </a: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679270" y="2310765"/>
            <a:ext cx="1420837" cy="22088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Stack</a:t>
            </a: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Heap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679269" y="4519613"/>
            <a:ext cx="1420837" cy="5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BSS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679269" y="5079976"/>
            <a:ext cx="1420837" cy="5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Data</a:t>
            </a:r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679269" y="5640339"/>
            <a:ext cx="1420837" cy="5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Text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6679269" y="2812072"/>
            <a:ext cx="142083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679269" y="4031053"/>
            <a:ext cx="142083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693727" y="1298671"/>
            <a:ext cx="139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High address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737714" y="6252461"/>
            <a:ext cx="134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Low address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7389687" y="2812072"/>
            <a:ext cx="0" cy="22296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7389687" y="3587476"/>
            <a:ext cx="0" cy="23844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676474" y="3201501"/>
            <a:ext cx="1423631" cy="269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Mapping</a:t>
            </a:r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6676474" y="2216987"/>
            <a:ext cx="1420837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341567" y="3865190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Old:   0x8000000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6679268" y="3846529"/>
            <a:ext cx="142083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93332E5-6C4E-4099-931A-F5E1AA8A59ED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11B298F5-7E6F-493F-8B29-3F4EB0C55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1789445"/>
          </a:xfrm>
        </p:spPr>
        <p:txBody>
          <a:bodyPr/>
          <a:lstStyle/>
          <a:p>
            <a:r>
              <a:rPr lang="en-US" dirty="0" err="1"/>
              <a:t>brk</a:t>
            </a:r>
            <a:r>
              <a:rPr lang="en-US" dirty="0"/>
              <a:t> defines the absolute value for heap’s end</a:t>
            </a:r>
          </a:p>
        </p:txBody>
      </p:sp>
    </p:spTree>
    <p:extLst>
      <p:ext uri="{BB962C8B-B14F-4D97-AF65-F5344CB8AC3E}">
        <p14:creationId xmlns:p14="http://schemas.microsoft.com/office/powerpoint/2010/main" val="1935937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AF35D-09D7-C940-AB20-64000FA6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break: The </a:t>
            </a:r>
            <a:r>
              <a:rPr lang="en-US" dirty="0" err="1"/>
              <a:t>syscall</a:t>
            </a:r>
            <a:r>
              <a:rPr lang="en-US" dirty="0"/>
              <a:t> </a:t>
            </a:r>
            <a:r>
              <a:rPr lang="en-US" dirty="0" err="1"/>
              <a:t>brk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6670" y="2900136"/>
            <a:ext cx="34772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</a:rPr>
              <a:t> ret =  </a:t>
            </a:r>
            <a:r>
              <a:rPr lang="en-US" b="1" dirty="0" err="1">
                <a:latin typeface="Consolas" panose="020B0609020204030204" pitchFamily="49" charset="0"/>
              </a:rPr>
              <a:t>brk</a:t>
            </a:r>
            <a:r>
              <a:rPr lang="en-US" b="1" dirty="0">
                <a:latin typeface="Consolas" panose="020B0609020204030204" pitchFamily="49" charset="0"/>
              </a:rPr>
              <a:t>(0x8001000);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if (ret != 0) {</a:t>
            </a:r>
          </a:p>
          <a:p>
            <a:r>
              <a:rPr lang="en-US" b="1" dirty="0">
                <a:latin typeface="Consolas" panose="020B0609020204030204" pitchFamily="49" charset="0"/>
              </a:rPr>
              <a:t>	// error</a:t>
            </a: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679272" y="1733990"/>
            <a:ext cx="1420837" cy="576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Kernel Space</a:t>
            </a: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679270" y="2310765"/>
            <a:ext cx="1420837" cy="22088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Stack</a:t>
            </a: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Heap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679269" y="4519613"/>
            <a:ext cx="1420837" cy="5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BSS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679269" y="5079976"/>
            <a:ext cx="1420837" cy="5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Data</a:t>
            </a:r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679269" y="5640339"/>
            <a:ext cx="1420837" cy="5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Text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6679269" y="2812072"/>
            <a:ext cx="142083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679269" y="4031053"/>
            <a:ext cx="142083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693727" y="1298671"/>
            <a:ext cx="139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High address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737714" y="6252461"/>
            <a:ext cx="134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Low address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7389687" y="2812072"/>
            <a:ext cx="0" cy="22296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7389687" y="3587476"/>
            <a:ext cx="0" cy="23844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676474" y="3201501"/>
            <a:ext cx="1423631" cy="269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Mapping</a:t>
            </a:r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6676474" y="2216987"/>
            <a:ext cx="1420837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938310" y="3641257"/>
            <a:ext cx="2165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program break to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096000" y="3844443"/>
            <a:ext cx="51827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341567" y="3865190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Old:   0x8000000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6679268" y="3846529"/>
            <a:ext cx="142083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341567" y="3613134"/>
            <a:ext cx="1764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New: </a:t>
            </a:r>
            <a:r>
              <a:rPr lang="en-US" b="1" dirty="0"/>
              <a:t>0x8001000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93332E5-6C4E-4099-931A-F5E1AA8A59ED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11B298F5-7E6F-493F-8B29-3F4EB0C55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1789445"/>
          </a:xfrm>
        </p:spPr>
        <p:txBody>
          <a:bodyPr/>
          <a:lstStyle/>
          <a:p>
            <a:r>
              <a:rPr lang="en-US" dirty="0" err="1"/>
              <a:t>brk</a:t>
            </a:r>
            <a:r>
              <a:rPr lang="en-US" dirty="0"/>
              <a:t> defines the absolute value for heap’s end</a:t>
            </a:r>
          </a:p>
        </p:txBody>
      </p:sp>
    </p:spTree>
    <p:extLst>
      <p:ext uri="{BB962C8B-B14F-4D97-AF65-F5344CB8AC3E}">
        <p14:creationId xmlns:p14="http://schemas.microsoft.com/office/powerpoint/2010/main" val="3550105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Sbrk</a:t>
            </a:r>
            <a:r>
              <a:rPr lang="en-US" dirty="0"/>
              <a:t> on XV6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4372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 err="1"/>
              <a:t>sys_sbrk</a:t>
            </a:r>
            <a:r>
              <a:rPr lang="en-US" b="1" dirty="0"/>
              <a:t>()</a:t>
            </a:r>
            <a:r>
              <a:rPr lang="en-US" dirty="0"/>
              <a:t> in </a:t>
            </a:r>
            <a:r>
              <a:rPr lang="en-US" b="1" dirty="0" err="1"/>
              <a:t>sysproc.c</a:t>
            </a:r>
            <a:r>
              <a:rPr lang="en-US" dirty="0"/>
              <a:t> is the XV-6 implementation for </a:t>
            </a:r>
            <a:r>
              <a:rPr lang="en-US" dirty="0" err="1"/>
              <a:t>sbrk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mr-IN" dirty="0">
                <a:latin typeface="Consolas" panose="020B0609020204030204" pitchFamily="49" charset="0"/>
              </a:rPr>
              <a:t>…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addr</a:t>
            </a:r>
            <a:r>
              <a:rPr lang="en-US" dirty="0">
                <a:latin typeface="Consolas" panose="020B0609020204030204" pitchFamily="49" charset="0"/>
              </a:rPr>
              <a:t> = proc-&gt;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;	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growproc</a:t>
            </a:r>
            <a:r>
              <a:rPr lang="en-US" dirty="0">
                <a:latin typeface="Consolas" panose="020B0609020204030204" pitchFamily="49" charset="0"/>
              </a:rPr>
              <a:t>(n) &lt; 0)		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return -1;</a:t>
            </a:r>
          </a:p>
          <a:p>
            <a:pPr marL="0" indent="0">
              <a:buNone/>
            </a:pPr>
            <a:r>
              <a:rPr lang="mr-IN" dirty="0">
                <a:latin typeface="Consolas" panose="020B0609020204030204" pitchFamily="49" charset="0"/>
              </a:rPr>
              <a:t>…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return </a:t>
            </a:r>
            <a:r>
              <a:rPr lang="en-US" dirty="0" err="1">
                <a:latin typeface="Consolas" panose="020B0609020204030204" pitchFamily="49" charset="0"/>
              </a:rPr>
              <a:t>addr</a:t>
            </a:r>
            <a:r>
              <a:rPr lang="en-US" dirty="0">
                <a:latin typeface="Consolas" panose="020B0609020204030204" pitchFamily="49" charset="0"/>
              </a:rPr>
              <a:t>;			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448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Sbrk</a:t>
            </a:r>
            <a:r>
              <a:rPr lang="en-US" dirty="0"/>
              <a:t> on XV6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4372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 err="1"/>
              <a:t>sys_sbrk</a:t>
            </a:r>
            <a:r>
              <a:rPr lang="en-US" b="1" dirty="0"/>
              <a:t>()</a:t>
            </a:r>
            <a:r>
              <a:rPr lang="en-US" dirty="0"/>
              <a:t> in </a:t>
            </a:r>
            <a:r>
              <a:rPr lang="en-US" b="1" dirty="0" err="1"/>
              <a:t>sysproc.c</a:t>
            </a:r>
            <a:r>
              <a:rPr lang="en-US" dirty="0"/>
              <a:t> is the XV-6 implementation for </a:t>
            </a:r>
            <a:r>
              <a:rPr lang="en-US" dirty="0" err="1"/>
              <a:t>sbrk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mr-IN" dirty="0">
                <a:latin typeface="Consolas" panose="020B0609020204030204" pitchFamily="49" charset="0"/>
              </a:rPr>
              <a:t>…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addr</a:t>
            </a:r>
            <a:r>
              <a:rPr lang="en-US" dirty="0">
                <a:latin typeface="Consolas" panose="020B0609020204030204" pitchFamily="49" charset="0"/>
              </a:rPr>
              <a:t> = proc-&gt;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;	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// get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current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brk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growproc</a:t>
            </a:r>
            <a:r>
              <a:rPr lang="en-US" dirty="0">
                <a:latin typeface="Consolas" panose="020B0609020204030204" pitchFamily="49" charset="0"/>
              </a:rPr>
              <a:t>(n) &lt; 0)		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return -1;</a:t>
            </a:r>
          </a:p>
          <a:p>
            <a:pPr marL="0" indent="0">
              <a:buNone/>
            </a:pPr>
            <a:r>
              <a:rPr lang="mr-IN" dirty="0">
                <a:latin typeface="Consolas" panose="020B0609020204030204" pitchFamily="49" charset="0"/>
              </a:rPr>
              <a:t>…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return </a:t>
            </a:r>
            <a:r>
              <a:rPr lang="en-US" dirty="0" err="1">
                <a:latin typeface="Consolas" panose="020B0609020204030204" pitchFamily="49" charset="0"/>
              </a:rPr>
              <a:t>addr</a:t>
            </a:r>
            <a:r>
              <a:rPr lang="en-US" dirty="0">
                <a:latin typeface="Consolas" panose="020B0609020204030204" pitchFamily="49" charset="0"/>
              </a:rPr>
              <a:t>;			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363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Project 3 </a:t>
            </a:r>
            <a:r>
              <a:rPr lang="en-US" dirty="0" err="1"/>
              <a:t>Autograder</a:t>
            </a:r>
            <a:r>
              <a:rPr lang="en-US" dirty="0"/>
              <a:t> is out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464152"/>
          </a:xfrm>
        </p:spPr>
        <p:txBody>
          <a:bodyPr>
            <a:normAutofit/>
          </a:bodyPr>
          <a:lstStyle/>
          <a:p>
            <a:r>
              <a:rPr lang="en-US" b="1" dirty="0"/>
              <a:t>Due</a:t>
            </a:r>
            <a:r>
              <a:rPr lang="en-US" dirty="0"/>
              <a:t>: Friday, March 29, 2019 @11:59pm</a:t>
            </a:r>
          </a:p>
          <a:p>
            <a:r>
              <a:rPr lang="en-US" b="1" dirty="0"/>
              <a:t>Late</a:t>
            </a:r>
            <a:r>
              <a:rPr lang="en-US" dirty="0"/>
              <a:t>:  Sunday, March 31, 2019 @11:59pm </a:t>
            </a:r>
          </a:p>
          <a:p>
            <a:pPr lvl="1"/>
            <a:r>
              <a:rPr lang="en-US" dirty="0"/>
              <a:t>10% reduction per late day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647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Sbrk</a:t>
            </a:r>
            <a:r>
              <a:rPr lang="en-US" dirty="0"/>
              <a:t> on XV6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4372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 err="1"/>
              <a:t>sys_sbrk</a:t>
            </a:r>
            <a:r>
              <a:rPr lang="en-US" b="1" dirty="0"/>
              <a:t>()</a:t>
            </a:r>
            <a:r>
              <a:rPr lang="en-US" dirty="0"/>
              <a:t> in </a:t>
            </a:r>
            <a:r>
              <a:rPr lang="en-US" b="1" dirty="0" err="1"/>
              <a:t>sysproc.c</a:t>
            </a:r>
            <a:r>
              <a:rPr lang="en-US" dirty="0"/>
              <a:t> is the XV-6 implementation for </a:t>
            </a:r>
            <a:r>
              <a:rPr lang="en-US" dirty="0" err="1"/>
              <a:t>sbrk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mr-IN" dirty="0">
                <a:latin typeface="Consolas" panose="020B0609020204030204" pitchFamily="49" charset="0"/>
              </a:rPr>
              <a:t>…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addr</a:t>
            </a:r>
            <a:r>
              <a:rPr lang="en-US" dirty="0">
                <a:latin typeface="Consolas" panose="020B0609020204030204" pitchFamily="49" charset="0"/>
              </a:rPr>
              <a:t> = proc-&gt;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;	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// get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current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brk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growproc</a:t>
            </a:r>
            <a:r>
              <a:rPr lang="en-US" dirty="0">
                <a:latin typeface="Consolas" panose="020B0609020204030204" pitchFamily="49" charset="0"/>
              </a:rPr>
              <a:t>(n) &lt; 0)		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// increase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brk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by 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return -1;</a:t>
            </a:r>
          </a:p>
          <a:p>
            <a:pPr marL="0" indent="0">
              <a:buNone/>
            </a:pPr>
            <a:r>
              <a:rPr lang="mr-IN" dirty="0">
                <a:latin typeface="Consolas" panose="020B0609020204030204" pitchFamily="49" charset="0"/>
              </a:rPr>
              <a:t>…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return </a:t>
            </a:r>
            <a:r>
              <a:rPr lang="en-US" dirty="0" err="1">
                <a:latin typeface="Consolas" panose="020B0609020204030204" pitchFamily="49" charset="0"/>
              </a:rPr>
              <a:t>addr</a:t>
            </a:r>
            <a:r>
              <a:rPr lang="en-US" dirty="0">
                <a:latin typeface="Consolas" panose="020B0609020204030204" pitchFamily="49" charset="0"/>
              </a:rPr>
              <a:t>;			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200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growproc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4372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growproc</a:t>
            </a:r>
            <a:r>
              <a:rPr lang="en-US" dirty="0"/>
              <a:t>() in </a:t>
            </a:r>
            <a:r>
              <a:rPr lang="en-US" dirty="0" err="1"/>
              <a:t>proc.c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mr-IN" dirty="0"/>
              <a:t>…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if(n &gt; 0) {	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FF0000"/>
                </a:solidFill>
              </a:rPr>
              <a:t>allocuvm</a:t>
            </a:r>
            <a:r>
              <a:rPr lang="en-US" dirty="0"/>
              <a:t>();		</a:t>
            </a:r>
          </a:p>
          <a:p>
            <a:pPr marL="0" indent="0">
              <a:buNone/>
            </a:pPr>
            <a:r>
              <a:rPr lang="en-US" dirty="0"/>
              <a:t>} else if (n &lt; 0) {		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FF0000"/>
                </a:solidFill>
              </a:rPr>
              <a:t>deallocuvm</a:t>
            </a:r>
            <a:r>
              <a:rPr lang="en-US" dirty="0"/>
              <a:t>();	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986E3D1-EAC9-4A66-99BA-892A017437DA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990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growproc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4372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growproc</a:t>
            </a:r>
            <a:r>
              <a:rPr lang="en-US" dirty="0"/>
              <a:t>() in </a:t>
            </a:r>
            <a:r>
              <a:rPr lang="en-US" dirty="0" err="1"/>
              <a:t>proc.c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mr-IN" dirty="0"/>
              <a:t>…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if(n &gt; 0) {			</a:t>
            </a:r>
            <a:r>
              <a:rPr lang="en-US" dirty="0">
                <a:solidFill>
                  <a:srgbClr val="0070C0"/>
                </a:solidFill>
              </a:rPr>
              <a:t>// allocation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FF0000"/>
                </a:solidFill>
              </a:rPr>
              <a:t>allocuvm</a:t>
            </a:r>
            <a:r>
              <a:rPr lang="en-US" dirty="0"/>
              <a:t>();		</a:t>
            </a:r>
            <a:r>
              <a:rPr lang="en-US" dirty="0">
                <a:solidFill>
                  <a:srgbClr val="0070C0"/>
                </a:solidFill>
              </a:rPr>
              <a:t>// allocate physical pages, update page table</a:t>
            </a:r>
          </a:p>
          <a:p>
            <a:pPr marL="0" indent="0">
              <a:buNone/>
            </a:pPr>
            <a:r>
              <a:rPr lang="en-US" dirty="0"/>
              <a:t>} else if (n &lt; 0) {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FF0000"/>
                </a:solidFill>
              </a:rPr>
              <a:t>deallocuvm</a:t>
            </a:r>
            <a:r>
              <a:rPr lang="en-US" dirty="0"/>
              <a:t>();	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986E3D1-EAC9-4A66-99BA-892A017437DA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633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growproc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4372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growproc</a:t>
            </a:r>
            <a:r>
              <a:rPr lang="en-US" dirty="0"/>
              <a:t>() in </a:t>
            </a:r>
            <a:r>
              <a:rPr lang="en-US" dirty="0" err="1"/>
              <a:t>proc.c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mr-IN" dirty="0"/>
              <a:t>…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if(n &gt; 0) {			</a:t>
            </a:r>
            <a:r>
              <a:rPr lang="en-US" dirty="0">
                <a:solidFill>
                  <a:srgbClr val="0070C0"/>
                </a:solidFill>
              </a:rPr>
              <a:t>// allocation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FF0000"/>
                </a:solidFill>
              </a:rPr>
              <a:t>allocuvm</a:t>
            </a:r>
            <a:r>
              <a:rPr lang="en-US" dirty="0"/>
              <a:t>();		</a:t>
            </a:r>
            <a:r>
              <a:rPr lang="en-US" dirty="0">
                <a:solidFill>
                  <a:srgbClr val="0070C0"/>
                </a:solidFill>
              </a:rPr>
              <a:t>// allocate physical pages, update page table</a:t>
            </a:r>
          </a:p>
          <a:p>
            <a:pPr marL="0" indent="0">
              <a:buNone/>
            </a:pPr>
            <a:r>
              <a:rPr lang="en-US" dirty="0"/>
              <a:t>} else if (n &lt; 0) {		</a:t>
            </a:r>
            <a:r>
              <a:rPr lang="en-US" dirty="0">
                <a:solidFill>
                  <a:srgbClr val="0070C0"/>
                </a:solidFill>
              </a:rPr>
              <a:t>// deallocation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FF0000"/>
                </a:solidFill>
              </a:rPr>
              <a:t>deallocuvm</a:t>
            </a:r>
            <a:r>
              <a:rPr lang="en-US" dirty="0"/>
              <a:t>();	</a:t>
            </a:r>
            <a:r>
              <a:rPr lang="en-US" dirty="0">
                <a:solidFill>
                  <a:srgbClr val="0070C0"/>
                </a:solidFill>
              </a:rPr>
              <a:t>// update page table, free physical page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986E3D1-EAC9-4A66-99BA-892A017437DA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136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memory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4KB per page and allocating an array with size of 100 pages:</a:t>
            </a:r>
          </a:p>
          <a:p>
            <a:pPr marL="0" indent="0">
              <a:buNone/>
            </a:pPr>
            <a:r>
              <a:rPr lang="en-US" dirty="0"/>
              <a:t>	char * </a:t>
            </a:r>
            <a:r>
              <a:rPr lang="en-US" dirty="0" err="1"/>
              <a:t>ptr</a:t>
            </a:r>
            <a:r>
              <a:rPr lang="en-US" dirty="0"/>
              <a:t> = (char*) malloc (4096 * 100);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1283FEA-FD2A-4C22-89CD-ACA55715B3A5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182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memory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4KB per page and allocating an array with size of 100 pages:</a:t>
            </a:r>
          </a:p>
          <a:p>
            <a:pPr marL="0" indent="0">
              <a:buNone/>
            </a:pPr>
            <a:r>
              <a:rPr lang="en-US" dirty="0"/>
              <a:t>	char * </a:t>
            </a:r>
            <a:r>
              <a:rPr lang="en-US" dirty="0" err="1"/>
              <a:t>ptr</a:t>
            </a:r>
            <a:r>
              <a:rPr lang="en-US" dirty="0"/>
              <a:t> = (char*) malloc (4096 * 100);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only allocates virtual memory:  </a:t>
            </a:r>
            <a:r>
              <a:rPr lang="en-US" dirty="0" err="1"/>
              <a:t>ptr</a:t>
            </a:r>
            <a:r>
              <a:rPr lang="en-US" dirty="0"/>
              <a:t> to ptr+4096*100</a:t>
            </a:r>
          </a:p>
          <a:p>
            <a:r>
              <a:rPr lang="en-US" dirty="0"/>
              <a:t>How about physical memory?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1283FEA-FD2A-4C22-89CD-ACA55715B3A5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534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memory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4KB per page and allocating an array with size of 100 pages:</a:t>
            </a:r>
          </a:p>
          <a:p>
            <a:pPr marL="0" indent="0">
              <a:buNone/>
            </a:pPr>
            <a:r>
              <a:rPr lang="en-US" dirty="0"/>
              <a:t>	char * </a:t>
            </a:r>
            <a:r>
              <a:rPr lang="en-US" dirty="0" err="1"/>
              <a:t>ptr</a:t>
            </a:r>
            <a:r>
              <a:rPr lang="en-US" dirty="0"/>
              <a:t> = (char*) malloc (4096 * 100);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only allocates virtual memory:  </a:t>
            </a:r>
            <a:r>
              <a:rPr lang="en-US" dirty="0" err="1"/>
              <a:t>ptr</a:t>
            </a:r>
            <a:r>
              <a:rPr lang="en-US" dirty="0"/>
              <a:t> to ptr+4096*100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XV6</a:t>
            </a:r>
            <a:r>
              <a:rPr lang="en-US" dirty="0"/>
              <a:t>: Immediately allocate all 100 physical page frames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Problems</a:t>
            </a:r>
            <a:r>
              <a:rPr lang="en-US" dirty="0"/>
              <a:t>? 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1283FEA-FD2A-4C22-89CD-ACA55715B3A5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19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memory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4372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4KB per page and allocating an array with size of 100 pages:</a:t>
            </a:r>
          </a:p>
          <a:p>
            <a:pPr marL="0" indent="0">
              <a:buNone/>
            </a:pPr>
            <a:r>
              <a:rPr lang="en-US" dirty="0"/>
              <a:t>	char * </a:t>
            </a:r>
            <a:r>
              <a:rPr lang="en-US" dirty="0" err="1"/>
              <a:t>ptr</a:t>
            </a:r>
            <a:r>
              <a:rPr lang="en-US" dirty="0"/>
              <a:t> = (char*) </a:t>
            </a:r>
            <a:r>
              <a:rPr lang="en-US" dirty="0" err="1"/>
              <a:t>malloc</a:t>
            </a:r>
            <a:r>
              <a:rPr lang="en-US" dirty="0"/>
              <a:t> (4096 * 100);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 // assume </a:t>
            </a:r>
            <a:r>
              <a:rPr lang="en-US" dirty="0" err="1">
                <a:solidFill>
                  <a:srgbClr val="0070C0"/>
                </a:solidFill>
              </a:rPr>
              <a:t>ptr</a:t>
            </a:r>
            <a:r>
              <a:rPr lang="en-US" dirty="0">
                <a:solidFill>
                  <a:srgbClr val="0070C0"/>
                </a:solidFill>
              </a:rPr>
              <a:t> is 0x8000000, i.e., a page-aligned virtual address</a:t>
            </a:r>
          </a:p>
          <a:p>
            <a:r>
              <a:rPr lang="en-US" dirty="0"/>
              <a:t>This only allocates virtual memory:  </a:t>
            </a:r>
            <a:r>
              <a:rPr lang="en-US" dirty="0" err="1"/>
              <a:t>ptr</a:t>
            </a:r>
            <a:r>
              <a:rPr lang="en-US" dirty="0"/>
              <a:t> to ptr+4096*100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Lab 4</a:t>
            </a:r>
            <a:r>
              <a:rPr lang="en-US" dirty="0"/>
              <a:t>: allocate physical page frame upon the 1</a:t>
            </a:r>
            <a:r>
              <a:rPr lang="en-US" baseline="30000" dirty="0"/>
              <a:t>st</a:t>
            </a:r>
            <a:r>
              <a:rPr lang="en-US" dirty="0"/>
              <a:t> access on that page.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ptr</a:t>
            </a:r>
            <a:r>
              <a:rPr lang="en-US" dirty="0"/>
              <a:t>[4096*99 + 50] = ‘a’;  //  the 1</a:t>
            </a:r>
            <a:r>
              <a:rPr lang="en-US" baseline="30000" dirty="0"/>
              <a:t>st</a:t>
            </a:r>
            <a:r>
              <a:rPr lang="en-US" dirty="0"/>
              <a:t> access on the 100</a:t>
            </a:r>
            <a:r>
              <a:rPr lang="en-US" baseline="30000" dirty="0"/>
              <a:t>th</a:t>
            </a:r>
            <a:r>
              <a:rPr lang="en-US" dirty="0"/>
              <a:t> page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7AD0389-43D5-4E9E-9BF1-2A47C8BED76F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6070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43727" cy="4351338"/>
          </a:xfrm>
        </p:spPr>
        <p:txBody>
          <a:bodyPr>
            <a:normAutofit/>
          </a:bodyPr>
          <a:lstStyle/>
          <a:p>
            <a:r>
              <a:rPr lang="en-US" dirty="0"/>
              <a:t>Page Table: Stores mapping from virtual page to physical page frame</a:t>
            </a:r>
          </a:p>
          <a:p>
            <a:pPr marL="0" indent="0">
              <a:buNone/>
            </a:pPr>
            <a:r>
              <a:rPr lang="en-US" dirty="0"/>
              <a:t>	E.g., Virtual Page 0x8000000 -&gt; Physical 0x400000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Translating a virtual address to physical address:</a:t>
            </a:r>
          </a:p>
          <a:p>
            <a:pPr marL="0" indent="0">
              <a:buNone/>
            </a:pPr>
            <a:r>
              <a:rPr lang="en-US" dirty="0"/>
              <a:t>	Virtual address </a:t>
            </a:r>
            <a:r>
              <a:rPr lang="en-US" dirty="0">
                <a:sym typeface="Wingdings"/>
              </a:rPr>
              <a:t> (TLB ) Page Table  Physical address</a:t>
            </a:r>
          </a:p>
          <a:p>
            <a:pPr marL="0" indent="0">
              <a:buNone/>
            </a:pPr>
            <a:endParaRPr lang="en-US" dirty="0">
              <a:sym typeface="Wingdings"/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A03615-8FC3-4E96-A86B-B7FFDF9D54C1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8464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43727" cy="4351338"/>
          </a:xfrm>
        </p:spPr>
        <p:txBody>
          <a:bodyPr>
            <a:normAutofit/>
          </a:bodyPr>
          <a:lstStyle/>
          <a:p>
            <a:r>
              <a:rPr lang="en-US" dirty="0">
                <a:sym typeface="Wingdings"/>
              </a:rPr>
              <a:t>Translating virtual address 0x8000005:</a:t>
            </a:r>
          </a:p>
          <a:p>
            <a:pPr marL="971550" lvl="1" indent="-514350">
              <a:buAutoNum type="arabicPeriod"/>
            </a:pPr>
            <a:r>
              <a:rPr lang="en-US" dirty="0">
                <a:sym typeface="Wingdings"/>
              </a:rPr>
              <a:t>Get its page-start-address 0x8000000, and </a:t>
            </a:r>
            <a:r>
              <a:rPr lang="en-US" b="1" dirty="0">
                <a:sym typeface="Wingdings"/>
              </a:rPr>
              <a:t>offset</a:t>
            </a:r>
            <a:r>
              <a:rPr lang="en-US" dirty="0">
                <a:sym typeface="Wingdings"/>
              </a:rPr>
              <a:t>-in-page </a:t>
            </a:r>
            <a:r>
              <a:rPr lang="en-US" b="1" dirty="0">
                <a:solidFill>
                  <a:srgbClr val="FF0000"/>
                </a:solidFill>
                <a:sym typeface="Wingdings"/>
              </a:rPr>
              <a:t>5</a:t>
            </a:r>
            <a:r>
              <a:rPr lang="en-US" dirty="0">
                <a:sym typeface="Wingdings"/>
              </a:rPr>
              <a:t>.</a:t>
            </a:r>
          </a:p>
          <a:p>
            <a:pPr marL="971550" lvl="1" indent="-514350">
              <a:buAutoNum type="arabicPeriod"/>
            </a:pPr>
            <a:r>
              <a:rPr lang="en-US" dirty="0">
                <a:sym typeface="Wingdings"/>
              </a:rPr>
              <a:t>Search (TLB &amp;) Page Table to find the mapping of 0x8000000  </a:t>
            </a:r>
          </a:p>
          <a:p>
            <a:pPr marL="971550" lvl="1" indent="-514350">
              <a:buAutoNum type="arabicPeriod"/>
            </a:pPr>
            <a:r>
              <a:rPr lang="en-US" dirty="0">
                <a:sym typeface="Wingdings"/>
              </a:rPr>
              <a:t>If found, e.g., 0x8000000-&gt;0x4000000: </a:t>
            </a:r>
          </a:p>
          <a:p>
            <a:pPr marL="914400" lvl="2" indent="0">
              <a:buNone/>
            </a:pPr>
            <a:r>
              <a:rPr lang="en-US" sz="2400" dirty="0">
                <a:sym typeface="Wingdings"/>
              </a:rPr>
              <a:t>	then physical address is 0x400000</a:t>
            </a:r>
            <a:r>
              <a:rPr lang="en-US" sz="2400" b="1" dirty="0">
                <a:solidFill>
                  <a:srgbClr val="FF0000"/>
                </a:solidFill>
                <a:sym typeface="Wingdings"/>
              </a:rPr>
              <a:t>5</a:t>
            </a:r>
            <a:r>
              <a:rPr lang="en-US" sz="2400" dirty="0">
                <a:sym typeface="Wingdings"/>
              </a:rPr>
              <a:t>. </a:t>
            </a:r>
          </a:p>
          <a:p>
            <a:pPr marL="914400" lvl="2" indent="0">
              <a:buNone/>
            </a:pPr>
            <a:r>
              <a:rPr lang="en-US" sz="2400" dirty="0">
                <a:solidFill>
                  <a:srgbClr val="FF0000"/>
                </a:solidFill>
                <a:sym typeface="Wingdings"/>
              </a:rPr>
              <a:t>If not </a:t>
            </a:r>
          </a:p>
          <a:p>
            <a:pPr marL="914400" lvl="2" indent="0">
              <a:buNone/>
            </a:pPr>
            <a:r>
              <a:rPr lang="en-US" sz="2400" dirty="0">
                <a:solidFill>
                  <a:srgbClr val="FF0000"/>
                </a:solidFill>
                <a:sym typeface="Wingdings"/>
              </a:rPr>
              <a:t>	found, Page Fault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A03615-8FC3-4E96-A86B-B7FFDF9D54C1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624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Python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34F6C-EE27-48EA-A014-A0833A3D4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89445"/>
          </a:xfrm>
        </p:spPr>
        <p:txBody>
          <a:bodyPr/>
          <a:lstStyle/>
          <a:p>
            <a:r>
              <a:rPr lang="en-US" dirty="0"/>
              <a:t>Add the following to top of your script: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#!/</a:t>
            </a:r>
            <a:r>
              <a:rPr lang="en-US" dirty="0" err="1"/>
              <a:t>usr</a:t>
            </a:r>
            <a:r>
              <a:rPr lang="en-US" dirty="0"/>
              <a:t>/bin/</a:t>
            </a:r>
            <a:r>
              <a:rPr lang="en-US" dirty="0" err="1"/>
              <a:t>env</a:t>
            </a:r>
            <a:r>
              <a:rPr lang="en-US" dirty="0"/>
              <a:t> python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B2E71E0-5116-4285-AE4A-A797E9622CF4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7426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4372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char *</a:t>
            </a:r>
            <a:r>
              <a:rPr lang="en-US" dirty="0" err="1"/>
              <a:t>ptr</a:t>
            </a:r>
            <a:r>
              <a:rPr lang="en-US" dirty="0"/>
              <a:t> = (char*) </a:t>
            </a:r>
            <a:r>
              <a:rPr lang="en-US" dirty="0" err="1"/>
              <a:t>malloc</a:t>
            </a:r>
            <a:r>
              <a:rPr lang="en-US" dirty="0"/>
              <a:t>(4096*100); </a:t>
            </a:r>
          </a:p>
          <a:p>
            <a:pPr marL="0" indent="0">
              <a:buNone/>
            </a:pPr>
            <a:r>
              <a:rPr lang="en-US" dirty="0" err="1"/>
              <a:t>ptr</a:t>
            </a:r>
            <a:r>
              <a:rPr lang="en-US" dirty="0"/>
              <a:t>[4096*99 + 50] = ‘a’;	</a:t>
            </a:r>
            <a:r>
              <a:rPr lang="en-US" dirty="0">
                <a:solidFill>
                  <a:srgbClr val="0070C0"/>
                </a:solidFill>
              </a:rPr>
              <a:t>// 1</a:t>
            </a:r>
            <a:r>
              <a:rPr lang="en-US" baseline="30000" dirty="0">
                <a:solidFill>
                  <a:srgbClr val="0070C0"/>
                </a:solidFill>
              </a:rPr>
              <a:t>st</a:t>
            </a:r>
            <a:r>
              <a:rPr lang="en-US" dirty="0">
                <a:solidFill>
                  <a:srgbClr val="0070C0"/>
                </a:solidFill>
              </a:rPr>
              <a:t> access, no physical page frame: </a:t>
            </a:r>
            <a:r>
              <a:rPr lang="en-US" b="1" dirty="0">
                <a:solidFill>
                  <a:srgbClr val="0070C0"/>
                </a:solidFill>
              </a:rPr>
              <a:t>Page Fault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FEFA9B1-D442-4863-9218-7C20798EC463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7925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4372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char *</a:t>
            </a:r>
            <a:r>
              <a:rPr lang="en-US" dirty="0" err="1"/>
              <a:t>ptr</a:t>
            </a:r>
            <a:r>
              <a:rPr lang="en-US" dirty="0"/>
              <a:t> = (char*) </a:t>
            </a:r>
            <a:r>
              <a:rPr lang="en-US" dirty="0" err="1"/>
              <a:t>malloc</a:t>
            </a:r>
            <a:r>
              <a:rPr lang="en-US" dirty="0"/>
              <a:t>(4096*100); </a:t>
            </a:r>
          </a:p>
          <a:p>
            <a:pPr marL="0" indent="0">
              <a:buNone/>
            </a:pPr>
            <a:r>
              <a:rPr lang="en-US" dirty="0" err="1"/>
              <a:t>ptr</a:t>
            </a:r>
            <a:r>
              <a:rPr lang="en-US" dirty="0"/>
              <a:t>[4096*99 + 50] = ‘a’;	</a:t>
            </a:r>
            <a:r>
              <a:rPr lang="en-US" dirty="0">
                <a:solidFill>
                  <a:srgbClr val="0070C0"/>
                </a:solidFill>
              </a:rPr>
              <a:t>// 1</a:t>
            </a:r>
            <a:r>
              <a:rPr lang="en-US" baseline="30000" dirty="0">
                <a:solidFill>
                  <a:srgbClr val="0070C0"/>
                </a:solidFill>
              </a:rPr>
              <a:t>st</a:t>
            </a:r>
            <a:r>
              <a:rPr lang="en-US" dirty="0">
                <a:solidFill>
                  <a:srgbClr val="0070C0"/>
                </a:solidFill>
              </a:rPr>
              <a:t> access, no physical page frame: </a:t>
            </a:r>
            <a:r>
              <a:rPr lang="en-US" b="1" dirty="0">
                <a:solidFill>
                  <a:srgbClr val="0070C0"/>
                </a:solidFill>
              </a:rPr>
              <a:t>Page Fault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XV6, Page Fault on </a:t>
            </a:r>
            <a:r>
              <a:rPr lang="en-US" dirty="0" err="1"/>
              <a:t>ptr</a:t>
            </a:r>
            <a:r>
              <a:rPr lang="en-US" dirty="0"/>
              <a:t>[4096*99 + 50] (</a:t>
            </a:r>
            <a:r>
              <a:rPr lang="en-US" dirty="0">
                <a:solidFill>
                  <a:srgbClr val="FF0000"/>
                </a:solidFill>
              </a:rPr>
              <a:t>inside</a:t>
            </a:r>
            <a:r>
              <a:rPr lang="en-US" dirty="0"/>
              <a:t> </a:t>
            </a:r>
            <a:r>
              <a:rPr lang="en-US" u="sng" dirty="0"/>
              <a:t>100</a:t>
            </a:r>
            <a:r>
              <a:rPr lang="en-US" u="sng" baseline="30000" dirty="0"/>
              <a:t>th</a:t>
            </a:r>
            <a:r>
              <a:rPr lang="en-US" u="sng" dirty="0"/>
              <a:t> page</a:t>
            </a:r>
            <a:r>
              <a:rPr lang="en-US" dirty="0"/>
              <a:t>):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FEFA9B1-D442-4863-9218-7C20798EC463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2073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4372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char *</a:t>
            </a:r>
            <a:r>
              <a:rPr lang="en-US" dirty="0" err="1"/>
              <a:t>ptr</a:t>
            </a:r>
            <a:r>
              <a:rPr lang="en-US" dirty="0"/>
              <a:t> = (char*) </a:t>
            </a:r>
            <a:r>
              <a:rPr lang="en-US" dirty="0" err="1"/>
              <a:t>malloc</a:t>
            </a:r>
            <a:r>
              <a:rPr lang="en-US" dirty="0"/>
              <a:t>(4096*100); </a:t>
            </a:r>
          </a:p>
          <a:p>
            <a:pPr marL="0" indent="0">
              <a:buNone/>
            </a:pPr>
            <a:r>
              <a:rPr lang="en-US" dirty="0" err="1"/>
              <a:t>ptr</a:t>
            </a:r>
            <a:r>
              <a:rPr lang="en-US" dirty="0"/>
              <a:t>[4096*99 + 50] = ‘a’;	</a:t>
            </a:r>
            <a:r>
              <a:rPr lang="en-US" dirty="0">
                <a:solidFill>
                  <a:srgbClr val="0070C0"/>
                </a:solidFill>
              </a:rPr>
              <a:t>// 1</a:t>
            </a:r>
            <a:r>
              <a:rPr lang="en-US" baseline="30000" dirty="0">
                <a:solidFill>
                  <a:srgbClr val="0070C0"/>
                </a:solidFill>
              </a:rPr>
              <a:t>st</a:t>
            </a:r>
            <a:r>
              <a:rPr lang="en-US" dirty="0">
                <a:solidFill>
                  <a:srgbClr val="0070C0"/>
                </a:solidFill>
              </a:rPr>
              <a:t> access, no physical page frame: </a:t>
            </a:r>
            <a:r>
              <a:rPr lang="en-US" b="1" dirty="0">
                <a:solidFill>
                  <a:srgbClr val="0070C0"/>
                </a:solidFill>
              </a:rPr>
              <a:t>Page Fault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XV6, Page Fault on </a:t>
            </a:r>
            <a:r>
              <a:rPr lang="en-US" dirty="0" err="1"/>
              <a:t>ptr</a:t>
            </a:r>
            <a:r>
              <a:rPr lang="en-US" dirty="0"/>
              <a:t>[4096*99 + 50] (</a:t>
            </a:r>
            <a:r>
              <a:rPr lang="en-US" dirty="0">
                <a:solidFill>
                  <a:srgbClr val="FF0000"/>
                </a:solidFill>
              </a:rPr>
              <a:t>inside</a:t>
            </a:r>
            <a:r>
              <a:rPr lang="en-US" dirty="0"/>
              <a:t> </a:t>
            </a:r>
            <a:r>
              <a:rPr lang="en-US" u="sng" dirty="0"/>
              <a:t>100</a:t>
            </a:r>
            <a:r>
              <a:rPr lang="en-US" u="sng" baseline="30000" dirty="0"/>
              <a:t>th</a:t>
            </a:r>
            <a:r>
              <a:rPr lang="en-US" u="sng" dirty="0"/>
              <a:t> page</a:t>
            </a:r>
            <a:r>
              <a:rPr lang="en-US" dirty="0"/>
              <a:t>):</a:t>
            </a:r>
          </a:p>
          <a:p>
            <a:pPr marL="514350" indent="-514350">
              <a:buAutoNum type="arabicPeriod"/>
            </a:pPr>
            <a:r>
              <a:rPr lang="en-US" dirty="0"/>
              <a:t>Issue Page Fault trap.  All traps are handled by trap() in </a:t>
            </a:r>
            <a:r>
              <a:rPr lang="en-US" b="1" dirty="0" err="1"/>
              <a:t>trap.c</a:t>
            </a:r>
            <a:r>
              <a:rPr lang="en-US" dirty="0"/>
              <a:t>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FEFA9B1-D442-4863-9218-7C20798EC463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5516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4372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char *</a:t>
            </a:r>
            <a:r>
              <a:rPr lang="en-US" dirty="0" err="1"/>
              <a:t>ptr</a:t>
            </a:r>
            <a:r>
              <a:rPr lang="en-US" dirty="0"/>
              <a:t> = (char*) </a:t>
            </a:r>
            <a:r>
              <a:rPr lang="en-US" dirty="0" err="1"/>
              <a:t>malloc</a:t>
            </a:r>
            <a:r>
              <a:rPr lang="en-US" dirty="0"/>
              <a:t>(4096*100); </a:t>
            </a:r>
          </a:p>
          <a:p>
            <a:pPr marL="0" indent="0">
              <a:buNone/>
            </a:pPr>
            <a:r>
              <a:rPr lang="en-US" dirty="0" err="1"/>
              <a:t>ptr</a:t>
            </a:r>
            <a:r>
              <a:rPr lang="en-US" dirty="0"/>
              <a:t>[4096*99 + 50] = ‘a’;	</a:t>
            </a:r>
            <a:r>
              <a:rPr lang="en-US" dirty="0">
                <a:solidFill>
                  <a:srgbClr val="0070C0"/>
                </a:solidFill>
              </a:rPr>
              <a:t>// 1</a:t>
            </a:r>
            <a:r>
              <a:rPr lang="en-US" baseline="30000" dirty="0">
                <a:solidFill>
                  <a:srgbClr val="0070C0"/>
                </a:solidFill>
              </a:rPr>
              <a:t>st</a:t>
            </a:r>
            <a:r>
              <a:rPr lang="en-US" dirty="0">
                <a:solidFill>
                  <a:srgbClr val="0070C0"/>
                </a:solidFill>
              </a:rPr>
              <a:t> access, no physical page frame: </a:t>
            </a:r>
            <a:r>
              <a:rPr lang="en-US" b="1" dirty="0">
                <a:solidFill>
                  <a:srgbClr val="0070C0"/>
                </a:solidFill>
              </a:rPr>
              <a:t>Page Fault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XV6, Page Fault on </a:t>
            </a:r>
            <a:r>
              <a:rPr lang="en-US" dirty="0" err="1"/>
              <a:t>ptr</a:t>
            </a:r>
            <a:r>
              <a:rPr lang="en-US" dirty="0"/>
              <a:t>[4096*99 + 50] (</a:t>
            </a:r>
            <a:r>
              <a:rPr lang="en-US" dirty="0">
                <a:solidFill>
                  <a:srgbClr val="FF0000"/>
                </a:solidFill>
              </a:rPr>
              <a:t>inside</a:t>
            </a:r>
            <a:r>
              <a:rPr lang="en-US" dirty="0"/>
              <a:t> </a:t>
            </a:r>
            <a:r>
              <a:rPr lang="en-US" u="sng" dirty="0"/>
              <a:t>100</a:t>
            </a:r>
            <a:r>
              <a:rPr lang="en-US" u="sng" baseline="30000" dirty="0"/>
              <a:t>th</a:t>
            </a:r>
            <a:r>
              <a:rPr lang="en-US" u="sng" dirty="0"/>
              <a:t> page</a:t>
            </a:r>
            <a:r>
              <a:rPr lang="en-US" dirty="0"/>
              <a:t>):</a:t>
            </a:r>
          </a:p>
          <a:p>
            <a:pPr marL="514350" indent="-514350">
              <a:buAutoNum type="arabicPeriod"/>
            </a:pPr>
            <a:r>
              <a:rPr lang="en-US" dirty="0"/>
              <a:t>Issue Page Fault trap.  All traps are handled by trap() in </a:t>
            </a:r>
            <a:r>
              <a:rPr lang="en-US" dirty="0" err="1"/>
              <a:t>trap.c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b="1" dirty="0"/>
              <a:t>Handle Page Fault (</a:t>
            </a:r>
            <a:r>
              <a:rPr lang="en-US" b="1" i="1" dirty="0"/>
              <a:t>Hint: T_PGFLT, </a:t>
            </a:r>
            <a:r>
              <a:rPr lang="en-US" i="1" dirty="0"/>
              <a:t>how to find the faulting </a:t>
            </a:r>
            <a:r>
              <a:rPr lang="en-US" i="1" dirty="0" err="1"/>
              <a:t>addr</a:t>
            </a:r>
            <a:r>
              <a:rPr lang="en-US" b="1" dirty="0"/>
              <a:t>) in trap():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b="1" dirty="0"/>
              <a:t>Allocate a physical page frame for this </a:t>
            </a:r>
            <a:r>
              <a:rPr lang="en-US" b="1" u="sng" dirty="0"/>
              <a:t>100</a:t>
            </a:r>
            <a:r>
              <a:rPr lang="en-US" b="1" u="sng" baseline="30000" dirty="0"/>
              <a:t>th</a:t>
            </a:r>
            <a:r>
              <a:rPr lang="en-US" b="1" u="sng" dirty="0"/>
              <a:t> page</a:t>
            </a:r>
            <a:endParaRPr lang="en-US" b="1" dirty="0"/>
          </a:p>
          <a:p>
            <a:pPr marL="971550" lvl="1" indent="-514350">
              <a:buFont typeface="+mj-lt"/>
              <a:buAutoNum type="arabicParenR"/>
            </a:pPr>
            <a:r>
              <a:rPr lang="en-US" b="1" dirty="0"/>
              <a:t>Update page table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FEFA9B1-D442-4863-9218-7C20798EC463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2890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Allocate physical pages, update page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43727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Recall the </a:t>
            </a:r>
            <a:r>
              <a:rPr lang="en-US" dirty="0" err="1"/>
              <a:t>growproc</a:t>
            </a:r>
            <a:r>
              <a:rPr lang="en-US" dirty="0"/>
              <a:t>() in </a:t>
            </a:r>
            <a:r>
              <a:rPr lang="en-US" dirty="0" err="1"/>
              <a:t>proc.c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if(n &gt; 0) {			</a:t>
            </a:r>
            <a:r>
              <a:rPr lang="en-US" dirty="0">
                <a:solidFill>
                  <a:srgbClr val="0070C0"/>
                </a:solidFill>
              </a:rPr>
              <a:t>// allocation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FF0000"/>
                </a:solidFill>
              </a:rPr>
              <a:t>allocuvm</a:t>
            </a:r>
            <a:r>
              <a:rPr lang="en-US" dirty="0"/>
              <a:t>();		</a:t>
            </a:r>
            <a:r>
              <a:rPr lang="en-US" dirty="0">
                <a:solidFill>
                  <a:srgbClr val="0070C0"/>
                </a:solidFill>
              </a:rPr>
              <a:t>// allocate physical pages, update page table</a:t>
            </a:r>
          </a:p>
          <a:p>
            <a:pPr marL="0" indent="0">
              <a:buNone/>
            </a:pPr>
            <a:r>
              <a:rPr lang="en-US" dirty="0"/>
              <a:t>} else if (n &lt; 0) {		</a:t>
            </a:r>
            <a:r>
              <a:rPr lang="en-US" dirty="0">
                <a:solidFill>
                  <a:srgbClr val="0070C0"/>
                </a:solidFill>
              </a:rPr>
              <a:t>// deallocation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FF0000"/>
                </a:solidFill>
              </a:rPr>
              <a:t>deallocuvm</a:t>
            </a:r>
            <a:r>
              <a:rPr lang="en-US" dirty="0"/>
              <a:t>();	</a:t>
            </a:r>
            <a:r>
              <a:rPr lang="en-US" dirty="0">
                <a:solidFill>
                  <a:srgbClr val="0070C0"/>
                </a:solidFill>
              </a:rPr>
              <a:t>// update page table, free physical page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Check how </a:t>
            </a:r>
            <a:r>
              <a:rPr lang="en-US" dirty="0" err="1">
                <a:solidFill>
                  <a:srgbClr val="FF0000"/>
                </a:solidFill>
              </a:rPr>
              <a:t>allocuvm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&amp; </a:t>
            </a:r>
            <a:r>
              <a:rPr lang="en-US" dirty="0" err="1">
                <a:solidFill>
                  <a:srgbClr val="FF0000"/>
                </a:solidFill>
              </a:rPr>
              <a:t>deallocuvm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work.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i="1" dirty="0"/>
              <a:t>Hint: PGROUNDDOWN, </a:t>
            </a:r>
            <a:r>
              <a:rPr lang="en-US" i="1" dirty="0" err="1"/>
              <a:t>mappages</a:t>
            </a:r>
            <a:r>
              <a:rPr lang="en-US" i="1" dirty="0"/>
              <a:t>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D1D1C0F-2D70-44A6-87CC-4B60D8EF6C6D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2412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Lab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464152"/>
          </a:xfrm>
        </p:spPr>
        <p:txBody>
          <a:bodyPr>
            <a:normAutofit/>
          </a:bodyPr>
          <a:lstStyle/>
          <a:p>
            <a:r>
              <a:rPr lang="en-US" b="1" dirty="0"/>
              <a:t>Due</a:t>
            </a:r>
            <a:r>
              <a:rPr lang="en-US" dirty="0"/>
              <a:t>: Friday, 5</a:t>
            </a:r>
            <a:r>
              <a:rPr lang="en-US" baseline="30000" dirty="0"/>
              <a:t>th</a:t>
            </a:r>
            <a:r>
              <a:rPr lang="en-US" dirty="0"/>
              <a:t> March, 2019 @11:59pm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9023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74962"/>
          </a:xfrm>
        </p:spPr>
        <p:txBody>
          <a:bodyPr>
            <a:normAutofit/>
          </a:bodyPr>
          <a:lstStyle/>
          <a:p>
            <a:r>
              <a:rPr lang="en-US" dirty="0"/>
              <a:t>Week 8 – Lab 4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Teaching Assistant</a:t>
            </a:r>
          </a:p>
          <a:p>
            <a:r>
              <a:rPr lang="en-US" dirty="0"/>
              <a:t>Maher Khan</a:t>
            </a:r>
          </a:p>
        </p:txBody>
      </p:sp>
      <p:pic>
        <p:nvPicPr>
          <p:cNvPr id="1026" name="Picture 2" descr="https://upload.wikimedia.org/wikipedia/en/thumb/f/fb/University_of_Pittsburgh_seal.svg/1200px-University_of_Pittsburgh_sea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17" y="546409"/>
            <a:ext cx="1579419" cy="160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426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8FB8F-A871-8846-BA5A-25468AEBB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72D33-B5F9-AC46-BC37-78BF7D63E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implementation hints:</a:t>
            </a:r>
          </a:p>
          <a:p>
            <a:pPr lvl="1"/>
            <a:r>
              <a:rPr lang="en-US" dirty="0"/>
              <a:t>Make sure your program is efficient or it will time out</a:t>
            </a:r>
          </a:p>
          <a:p>
            <a:pPr lvl="1"/>
            <a:r>
              <a:rPr lang="en-US" dirty="0"/>
              <a:t>You only should go through the trace file once</a:t>
            </a:r>
          </a:p>
          <a:p>
            <a:pPr lvl="1"/>
            <a:r>
              <a:rPr lang="en-US" dirty="0"/>
              <a:t>Make use of data structures such as Linked List, HashMap,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 err="1"/>
              <a:t>Autograder</a:t>
            </a:r>
            <a:r>
              <a:rPr lang="en-US" dirty="0"/>
              <a:t> may introduce very large trace files</a:t>
            </a:r>
          </a:p>
        </p:txBody>
      </p:sp>
    </p:spTree>
    <p:extLst>
      <p:ext uri="{BB962C8B-B14F-4D97-AF65-F5344CB8AC3E}">
        <p14:creationId xmlns:p14="http://schemas.microsoft.com/office/powerpoint/2010/main" val="3576717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AF35D-09D7-C940-AB20-64000FA6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layout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149" y="1730545"/>
            <a:ext cx="17763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 t = 0;	</a:t>
            </a:r>
            <a:r>
              <a:rPr lang="en-US" dirty="0">
                <a:solidFill>
                  <a:srgbClr val="0070C0"/>
                </a:solidFill>
              </a:rPr>
              <a:t>// Data</a:t>
            </a:r>
          </a:p>
          <a:p>
            <a:r>
              <a:rPr lang="mr-IN" dirty="0"/>
              <a:t>…</a:t>
            </a:r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 {</a:t>
            </a:r>
          </a:p>
          <a:p>
            <a:r>
              <a:rPr lang="en-US" dirty="0"/>
              <a:t>	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19D3EF3-714C-4758-95C9-9E25B7E53564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193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AF35D-09D7-C940-AB20-64000FA6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layout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149" y="1730545"/>
            <a:ext cx="17763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 t = 0;	</a:t>
            </a:r>
            <a:r>
              <a:rPr lang="en-US" dirty="0">
                <a:solidFill>
                  <a:srgbClr val="0070C0"/>
                </a:solidFill>
              </a:rPr>
              <a:t>// Data</a:t>
            </a:r>
          </a:p>
          <a:p>
            <a:r>
              <a:rPr lang="mr-IN" dirty="0"/>
              <a:t>…</a:t>
            </a:r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 {</a:t>
            </a:r>
          </a:p>
          <a:p>
            <a:r>
              <a:rPr lang="en-US" dirty="0"/>
              <a:t>	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}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0E6F4C1-1968-4982-89A5-63A1784457E8}"/>
              </a:ext>
            </a:extLst>
          </p:cNvPr>
          <p:cNvSpPr/>
          <p:nvPr/>
        </p:nvSpPr>
        <p:spPr>
          <a:xfrm>
            <a:off x="6679272" y="1740331"/>
            <a:ext cx="1420837" cy="576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Kernel Space</a:t>
            </a: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2223021-8154-4B8F-9AF5-27AD6E02BFD7}"/>
              </a:ext>
            </a:extLst>
          </p:cNvPr>
          <p:cNvSpPr/>
          <p:nvPr/>
        </p:nvSpPr>
        <p:spPr>
          <a:xfrm>
            <a:off x="6679270" y="2317106"/>
            <a:ext cx="1420837" cy="22088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EBB474E-A543-41DC-800D-19ADB9DF5336}"/>
              </a:ext>
            </a:extLst>
          </p:cNvPr>
          <p:cNvSpPr/>
          <p:nvPr/>
        </p:nvSpPr>
        <p:spPr>
          <a:xfrm>
            <a:off x="6679269" y="4525954"/>
            <a:ext cx="1420837" cy="5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0E8930E-07F0-499F-BC28-3FF9C2E7F7E8}"/>
              </a:ext>
            </a:extLst>
          </p:cNvPr>
          <p:cNvSpPr/>
          <p:nvPr/>
        </p:nvSpPr>
        <p:spPr>
          <a:xfrm>
            <a:off x="6679269" y="5086317"/>
            <a:ext cx="1420837" cy="5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Data</a:t>
            </a:r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FB0596-E19A-4589-9AB4-2A2713E6E242}"/>
              </a:ext>
            </a:extLst>
          </p:cNvPr>
          <p:cNvSpPr/>
          <p:nvPr/>
        </p:nvSpPr>
        <p:spPr>
          <a:xfrm>
            <a:off x="6679269" y="5646680"/>
            <a:ext cx="1420837" cy="5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Text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BB8266-D56F-4B66-A6A3-0930CB8ECC2D}"/>
              </a:ext>
            </a:extLst>
          </p:cNvPr>
          <p:cNvSpPr txBox="1"/>
          <p:nvPr/>
        </p:nvSpPr>
        <p:spPr>
          <a:xfrm>
            <a:off x="8268918" y="5742195"/>
            <a:ext cx="1286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FF2FB1-0E7E-460C-9748-8A8135FC5E8B}"/>
              </a:ext>
            </a:extLst>
          </p:cNvPr>
          <p:cNvSpPr txBox="1"/>
          <p:nvPr/>
        </p:nvSpPr>
        <p:spPr>
          <a:xfrm>
            <a:off x="8268917" y="5181832"/>
            <a:ext cx="284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initialized </a:t>
            </a:r>
            <a:r>
              <a:rPr lang="en-US" dirty="0" err="1"/>
              <a:t>globals</a:t>
            </a:r>
            <a:r>
              <a:rPr lang="en-US" dirty="0"/>
              <a:t> and statics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E4EA2B8-41AD-40CB-82DA-3AF6743A60AF}"/>
              </a:ext>
            </a:extLst>
          </p:cNvPr>
          <p:cNvCxnSpPr/>
          <p:nvPr/>
        </p:nvCxnSpPr>
        <p:spPr>
          <a:xfrm>
            <a:off x="6679269" y="2818413"/>
            <a:ext cx="142083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395E905-2708-48A5-877F-DFEB2A13D0E4}"/>
              </a:ext>
            </a:extLst>
          </p:cNvPr>
          <p:cNvCxnSpPr/>
          <p:nvPr/>
        </p:nvCxnSpPr>
        <p:spPr>
          <a:xfrm>
            <a:off x="6679269" y="4037394"/>
            <a:ext cx="142083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3FCD0A4-7E48-4E97-86F0-B3D8BD02463A}"/>
              </a:ext>
            </a:extLst>
          </p:cNvPr>
          <p:cNvSpPr txBox="1"/>
          <p:nvPr/>
        </p:nvSpPr>
        <p:spPr>
          <a:xfrm>
            <a:off x="6693727" y="1305012"/>
            <a:ext cx="139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High address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1D4452-0C8F-45E8-9038-1F81C20B0FE7}"/>
              </a:ext>
            </a:extLst>
          </p:cNvPr>
          <p:cNvSpPr txBox="1"/>
          <p:nvPr/>
        </p:nvSpPr>
        <p:spPr>
          <a:xfrm>
            <a:off x="6737714" y="6258802"/>
            <a:ext cx="134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Low address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6F5E251-F5FF-4254-8FB9-27907049B968}"/>
              </a:ext>
            </a:extLst>
          </p:cNvPr>
          <p:cNvSpPr/>
          <p:nvPr/>
        </p:nvSpPr>
        <p:spPr>
          <a:xfrm>
            <a:off x="6676474" y="3207842"/>
            <a:ext cx="1423631" cy="269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52B3480-4823-447D-94AE-773C9E74864B}"/>
              </a:ext>
            </a:extLst>
          </p:cNvPr>
          <p:cNvCxnSpPr/>
          <p:nvPr/>
        </p:nvCxnSpPr>
        <p:spPr>
          <a:xfrm>
            <a:off x="6676474" y="2223328"/>
            <a:ext cx="1420837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7066F6C-DD52-42DF-9527-3A2E342B448A}"/>
              </a:ext>
            </a:extLst>
          </p:cNvPr>
          <p:cNvCxnSpPr/>
          <p:nvPr/>
        </p:nvCxnSpPr>
        <p:spPr>
          <a:xfrm>
            <a:off x="6679268" y="4611330"/>
            <a:ext cx="1420837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19D3EF3-714C-4758-95C9-9E25B7E53564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474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AF35D-09D7-C940-AB20-64000FA6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layout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149" y="1730545"/>
            <a:ext cx="352372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 t = 0;	</a:t>
            </a:r>
            <a:r>
              <a:rPr lang="en-US" dirty="0">
                <a:solidFill>
                  <a:srgbClr val="0070C0"/>
                </a:solidFill>
              </a:rPr>
              <a:t>// Data</a:t>
            </a:r>
          </a:p>
          <a:p>
            <a:r>
              <a:rPr lang="en-US" dirty="0" err="1"/>
              <a:t>int</a:t>
            </a:r>
            <a:r>
              <a:rPr lang="en-US" dirty="0"/>
              <a:t> m;	</a:t>
            </a:r>
            <a:r>
              <a:rPr lang="en-US" dirty="0">
                <a:solidFill>
                  <a:srgbClr val="0070C0"/>
                </a:solidFill>
              </a:rPr>
              <a:t>// BSS</a:t>
            </a:r>
          </a:p>
          <a:p>
            <a:r>
              <a:rPr lang="mr-IN" dirty="0"/>
              <a:t>…</a:t>
            </a:r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 {</a:t>
            </a:r>
          </a:p>
          <a:p>
            <a:r>
              <a:rPr lang="en-US" dirty="0"/>
              <a:t>	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	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	static  </a:t>
            </a:r>
            <a:r>
              <a:rPr lang="en-US" dirty="0" err="1"/>
              <a:t>int</a:t>
            </a:r>
            <a:r>
              <a:rPr lang="en-US" dirty="0"/>
              <a:t>  j;	</a:t>
            </a:r>
            <a:r>
              <a:rPr lang="en-US" dirty="0">
                <a:solidFill>
                  <a:srgbClr val="0070C0"/>
                </a:solidFill>
              </a:rPr>
              <a:t>// BSS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4B87A4-F20F-4E75-81D6-AD6319072344}"/>
              </a:ext>
            </a:extLst>
          </p:cNvPr>
          <p:cNvSpPr/>
          <p:nvPr/>
        </p:nvSpPr>
        <p:spPr>
          <a:xfrm>
            <a:off x="6679272" y="1740328"/>
            <a:ext cx="1420837" cy="576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Kernel Space</a:t>
            </a: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F0CCB1-B706-4A43-BDC5-E910782E1609}"/>
              </a:ext>
            </a:extLst>
          </p:cNvPr>
          <p:cNvSpPr/>
          <p:nvPr/>
        </p:nvSpPr>
        <p:spPr>
          <a:xfrm>
            <a:off x="6679270" y="2317103"/>
            <a:ext cx="1420837" cy="22088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59D051-F704-423C-A754-113887A38BBD}"/>
              </a:ext>
            </a:extLst>
          </p:cNvPr>
          <p:cNvSpPr/>
          <p:nvPr/>
        </p:nvSpPr>
        <p:spPr>
          <a:xfrm>
            <a:off x="6679269" y="4525951"/>
            <a:ext cx="1420837" cy="5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BSS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00D3B3-49A1-4C38-8F73-CE6E67F5B49B}"/>
              </a:ext>
            </a:extLst>
          </p:cNvPr>
          <p:cNvSpPr/>
          <p:nvPr/>
        </p:nvSpPr>
        <p:spPr>
          <a:xfrm>
            <a:off x="6679269" y="5086314"/>
            <a:ext cx="1420837" cy="5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Data</a:t>
            </a:r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342D78-70EE-4295-847D-09A0DACFDA75}"/>
              </a:ext>
            </a:extLst>
          </p:cNvPr>
          <p:cNvSpPr/>
          <p:nvPr/>
        </p:nvSpPr>
        <p:spPr>
          <a:xfrm>
            <a:off x="6679269" y="5646677"/>
            <a:ext cx="1420837" cy="5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Text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EF0AA8-B7B7-491F-82D0-016517092D40}"/>
              </a:ext>
            </a:extLst>
          </p:cNvPr>
          <p:cNvSpPr txBox="1"/>
          <p:nvPr/>
        </p:nvSpPr>
        <p:spPr>
          <a:xfrm>
            <a:off x="8268918" y="5742192"/>
            <a:ext cx="1286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CF4DCA-D072-4AB7-81EE-85C9E8AF1C59}"/>
              </a:ext>
            </a:extLst>
          </p:cNvPr>
          <p:cNvSpPr txBox="1"/>
          <p:nvPr/>
        </p:nvSpPr>
        <p:spPr>
          <a:xfrm>
            <a:off x="8268917" y="5181829"/>
            <a:ext cx="284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initialized </a:t>
            </a:r>
            <a:r>
              <a:rPr lang="en-US" dirty="0" err="1"/>
              <a:t>globals</a:t>
            </a:r>
            <a:r>
              <a:rPr lang="en-US" dirty="0"/>
              <a:t> and statics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F87490-C2BB-446C-A408-C11EC6A57034}"/>
              </a:ext>
            </a:extLst>
          </p:cNvPr>
          <p:cNvSpPr txBox="1"/>
          <p:nvPr/>
        </p:nvSpPr>
        <p:spPr>
          <a:xfrm>
            <a:off x="8268917" y="4661151"/>
            <a:ext cx="3084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uninitialized </a:t>
            </a:r>
            <a:r>
              <a:rPr lang="en-US" dirty="0" err="1"/>
              <a:t>globals</a:t>
            </a:r>
            <a:r>
              <a:rPr lang="en-US" dirty="0"/>
              <a:t> and statics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B527833-830F-436F-821F-439065C9A342}"/>
              </a:ext>
            </a:extLst>
          </p:cNvPr>
          <p:cNvCxnSpPr/>
          <p:nvPr/>
        </p:nvCxnSpPr>
        <p:spPr>
          <a:xfrm>
            <a:off x="6679269" y="2818410"/>
            <a:ext cx="142083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84D2236-D8AC-48E8-8174-820A4F02BC60}"/>
              </a:ext>
            </a:extLst>
          </p:cNvPr>
          <p:cNvCxnSpPr/>
          <p:nvPr/>
        </p:nvCxnSpPr>
        <p:spPr>
          <a:xfrm>
            <a:off x="6679269" y="4037391"/>
            <a:ext cx="142083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90FCF23-55AB-4740-B450-93108A5CE707}"/>
              </a:ext>
            </a:extLst>
          </p:cNvPr>
          <p:cNvSpPr txBox="1"/>
          <p:nvPr/>
        </p:nvSpPr>
        <p:spPr>
          <a:xfrm>
            <a:off x="6693727" y="1305009"/>
            <a:ext cx="139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High address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B15B7F-CF78-4D51-9749-EEFEED7255C5}"/>
              </a:ext>
            </a:extLst>
          </p:cNvPr>
          <p:cNvSpPr txBox="1"/>
          <p:nvPr/>
        </p:nvSpPr>
        <p:spPr>
          <a:xfrm>
            <a:off x="6737714" y="6258799"/>
            <a:ext cx="134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Low address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BC76BB-18D4-4473-9AAA-DF3E8B78715E}"/>
              </a:ext>
            </a:extLst>
          </p:cNvPr>
          <p:cNvSpPr/>
          <p:nvPr/>
        </p:nvSpPr>
        <p:spPr>
          <a:xfrm>
            <a:off x="6676474" y="3207839"/>
            <a:ext cx="1423631" cy="269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C6043CF-8D89-430A-8559-7C6B070652A6}"/>
              </a:ext>
            </a:extLst>
          </p:cNvPr>
          <p:cNvCxnSpPr/>
          <p:nvPr/>
        </p:nvCxnSpPr>
        <p:spPr>
          <a:xfrm>
            <a:off x="6676474" y="2223325"/>
            <a:ext cx="1420837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0AF9B76-3FF9-4B28-A72A-C5ED4029972B}"/>
              </a:ext>
            </a:extLst>
          </p:cNvPr>
          <p:cNvCxnSpPr/>
          <p:nvPr/>
        </p:nvCxnSpPr>
        <p:spPr>
          <a:xfrm>
            <a:off x="6679268" y="4611327"/>
            <a:ext cx="1420837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D70CE7C-71B0-4203-BC6C-23376D7E0807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410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AF35D-09D7-C940-AB20-64000FA6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layout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79272" y="1740329"/>
            <a:ext cx="1420837" cy="576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Kernel Space</a:t>
            </a: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79270" y="2317104"/>
            <a:ext cx="1420837" cy="22088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Stack</a:t>
            </a: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79269" y="4525952"/>
            <a:ext cx="1420837" cy="5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BSS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79269" y="5086315"/>
            <a:ext cx="1420837" cy="5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Data</a:t>
            </a:r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79269" y="5646678"/>
            <a:ext cx="1420837" cy="5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Text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68918" y="5742193"/>
            <a:ext cx="1286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68917" y="5181830"/>
            <a:ext cx="284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initialized </a:t>
            </a:r>
            <a:r>
              <a:rPr lang="en-US" dirty="0" err="1"/>
              <a:t>globals</a:t>
            </a:r>
            <a:r>
              <a:rPr lang="en-US" dirty="0"/>
              <a:t> and statics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68917" y="4661152"/>
            <a:ext cx="3084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uninitialized </a:t>
            </a:r>
            <a:r>
              <a:rPr lang="en-US" dirty="0" err="1"/>
              <a:t>globals</a:t>
            </a:r>
            <a:r>
              <a:rPr lang="en-US" dirty="0"/>
              <a:t> and statics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6679269" y="2818411"/>
            <a:ext cx="142083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679269" y="4037392"/>
            <a:ext cx="142083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93727" y="1305010"/>
            <a:ext cx="139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High address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37714" y="6258800"/>
            <a:ext cx="134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Low address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68916" y="2360653"/>
            <a:ext cx="120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Stack/local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149" y="1730545"/>
            <a:ext cx="367959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 t = 0;	</a:t>
            </a:r>
            <a:r>
              <a:rPr lang="en-US" dirty="0">
                <a:solidFill>
                  <a:srgbClr val="0070C0"/>
                </a:solidFill>
              </a:rPr>
              <a:t>// Data</a:t>
            </a:r>
          </a:p>
          <a:p>
            <a:r>
              <a:rPr lang="en-US" dirty="0" err="1"/>
              <a:t>int</a:t>
            </a:r>
            <a:r>
              <a:rPr lang="en-US" dirty="0"/>
              <a:t> m;	</a:t>
            </a:r>
            <a:r>
              <a:rPr lang="en-US" dirty="0">
                <a:solidFill>
                  <a:srgbClr val="0070C0"/>
                </a:solidFill>
              </a:rPr>
              <a:t>// BSS</a:t>
            </a:r>
          </a:p>
          <a:p>
            <a:r>
              <a:rPr lang="mr-IN" dirty="0"/>
              <a:t>…</a:t>
            </a:r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 {</a:t>
            </a:r>
          </a:p>
          <a:p>
            <a:r>
              <a:rPr lang="en-US" dirty="0"/>
              <a:t>	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 </a:t>
            </a:r>
            <a:r>
              <a:rPr lang="en-US" dirty="0" err="1"/>
              <a:t>i</a:t>
            </a:r>
            <a:r>
              <a:rPr lang="en-US" dirty="0"/>
              <a:t>;		</a:t>
            </a:r>
            <a:r>
              <a:rPr lang="en-US" dirty="0">
                <a:solidFill>
                  <a:srgbClr val="0070C0"/>
                </a:solidFill>
              </a:rPr>
              <a:t>// Stack</a:t>
            </a:r>
          </a:p>
          <a:p>
            <a:r>
              <a:rPr lang="en-US" dirty="0"/>
              <a:t>	static  </a:t>
            </a:r>
            <a:r>
              <a:rPr lang="en-US" dirty="0" err="1"/>
              <a:t>int</a:t>
            </a:r>
            <a:r>
              <a:rPr lang="en-US" dirty="0"/>
              <a:t>  j;	</a:t>
            </a:r>
            <a:r>
              <a:rPr lang="en-US" dirty="0">
                <a:solidFill>
                  <a:srgbClr val="0070C0"/>
                </a:solidFill>
              </a:rPr>
              <a:t>// BSS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676474" y="3207840"/>
            <a:ext cx="1423631" cy="269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6676474" y="2223326"/>
            <a:ext cx="1420837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679268" y="4611328"/>
            <a:ext cx="1420837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FEE1C7B-A527-436E-9670-785F638AE85E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050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AF35D-09D7-C940-AB20-64000FA6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layout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79272" y="1740328"/>
            <a:ext cx="1420837" cy="576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Kernel Space</a:t>
            </a: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79270" y="2317103"/>
            <a:ext cx="1420837" cy="22088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Stack</a:t>
            </a: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>
          <a:xfrm>
            <a:off x="6679269" y="4525951"/>
            <a:ext cx="1420837" cy="5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BSS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79269" y="5086314"/>
            <a:ext cx="1420837" cy="5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Data</a:t>
            </a:r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79269" y="5646677"/>
            <a:ext cx="1420837" cy="5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Text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68918" y="5742192"/>
            <a:ext cx="1286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68917" y="5181829"/>
            <a:ext cx="284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initialized </a:t>
            </a:r>
            <a:r>
              <a:rPr lang="en-US" dirty="0" err="1"/>
              <a:t>globals</a:t>
            </a:r>
            <a:r>
              <a:rPr lang="en-US" dirty="0"/>
              <a:t> and statics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68917" y="4661151"/>
            <a:ext cx="3084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uninitialized </a:t>
            </a:r>
            <a:r>
              <a:rPr lang="en-US" dirty="0" err="1"/>
              <a:t>globals</a:t>
            </a:r>
            <a:r>
              <a:rPr lang="en-US" dirty="0"/>
              <a:t> and statics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68917" y="4056193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malloc</a:t>
            </a:r>
            <a:r>
              <a:rPr lang="en-US" dirty="0"/>
              <a:t>()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6679269" y="2818410"/>
            <a:ext cx="142083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679269" y="4037391"/>
            <a:ext cx="142083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93727" y="1305009"/>
            <a:ext cx="139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High address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37714" y="6258799"/>
            <a:ext cx="134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Low address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7389687" y="3817747"/>
            <a:ext cx="0" cy="23844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268916" y="2360652"/>
            <a:ext cx="120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Stack/local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149" y="1730545"/>
            <a:ext cx="384650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 t = 0;	</a:t>
            </a:r>
            <a:r>
              <a:rPr lang="en-US" dirty="0">
                <a:solidFill>
                  <a:srgbClr val="0070C0"/>
                </a:solidFill>
              </a:rPr>
              <a:t>// Data</a:t>
            </a:r>
          </a:p>
          <a:p>
            <a:r>
              <a:rPr lang="en-US" dirty="0" err="1"/>
              <a:t>int</a:t>
            </a:r>
            <a:r>
              <a:rPr lang="en-US" dirty="0"/>
              <a:t> m;	</a:t>
            </a:r>
            <a:r>
              <a:rPr lang="en-US" dirty="0">
                <a:solidFill>
                  <a:srgbClr val="0070C0"/>
                </a:solidFill>
              </a:rPr>
              <a:t>// BSS</a:t>
            </a:r>
          </a:p>
          <a:p>
            <a:r>
              <a:rPr lang="mr-IN" dirty="0"/>
              <a:t>…</a:t>
            </a:r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 {</a:t>
            </a:r>
          </a:p>
          <a:p>
            <a:r>
              <a:rPr lang="en-US" dirty="0"/>
              <a:t>	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 </a:t>
            </a:r>
            <a:r>
              <a:rPr lang="en-US" dirty="0" err="1"/>
              <a:t>i</a:t>
            </a:r>
            <a:r>
              <a:rPr lang="en-US" dirty="0"/>
              <a:t>;		</a:t>
            </a:r>
            <a:r>
              <a:rPr lang="en-US" dirty="0">
                <a:solidFill>
                  <a:srgbClr val="0070C0"/>
                </a:solidFill>
              </a:rPr>
              <a:t>// Stack</a:t>
            </a:r>
          </a:p>
          <a:p>
            <a:r>
              <a:rPr lang="en-US" dirty="0"/>
              <a:t>	static  </a:t>
            </a:r>
            <a:r>
              <a:rPr lang="en-US" dirty="0" err="1"/>
              <a:t>int</a:t>
            </a:r>
            <a:r>
              <a:rPr lang="en-US" dirty="0"/>
              <a:t>  j;	</a:t>
            </a:r>
            <a:r>
              <a:rPr lang="en-US" dirty="0">
                <a:solidFill>
                  <a:srgbClr val="0070C0"/>
                </a:solidFill>
              </a:rPr>
              <a:t>// BSS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// </a:t>
            </a:r>
            <a:r>
              <a:rPr lang="en-US" dirty="0" err="1">
                <a:solidFill>
                  <a:srgbClr val="0070C0"/>
                </a:solidFill>
              </a:rPr>
              <a:t>ptr</a:t>
            </a:r>
            <a:r>
              <a:rPr lang="en-US" dirty="0">
                <a:solidFill>
                  <a:srgbClr val="0070C0"/>
                </a:solidFill>
              </a:rPr>
              <a:t>: Stack</a:t>
            </a:r>
          </a:p>
          <a:p>
            <a:r>
              <a:rPr lang="en-US" dirty="0">
                <a:solidFill>
                  <a:srgbClr val="0070C0"/>
                </a:solidFill>
              </a:rPr>
              <a:t>	// 4B pointed by </a:t>
            </a:r>
            <a:r>
              <a:rPr lang="en-US" dirty="0" err="1">
                <a:solidFill>
                  <a:srgbClr val="0070C0"/>
                </a:solidFill>
              </a:rPr>
              <a:t>ptr</a:t>
            </a:r>
            <a:r>
              <a:rPr lang="en-US" dirty="0">
                <a:solidFill>
                  <a:srgbClr val="0070C0"/>
                </a:solidFill>
              </a:rPr>
              <a:t>: Heap</a:t>
            </a:r>
          </a:p>
          <a:p>
            <a:r>
              <a:rPr lang="en-US" dirty="0"/>
              <a:t>	char * </a:t>
            </a:r>
            <a:r>
              <a:rPr lang="en-US" dirty="0" err="1"/>
              <a:t>ptr</a:t>
            </a:r>
            <a:r>
              <a:rPr lang="en-US" dirty="0"/>
              <a:t> = (char*)</a:t>
            </a:r>
            <a:r>
              <a:rPr lang="en-US" dirty="0" err="1"/>
              <a:t>malloc</a:t>
            </a:r>
            <a:r>
              <a:rPr lang="en-US" dirty="0"/>
              <a:t>(4);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676474" y="3207839"/>
            <a:ext cx="1423631" cy="269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Mapping</a:t>
            </a:r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6676474" y="2223325"/>
            <a:ext cx="1420837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679268" y="4611327"/>
            <a:ext cx="1420837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3D095D4-A388-4C3E-9F0E-96D83A3C6C07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349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</TotalTime>
  <Words>1185</Words>
  <Application>Microsoft Macintosh PowerPoint</Application>
  <PresentationFormat>Widescreen</PresentationFormat>
  <Paragraphs>484</Paragraphs>
  <Slides>36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Consolas</vt:lpstr>
      <vt:lpstr>Times</vt:lpstr>
      <vt:lpstr>Office Theme</vt:lpstr>
      <vt:lpstr>CS 1550</vt:lpstr>
      <vt:lpstr>CS 1550 – Project 3 Autograder is out </vt:lpstr>
      <vt:lpstr>For Python implementation</vt:lpstr>
      <vt:lpstr>Project 3</vt:lpstr>
      <vt:lpstr>Memory layout</vt:lpstr>
      <vt:lpstr>Memory layout</vt:lpstr>
      <vt:lpstr>Memory layout</vt:lpstr>
      <vt:lpstr>Memory layout</vt:lpstr>
      <vt:lpstr>Memory layout</vt:lpstr>
      <vt:lpstr>Memory layout</vt:lpstr>
      <vt:lpstr>Program break</vt:lpstr>
      <vt:lpstr>Program break</vt:lpstr>
      <vt:lpstr>Program break: The syscall sbrk</vt:lpstr>
      <vt:lpstr>Program break: The syscall sbrk</vt:lpstr>
      <vt:lpstr>Program break: The syscall sbrk</vt:lpstr>
      <vt:lpstr>Program break: The syscall brk</vt:lpstr>
      <vt:lpstr>Program break: The syscall brk</vt:lpstr>
      <vt:lpstr>Sbrk on XV6</vt:lpstr>
      <vt:lpstr>Sbrk on XV6</vt:lpstr>
      <vt:lpstr>Sbrk on XV6</vt:lpstr>
      <vt:lpstr>growproc</vt:lpstr>
      <vt:lpstr>growproc</vt:lpstr>
      <vt:lpstr>growproc</vt:lpstr>
      <vt:lpstr>Physical memory allocation</vt:lpstr>
      <vt:lpstr>Physical memory allocation</vt:lpstr>
      <vt:lpstr>Physical memory allocation</vt:lpstr>
      <vt:lpstr>Physical memory allocation</vt:lpstr>
      <vt:lpstr>Page Fault</vt:lpstr>
      <vt:lpstr>Page Fault</vt:lpstr>
      <vt:lpstr>Page Fault</vt:lpstr>
      <vt:lpstr>Page Fault</vt:lpstr>
      <vt:lpstr>Page Fault</vt:lpstr>
      <vt:lpstr>Page Fault</vt:lpstr>
      <vt:lpstr>Allocate physical pages, update page table</vt:lpstr>
      <vt:lpstr>CS 1550 – Lab 4</vt:lpstr>
      <vt:lpstr>CS 1550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CS1550 Lab 2</dc:title>
  <dc:creator>Victor Li</dc:creator>
  <cp:lastModifiedBy>Khan, Maher Hassan</cp:lastModifiedBy>
  <cp:revision>137</cp:revision>
  <dcterms:created xsi:type="dcterms:W3CDTF">2018-09-24T16:16:37Z</dcterms:created>
  <dcterms:modified xsi:type="dcterms:W3CDTF">2019-03-26T04:00:01Z</dcterms:modified>
</cp:coreProperties>
</file>