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458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5" r:id="rId14"/>
    <p:sldId id="476" r:id="rId15"/>
    <p:sldId id="477" r:id="rId16"/>
    <p:sldId id="478" r:id="rId17"/>
    <p:sldId id="484" r:id="rId18"/>
    <p:sldId id="485" r:id="rId19"/>
    <p:sldId id="486" r:id="rId20"/>
    <p:sldId id="487" r:id="rId21"/>
    <p:sldId id="488" r:id="rId22"/>
    <p:sldId id="489" r:id="rId23"/>
    <p:sldId id="483" r:id="rId24"/>
    <p:sldId id="479" r:id="rId25"/>
    <p:sldId id="480" r:id="rId26"/>
    <p:sldId id="481" r:id="rId27"/>
    <p:sldId id="482" r:id="rId28"/>
    <p:sldId id="472" r:id="rId29"/>
    <p:sldId id="474" r:id="rId30"/>
    <p:sldId id="47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/>
    <p:restoredTop sz="92825"/>
  </p:normalViewPr>
  <p:slideViewPr>
    <p:cSldViewPr snapToGrid="0" snapToObjects="1">
      <p:cViewPr varScale="1">
        <p:scale>
          <a:sx n="143" d="100"/>
          <a:sy n="143" d="100"/>
        </p:scale>
        <p:origin x="9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2187-301B-114B-8F8F-99D566122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E825C-108F-2245-80AF-A2514B068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3E7D3-9EDB-C44F-AD23-B6FBBB03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A37E-811C-2A4F-A66D-843DF12DBF9C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6C032-8CF2-3D49-91ED-74699F25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9B9C7-9FF0-1F45-8B26-8556EAF7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1BAA-4FAB-CC42-A642-B679E1D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4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3A99-6110-F342-AB2C-9599170A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FDB69-706B-6446-AF3C-A74A2216C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C3B8A-FABE-CB4A-87F8-FA963884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A37E-811C-2A4F-A66D-843DF12DBF9C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4637E-56CB-004D-A65B-A20A1BEE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19C2E-6114-5549-9554-D04A4B87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1BAA-4FAB-CC42-A642-B679E1D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7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EA6A8-0591-784C-A3AB-98FD8A4EC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CB886-E797-6A4A-BE37-079AA5F7C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43817-4249-BC4A-8E3C-6FBB519E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A37E-811C-2A4F-A66D-843DF12DBF9C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844BC-C841-534A-939B-1ECEDFC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122DA-8282-2E4E-BED8-7C5312A7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1BAA-4FAB-CC42-A642-B679E1D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9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B63E-D1C4-A74A-B008-C83302F2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ADF5-2D1E-464B-A711-BE278F927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4DBC7-837B-C44B-8ED3-65477FB9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A37E-811C-2A4F-A66D-843DF12DBF9C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F118E-A739-1D46-9CF4-3871575B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598A-4E44-854B-BFD7-EC79DEFC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1BAA-4FAB-CC42-A642-B679E1D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4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2146-1B7B-2244-9B72-E70F2225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A8BD2-2E63-9D43-BCAE-BEE8738C5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CAA6-98C0-8B44-99A8-310C8B22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A37E-811C-2A4F-A66D-843DF12DBF9C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B576B-A9B5-9648-8C32-12A35B2B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EA6CE-F366-F245-96AD-4999C188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1BAA-4FAB-CC42-A642-B679E1D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55A9-8955-204E-92F8-C99796B0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CCF2-DFB4-9549-A23A-C8372C007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9628E-A9AE-B745-9D8C-B9ABB613D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D5D01-FCE9-F345-8E80-E2616D73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A37E-811C-2A4F-A66D-843DF12DBF9C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4118B-08D3-4845-85DF-81E25512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30CC9-A6FC-0946-96B5-80764685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1BAA-4FAB-CC42-A642-B679E1D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4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0B99-C76B-AA4A-BCAB-552F65BD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EE41C-1981-7D4C-99DB-5FA20BF18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994F0-F9F3-B34F-AFAA-D9F00680C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67E57-CF0B-854C-AFF6-B43D99514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0B663-88EE-ED48-8AC5-0117452C4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2D31E-E7C4-3F45-85C2-263D14E0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A37E-811C-2A4F-A66D-843DF12DBF9C}" type="datetimeFigureOut">
              <a:rPr lang="en-US" smtClean="0"/>
              <a:t>3/1/19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EC3BD-2B6B-D845-B527-78D192E0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6617E-D158-B34B-8D98-C7BB2E6A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1BAA-4FAB-CC42-A642-B679E1D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1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9F5C-873E-874B-88BE-AF10CC38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5BEE3-0D6E-1346-991D-D3DE7027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A37E-811C-2A4F-A66D-843DF12DBF9C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21D4C-FCD2-E941-8B04-A98B366A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9ED47-8C57-3E44-B2A6-3DD7A36A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1BAA-4FAB-CC42-A642-B679E1D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0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E1B0F-BB1D-C34D-A724-90311A76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A37E-811C-2A4F-A66D-843DF12DBF9C}" type="datetimeFigureOut">
              <a:rPr lang="en-US" smtClean="0"/>
              <a:t>3/1/19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05593-02A5-3846-8C3B-206462F7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31FBF-DDC5-D240-8332-24403919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1BAA-4FAB-CC42-A642-B679E1D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4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DD00-3454-8045-AF4F-D5D30366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B1CCD-3CF4-9C45-B390-A22E68A93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C7D52-43E6-BD45-8AA0-2FA4B57BF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678E6-B474-BA47-8726-171DAD26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A37E-811C-2A4F-A66D-843DF12DBF9C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7AEF7-FDAC-D240-B041-B8B1EDD9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15F62-A05E-FF40-A496-426D2610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1BAA-4FAB-CC42-A642-B679E1D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2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9EE3-EEC2-3141-ABEB-2EF4F682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41F4E-3E8B-C645-8461-97200CFDB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00700-0765-504F-A892-E21EED522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A2B3D-6F83-DB43-A2DD-D95B5765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8A37E-811C-2A4F-A66D-843DF12DBF9C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344EE-5DEB-DB48-8E1E-63DE9C4A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8953F-5A0A-814F-A543-7FDAD27C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B1BAA-4FAB-CC42-A642-B679E1D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0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6A737-3145-7F4C-B9A7-DD6ACB48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EC921-E899-D74F-BC41-913C3D505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7CF9F-08A4-694C-A7E3-7F01821DF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8A37E-811C-2A4F-A66D-843DF12DBF9C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0FFF-6286-7048-A89B-A688B195C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0285-595B-4C44-8D3A-169600A9D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B1BAA-4FAB-CC42-A642-B679E1D6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5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/>
          </a:bodyPr>
          <a:lstStyle/>
          <a:p>
            <a:r>
              <a:rPr lang="en-US" dirty="0"/>
              <a:t>Week 7 – Priority Scheduling with xv6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Maher Khan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3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6D111-3341-4930-AEBD-A457E54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Group processes with the same priorities together!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with same priorities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3559416" y="3548106"/>
            <a:ext cx="1710580" cy="4816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7216588" y="3556218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1838350" y="3536574"/>
            <a:ext cx="1536723" cy="4816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9567637" y="3572791"/>
            <a:ext cx="548347" cy="4816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5436519" y="3548106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790553-A1F9-F94D-BBEC-185946AB313B}"/>
              </a:ext>
            </a:extLst>
          </p:cNvPr>
          <p:cNvCxnSpPr>
            <a:cxnSpLocks/>
          </p:cNvCxnSpPr>
          <p:nvPr/>
        </p:nvCxnSpPr>
        <p:spPr>
          <a:xfrm flipV="1">
            <a:off x="4396777" y="3931099"/>
            <a:ext cx="0" cy="12985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31BB64-F159-7B44-9C62-28FD09EBB55B}"/>
              </a:ext>
            </a:extLst>
          </p:cNvPr>
          <p:cNvCxnSpPr>
            <a:cxnSpLocks/>
          </p:cNvCxnSpPr>
          <p:nvPr/>
        </p:nvCxnSpPr>
        <p:spPr>
          <a:xfrm flipH="1" flipV="1">
            <a:off x="9804508" y="4012443"/>
            <a:ext cx="25019" cy="119994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C418EF-1B0F-F447-832D-75CF7F1A64B5}"/>
              </a:ext>
            </a:extLst>
          </p:cNvPr>
          <p:cNvCxnSpPr>
            <a:cxnSpLocks/>
          </p:cNvCxnSpPr>
          <p:nvPr/>
        </p:nvCxnSpPr>
        <p:spPr>
          <a:xfrm flipV="1">
            <a:off x="8136459" y="3984969"/>
            <a:ext cx="0" cy="11999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F6EDC3-17F3-9D4E-A8F4-F9ADE8248D48}"/>
              </a:ext>
            </a:extLst>
          </p:cNvPr>
          <p:cNvCxnSpPr>
            <a:cxnSpLocks/>
          </p:cNvCxnSpPr>
          <p:nvPr/>
        </p:nvCxnSpPr>
        <p:spPr>
          <a:xfrm flipV="1">
            <a:off x="2823882" y="3984969"/>
            <a:ext cx="0" cy="126937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71A85-0EE8-9F44-9080-B2D2C1EC5218}"/>
              </a:ext>
            </a:extLst>
          </p:cNvPr>
          <p:cNvCxnSpPr>
            <a:cxnSpLocks/>
          </p:cNvCxnSpPr>
          <p:nvPr/>
        </p:nvCxnSpPr>
        <p:spPr>
          <a:xfrm flipV="1">
            <a:off x="5819727" y="3938559"/>
            <a:ext cx="0" cy="127383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82A4CF-E25F-AC48-A79D-4E6AA15FC644}"/>
              </a:ext>
            </a:extLst>
          </p:cNvPr>
          <p:cNvSpPr txBox="1"/>
          <p:nvPr/>
        </p:nvSpPr>
        <p:spPr>
          <a:xfrm>
            <a:off x="9395557" y="5212390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Priority: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00D46A-6A89-594B-AE81-712D15A0FFF7}"/>
              </a:ext>
            </a:extLst>
          </p:cNvPr>
          <p:cNvSpPr txBox="1"/>
          <p:nvPr/>
        </p:nvSpPr>
        <p:spPr>
          <a:xfrm>
            <a:off x="2368866" y="5324337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Priority: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6C2740-FF2E-F94C-B2FF-17E497965B9D}"/>
              </a:ext>
            </a:extLst>
          </p:cNvPr>
          <p:cNvSpPr txBox="1"/>
          <p:nvPr/>
        </p:nvSpPr>
        <p:spPr>
          <a:xfrm>
            <a:off x="7634558" y="5220065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Priority: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E9DFB4-696E-E34B-9518-892D24A8BAE9}"/>
              </a:ext>
            </a:extLst>
          </p:cNvPr>
          <p:cNvSpPr txBox="1"/>
          <p:nvPr/>
        </p:nvSpPr>
        <p:spPr>
          <a:xfrm>
            <a:off x="3912130" y="5334000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Priority: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19D057-87E6-CB4B-9380-7C653DACAC76}"/>
              </a:ext>
            </a:extLst>
          </p:cNvPr>
          <p:cNvSpPr txBox="1"/>
          <p:nvPr/>
        </p:nvSpPr>
        <p:spPr>
          <a:xfrm>
            <a:off x="5317826" y="5264289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Priority: 1</a:t>
            </a:r>
          </a:p>
        </p:txBody>
      </p:sp>
    </p:spTree>
    <p:extLst>
      <p:ext uri="{BB962C8B-B14F-4D97-AF65-F5344CB8AC3E}">
        <p14:creationId xmlns:p14="http://schemas.microsoft.com/office/powerpoint/2010/main" val="4704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6D111-3341-4930-AEBD-A457E54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Processes with same priority should run in Round Robin!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with same priorities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47852"/>
            <a:ext cx="9014204" cy="7135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2566336" y="3530838"/>
            <a:ext cx="524854" cy="4816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7288113" y="3556218"/>
            <a:ext cx="52454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1838351" y="3536574"/>
            <a:ext cx="577872" cy="4816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7906344" y="3548105"/>
            <a:ext cx="548347" cy="4816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5436519" y="3548106"/>
            <a:ext cx="533153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31BB64-F159-7B44-9C62-28FD09EBB55B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8136459" y="4012445"/>
            <a:ext cx="1668050" cy="120762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C418EF-1B0F-F447-832D-75CF7F1A64B5}"/>
              </a:ext>
            </a:extLst>
          </p:cNvPr>
          <p:cNvCxnSpPr>
            <a:cxnSpLocks/>
          </p:cNvCxnSpPr>
          <p:nvPr/>
        </p:nvCxnSpPr>
        <p:spPr>
          <a:xfrm flipV="1">
            <a:off x="8136459" y="3984969"/>
            <a:ext cx="0" cy="11999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F6EDC3-17F3-9D4E-A8F4-F9ADE8248D48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235041" y="3953071"/>
            <a:ext cx="635726" cy="137126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71A85-0EE8-9F44-9080-B2D2C1EC5218}"/>
              </a:ext>
            </a:extLst>
          </p:cNvPr>
          <p:cNvCxnSpPr>
            <a:cxnSpLocks/>
          </p:cNvCxnSpPr>
          <p:nvPr/>
        </p:nvCxnSpPr>
        <p:spPr>
          <a:xfrm flipV="1">
            <a:off x="5819727" y="3938559"/>
            <a:ext cx="0" cy="127383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500D46A-6A89-594B-AE81-712D15A0FFF7}"/>
              </a:ext>
            </a:extLst>
          </p:cNvPr>
          <p:cNvSpPr txBox="1"/>
          <p:nvPr/>
        </p:nvSpPr>
        <p:spPr>
          <a:xfrm>
            <a:off x="2368866" y="5324337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Priority: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6C2740-FF2E-F94C-B2FF-17E497965B9D}"/>
              </a:ext>
            </a:extLst>
          </p:cNvPr>
          <p:cNvSpPr txBox="1"/>
          <p:nvPr/>
        </p:nvSpPr>
        <p:spPr>
          <a:xfrm>
            <a:off x="7634558" y="5220065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Priority: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19D057-87E6-CB4B-9380-7C653DACAC76}"/>
              </a:ext>
            </a:extLst>
          </p:cNvPr>
          <p:cNvSpPr txBox="1"/>
          <p:nvPr/>
        </p:nvSpPr>
        <p:spPr>
          <a:xfrm>
            <a:off x="5324422" y="5220065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Priority: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126941-A4EF-A548-BB16-89B9732B88C1}"/>
              </a:ext>
            </a:extLst>
          </p:cNvPr>
          <p:cNvSpPr/>
          <p:nvPr/>
        </p:nvSpPr>
        <p:spPr>
          <a:xfrm>
            <a:off x="4034942" y="3540546"/>
            <a:ext cx="524854" cy="4816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C062F6-25A3-9948-A03A-3E0C9B7AE4CD}"/>
              </a:ext>
            </a:extLst>
          </p:cNvPr>
          <p:cNvSpPr/>
          <p:nvPr/>
        </p:nvSpPr>
        <p:spPr>
          <a:xfrm>
            <a:off x="3306957" y="3546282"/>
            <a:ext cx="577872" cy="4816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D89113-0A30-694F-AF65-E15573C281E7}"/>
              </a:ext>
            </a:extLst>
          </p:cNvPr>
          <p:cNvSpPr/>
          <p:nvPr/>
        </p:nvSpPr>
        <p:spPr>
          <a:xfrm>
            <a:off x="4732954" y="3545404"/>
            <a:ext cx="577872" cy="4816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DA27D0-D710-6A42-B8D9-425AD55D1DF6}"/>
              </a:ext>
            </a:extLst>
          </p:cNvPr>
          <p:cNvSpPr/>
          <p:nvPr/>
        </p:nvSpPr>
        <p:spPr>
          <a:xfrm>
            <a:off x="6054750" y="3540545"/>
            <a:ext cx="533153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EA8715-D8E8-6D47-828B-8C5339AEDC18}"/>
              </a:ext>
            </a:extLst>
          </p:cNvPr>
          <p:cNvSpPr/>
          <p:nvPr/>
        </p:nvSpPr>
        <p:spPr>
          <a:xfrm>
            <a:off x="8661734" y="3556218"/>
            <a:ext cx="52454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0E22CE-F474-B24D-B7D5-334743A56BD4}"/>
              </a:ext>
            </a:extLst>
          </p:cNvPr>
          <p:cNvSpPr/>
          <p:nvPr/>
        </p:nvSpPr>
        <p:spPr>
          <a:xfrm>
            <a:off x="9351490" y="3548105"/>
            <a:ext cx="548347" cy="4816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A2AD73-7007-8844-B3A5-5E142D15F868}"/>
              </a:ext>
            </a:extLst>
          </p:cNvPr>
          <p:cNvSpPr/>
          <p:nvPr/>
        </p:nvSpPr>
        <p:spPr>
          <a:xfrm>
            <a:off x="9990154" y="3556865"/>
            <a:ext cx="548347" cy="4816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2D0A3E-D4A9-D244-97AF-249EE8440B9B}"/>
              </a:ext>
            </a:extLst>
          </p:cNvPr>
          <p:cNvSpPr/>
          <p:nvPr/>
        </p:nvSpPr>
        <p:spPr>
          <a:xfrm>
            <a:off x="6678220" y="3548105"/>
            <a:ext cx="533153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409D5D-117F-5042-A009-44090AE66C72}"/>
              </a:ext>
            </a:extLst>
          </p:cNvPr>
          <p:cNvCxnSpPr>
            <a:cxnSpLocks/>
            <a:stCxn id="31" idx="0"/>
            <a:endCxn id="8" idx="2"/>
          </p:cNvCxnSpPr>
          <p:nvPr/>
        </p:nvCxnSpPr>
        <p:spPr>
          <a:xfrm flipH="1" flipV="1">
            <a:off x="2828763" y="4012443"/>
            <a:ext cx="42004" cy="131189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542F1B-CCD9-734F-97B0-FE49EA760C0E}"/>
              </a:ext>
            </a:extLst>
          </p:cNvPr>
          <p:cNvCxnSpPr>
            <a:cxnSpLocks/>
            <a:stCxn id="31" idx="0"/>
            <a:endCxn id="25" idx="2"/>
          </p:cNvCxnSpPr>
          <p:nvPr/>
        </p:nvCxnSpPr>
        <p:spPr>
          <a:xfrm flipV="1">
            <a:off x="2870767" y="4027887"/>
            <a:ext cx="725126" cy="129645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6CDECD-71A7-124C-B8A6-E6AB22621BCC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2870767" y="4022151"/>
            <a:ext cx="1426602" cy="130218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36D932-2E06-ED4D-B20A-C2A276145B9E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flipV="1">
            <a:off x="2870767" y="4027009"/>
            <a:ext cx="2151123" cy="129732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42F1808-C594-4046-B2FE-88169836704C}"/>
              </a:ext>
            </a:extLst>
          </p:cNvPr>
          <p:cNvCxnSpPr>
            <a:cxnSpLocks/>
          </p:cNvCxnSpPr>
          <p:nvPr/>
        </p:nvCxnSpPr>
        <p:spPr>
          <a:xfrm flipV="1">
            <a:off x="5819727" y="3953072"/>
            <a:ext cx="503232" cy="125931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13E847-F6A8-4C48-B639-54495D1FAB2B}"/>
              </a:ext>
            </a:extLst>
          </p:cNvPr>
          <p:cNvCxnSpPr>
            <a:cxnSpLocks/>
            <a:stCxn id="34" idx="0"/>
            <a:endCxn id="40" idx="2"/>
          </p:cNvCxnSpPr>
          <p:nvPr/>
        </p:nvCxnSpPr>
        <p:spPr>
          <a:xfrm flipV="1">
            <a:off x="5826323" y="4029710"/>
            <a:ext cx="1118474" cy="119035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49B120-B178-E041-8513-A293DDE3C009}"/>
              </a:ext>
            </a:extLst>
          </p:cNvPr>
          <p:cNvCxnSpPr>
            <a:cxnSpLocks/>
            <a:stCxn id="32" idx="0"/>
            <a:endCxn id="35" idx="2"/>
          </p:cNvCxnSpPr>
          <p:nvPr/>
        </p:nvCxnSpPr>
        <p:spPr>
          <a:xfrm flipV="1">
            <a:off x="8136459" y="4037823"/>
            <a:ext cx="787547" cy="11822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C45CB04-06D1-FB48-9A38-002BEB375A4E}"/>
              </a:ext>
            </a:extLst>
          </p:cNvPr>
          <p:cNvCxnSpPr>
            <a:cxnSpLocks/>
            <a:stCxn id="32" idx="0"/>
            <a:endCxn id="11" idx="2"/>
          </p:cNvCxnSpPr>
          <p:nvPr/>
        </p:nvCxnSpPr>
        <p:spPr>
          <a:xfrm flipH="1" flipV="1">
            <a:off x="7550385" y="4037823"/>
            <a:ext cx="586074" cy="118224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D5EF7E-5487-3C4D-B153-A58CB3EB2B92}"/>
              </a:ext>
            </a:extLst>
          </p:cNvPr>
          <p:cNvCxnSpPr>
            <a:cxnSpLocks/>
            <a:stCxn id="32" idx="0"/>
            <a:endCxn id="39" idx="2"/>
          </p:cNvCxnSpPr>
          <p:nvPr/>
        </p:nvCxnSpPr>
        <p:spPr>
          <a:xfrm flipV="1">
            <a:off x="8136459" y="4038470"/>
            <a:ext cx="2127869" cy="118159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5E9ADA-7D73-614D-8E86-2968CAC37F53}"/>
              </a:ext>
            </a:extLst>
          </p:cNvPr>
          <p:cNvCxnSpPr/>
          <p:nvPr/>
        </p:nvCxnSpPr>
        <p:spPr>
          <a:xfrm>
            <a:off x="1838351" y="3191435"/>
            <a:ext cx="34724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E7FD773-EFAF-694F-9B00-2A48E4A0C30D}"/>
              </a:ext>
            </a:extLst>
          </p:cNvPr>
          <p:cNvCxnSpPr>
            <a:cxnSpLocks/>
          </p:cNvCxnSpPr>
          <p:nvPr/>
        </p:nvCxnSpPr>
        <p:spPr>
          <a:xfrm>
            <a:off x="5436519" y="3191435"/>
            <a:ext cx="177485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F8AB0B-BA36-2C49-935C-D54721BDB9CE}"/>
              </a:ext>
            </a:extLst>
          </p:cNvPr>
          <p:cNvCxnSpPr>
            <a:cxnSpLocks/>
          </p:cNvCxnSpPr>
          <p:nvPr/>
        </p:nvCxnSpPr>
        <p:spPr>
          <a:xfrm>
            <a:off x="7288113" y="3191435"/>
            <a:ext cx="327039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32A0965-4E54-D748-B2D2-D29CF43DAD87}"/>
              </a:ext>
            </a:extLst>
          </p:cNvPr>
          <p:cNvSpPr txBox="1"/>
          <p:nvPr/>
        </p:nvSpPr>
        <p:spPr>
          <a:xfrm>
            <a:off x="2235041" y="2693895"/>
            <a:ext cx="1799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Round Robin part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A2DF56-F43F-9F40-8694-6C520D6DCA3A}"/>
              </a:ext>
            </a:extLst>
          </p:cNvPr>
          <p:cNvSpPr txBox="1"/>
          <p:nvPr/>
        </p:nvSpPr>
        <p:spPr>
          <a:xfrm>
            <a:off x="5428272" y="2700848"/>
            <a:ext cx="1799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Round Robin part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A20B731-26B9-C242-ADF7-AEE2F0AA2BE1}"/>
              </a:ext>
            </a:extLst>
          </p:cNvPr>
          <p:cNvSpPr txBox="1"/>
          <p:nvPr/>
        </p:nvSpPr>
        <p:spPr>
          <a:xfrm>
            <a:off x="8023360" y="2657725"/>
            <a:ext cx="1799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Round Robin part 3</a:t>
            </a:r>
          </a:p>
        </p:txBody>
      </p:sp>
    </p:spTree>
    <p:extLst>
      <p:ext uri="{BB962C8B-B14F-4D97-AF65-F5344CB8AC3E}">
        <p14:creationId xmlns:p14="http://schemas.microsoft.com/office/powerpoint/2010/main" val="237175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0D02-AD2C-574E-A631-7126DF15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0"/>
            <a:ext cx="5544671" cy="1325563"/>
          </a:xfrm>
        </p:spPr>
        <p:txBody>
          <a:bodyPr/>
          <a:lstStyle/>
          <a:p>
            <a:r>
              <a:rPr lang="en-US" dirty="0"/>
              <a:t>The scheduler function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C86D5B3-274A-0A4A-9885-A9268D50C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6540" y="197225"/>
            <a:ext cx="6265813" cy="6598022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53375A-7F2E-E340-8256-E25F829DAF24}"/>
              </a:ext>
            </a:extLst>
          </p:cNvPr>
          <p:cNvCxnSpPr>
            <a:cxnSpLocks/>
          </p:cNvCxnSpPr>
          <p:nvPr/>
        </p:nvCxnSpPr>
        <p:spPr>
          <a:xfrm>
            <a:off x="255494" y="990600"/>
            <a:ext cx="540123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989CE9-5F4B-7742-8C3C-F2D2803EDB2E}"/>
              </a:ext>
            </a:extLst>
          </p:cNvPr>
          <p:cNvSpPr txBox="1"/>
          <p:nvPr/>
        </p:nvSpPr>
        <p:spPr>
          <a:xfrm>
            <a:off x="255494" y="1325563"/>
            <a:ext cx="554467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Per-CPU process scheduler.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CPU calls scheduler() after setting itself up.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Scheduler never returns.  It loops, doing: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choose a process to run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call </a:t>
            </a:r>
            <a:r>
              <a:rPr lang="en-US" dirty="0" err="1"/>
              <a:t>swtch</a:t>
            </a:r>
            <a:r>
              <a:rPr lang="en-US" dirty="0"/>
              <a:t>() to start running that process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eventually that process transfers control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via </a:t>
            </a:r>
            <a:r>
              <a:rPr lang="en-US" dirty="0" err="1"/>
              <a:t>swtch</a:t>
            </a:r>
            <a:r>
              <a:rPr lang="en-US" dirty="0"/>
              <a:t> back to the scheduler.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386B1-49AC-E14A-B701-EE73FC2EFAF4}"/>
              </a:ext>
            </a:extLst>
          </p:cNvPr>
          <p:cNvSpPr txBox="1"/>
          <p:nvPr/>
        </p:nvSpPr>
        <p:spPr>
          <a:xfrm>
            <a:off x="4554071" y="6317225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proc.c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752F96-6CCF-3444-97EB-8ACA7F770E3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656729" y="6149789"/>
            <a:ext cx="340659" cy="352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F1F1C7-652F-A440-A47B-51D51DC15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39623"/>
              </p:ext>
            </p:extLst>
          </p:nvPr>
        </p:nvGraphicFramePr>
        <p:xfrm>
          <a:off x="645459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DD373B-F923-A94F-8FC2-3619D4DAFF26}"/>
              </a:ext>
            </a:extLst>
          </p:cNvPr>
          <p:cNvSpPr txBox="1"/>
          <p:nvPr/>
        </p:nvSpPr>
        <p:spPr>
          <a:xfrm>
            <a:off x="825270" y="430966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686497-9EB7-3448-88DF-9E8612FD0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557595"/>
              </p:ext>
            </p:extLst>
          </p:nvPr>
        </p:nvGraphicFramePr>
        <p:xfrm>
          <a:off x="2415853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5B33631-9B46-F848-9B84-27405872A8F1}"/>
              </a:ext>
            </a:extLst>
          </p:cNvPr>
          <p:cNvSpPr txBox="1"/>
          <p:nvPr/>
        </p:nvSpPr>
        <p:spPr>
          <a:xfrm>
            <a:off x="2603815" y="42965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D9C4639-35F7-D243-90F1-F12B307F4C26}"/>
              </a:ext>
            </a:extLst>
          </p:cNvPr>
          <p:cNvSpPr/>
          <p:nvPr/>
        </p:nvSpPr>
        <p:spPr>
          <a:xfrm>
            <a:off x="317990" y="4707860"/>
            <a:ext cx="206188" cy="197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D84EA9F-7A86-5644-AF03-439CC7B565B5}"/>
              </a:ext>
            </a:extLst>
          </p:cNvPr>
          <p:cNvSpPr/>
          <p:nvPr/>
        </p:nvSpPr>
        <p:spPr>
          <a:xfrm>
            <a:off x="2088384" y="4730272"/>
            <a:ext cx="206188" cy="197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4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0D02-AD2C-574E-A631-7126DF15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0"/>
            <a:ext cx="5544671" cy="1325563"/>
          </a:xfrm>
        </p:spPr>
        <p:txBody>
          <a:bodyPr/>
          <a:lstStyle/>
          <a:p>
            <a:r>
              <a:rPr lang="en-US" dirty="0"/>
              <a:t>The scheduler function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C86D5B3-274A-0A4A-9885-A9268D50C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6540" y="197225"/>
            <a:ext cx="6265813" cy="6598022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53375A-7F2E-E340-8256-E25F829DAF24}"/>
              </a:ext>
            </a:extLst>
          </p:cNvPr>
          <p:cNvCxnSpPr>
            <a:cxnSpLocks/>
          </p:cNvCxnSpPr>
          <p:nvPr/>
        </p:nvCxnSpPr>
        <p:spPr>
          <a:xfrm>
            <a:off x="255494" y="990600"/>
            <a:ext cx="540123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989CE9-5F4B-7742-8C3C-F2D2803EDB2E}"/>
              </a:ext>
            </a:extLst>
          </p:cNvPr>
          <p:cNvSpPr txBox="1"/>
          <p:nvPr/>
        </p:nvSpPr>
        <p:spPr>
          <a:xfrm>
            <a:off x="255494" y="1325563"/>
            <a:ext cx="554467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Per-CPU process scheduler.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CPU calls scheduler() after setting itself up.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Scheduler never returns.  It loops, doing: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choose a process to run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call </a:t>
            </a:r>
            <a:r>
              <a:rPr lang="en-US" dirty="0" err="1"/>
              <a:t>swtch</a:t>
            </a:r>
            <a:r>
              <a:rPr lang="en-US" dirty="0"/>
              <a:t>() to start running that process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eventually that process transfers control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via </a:t>
            </a:r>
            <a:r>
              <a:rPr lang="en-US" dirty="0" err="1"/>
              <a:t>swtch</a:t>
            </a:r>
            <a:r>
              <a:rPr lang="en-US" dirty="0"/>
              <a:t> back to the scheduler.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386B1-49AC-E14A-B701-EE73FC2EFAF4}"/>
              </a:ext>
            </a:extLst>
          </p:cNvPr>
          <p:cNvSpPr txBox="1"/>
          <p:nvPr/>
        </p:nvSpPr>
        <p:spPr>
          <a:xfrm>
            <a:off x="4554071" y="6317225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proc.c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752F96-6CCF-3444-97EB-8ACA7F770E3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656729" y="6149789"/>
            <a:ext cx="340659" cy="352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F1F1C7-652F-A440-A47B-51D51DC15DB7}"/>
              </a:ext>
            </a:extLst>
          </p:cNvPr>
          <p:cNvGraphicFramePr>
            <a:graphicFrameLocks noGrp="1"/>
          </p:cNvGraphicFramePr>
          <p:nvPr/>
        </p:nvGraphicFramePr>
        <p:xfrm>
          <a:off x="645459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DD373B-F923-A94F-8FC2-3619D4DAFF26}"/>
              </a:ext>
            </a:extLst>
          </p:cNvPr>
          <p:cNvSpPr txBox="1"/>
          <p:nvPr/>
        </p:nvSpPr>
        <p:spPr>
          <a:xfrm>
            <a:off x="825270" y="430966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686497-9EB7-3448-88DF-9E8612FD04E1}"/>
              </a:ext>
            </a:extLst>
          </p:cNvPr>
          <p:cNvGraphicFramePr>
            <a:graphicFrameLocks noGrp="1"/>
          </p:cNvGraphicFramePr>
          <p:nvPr/>
        </p:nvGraphicFramePr>
        <p:xfrm>
          <a:off x="2415853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5B33631-9B46-F848-9B84-27405872A8F1}"/>
              </a:ext>
            </a:extLst>
          </p:cNvPr>
          <p:cNvSpPr txBox="1"/>
          <p:nvPr/>
        </p:nvSpPr>
        <p:spPr>
          <a:xfrm>
            <a:off x="2603815" y="42965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D9C4639-35F7-D243-90F1-F12B307F4C26}"/>
              </a:ext>
            </a:extLst>
          </p:cNvPr>
          <p:cNvSpPr/>
          <p:nvPr/>
        </p:nvSpPr>
        <p:spPr>
          <a:xfrm>
            <a:off x="317990" y="4707860"/>
            <a:ext cx="206188" cy="197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D84EA9F-7A86-5644-AF03-439CC7B565B5}"/>
              </a:ext>
            </a:extLst>
          </p:cNvPr>
          <p:cNvSpPr/>
          <p:nvPr/>
        </p:nvSpPr>
        <p:spPr>
          <a:xfrm>
            <a:off x="2088384" y="4730272"/>
            <a:ext cx="206188" cy="197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0D02-AD2C-574E-A631-7126DF15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0"/>
            <a:ext cx="5544671" cy="1325563"/>
          </a:xfrm>
        </p:spPr>
        <p:txBody>
          <a:bodyPr/>
          <a:lstStyle/>
          <a:p>
            <a:r>
              <a:rPr lang="en-US" dirty="0"/>
              <a:t>The scheduler function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C86D5B3-274A-0A4A-9885-A9268D50C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6540" y="197225"/>
            <a:ext cx="6265813" cy="6598022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53375A-7F2E-E340-8256-E25F829DAF24}"/>
              </a:ext>
            </a:extLst>
          </p:cNvPr>
          <p:cNvCxnSpPr>
            <a:cxnSpLocks/>
          </p:cNvCxnSpPr>
          <p:nvPr/>
        </p:nvCxnSpPr>
        <p:spPr>
          <a:xfrm>
            <a:off x="255494" y="990600"/>
            <a:ext cx="540123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989CE9-5F4B-7742-8C3C-F2D2803EDB2E}"/>
              </a:ext>
            </a:extLst>
          </p:cNvPr>
          <p:cNvSpPr txBox="1"/>
          <p:nvPr/>
        </p:nvSpPr>
        <p:spPr>
          <a:xfrm>
            <a:off x="255494" y="1325563"/>
            <a:ext cx="554467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Per-CPU process scheduler.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CPU calls scheduler() after setting itself up.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Scheduler never returns.  It loops, doing: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choose a process to run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call </a:t>
            </a:r>
            <a:r>
              <a:rPr lang="en-US" dirty="0" err="1"/>
              <a:t>swtch</a:t>
            </a:r>
            <a:r>
              <a:rPr lang="en-US" dirty="0"/>
              <a:t>() to start running that process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eventually that process transfers control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via </a:t>
            </a:r>
            <a:r>
              <a:rPr lang="en-US" dirty="0" err="1"/>
              <a:t>swtch</a:t>
            </a:r>
            <a:r>
              <a:rPr lang="en-US" dirty="0"/>
              <a:t> back to the scheduler.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386B1-49AC-E14A-B701-EE73FC2EFAF4}"/>
              </a:ext>
            </a:extLst>
          </p:cNvPr>
          <p:cNvSpPr txBox="1"/>
          <p:nvPr/>
        </p:nvSpPr>
        <p:spPr>
          <a:xfrm>
            <a:off x="4554071" y="6317225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proc.c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752F96-6CCF-3444-97EB-8ACA7F770E3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656729" y="6149789"/>
            <a:ext cx="340659" cy="352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F1F1C7-652F-A440-A47B-51D51DC15DB7}"/>
              </a:ext>
            </a:extLst>
          </p:cNvPr>
          <p:cNvGraphicFramePr>
            <a:graphicFrameLocks noGrp="1"/>
          </p:cNvGraphicFramePr>
          <p:nvPr/>
        </p:nvGraphicFramePr>
        <p:xfrm>
          <a:off x="645459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DD373B-F923-A94F-8FC2-3619D4DAFF26}"/>
              </a:ext>
            </a:extLst>
          </p:cNvPr>
          <p:cNvSpPr txBox="1"/>
          <p:nvPr/>
        </p:nvSpPr>
        <p:spPr>
          <a:xfrm>
            <a:off x="825270" y="430966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686497-9EB7-3448-88DF-9E8612FD04E1}"/>
              </a:ext>
            </a:extLst>
          </p:cNvPr>
          <p:cNvGraphicFramePr>
            <a:graphicFrameLocks noGrp="1"/>
          </p:cNvGraphicFramePr>
          <p:nvPr/>
        </p:nvGraphicFramePr>
        <p:xfrm>
          <a:off x="2415853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5B33631-9B46-F848-9B84-27405872A8F1}"/>
              </a:ext>
            </a:extLst>
          </p:cNvPr>
          <p:cNvSpPr txBox="1"/>
          <p:nvPr/>
        </p:nvSpPr>
        <p:spPr>
          <a:xfrm>
            <a:off x="2603815" y="42965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D9C4639-35F7-D243-90F1-F12B307F4C26}"/>
              </a:ext>
            </a:extLst>
          </p:cNvPr>
          <p:cNvSpPr/>
          <p:nvPr/>
        </p:nvSpPr>
        <p:spPr>
          <a:xfrm>
            <a:off x="317990" y="4953537"/>
            <a:ext cx="206188" cy="197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D84EA9F-7A86-5644-AF03-439CC7B565B5}"/>
              </a:ext>
            </a:extLst>
          </p:cNvPr>
          <p:cNvSpPr/>
          <p:nvPr/>
        </p:nvSpPr>
        <p:spPr>
          <a:xfrm>
            <a:off x="2088384" y="4730272"/>
            <a:ext cx="206188" cy="197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7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0D02-AD2C-574E-A631-7126DF15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0"/>
            <a:ext cx="5544671" cy="1325563"/>
          </a:xfrm>
        </p:spPr>
        <p:txBody>
          <a:bodyPr/>
          <a:lstStyle/>
          <a:p>
            <a:r>
              <a:rPr lang="en-US" dirty="0"/>
              <a:t>The scheduler function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C86D5B3-274A-0A4A-9885-A9268D50C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6540" y="197225"/>
            <a:ext cx="6265813" cy="6598022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53375A-7F2E-E340-8256-E25F829DAF24}"/>
              </a:ext>
            </a:extLst>
          </p:cNvPr>
          <p:cNvCxnSpPr>
            <a:cxnSpLocks/>
          </p:cNvCxnSpPr>
          <p:nvPr/>
        </p:nvCxnSpPr>
        <p:spPr>
          <a:xfrm>
            <a:off x="255494" y="990600"/>
            <a:ext cx="540123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989CE9-5F4B-7742-8C3C-F2D2803EDB2E}"/>
              </a:ext>
            </a:extLst>
          </p:cNvPr>
          <p:cNvSpPr txBox="1"/>
          <p:nvPr/>
        </p:nvSpPr>
        <p:spPr>
          <a:xfrm>
            <a:off x="255494" y="1325563"/>
            <a:ext cx="554467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Per-CPU process scheduler.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CPU calls scheduler() after setting itself up.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Scheduler never returns.  It loops, doing: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choose a process to run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call </a:t>
            </a:r>
            <a:r>
              <a:rPr lang="en-US" dirty="0" err="1"/>
              <a:t>swtch</a:t>
            </a:r>
            <a:r>
              <a:rPr lang="en-US" dirty="0"/>
              <a:t>() to start running that process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eventually that process transfers control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via </a:t>
            </a:r>
            <a:r>
              <a:rPr lang="en-US" dirty="0" err="1"/>
              <a:t>swtch</a:t>
            </a:r>
            <a:r>
              <a:rPr lang="en-US" dirty="0"/>
              <a:t> back to the scheduler.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386B1-49AC-E14A-B701-EE73FC2EFAF4}"/>
              </a:ext>
            </a:extLst>
          </p:cNvPr>
          <p:cNvSpPr txBox="1"/>
          <p:nvPr/>
        </p:nvSpPr>
        <p:spPr>
          <a:xfrm>
            <a:off x="4554071" y="6317225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proc.c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752F96-6CCF-3444-97EB-8ACA7F770E3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656729" y="6149789"/>
            <a:ext cx="340659" cy="352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F1F1C7-652F-A440-A47B-51D51DC15DB7}"/>
              </a:ext>
            </a:extLst>
          </p:cNvPr>
          <p:cNvGraphicFramePr>
            <a:graphicFrameLocks noGrp="1"/>
          </p:cNvGraphicFramePr>
          <p:nvPr/>
        </p:nvGraphicFramePr>
        <p:xfrm>
          <a:off x="645459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DD373B-F923-A94F-8FC2-3619D4DAFF26}"/>
              </a:ext>
            </a:extLst>
          </p:cNvPr>
          <p:cNvSpPr txBox="1"/>
          <p:nvPr/>
        </p:nvSpPr>
        <p:spPr>
          <a:xfrm>
            <a:off x="825270" y="430966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686497-9EB7-3448-88DF-9E8612FD04E1}"/>
              </a:ext>
            </a:extLst>
          </p:cNvPr>
          <p:cNvGraphicFramePr>
            <a:graphicFrameLocks noGrp="1"/>
          </p:cNvGraphicFramePr>
          <p:nvPr/>
        </p:nvGraphicFramePr>
        <p:xfrm>
          <a:off x="2415853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5B33631-9B46-F848-9B84-27405872A8F1}"/>
              </a:ext>
            </a:extLst>
          </p:cNvPr>
          <p:cNvSpPr txBox="1"/>
          <p:nvPr/>
        </p:nvSpPr>
        <p:spPr>
          <a:xfrm>
            <a:off x="2603815" y="42965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D9C4639-35F7-D243-90F1-F12B307F4C26}"/>
              </a:ext>
            </a:extLst>
          </p:cNvPr>
          <p:cNvSpPr/>
          <p:nvPr/>
        </p:nvSpPr>
        <p:spPr>
          <a:xfrm>
            <a:off x="317990" y="5201713"/>
            <a:ext cx="206188" cy="197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D84EA9F-7A86-5644-AF03-439CC7B565B5}"/>
              </a:ext>
            </a:extLst>
          </p:cNvPr>
          <p:cNvSpPr/>
          <p:nvPr/>
        </p:nvSpPr>
        <p:spPr>
          <a:xfrm>
            <a:off x="2088384" y="4730272"/>
            <a:ext cx="206188" cy="197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39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0D02-AD2C-574E-A631-7126DF15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0"/>
            <a:ext cx="5544671" cy="1325563"/>
          </a:xfrm>
        </p:spPr>
        <p:txBody>
          <a:bodyPr/>
          <a:lstStyle/>
          <a:p>
            <a:r>
              <a:rPr lang="en-US" dirty="0"/>
              <a:t>The scheduler function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C86D5B3-274A-0A4A-9885-A9268D50C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6540" y="197225"/>
            <a:ext cx="6265813" cy="6598022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53375A-7F2E-E340-8256-E25F829DAF24}"/>
              </a:ext>
            </a:extLst>
          </p:cNvPr>
          <p:cNvCxnSpPr>
            <a:cxnSpLocks/>
          </p:cNvCxnSpPr>
          <p:nvPr/>
        </p:nvCxnSpPr>
        <p:spPr>
          <a:xfrm>
            <a:off x="255494" y="990600"/>
            <a:ext cx="540123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989CE9-5F4B-7742-8C3C-F2D2803EDB2E}"/>
              </a:ext>
            </a:extLst>
          </p:cNvPr>
          <p:cNvSpPr txBox="1"/>
          <p:nvPr/>
        </p:nvSpPr>
        <p:spPr>
          <a:xfrm>
            <a:off x="255494" y="1325563"/>
            <a:ext cx="554467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Per-CPU process scheduler.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CPU calls scheduler() after setting itself up.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Scheduler never returns.  It loops, doing: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choose a process to run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call </a:t>
            </a:r>
            <a:r>
              <a:rPr lang="en-US" dirty="0" err="1"/>
              <a:t>swtch</a:t>
            </a:r>
            <a:r>
              <a:rPr lang="en-US" dirty="0"/>
              <a:t>() to start running that process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eventually that process transfers control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via </a:t>
            </a:r>
            <a:r>
              <a:rPr lang="en-US" dirty="0" err="1"/>
              <a:t>swtch</a:t>
            </a:r>
            <a:r>
              <a:rPr lang="en-US" dirty="0"/>
              <a:t> back to the scheduler.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386B1-49AC-E14A-B701-EE73FC2EFAF4}"/>
              </a:ext>
            </a:extLst>
          </p:cNvPr>
          <p:cNvSpPr txBox="1"/>
          <p:nvPr/>
        </p:nvSpPr>
        <p:spPr>
          <a:xfrm>
            <a:off x="4554071" y="6317225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proc.c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752F96-6CCF-3444-97EB-8ACA7F770E3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656729" y="6149789"/>
            <a:ext cx="340659" cy="352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F1F1C7-652F-A440-A47B-51D51DC15DB7}"/>
              </a:ext>
            </a:extLst>
          </p:cNvPr>
          <p:cNvGraphicFramePr>
            <a:graphicFrameLocks noGrp="1"/>
          </p:cNvGraphicFramePr>
          <p:nvPr/>
        </p:nvGraphicFramePr>
        <p:xfrm>
          <a:off x="645459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DD373B-F923-A94F-8FC2-3619D4DAFF26}"/>
              </a:ext>
            </a:extLst>
          </p:cNvPr>
          <p:cNvSpPr txBox="1"/>
          <p:nvPr/>
        </p:nvSpPr>
        <p:spPr>
          <a:xfrm>
            <a:off x="825270" y="430966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686497-9EB7-3448-88DF-9E8612FD04E1}"/>
              </a:ext>
            </a:extLst>
          </p:cNvPr>
          <p:cNvGraphicFramePr>
            <a:graphicFrameLocks noGrp="1"/>
          </p:cNvGraphicFramePr>
          <p:nvPr/>
        </p:nvGraphicFramePr>
        <p:xfrm>
          <a:off x="2415853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5B33631-9B46-F848-9B84-27405872A8F1}"/>
              </a:ext>
            </a:extLst>
          </p:cNvPr>
          <p:cNvSpPr txBox="1"/>
          <p:nvPr/>
        </p:nvSpPr>
        <p:spPr>
          <a:xfrm>
            <a:off x="2603815" y="42965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D9C4639-35F7-D243-90F1-F12B307F4C26}"/>
              </a:ext>
            </a:extLst>
          </p:cNvPr>
          <p:cNvSpPr/>
          <p:nvPr/>
        </p:nvSpPr>
        <p:spPr>
          <a:xfrm>
            <a:off x="317990" y="5201713"/>
            <a:ext cx="206188" cy="19722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D84EA9F-7A86-5644-AF03-439CC7B565B5}"/>
              </a:ext>
            </a:extLst>
          </p:cNvPr>
          <p:cNvSpPr/>
          <p:nvPr/>
        </p:nvSpPr>
        <p:spPr>
          <a:xfrm>
            <a:off x="5509071" y="4837054"/>
            <a:ext cx="206188" cy="197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5F7F0B1-773E-D94A-9D34-32C8DE0EDEC9}"/>
              </a:ext>
            </a:extLst>
          </p:cNvPr>
          <p:cNvSpPr/>
          <p:nvPr/>
        </p:nvSpPr>
        <p:spPr>
          <a:xfrm>
            <a:off x="2119760" y="4678433"/>
            <a:ext cx="206188" cy="19722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61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0D02-AD2C-574E-A631-7126DF15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0"/>
            <a:ext cx="5544671" cy="1325563"/>
          </a:xfrm>
        </p:spPr>
        <p:txBody>
          <a:bodyPr/>
          <a:lstStyle/>
          <a:p>
            <a:r>
              <a:rPr lang="en-US" dirty="0"/>
              <a:t>The scheduler function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C86D5B3-274A-0A4A-9885-A9268D50C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6540" y="197225"/>
            <a:ext cx="6265813" cy="6598022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53375A-7F2E-E340-8256-E25F829DAF24}"/>
              </a:ext>
            </a:extLst>
          </p:cNvPr>
          <p:cNvCxnSpPr>
            <a:cxnSpLocks/>
          </p:cNvCxnSpPr>
          <p:nvPr/>
        </p:nvCxnSpPr>
        <p:spPr>
          <a:xfrm>
            <a:off x="255494" y="990600"/>
            <a:ext cx="540123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989CE9-5F4B-7742-8C3C-F2D2803EDB2E}"/>
              </a:ext>
            </a:extLst>
          </p:cNvPr>
          <p:cNvSpPr txBox="1"/>
          <p:nvPr/>
        </p:nvSpPr>
        <p:spPr>
          <a:xfrm>
            <a:off x="255494" y="1325563"/>
            <a:ext cx="554467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Per-CPU process scheduler.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CPU calls scheduler() after setting itself up.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Scheduler never returns.  It loops, doing: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choose a process to run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call </a:t>
            </a:r>
            <a:r>
              <a:rPr lang="en-US" dirty="0" err="1"/>
              <a:t>swtch</a:t>
            </a:r>
            <a:r>
              <a:rPr lang="en-US" dirty="0"/>
              <a:t>() to start running that process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eventually that process transfers control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via </a:t>
            </a:r>
            <a:r>
              <a:rPr lang="en-US" dirty="0" err="1"/>
              <a:t>swtch</a:t>
            </a:r>
            <a:r>
              <a:rPr lang="en-US" dirty="0"/>
              <a:t> back to the scheduler.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386B1-49AC-E14A-B701-EE73FC2EFAF4}"/>
              </a:ext>
            </a:extLst>
          </p:cNvPr>
          <p:cNvSpPr txBox="1"/>
          <p:nvPr/>
        </p:nvSpPr>
        <p:spPr>
          <a:xfrm>
            <a:off x="4554071" y="6317225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proc.c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752F96-6CCF-3444-97EB-8ACA7F770E3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656729" y="6149789"/>
            <a:ext cx="340659" cy="352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F1F1C7-652F-A440-A47B-51D51DC15DB7}"/>
              </a:ext>
            </a:extLst>
          </p:cNvPr>
          <p:cNvGraphicFramePr>
            <a:graphicFrameLocks noGrp="1"/>
          </p:cNvGraphicFramePr>
          <p:nvPr/>
        </p:nvGraphicFramePr>
        <p:xfrm>
          <a:off x="645459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DD373B-F923-A94F-8FC2-3619D4DAFF26}"/>
              </a:ext>
            </a:extLst>
          </p:cNvPr>
          <p:cNvSpPr txBox="1"/>
          <p:nvPr/>
        </p:nvSpPr>
        <p:spPr>
          <a:xfrm>
            <a:off x="825270" y="430966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686497-9EB7-3448-88DF-9E8612FD04E1}"/>
              </a:ext>
            </a:extLst>
          </p:cNvPr>
          <p:cNvGraphicFramePr>
            <a:graphicFrameLocks noGrp="1"/>
          </p:cNvGraphicFramePr>
          <p:nvPr/>
        </p:nvGraphicFramePr>
        <p:xfrm>
          <a:off x="2415853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5B33631-9B46-F848-9B84-27405872A8F1}"/>
              </a:ext>
            </a:extLst>
          </p:cNvPr>
          <p:cNvSpPr txBox="1"/>
          <p:nvPr/>
        </p:nvSpPr>
        <p:spPr>
          <a:xfrm>
            <a:off x="2603815" y="42965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D9C4639-35F7-D243-90F1-F12B307F4C26}"/>
              </a:ext>
            </a:extLst>
          </p:cNvPr>
          <p:cNvSpPr/>
          <p:nvPr/>
        </p:nvSpPr>
        <p:spPr>
          <a:xfrm>
            <a:off x="317990" y="5201713"/>
            <a:ext cx="206188" cy="19722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D84EA9F-7A86-5644-AF03-439CC7B565B5}"/>
              </a:ext>
            </a:extLst>
          </p:cNvPr>
          <p:cNvSpPr/>
          <p:nvPr/>
        </p:nvSpPr>
        <p:spPr>
          <a:xfrm>
            <a:off x="5509071" y="5952566"/>
            <a:ext cx="206188" cy="197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5F7F0B1-773E-D94A-9D34-32C8DE0EDEC9}"/>
              </a:ext>
            </a:extLst>
          </p:cNvPr>
          <p:cNvSpPr/>
          <p:nvPr/>
        </p:nvSpPr>
        <p:spPr>
          <a:xfrm>
            <a:off x="2119760" y="4678433"/>
            <a:ext cx="206188" cy="19722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57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0D02-AD2C-574E-A631-7126DF15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0"/>
            <a:ext cx="5544671" cy="1325563"/>
          </a:xfrm>
        </p:spPr>
        <p:txBody>
          <a:bodyPr/>
          <a:lstStyle/>
          <a:p>
            <a:r>
              <a:rPr lang="en-US" dirty="0"/>
              <a:t>The scheduler function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C86D5B3-274A-0A4A-9885-A9268D50C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6540" y="197225"/>
            <a:ext cx="6265813" cy="6598022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53375A-7F2E-E340-8256-E25F829DAF24}"/>
              </a:ext>
            </a:extLst>
          </p:cNvPr>
          <p:cNvCxnSpPr>
            <a:cxnSpLocks/>
          </p:cNvCxnSpPr>
          <p:nvPr/>
        </p:nvCxnSpPr>
        <p:spPr>
          <a:xfrm>
            <a:off x="255494" y="990600"/>
            <a:ext cx="540123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989CE9-5F4B-7742-8C3C-F2D2803EDB2E}"/>
              </a:ext>
            </a:extLst>
          </p:cNvPr>
          <p:cNvSpPr txBox="1"/>
          <p:nvPr/>
        </p:nvSpPr>
        <p:spPr>
          <a:xfrm>
            <a:off x="255494" y="1325563"/>
            <a:ext cx="554467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Per-CPU process scheduler.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CPU calls scheduler() after setting itself up.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Scheduler never returns.  It loops, doing: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choose a process to run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call </a:t>
            </a:r>
            <a:r>
              <a:rPr lang="en-US" dirty="0" err="1"/>
              <a:t>swtch</a:t>
            </a:r>
            <a:r>
              <a:rPr lang="en-US" dirty="0"/>
              <a:t>() to start running that process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eventually that process transfers control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via </a:t>
            </a:r>
            <a:r>
              <a:rPr lang="en-US" dirty="0" err="1"/>
              <a:t>swtch</a:t>
            </a:r>
            <a:r>
              <a:rPr lang="en-US" dirty="0"/>
              <a:t> back to the scheduler.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386B1-49AC-E14A-B701-EE73FC2EFAF4}"/>
              </a:ext>
            </a:extLst>
          </p:cNvPr>
          <p:cNvSpPr txBox="1"/>
          <p:nvPr/>
        </p:nvSpPr>
        <p:spPr>
          <a:xfrm>
            <a:off x="4554071" y="6317225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proc.c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752F96-6CCF-3444-97EB-8ACA7F770E3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656729" y="6149789"/>
            <a:ext cx="340659" cy="352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F1F1C7-652F-A440-A47B-51D51DC15DB7}"/>
              </a:ext>
            </a:extLst>
          </p:cNvPr>
          <p:cNvGraphicFramePr>
            <a:graphicFrameLocks noGrp="1"/>
          </p:cNvGraphicFramePr>
          <p:nvPr/>
        </p:nvGraphicFramePr>
        <p:xfrm>
          <a:off x="645459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DD373B-F923-A94F-8FC2-3619D4DAFF26}"/>
              </a:ext>
            </a:extLst>
          </p:cNvPr>
          <p:cNvSpPr txBox="1"/>
          <p:nvPr/>
        </p:nvSpPr>
        <p:spPr>
          <a:xfrm>
            <a:off x="825270" y="430966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686497-9EB7-3448-88DF-9E8612FD04E1}"/>
              </a:ext>
            </a:extLst>
          </p:cNvPr>
          <p:cNvGraphicFramePr>
            <a:graphicFrameLocks noGrp="1"/>
          </p:cNvGraphicFramePr>
          <p:nvPr/>
        </p:nvGraphicFramePr>
        <p:xfrm>
          <a:off x="2415853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5B33631-9B46-F848-9B84-27405872A8F1}"/>
              </a:ext>
            </a:extLst>
          </p:cNvPr>
          <p:cNvSpPr txBox="1"/>
          <p:nvPr/>
        </p:nvSpPr>
        <p:spPr>
          <a:xfrm>
            <a:off x="2603815" y="42965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D9C4639-35F7-D243-90F1-F12B307F4C26}"/>
              </a:ext>
            </a:extLst>
          </p:cNvPr>
          <p:cNvSpPr/>
          <p:nvPr/>
        </p:nvSpPr>
        <p:spPr>
          <a:xfrm>
            <a:off x="317990" y="5201713"/>
            <a:ext cx="206188" cy="19722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D84EA9F-7A86-5644-AF03-439CC7B565B5}"/>
              </a:ext>
            </a:extLst>
          </p:cNvPr>
          <p:cNvSpPr/>
          <p:nvPr/>
        </p:nvSpPr>
        <p:spPr>
          <a:xfrm>
            <a:off x="5450541" y="2453903"/>
            <a:ext cx="206188" cy="197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5F7F0B1-773E-D94A-9D34-32C8DE0EDEC9}"/>
              </a:ext>
            </a:extLst>
          </p:cNvPr>
          <p:cNvSpPr/>
          <p:nvPr/>
        </p:nvSpPr>
        <p:spPr>
          <a:xfrm>
            <a:off x="2119760" y="4678433"/>
            <a:ext cx="206188" cy="19722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3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0D02-AD2C-574E-A631-7126DF15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0"/>
            <a:ext cx="5544671" cy="1325563"/>
          </a:xfrm>
        </p:spPr>
        <p:txBody>
          <a:bodyPr/>
          <a:lstStyle/>
          <a:p>
            <a:r>
              <a:rPr lang="en-US" dirty="0"/>
              <a:t>The scheduler function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C86D5B3-274A-0A4A-9885-A9268D50C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6540" y="197225"/>
            <a:ext cx="6265813" cy="6598022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53375A-7F2E-E340-8256-E25F829DAF24}"/>
              </a:ext>
            </a:extLst>
          </p:cNvPr>
          <p:cNvCxnSpPr>
            <a:cxnSpLocks/>
          </p:cNvCxnSpPr>
          <p:nvPr/>
        </p:nvCxnSpPr>
        <p:spPr>
          <a:xfrm>
            <a:off x="255494" y="990600"/>
            <a:ext cx="540123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989CE9-5F4B-7742-8C3C-F2D2803EDB2E}"/>
              </a:ext>
            </a:extLst>
          </p:cNvPr>
          <p:cNvSpPr txBox="1"/>
          <p:nvPr/>
        </p:nvSpPr>
        <p:spPr>
          <a:xfrm>
            <a:off x="255494" y="1325563"/>
            <a:ext cx="554467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Per-CPU process scheduler.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CPU calls scheduler() after setting itself up.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Scheduler never returns.  It loops, doing: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choose a process to run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call </a:t>
            </a:r>
            <a:r>
              <a:rPr lang="en-US" dirty="0" err="1"/>
              <a:t>swtch</a:t>
            </a:r>
            <a:r>
              <a:rPr lang="en-US" dirty="0"/>
              <a:t>() to start running that process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eventually that process transfers control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via </a:t>
            </a:r>
            <a:r>
              <a:rPr lang="en-US" dirty="0" err="1"/>
              <a:t>swtch</a:t>
            </a:r>
            <a:r>
              <a:rPr lang="en-US" dirty="0"/>
              <a:t> back to the scheduler.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386B1-49AC-E14A-B701-EE73FC2EFAF4}"/>
              </a:ext>
            </a:extLst>
          </p:cNvPr>
          <p:cNvSpPr txBox="1"/>
          <p:nvPr/>
        </p:nvSpPr>
        <p:spPr>
          <a:xfrm>
            <a:off x="4554071" y="6317225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proc.c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752F96-6CCF-3444-97EB-8ACA7F770E3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656729" y="6149789"/>
            <a:ext cx="340659" cy="352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F1F1C7-652F-A440-A47B-51D51DC15DB7}"/>
              </a:ext>
            </a:extLst>
          </p:cNvPr>
          <p:cNvGraphicFramePr>
            <a:graphicFrameLocks noGrp="1"/>
          </p:cNvGraphicFramePr>
          <p:nvPr/>
        </p:nvGraphicFramePr>
        <p:xfrm>
          <a:off x="645459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DD373B-F923-A94F-8FC2-3619D4DAFF26}"/>
              </a:ext>
            </a:extLst>
          </p:cNvPr>
          <p:cNvSpPr txBox="1"/>
          <p:nvPr/>
        </p:nvSpPr>
        <p:spPr>
          <a:xfrm>
            <a:off x="825270" y="430966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686497-9EB7-3448-88DF-9E8612FD04E1}"/>
              </a:ext>
            </a:extLst>
          </p:cNvPr>
          <p:cNvGraphicFramePr>
            <a:graphicFrameLocks noGrp="1"/>
          </p:cNvGraphicFramePr>
          <p:nvPr/>
        </p:nvGraphicFramePr>
        <p:xfrm>
          <a:off x="2415853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5B33631-9B46-F848-9B84-27405872A8F1}"/>
              </a:ext>
            </a:extLst>
          </p:cNvPr>
          <p:cNvSpPr txBox="1"/>
          <p:nvPr/>
        </p:nvSpPr>
        <p:spPr>
          <a:xfrm>
            <a:off x="2603815" y="42965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D9C4639-35F7-D243-90F1-F12B307F4C26}"/>
              </a:ext>
            </a:extLst>
          </p:cNvPr>
          <p:cNvSpPr/>
          <p:nvPr/>
        </p:nvSpPr>
        <p:spPr>
          <a:xfrm>
            <a:off x="317990" y="5201713"/>
            <a:ext cx="206188" cy="19722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D84EA9F-7A86-5644-AF03-439CC7B565B5}"/>
              </a:ext>
            </a:extLst>
          </p:cNvPr>
          <p:cNvSpPr/>
          <p:nvPr/>
        </p:nvSpPr>
        <p:spPr>
          <a:xfrm>
            <a:off x="5437353" y="2804493"/>
            <a:ext cx="206188" cy="197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5F7F0B1-773E-D94A-9D34-32C8DE0EDEC9}"/>
              </a:ext>
            </a:extLst>
          </p:cNvPr>
          <p:cNvSpPr/>
          <p:nvPr/>
        </p:nvSpPr>
        <p:spPr>
          <a:xfrm>
            <a:off x="2119760" y="4678433"/>
            <a:ext cx="206188" cy="19722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1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6D111-3341-4930-AEBD-A457E54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Switch processes during their execution.</a:t>
            </a:r>
          </a:p>
          <a:p>
            <a:r>
              <a:rPr lang="en-US" dirty="0"/>
              <a:t>Currently, processes run in Round Robin inside your XV6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of processes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3564976" y="3553838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8532488" y="3553837"/>
            <a:ext cx="153672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5890925" y="3553838"/>
            <a:ext cx="548347" cy="4816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6677493" y="3536499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189775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0D02-AD2C-574E-A631-7126DF15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0"/>
            <a:ext cx="5544671" cy="1325563"/>
          </a:xfrm>
        </p:spPr>
        <p:txBody>
          <a:bodyPr/>
          <a:lstStyle/>
          <a:p>
            <a:r>
              <a:rPr lang="en-US" dirty="0"/>
              <a:t>The scheduler function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C86D5B3-274A-0A4A-9885-A9268D50C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6540" y="197225"/>
            <a:ext cx="6265813" cy="6598022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53375A-7F2E-E340-8256-E25F829DAF24}"/>
              </a:ext>
            </a:extLst>
          </p:cNvPr>
          <p:cNvCxnSpPr>
            <a:cxnSpLocks/>
          </p:cNvCxnSpPr>
          <p:nvPr/>
        </p:nvCxnSpPr>
        <p:spPr>
          <a:xfrm>
            <a:off x="255494" y="990600"/>
            <a:ext cx="540123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989CE9-5F4B-7742-8C3C-F2D2803EDB2E}"/>
              </a:ext>
            </a:extLst>
          </p:cNvPr>
          <p:cNvSpPr txBox="1"/>
          <p:nvPr/>
        </p:nvSpPr>
        <p:spPr>
          <a:xfrm>
            <a:off x="255494" y="1325563"/>
            <a:ext cx="554467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Per-CPU process scheduler.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CPU calls scheduler() after setting itself up.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Scheduler never returns.  It loops, doing: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choose a process to run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call </a:t>
            </a:r>
            <a:r>
              <a:rPr lang="en-US" dirty="0" err="1"/>
              <a:t>swtch</a:t>
            </a:r>
            <a:r>
              <a:rPr lang="en-US" dirty="0"/>
              <a:t>() to start running that process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eventually that process transfers control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via </a:t>
            </a:r>
            <a:r>
              <a:rPr lang="en-US" dirty="0" err="1"/>
              <a:t>swtch</a:t>
            </a:r>
            <a:r>
              <a:rPr lang="en-US" dirty="0"/>
              <a:t> back to the scheduler.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386B1-49AC-E14A-B701-EE73FC2EFAF4}"/>
              </a:ext>
            </a:extLst>
          </p:cNvPr>
          <p:cNvSpPr txBox="1"/>
          <p:nvPr/>
        </p:nvSpPr>
        <p:spPr>
          <a:xfrm>
            <a:off x="4554071" y="6317225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proc.c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752F96-6CCF-3444-97EB-8ACA7F770E3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656729" y="6149789"/>
            <a:ext cx="340659" cy="352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F1F1C7-652F-A440-A47B-51D51DC15DB7}"/>
              </a:ext>
            </a:extLst>
          </p:cNvPr>
          <p:cNvGraphicFramePr>
            <a:graphicFrameLocks noGrp="1"/>
          </p:cNvGraphicFramePr>
          <p:nvPr/>
        </p:nvGraphicFramePr>
        <p:xfrm>
          <a:off x="645459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DD373B-F923-A94F-8FC2-3619D4DAFF26}"/>
              </a:ext>
            </a:extLst>
          </p:cNvPr>
          <p:cNvSpPr txBox="1"/>
          <p:nvPr/>
        </p:nvSpPr>
        <p:spPr>
          <a:xfrm>
            <a:off x="825270" y="430966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686497-9EB7-3448-88DF-9E8612FD04E1}"/>
              </a:ext>
            </a:extLst>
          </p:cNvPr>
          <p:cNvGraphicFramePr>
            <a:graphicFrameLocks noGrp="1"/>
          </p:cNvGraphicFramePr>
          <p:nvPr/>
        </p:nvGraphicFramePr>
        <p:xfrm>
          <a:off x="2415853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5B33631-9B46-F848-9B84-27405872A8F1}"/>
              </a:ext>
            </a:extLst>
          </p:cNvPr>
          <p:cNvSpPr txBox="1"/>
          <p:nvPr/>
        </p:nvSpPr>
        <p:spPr>
          <a:xfrm>
            <a:off x="2603815" y="42965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D9C4639-35F7-D243-90F1-F12B307F4C26}"/>
              </a:ext>
            </a:extLst>
          </p:cNvPr>
          <p:cNvSpPr/>
          <p:nvPr/>
        </p:nvSpPr>
        <p:spPr>
          <a:xfrm>
            <a:off x="317990" y="5201713"/>
            <a:ext cx="206188" cy="19722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D84EA9F-7A86-5644-AF03-439CC7B565B5}"/>
              </a:ext>
            </a:extLst>
          </p:cNvPr>
          <p:cNvSpPr/>
          <p:nvPr/>
        </p:nvSpPr>
        <p:spPr>
          <a:xfrm>
            <a:off x="5509071" y="4283705"/>
            <a:ext cx="206188" cy="197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5F7F0B1-773E-D94A-9D34-32C8DE0EDEC9}"/>
              </a:ext>
            </a:extLst>
          </p:cNvPr>
          <p:cNvSpPr/>
          <p:nvPr/>
        </p:nvSpPr>
        <p:spPr>
          <a:xfrm>
            <a:off x="2119760" y="4678433"/>
            <a:ext cx="206188" cy="19722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87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0D02-AD2C-574E-A631-7126DF15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0"/>
            <a:ext cx="5544671" cy="1325563"/>
          </a:xfrm>
        </p:spPr>
        <p:txBody>
          <a:bodyPr/>
          <a:lstStyle/>
          <a:p>
            <a:r>
              <a:rPr lang="en-US" dirty="0"/>
              <a:t>The scheduler function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C86D5B3-274A-0A4A-9885-A9268D50C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6540" y="197225"/>
            <a:ext cx="6265813" cy="6598022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53375A-7F2E-E340-8256-E25F829DAF24}"/>
              </a:ext>
            </a:extLst>
          </p:cNvPr>
          <p:cNvCxnSpPr>
            <a:cxnSpLocks/>
          </p:cNvCxnSpPr>
          <p:nvPr/>
        </p:nvCxnSpPr>
        <p:spPr>
          <a:xfrm>
            <a:off x="255494" y="990600"/>
            <a:ext cx="540123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989CE9-5F4B-7742-8C3C-F2D2803EDB2E}"/>
              </a:ext>
            </a:extLst>
          </p:cNvPr>
          <p:cNvSpPr txBox="1"/>
          <p:nvPr/>
        </p:nvSpPr>
        <p:spPr>
          <a:xfrm>
            <a:off x="255494" y="1325563"/>
            <a:ext cx="554467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Per-CPU process scheduler.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CPU calls scheduler() after setting itself up.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Scheduler never returns.  It loops, doing: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choose a process to run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call </a:t>
            </a:r>
            <a:r>
              <a:rPr lang="en-US" dirty="0" err="1"/>
              <a:t>swtch</a:t>
            </a:r>
            <a:r>
              <a:rPr lang="en-US" dirty="0"/>
              <a:t>() to start running that process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eventually that process transfers control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via </a:t>
            </a:r>
            <a:r>
              <a:rPr lang="en-US" dirty="0" err="1"/>
              <a:t>swtch</a:t>
            </a:r>
            <a:r>
              <a:rPr lang="en-US" dirty="0"/>
              <a:t> back to the scheduler.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386B1-49AC-E14A-B701-EE73FC2EFAF4}"/>
              </a:ext>
            </a:extLst>
          </p:cNvPr>
          <p:cNvSpPr txBox="1"/>
          <p:nvPr/>
        </p:nvSpPr>
        <p:spPr>
          <a:xfrm>
            <a:off x="4554071" y="6317225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proc.c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752F96-6CCF-3444-97EB-8ACA7F770E3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656729" y="6149789"/>
            <a:ext cx="340659" cy="352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F1F1C7-652F-A440-A47B-51D51DC15DB7}"/>
              </a:ext>
            </a:extLst>
          </p:cNvPr>
          <p:cNvGraphicFramePr>
            <a:graphicFrameLocks noGrp="1"/>
          </p:cNvGraphicFramePr>
          <p:nvPr/>
        </p:nvGraphicFramePr>
        <p:xfrm>
          <a:off x="645459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DD373B-F923-A94F-8FC2-3619D4DAFF26}"/>
              </a:ext>
            </a:extLst>
          </p:cNvPr>
          <p:cNvSpPr txBox="1"/>
          <p:nvPr/>
        </p:nvSpPr>
        <p:spPr>
          <a:xfrm>
            <a:off x="825270" y="430966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686497-9EB7-3448-88DF-9E8612FD04E1}"/>
              </a:ext>
            </a:extLst>
          </p:cNvPr>
          <p:cNvGraphicFramePr>
            <a:graphicFrameLocks noGrp="1"/>
          </p:cNvGraphicFramePr>
          <p:nvPr/>
        </p:nvGraphicFramePr>
        <p:xfrm>
          <a:off x="2415853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5B33631-9B46-F848-9B84-27405872A8F1}"/>
              </a:ext>
            </a:extLst>
          </p:cNvPr>
          <p:cNvSpPr txBox="1"/>
          <p:nvPr/>
        </p:nvSpPr>
        <p:spPr>
          <a:xfrm>
            <a:off x="2603815" y="42965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D9C4639-35F7-D243-90F1-F12B307F4C26}"/>
              </a:ext>
            </a:extLst>
          </p:cNvPr>
          <p:cNvSpPr/>
          <p:nvPr/>
        </p:nvSpPr>
        <p:spPr>
          <a:xfrm>
            <a:off x="317990" y="5201713"/>
            <a:ext cx="206188" cy="19722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D84EA9F-7A86-5644-AF03-439CC7B565B5}"/>
              </a:ext>
            </a:extLst>
          </p:cNvPr>
          <p:cNvSpPr/>
          <p:nvPr/>
        </p:nvSpPr>
        <p:spPr>
          <a:xfrm>
            <a:off x="5509071" y="4678432"/>
            <a:ext cx="206188" cy="197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5F7F0B1-773E-D94A-9D34-32C8DE0EDEC9}"/>
              </a:ext>
            </a:extLst>
          </p:cNvPr>
          <p:cNvSpPr/>
          <p:nvPr/>
        </p:nvSpPr>
        <p:spPr>
          <a:xfrm>
            <a:off x="2119760" y="4678433"/>
            <a:ext cx="206188" cy="19722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64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0D02-AD2C-574E-A631-7126DF15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0"/>
            <a:ext cx="5544671" cy="1325563"/>
          </a:xfrm>
        </p:spPr>
        <p:txBody>
          <a:bodyPr/>
          <a:lstStyle/>
          <a:p>
            <a:r>
              <a:rPr lang="en-US" dirty="0"/>
              <a:t>The scheduler function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C86D5B3-274A-0A4A-9885-A9268D50C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6540" y="197225"/>
            <a:ext cx="6265813" cy="6598022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53375A-7F2E-E340-8256-E25F829DAF24}"/>
              </a:ext>
            </a:extLst>
          </p:cNvPr>
          <p:cNvCxnSpPr>
            <a:cxnSpLocks/>
          </p:cNvCxnSpPr>
          <p:nvPr/>
        </p:nvCxnSpPr>
        <p:spPr>
          <a:xfrm>
            <a:off x="255494" y="990600"/>
            <a:ext cx="540123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989CE9-5F4B-7742-8C3C-F2D2803EDB2E}"/>
              </a:ext>
            </a:extLst>
          </p:cNvPr>
          <p:cNvSpPr txBox="1"/>
          <p:nvPr/>
        </p:nvSpPr>
        <p:spPr>
          <a:xfrm>
            <a:off x="255494" y="1325563"/>
            <a:ext cx="554467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Per-CPU process scheduler.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CPU calls scheduler() after setting itself up.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Scheduler never returns.  It loops, doing: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choose a process to run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call </a:t>
            </a:r>
            <a:r>
              <a:rPr lang="en-US" dirty="0" err="1"/>
              <a:t>swtch</a:t>
            </a:r>
            <a:r>
              <a:rPr lang="en-US" dirty="0"/>
              <a:t>() to start running that process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eventually that process transfers control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via </a:t>
            </a:r>
            <a:r>
              <a:rPr lang="en-US" dirty="0" err="1"/>
              <a:t>swtch</a:t>
            </a:r>
            <a:r>
              <a:rPr lang="en-US" dirty="0"/>
              <a:t> back to the scheduler.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386B1-49AC-E14A-B701-EE73FC2EFAF4}"/>
              </a:ext>
            </a:extLst>
          </p:cNvPr>
          <p:cNvSpPr txBox="1"/>
          <p:nvPr/>
        </p:nvSpPr>
        <p:spPr>
          <a:xfrm>
            <a:off x="4554071" y="6317225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proc.c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752F96-6CCF-3444-97EB-8ACA7F770E3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656729" y="6149789"/>
            <a:ext cx="340659" cy="352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F1F1C7-652F-A440-A47B-51D51DC15DB7}"/>
              </a:ext>
            </a:extLst>
          </p:cNvPr>
          <p:cNvGraphicFramePr>
            <a:graphicFrameLocks noGrp="1"/>
          </p:cNvGraphicFramePr>
          <p:nvPr/>
        </p:nvGraphicFramePr>
        <p:xfrm>
          <a:off x="645459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DD373B-F923-A94F-8FC2-3619D4DAFF26}"/>
              </a:ext>
            </a:extLst>
          </p:cNvPr>
          <p:cNvSpPr txBox="1"/>
          <p:nvPr/>
        </p:nvSpPr>
        <p:spPr>
          <a:xfrm>
            <a:off x="825270" y="430966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686497-9EB7-3448-88DF-9E8612FD04E1}"/>
              </a:ext>
            </a:extLst>
          </p:cNvPr>
          <p:cNvGraphicFramePr>
            <a:graphicFrameLocks noGrp="1"/>
          </p:cNvGraphicFramePr>
          <p:nvPr/>
        </p:nvGraphicFramePr>
        <p:xfrm>
          <a:off x="2415853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5B33631-9B46-F848-9B84-27405872A8F1}"/>
              </a:ext>
            </a:extLst>
          </p:cNvPr>
          <p:cNvSpPr txBox="1"/>
          <p:nvPr/>
        </p:nvSpPr>
        <p:spPr>
          <a:xfrm>
            <a:off x="2603815" y="42965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D9C4639-35F7-D243-90F1-F12B307F4C26}"/>
              </a:ext>
            </a:extLst>
          </p:cNvPr>
          <p:cNvSpPr/>
          <p:nvPr/>
        </p:nvSpPr>
        <p:spPr>
          <a:xfrm>
            <a:off x="317990" y="5201713"/>
            <a:ext cx="206188" cy="19722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D84EA9F-7A86-5644-AF03-439CC7B565B5}"/>
              </a:ext>
            </a:extLst>
          </p:cNvPr>
          <p:cNvSpPr/>
          <p:nvPr/>
        </p:nvSpPr>
        <p:spPr>
          <a:xfrm>
            <a:off x="5509071" y="4678432"/>
            <a:ext cx="206188" cy="19722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C5F7F0B1-773E-D94A-9D34-32C8DE0EDEC9}"/>
              </a:ext>
            </a:extLst>
          </p:cNvPr>
          <p:cNvSpPr/>
          <p:nvPr/>
        </p:nvSpPr>
        <p:spPr>
          <a:xfrm>
            <a:off x="2119760" y="4678433"/>
            <a:ext cx="206188" cy="197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25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0D02-AD2C-574E-A631-7126DF15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0"/>
            <a:ext cx="5544671" cy="1325563"/>
          </a:xfrm>
        </p:spPr>
        <p:txBody>
          <a:bodyPr/>
          <a:lstStyle/>
          <a:p>
            <a:r>
              <a:rPr lang="en-US" dirty="0"/>
              <a:t>The scheduler function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C86D5B3-274A-0A4A-9885-A9268D50C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6540" y="197225"/>
            <a:ext cx="6265813" cy="6598022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53375A-7F2E-E340-8256-E25F829DAF24}"/>
              </a:ext>
            </a:extLst>
          </p:cNvPr>
          <p:cNvCxnSpPr>
            <a:cxnSpLocks/>
          </p:cNvCxnSpPr>
          <p:nvPr/>
        </p:nvCxnSpPr>
        <p:spPr>
          <a:xfrm>
            <a:off x="255494" y="990600"/>
            <a:ext cx="540123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989CE9-5F4B-7742-8C3C-F2D2803EDB2E}"/>
              </a:ext>
            </a:extLst>
          </p:cNvPr>
          <p:cNvSpPr txBox="1"/>
          <p:nvPr/>
        </p:nvSpPr>
        <p:spPr>
          <a:xfrm>
            <a:off x="255494" y="1325563"/>
            <a:ext cx="554467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Per-CPU process scheduler.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CPU calls scheduler() after setting itself up.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Scheduler never returns.  It loops, doing: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choose a process to run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call </a:t>
            </a:r>
            <a:r>
              <a:rPr lang="en-US" dirty="0" err="1"/>
              <a:t>swtch</a:t>
            </a:r>
            <a:r>
              <a:rPr lang="en-US" dirty="0"/>
              <a:t>() to start running that process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eventually that process transfers control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via </a:t>
            </a:r>
            <a:r>
              <a:rPr lang="en-US" dirty="0" err="1"/>
              <a:t>swtch</a:t>
            </a:r>
            <a:r>
              <a:rPr lang="en-US" dirty="0"/>
              <a:t> back to the scheduler.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386B1-49AC-E14A-B701-EE73FC2EFAF4}"/>
              </a:ext>
            </a:extLst>
          </p:cNvPr>
          <p:cNvSpPr txBox="1"/>
          <p:nvPr/>
        </p:nvSpPr>
        <p:spPr>
          <a:xfrm>
            <a:off x="4554071" y="6317225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proc.c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752F96-6CCF-3444-97EB-8ACA7F770E3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656729" y="6149789"/>
            <a:ext cx="340659" cy="352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F1F1C7-652F-A440-A47B-51D51DC15DB7}"/>
              </a:ext>
            </a:extLst>
          </p:cNvPr>
          <p:cNvGraphicFramePr>
            <a:graphicFrameLocks noGrp="1"/>
          </p:cNvGraphicFramePr>
          <p:nvPr/>
        </p:nvGraphicFramePr>
        <p:xfrm>
          <a:off x="645459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DD373B-F923-A94F-8FC2-3619D4DAFF26}"/>
              </a:ext>
            </a:extLst>
          </p:cNvPr>
          <p:cNvSpPr txBox="1"/>
          <p:nvPr/>
        </p:nvSpPr>
        <p:spPr>
          <a:xfrm>
            <a:off x="825270" y="430966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686497-9EB7-3448-88DF-9E8612FD04E1}"/>
              </a:ext>
            </a:extLst>
          </p:cNvPr>
          <p:cNvGraphicFramePr>
            <a:graphicFrameLocks noGrp="1"/>
          </p:cNvGraphicFramePr>
          <p:nvPr/>
        </p:nvGraphicFramePr>
        <p:xfrm>
          <a:off x="2415853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5B33631-9B46-F848-9B84-27405872A8F1}"/>
              </a:ext>
            </a:extLst>
          </p:cNvPr>
          <p:cNvSpPr txBox="1"/>
          <p:nvPr/>
        </p:nvSpPr>
        <p:spPr>
          <a:xfrm>
            <a:off x="2603815" y="42965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D9C4639-35F7-D243-90F1-F12B307F4C26}"/>
              </a:ext>
            </a:extLst>
          </p:cNvPr>
          <p:cNvSpPr/>
          <p:nvPr/>
        </p:nvSpPr>
        <p:spPr>
          <a:xfrm>
            <a:off x="317990" y="5201713"/>
            <a:ext cx="206188" cy="19722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D84EA9F-7A86-5644-AF03-439CC7B565B5}"/>
              </a:ext>
            </a:extLst>
          </p:cNvPr>
          <p:cNvSpPr/>
          <p:nvPr/>
        </p:nvSpPr>
        <p:spPr>
          <a:xfrm>
            <a:off x="2088384" y="4730272"/>
            <a:ext cx="206188" cy="197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43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0D02-AD2C-574E-A631-7126DF15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0"/>
            <a:ext cx="5544671" cy="1325563"/>
          </a:xfrm>
        </p:spPr>
        <p:txBody>
          <a:bodyPr/>
          <a:lstStyle/>
          <a:p>
            <a:r>
              <a:rPr lang="en-US" dirty="0"/>
              <a:t>The scheduler function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C86D5B3-274A-0A4A-9885-A9268D50C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6540" y="197225"/>
            <a:ext cx="6265813" cy="6598022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53375A-7F2E-E340-8256-E25F829DAF24}"/>
              </a:ext>
            </a:extLst>
          </p:cNvPr>
          <p:cNvCxnSpPr>
            <a:cxnSpLocks/>
          </p:cNvCxnSpPr>
          <p:nvPr/>
        </p:nvCxnSpPr>
        <p:spPr>
          <a:xfrm>
            <a:off x="255494" y="990600"/>
            <a:ext cx="540123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989CE9-5F4B-7742-8C3C-F2D2803EDB2E}"/>
              </a:ext>
            </a:extLst>
          </p:cNvPr>
          <p:cNvSpPr txBox="1"/>
          <p:nvPr/>
        </p:nvSpPr>
        <p:spPr>
          <a:xfrm>
            <a:off x="255494" y="1325563"/>
            <a:ext cx="554467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Per-CPU process scheduler.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CPU calls scheduler() after setting itself up.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Scheduler never returns.  It loops, doing: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choose a process to run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call </a:t>
            </a:r>
            <a:r>
              <a:rPr lang="en-US" dirty="0" err="1"/>
              <a:t>swtch</a:t>
            </a:r>
            <a:r>
              <a:rPr lang="en-US" dirty="0"/>
              <a:t>() to start running that process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eventually that process transfers control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via </a:t>
            </a:r>
            <a:r>
              <a:rPr lang="en-US" dirty="0" err="1"/>
              <a:t>swtch</a:t>
            </a:r>
            <a:r>
              <a:rPr lang="en-US" dirty="0"/>
              <a:t> back to the scheduler.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386B1-49AC-E14A-B701-EE73FC2EFAF4}"/>
              </a:ext>
            </a:extLst>
          </p:cNvPr>
          <p:cNvSpPr txBox="1"/>
          <p:nvPr/>
        </p:nvSpPr>
        <p:spPr>
          <a:xfrm>
            <a:off x="4554071" y="6317225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proc.c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752F96-6CCF-3444-97EB-8ACA7F770E3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656729" y="6149789"/>
            <a:ext cx="340659" cy="352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F1F1C7-652F-A440-A47B-51D51DC15DB7}"/>
              </a:ext>
            </a:extLst>
          </p:cNvPr>
          <p:cNvGraphicFramePr>
            <a:graphicFrameLocks noGrp="1"/>
          </p:cNvGraphicFramePr>
          <p:nvPr/>
        </p:nvGraphicFramePr>
        <p:xfrm>
          <a:off x="645459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DD373B-F923-A94F-8FC2-3619D4DAFF26}"/>
              </a:ext>
            </a:extLst>
          </p:cNvPr>
          <p:cNvSpPr txBox="1"/>
          <p:nvPr/>
        </p:nvSpPr>
        <p:spPr>
          <a:xfrm>
            <a:off x="825270" y="430966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686497-9EB7-3448-88DF-9E8612FD04E1}"/>
              </a:ext>
            </a:extLst>
          </p:cNvPr>
          <p:cNvGraphicFramePr>
            <a:graphicFrameLocks noGrp="1"/>
          </p:cNvGraphicFramePr>
          <p:nvPr/>
        </p:nvGraphicFramePr>
        <p:xfrm>
          <a:off x="2415853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5B33631-9B46-F848-9B84-27405872A8F1}"/>
              </a:ext>
            </a:extLst>
          </p:cNvPr>
          <p:cNvSpPr txBox="1"/>
          <p:nvPr/>
        </p:nvSpPr>
        <p:spPr>
          <a:xfrm>
            <a:off x="2603815" y="42965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D9C4639-35F7-D243-90F1-F12B307F4C26}"/>
              </a:ext>
            </a:extLst>
          </p:cNvPr>
          <p:cNvSpPr/>
          <p:nvPr/>
        </p:nvSpPr>
        <p:spPr>
          <a:xfrm>
            <a:off x="317990" y="5201713"/>
            <a:ext cx="206188" cy="19722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D84EA9F-7A86-5644-AF03-439CC7B565B5}"/>
              </a:ext>
            </a:extLst>
          </p:cNvPr>
          <p:cNvSpPr/>
          <p:nvPr/>
        </p:nvSpPr>
        <p:spPr>
          <a:xfrm>
            <a:off x="2088384" y="5433825"/>
            <a:ext cx="206188" cy="197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67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0D02-AD2C-574E-A631-7126DF15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0"/>
            <a:ext cx="5544671" cy="1325563"/>
          </a:xfrm>
        </p:spPr>
        <p:txBody>
          <a:bodyPr/>
          <a:lstStyle/>
          <a:p>
            <a:r>
              <a:rPr lang="en-US" dirty="0"/>
              <a:t>The scheduler function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C86D5B3-274A-0A4A-9885-A9268D50C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6540" y="197225"/>
            <a:ext cx="6265813" cy="6598022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53375A-7F2E-E340-8256-E25F829DAF24}"/>
              </a:ext>
            </a:extLst>
          </p:cNvPr>
          <p:cNvCxnSpPr>
            <a:cxnSpLocks/>
          </p:cNvCxnSpPr>
          <p:nvPr/>
        </p:nvCxnSpPr>
        <p:spPr>
          <a:xfrm>
            <a:off x="255494" y="990600"/>
            <a:ext cx="540123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989CE9-5F4B-7742-8C3C-F2D2803EDB2E}"/>
              </a:ext>
            </a:extLst>
          </p:cNvPr>
          <p:cNvSpPr txBox="1"/>
          <p:nvPr/>
        </p:nvSpPr>
        <p:spPr>
          <a:xfrm>
            <a:off x="255494" y="1325563"/>
            <a:ext cx="554467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Per-CPU process scheduler.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CPU calls scheduler() after setting itself up.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Scheduler never returns.  It loops, doing: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choose a process to run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call </a:t>
            </a:r>
            <a:r>
              <a:rPr lang="en-US" dirty="0" err="1"/>
              <a:t>swtch</a:t>
            </a:r>
            <a:r>
              <a:rPr lang="en-US" dirty="0"/>
              <a:t>() to start running that process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eventually that process transfers control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via </a:t>
            </a:r>
            <a:r>
              <a:rPr lang="en-US" dirty="0" err="1"/>
              <a:t>swtch</a:t>
            </a:r>
            <a:r>
              <a:rPr lang="en-US" dirty="0"/>
              <a:t> back to the scheduler.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386B1-49AC-E14A-B701-EE73FC2EFAF4}"/>
              </a:ext>
            </a:extLst>
          </p:cNvPr>
          <p:cNvSpPr txBox="1"/>
          <p:nvPr/>
        </p:nvSpPr>
        <p:spPr>
          <a:xfrm>
            <a:off x="4554071" y="6317225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proc.c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752F96-6CCF-3444-97EB-8ACA7F770E3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656729" y="6149789"/>
            <a:ext cx="340659" cy="352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F1F1C7-652F-A440-A47B-51D51DC15DB7}"/>
              </a:ext>
            </a:extLst>
          </p:cNvPr>
          <p:cNvGraphicFramePr>
            <a:graphicFrameLocks noGrp="1"/>
          </p:cNvGraphicFramePr>
          <p:nvPr/>
        </p:nvGraphicFramePr>
        <p:xfrm>
          <a:off x="645459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DD373B-F923-A94F-8FC2-3619D4DAFF26}"/>
              </a:ext>
            </a:extLst>
          </p:cNvPr>
          <p:cNvSpPr txBox="1"/>
          <p:nvPr/>
        </p:nvSpPr>
        <p:spPr>
          <a:xfrm>
            <a:off x="825270" y="430966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686497-9EB7-3448-88DF-9E8612FD04E1}"/>
              </a:ext>
            </a:extLst>
          </p:cNvPr>
          <p:cNvGraphicFramePr>
            <a:graphicFrameLocks noGrp="1"/>
          </p:cNvGraphicFramePr>
          <p:nvPr/>
        </p:nvGraphicFramePr>
        <p:xfrm>
          <a:off x="2415853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5B33631-9B46-F848-9B84-27405872A8F1}"/>
              </a:ext>
            </a:extLst>
          </p:cNvPr>
          <p:cNvSpPr txBox="1"/>
          <p:nvPr/>
        </p:nvSpPr>
        <p:spPr>
          <a:xfrm>
            <a:off x="2603815" y="42965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D9C4639-35F7-D243-90F1-F12B307F4C26}"/>
              </a:ext>
            </a:extLst>
          </p:cNvPr>
          <p:cNvSpPr/>
          <p:nvPr/>
        </p:nvSpPr>
        <p:spPr>
          <a:xfrm>
            <a:off x="317990" y="5201713"/>
            <a:ext cx="206188" cy="19722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D84EA9F-7A86-5644-AF03-439CC7B565B5}"/>
              </a:ext>
            </a:extLst>
          </p:cNvPr>
          <p:cNvSpPr/>
          <p:nvPr/>
        </p:nvSpPr>
        <p:spPr>
          <a:xfrm>
            <a:off x="2088384" y="5671390"/>
            <a:ext cx="206188" cy="197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05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0D02-AD2C-574E-A631-7126DF15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0"/>
            <a:ext cx="5544671" cy="1325563"/>
          </a:xfrm>
        </p:spPr>
        <p:txBody>
          <a:bodyPr/>
          <a:lstStyle/>
          <a:p>
            <a:r>
              <a:rPr lang="en-US" dirty="0"/>
              <a:t>The scheduler function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C86D5B3-274A-0A4A-9885-A9268D50C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6540" y="197225"/>
            <a:ext cx="6265813" cy="6598022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53375A-7F2E-E340-8256-E25F829DAF24}"/>
              </a:ext>
            </a:extLst>
          </p:cNvPr>
          <p:cNvCxnSpPr>
            <a:cxnSpLocks/>
          </p:cNvCxnSpPr>
          <p:nvPr/>
        </p:nvCxnSpPr>
        <p:spPr>
          <a:xfrm>
            <a:off x="255494" y="990600"/>
            <a:ext cx="540123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989CE9-5F4B-7742-8C3C-F2D2803EDB2E}"/>
              </a:ext>
            </a:extLst>
          </p:cNvPr>
          <p:cNvSpPr txBox="1"/>
          <p:nvPr/>
        </p:nvSpPr>
        <p:spPr>
          <a:xfrm>
            <a:off x="255494" y="1325563"/>
            <a:ext cx="554467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Per-CPU process scheduler.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CPU calls scheduler() after setting itself up.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Scheduler never returns.  It loops, doing: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choose a process to run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call </a:t>
            </a:r>
            <a:r>
              <a:rPr lang="en-US" dirty="0" err="1"/>
              <a:t>swtch</a:t>
            </a:r>
            <a:r>
              <a:rPr lang="en-US" dirty="0"/>
              <a:t>() to start running that process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eventually that process transfers control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via </a:t>
            </a:r>
            <a:r>
              <a:rPr lang="en-US" dirty="0" err="1"/>
              <a:t>swtch</a:t>
            </a:r>
            <a:r>
              <a:rPr lang="en-US" dirty="0"/>
              <a:t> back to the scheduler.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386B1-49AC-E14A-B701-EE73FC2EFAF4}"/>
              </a:ext>
            </a:extLst>
          </p:cNvPr>
          <p:cNvSpPr txBox="1"/>
          <p:nvPr/>
        </p:nvSpPr>
        <p:spPr>
          <a:xfrm>
            <a:off x="4554071" y="6317225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proc.c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752F96-6CCF-3444-97EB-8ACA7F770E3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656729" y="6149789"/>
            <a:ext cx="340659" cy="352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F1F1C7-652F-A440-A47B-51D51DC15DB7}"/>
              </a:ext>
            </a:extLst>
          </p:cNvPr>
          <p:cNvGraphicFramePr>
            <a:graphicFrameLocks noGrp="1"/>
          </p:cNvGraphicFramePr>
          <p:nvPr/>
        </p:nvGraphicFramePr>
        <p:xfrm>
          <a:off x="645459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DD373B-F923-A94F-8FC2-3619D4DAFF26}"/>
              </a:ext>
            </a:extLst>
          </p:cNvPr>
          <p:cNvSpPr txBox="1"/>
          <p:nvPr/>
        </p:nvSpPr>
        <p:spPr>
          <a:xfrm>
            <a:off x="825270" y="430966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686497-9EB7-3448-88DF-9E8612FD04E1}"/>
              </a:ext>
            </a:extLst>
          </p:cNvPr>
          <p:cNvGraphicFramePr>
            <a:graphicFrameLocks noGrp="1"/>
          </p:cNvGraphicFramePr>
          <p:nvPr/>
        </p:nvGraphicFramePr>
        <p:xfrm>
          <a:off x="2415853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5B33631-9B46-F848-9B84-27405872A8F1}"/>
              </a:ext>
            </a:extLst>
          </p:cNvPr>
          <p:cNvSpPr txBox="1"/>
          <p:nvPr/>
        </p:nvSpPr>
        <p:spPr>
          <a:xfrm>
            <a:off x="2603815" y="42965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D9C4639-35F7-D243-90F1-F12B307F4C26}"/>
              </a:ext>
            </a:extLst>
          </p:cNvPr>
          <p:cNvSpPr/>
          <p:nvPr/>
        </p:nvSpPr>
        <p:spPr>
          <a:xfrm>
            <a:off x="317990" y="5201713"/>
            <a:ext cx="206188" cy="197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D84EA9F-7A86-5644-AF03-439CC7B565B5}"/>
              </a:ext>
            </a:extLst>
          </p:cNvPr>
          <p:cNvSpPr/>
          <p:nvPr/>
        </p:nvSpPr>
        <p:spPr>
          <a:xfrm>
            <a:off x="2088384" y="5671390"/>
            <a:ext cx="206188" cy="19722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11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0D02-AD2C-574E-A631-7126DF15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0"/>
            <a:ext cx="5544671" cy="1325563"/>
          </a:xfrm>
        </p:spPr>
        <p:txBody>
          <a:bodyPr/>
          <a:lstStyle/>
          <a:p>
            <a:r>
              <a:rPr lang="en-US" dirty="0"/>
              <a:t>The scheduler function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C86D5B3-274A-0A4A-9885-A9268D50C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6540" y="197225"/>
            <a:ext cx="6265813" cy="6598022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53375A-7F2E-E340-8256-E25F829DAF24}"/>
              </a:ext>
            </a:extLst>
          </p:cNvPr>
          <p:cNvCxnSpPr>
            <a:cxnSpLocks/>
          </p:cNvCxnSpPr>
          <p:nvPr/>
        </p:nvCxnSpPr>
        <p:spPr>
          <a:xfrm>
            <a:off x="255494" y="990600"/>
            <a:ext cx="540123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989CE9-5F4B-7742-8C3C-F2D2803EDB2E}"/>
              </a:ext>
            </a:extLst>
          </p:cNvPr>
          <p:cNvSpPr txBox="1"/>
          <p:nvPr/>
        </p:nvSpPr>
        <p:spPr>
          <a:xfrm>
            <a:off x="255494" y="1325563"/>
            <a:ext cx="5544671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Per-CPU process scheduler.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CPU calls scheduler() after setting itself up.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Scheduler never returns.  It loops, doing: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choose a process to run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call </a:t>
            </a:r>
            <a:r>
              <a:rPr lang="en-US" dirty="0" err="1"/>
              <a:t>swtch</a:t>
            </a:r>
            <a:r>
              <a:rPr lang="en-US" dirty="0"/>
              <a:t>() to start running that process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eventually that process transfers control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via </a:t>
            </a:r>
            <a:r>
              <a:rPr lang="en-US" dirty="0" err="1"/>
              <a:t>swtch</a:t>
            </a:r>
            <a:r>
              <a:rPr lang="en-US" dirty="0"/>
              <a:t>() back to the scheduler.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0386B1-49AC-E14A-B701-EE73FC2EFAF4}"/>
              </a:ext>
            </a:extLst>
          </p:cNvPr>
          <p:cNvSpPr txBox="1"/>
          <p:nvPr/>
        </p:nvSpPr>
        <p:spPr>
          <a:xfrm>
            <a:off x="4554071" y="6317225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proc.c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752F96-6CCF-3444-97EB-8ACA7F770E3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656729" y="6149789"/>
            <a:ext cx="340659" cy="352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F1F1C7-652F-A440-A47B-51D51DC15DB7}"/>
              </a:ext>
            </a:extLst>
          </p:cNvPr>
          <p:cNvGraphicFramePr>
            <a:graphicFrameLocks noGrp="1"/>
          </p:cNvGraphicFramePr>
          <p:nvPr/>
        </p:nvGraphicFramePr>
        <p:xfrm>
          <a:off x="645459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DD373B-F923-A94F-8FC2-3619D4DAFF26}"/>
              </a:ext>
            </a:extLst>
          </p:cNvPr>
          <p:cNvSpPr txBox="1"/>
          <p:nvPr/>
        </p:nvSpPr>
        <p:spPr>
          <a:xfrm>
            <a:off x="825270" y="430966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5686497-9EB7-3448-88DF-9E8612FD04E1}"/>
              </a:ext>
            </a:extLst>
          </p:cNvPr>
          <p:cNvGraphicFramePr>
            <a:graphicFrameLocks noGrp="1"/>
          </p:cNvGraphicFramePr>
          <p:nvPr/>
        </p:nvGraphicFramePr>
        <p:xfrm>
          <a:off x="2415853" y="4678997"/>
          <a:ext cx="77993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930">
                  <a:extLst>
                    <a:ext uri="{9D8B030D-6E8A-4147-A177-3AD203B41FA5}">
                      <a16:colId xmlns:a16="http://schemas.microsoft.com/office/drawing/2014/main" val="230678185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71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96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6787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26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/>
                        <a:t>Sched()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002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r(</a:t>
                      </a:r>
                      <a:r>
                        <a:rPr lang="en-US" sz="1000" dirty="0" err="1"/>
                        <a:t>pt_lock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575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2046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5B33631-9B46-F848-9B84-27405872A8F1}"/>
              </a:ext>
            </a:extLst>
          </p:cNvPr>
          <p:cNvSpPr txBox="1"/>
          <p:nvPr/>
        </p:nvSpPr>
        <p:spPr>
          <a:xfrm>
            <a:off x="2603815" y="42965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D9C4639-35F7-D243-90F1-F12B307F4C26}"/>
              </a:ext>
            </a:extLst>
          </p:cNvPr>
          <p:cNvSpPr/>
          <p:nvPr/>
        </p:nvSpPr>
        <p:spPr>
          <a:xfrm>
            <a:off x="317990" y="5433825"/>
            <a:ext cx="206188" cy="1972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D84EA9F-7A86-5644-AF03-439CC7B565B5}"/>
              </a:ext>
            </a:extLst>
          </p:cNvPr>
          <p:cNvSpPr/>
          <p:nvPr/>
        </p:nvSpPr>
        <p:spPr>
          <a:xfrm>
            <a:off x="2088384" y="5671390"/>
            <a:ext cx="206188" cy="19722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48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0D02-AD2C-574E-A631-7126DF15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0"/>
            <a:ext cx="5544671" cy="1325563"/>
          </a:xfrm>
        </p:spPr>
        <p:txBody>
          <a:bodyPr/>
          <a:lstStyle/>
          <a:p>
            <a:r>
              <a:rPr lang="en-US" dirty="0"/>
              <a:t>Yield in trap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53375A-7F2E-E340-8256-E25F829DAF24}"/>
              </a:ext>
            </a:extLst>
          </p:cNvPr>
          <p:cNvCxnSpPr>
            <a:cxnSpLocks/>
          </p:cNvCxnSpPr>
          <p:nvPr/>
        </p:nvCxnSpPr>
        <p:spPr>
          <a:xfrm>
            <a:off x="255494" y="990600"/>
            <a:ext cx="540123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989CE9-5F4B-7742-8C3C-F2D2803EDB2E}"/>
              </a:ext>
            </a:extLst>
          </p:cNvPr>
          <p:cNvSpPr txBox="1"/>
          <p:nvPr/>
        </p:nvSpPr>
        <p:spPr>
          <a:xfrm>
            <a:off x="255494" y="1325563"/>
            <a:ext cx="5544671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Force process to give up CPU on clock tick.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IRQ stands for Interrupt Requests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timer interrupt occurs after the current process’s quantum is over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kernel takes over and calls yield() in the </a:t>
            </a:r>
            <a:r>
              <a:rPr lang="en-US" dirty="0" err="1"/>
              <a:t>trap.c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Yield() acquires </a:t>
            </a:r>
            <a:r>
              <a:rPr lang="en-US" dirty="0" err="1"/>
              <a:t>ptable</a:t>
            </a:r>
            <a:r>
              <a:rPr lang="en-US" dirty="0"/>
              <a:t> lock and then calls </a:t>
            </a:r>
            <a:r>
              <a:rPr lang="en-US" dirty="0" err="1"/>
              <a:t>sched</a:t>
            </a:r>
            <a:r>
              <a:rPr lang="en-US" dirty="0"/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A10B35-9891-0647-BB4A-4000B2B6F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3754268"/>
            <a:ext cx="5638800" cy="2235200"/>
          </a:xfrm>
          <a:prstGeom prst="rect">
            <a:avLst/>
          </a:prstGeom>
        </p:spPr>
      </p:pic>
      <p:pic>
        <p:nvPicPr>
          <p:cNvPr id="10" name="Picture 9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341F568D-DF8B-4E4D-A1F8-964B32CA9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0167"/>
            <a:ext cx="5676900" cy="93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A6600B-84C0-0B44-8059-3FB77C7DE3B6}"/>
              </a:ext>
            </a:extLst>
          </p:cNvPr>
          <p:cNvSpPr txBox="1"/>
          <p:nvPr/>
        </p:nvSpPr>
        <p:spPr>
          <a:xfrm>
            <a:off x="6391837" y="1406245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trap.c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4C5CB-452E-1345-AD49-3E34FF751411}"/>
              </a:ext>
            </a:extLst>
          </p:cNvPr>
          <p:cNvSpPr txBox="1"/>
          <p:nvPr/>
        </p:nvSpPr>
        <p:spPr>
          <a:xfrm>
            <a:off x="6391837" y="3353560"/>
            <a:ext cx="105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proc.c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38255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915C-9104-6E4A-8789-B98A5967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is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34C8-944B-2340-AD0C-4C7CFB233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Due: 11:59 PM Friday (March 8</a:t>
            </a:r>
            <a:r>
              <a:rPr lang="en-US" baseline="30000" dirty="0"/>
              <a:t>th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1561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6D111-3341-4930-AEBD-A457E54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32301"/>
          </a:xfrm>
        </p:spPr>
        <p:txBody>
          <a:bodyPr>
            <a:normAutofit/>
          </a:bodyPr>
          <a:lstStyle/>
          <a:p>
            <a:r>
              <a:rPr lang="en-US" dirty="0"/>
              <a:t>Switch processes during their execution.</a:t>
            </a:r>
          </a:p>
          <a:p>
            <a:r>
              <a:rPr lang="en-US" dirty="0"/>
              <a:t>Currently, processes run in Round Robin inside your XV6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of processes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3564976" y="3553838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8368529" y="3570009"/>
            <a:ext cx="153672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5890925" y="3553838"/>
            <a:ext cx="548347" cy="4816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6543433" y="3570010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17E799-7117-464D-AF28-1E5CFD048A90}"/>
              </a:ext>
            </a:extLst>
          </p:cNvPr>
          <p:cNvCxnSpPr>
            <a:cxnSpLocks/>
          </p:cNvCxnSpPr>
          <p:nvPr/>
        </p:nvCxnSpPr>
        <p:spPr>
          <a:xfrm flipH="1" flipV="1">
            <a:off x="3497802" y="4035445"/>
            <a:ext cx="2243680" cy="124731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803099-D849-484E-8A51-B176BFE7DD77}"/>
              </a:ext>
            </a:extLst>
          </p:cNvPr>
          <p:cNvCxnSpPr>
            <a:cxnSpLocks/>
          </p:cNvCxnSpPr>
          <p:nvPr/>
        </p:nvCxnSpPr>
        <p:spPr>
          <a:xfrm flipV="1">
            <a:off x="5752730" y="4022152"/>
            <a:ext cx="0" cy="126893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D38C1C-8B34-4425-AC70-521971F023F1}"/>
              </a:ext>
            </a:extLst>
          </p:cNvPr>
          <p:cNvCxnSpPr>
            <a:cxnSpLocks/>
          </p:cNvCxnSpPr>
          <p:nvPr/>
        </p:nvCxnSpPr>
        <p:spPr>
          <a:xfrm flipV="1">
            <a:off x="5752730" y="4022151"/>
            <a:ext cx="711769" cy="126061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03D4DD-D05E-43FF-93D8-72381552EE5F}"/>
              </a:ext>
            </a:extLst>
          </p:cNvPr>
          <p:cNvCxnSpPr>
            <a:cxnSpLocks/>
          </p:cNvCxnSpPr>
          <p:nvPr/>
        </p:nvCxnSpPr>
        <p:spPr>
          <a:xfrm flipV="1">
            <a:off x="5760500" y="4051615"/>
            <a:ext cx="2503868" cy="123115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6E548C7-B8BD-42C1-864B-560B4164B653}"/>
              </a:ext>
            </a:extLst>
          </p:cNvPr>
          <p:cNvSpPr txBox="1"/>
          <p:nvPr/>
        </p:nvSpPr>
        <p:spPr>
          <a:xfrm>
            <a:off x="3459659" y="5566410"/>
            <a:ext cx="456364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What is the little gap?</a:t>
            </a:r>
          </a:p>
        </p:txBody>
      </p:sp>
    </p:spTree>
    <p:extLst>
      <p:ext uri="{BB962C8B-B14F-4D97-AF65-F5344CB8AC3E}">
        <p14:creationId xmlns:p14="http://schemas.microsoft.com/office/powerpoint/2010/main" val="3884203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4962"/>
          </a:xfrm>
        </p:spPr>
        <p:txBody>
          <a:bodyPr>
            <a:normAutofit/>
          </a:bodyPr>
          <a:lstStyle/>
          <a:p>
            <a:r>
              <a:rPr lang="en-US" dirty="0"/>
              <a:t>Week 7 – Priority Scheduling with xv6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Teaching Assistant</a:t>
            </a:r>
          </a:p>
          <a:p>
            <a:r>
              <a:rPr lang="en-US" dirty="0"/>
              <a:t>Maher Khan</a:t>
            </a:r>
          </a:p>
        </p:txBody>
      </p:sp>
      <p:pic>
        <p:nvPicPr>
          <p:cNvPr id="1026" name="Picture 2" descr="https://upload.wikimedia.org/wikipedia/en/thumb/f/fb/University_of_Pittsburgh_seal.svg/1200px-University_of_Pittsburgh_se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546409"/>
            <a:ext cx="1579419" cy="160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35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6D111-3341-4930-AEBD-A457E54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32301"/>
          </a:xfrm>
        </p:spPr>
        <p:txBody>
          <a:bodyPr>
            <a:normAutofit/>
          </a:bodyPr>
          <a:lstStyle/>
          <a:p>
            <a:r>
              <a:rPr lang="en-US" dirty="0"/>
              <a:t>Switch processes during their execution.</a:t>
            </a:r>
          </a:p>
          <a:p>
            <a:r>
              <a:rPr lang="en-US" dirty="0"/>
              <a:t>Currently, processes run in Round Robin inside your XV6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of processes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3564976" y="3553838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8288047" y="3561045"/>
            <a:ext cx="153672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5890925" y="3553838"/>
            <a:ext cx="548347" cy="4816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6543433" y="3561045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17E799-7117-464D-AF28-1E5CFD048A90}"/>
              </a:ext>
            </a:extLst>
          </p:cNvPr>
          <p:cNvCxnSpPr>
            <a:cxnSpLocks/>
          </p:cNvCxnSpPr>
          <p:nvPr/>
        </p:nvCxnSpPr>
        <p:spPr>
          <a:xfrm flipH="1" flipV="1">
            <a:off x="3497802" y="4035445"/>
            <a:ext cx="2243680" cy="124731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69203B-BBC0-4A48-A1E7-B8B76BEC1467}"/>
              </a:ext>
            </a:extLst>
          </p:cNvPr>
          <p:cNvSpPr txBox="1"/>
          <p:nvPr/>
        </p:nvSpPr>
        <p:spPr>
          <a:xfrm>
            <a:off x="3459659" y="5289412"/>
            <a:ext cx="456364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What is the little gap?</a:t>
            </a:r>
          </a:p>
          <a:p>
            <a:pPr algn="ctr"/>
            <a:r>
              <a:rPr lang="en-US" dirty="0"/>
              <a:t>The OS </a:t>
            </a:r>
            <a:r>
              <a:rPr lang="en-US" b="1" dirty="0"/>
              <a:t>Scheduler </a:t>
            </a:r>
            <a:r>
              <a:rPr lang="en-US" dirty="0"/>
              <a:t>is called when a timer interrupt occurs, and the kernel calls yield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803099-D849-484E-8A51-B176BFE7DD77}"/>
              </a:ext>
            </a:extLst>
          </p:cNvPr>
          <p:cNvCxnSpPr>
            <a:cxnSpLocks/>
          </p:cNvCxnSpPr>
          <p:nvPr/>
        </p:nvCxnSpPr>
        <p:spPr>
          <a:xfrm flipV="1">
            <a:off x="5752730" y="4022152"/>
            <a:ext cx="0" cy="126893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D38C1C-8B34-4425-AC70-521971F023F1}"/>
              </a:ext>
            </a:extLst>
          </p:cNvPr>
          <p:cNvCxnSpPr>
            <a:cxnSpLocks/>
          </p:cNvCxnSpPr>
          <p:nvPr/>
        </p:nvCxnSpPr>
        <p:spPr>
          <a:xfrm flipV="1">
            <a:off x="5752730" y="4022151"/>
            <a:ext cx="711769" cy="126061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03D4DD-D05E-43FF-93D8-72381552EE5F}"/>
              </a:ext>
            </a:extLst>
          </p:cNvPr>
          <p:cNvCxnSpPr>
            <a:cxnSpLocks/>
          </p:cNvCxnSpPr>
          <p:nvPr/>
        </p:nvCxnSpPr>
        <p:spPr>
          <a:xfrm flipV="1">
            <a:off x="5866774" y="4049298"/>
            <a:ext cx="2395119" cy="125342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00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6D111-3341-4930-AEBD-A457E54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if processes have different priorities?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 of processes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1716201" y="3553838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3564976" y="3553838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8353526" y="3556689"/>
            <a:ext cx="153672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5890925" y="3553838"/>
            <a:ext cx="548347" cy="4816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6583394" y="3551184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790553-A1F9-F94D-BBEC-185946AB313B}"/>
              </a:ext>
            </a:extLst>
          </p:cNvPr>
          <p:cNvCxnSpPr>
            <a:cxnSpLocks/>
          </p:cNvCxnSpPr>
          <p:nvPr/>
        </p:nvCxnSpPr>
        <p:spPr>
          <a:xfrm flipH="1" flipV="1">
            <a:off x="3092826" y="3966015"/>
            <a:ext cx="627527" cy="140384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31BB64-F159-7B44-9C62-28FD09EBB55B}"/>
              </a:ext>
            </a:extLst>
          </p:cNvPr>
          <p:cNvCxnSpPr>
            <a:cxnSpLocks/>
          </p:cNvCxnSpPr>
          <p:nvPr/>
        </p:nvCxnSpPr>
        <p:spPr>
          <a:xfrm flipV="1">
            <a:off x="5262282" y="3979307"/>
            <a:ext cx="744071" cy="11216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C418EF-1B0F-F447-832D-75CF7F1A64B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720353" y="4032789"/>
            <a:ext cx="3671428" cy="13370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F6EDC3-17F3-9D4E-A8F4-F9ADE8248D48}"/>
              </a:ext>
            </a:extLst>
          </p:cNvPr>
          <p:cNvCxnSpPr>
            <a:cxnSpLocks/>
          </p:cNvCxnSpPr>
          <p:nvPr/>
        </p:nvCxnSpPr>
        <p:spPr>
          <a:xfrm flipH="1" flipV="1">
            <a:off x="5262283" y="3979307"/>
            <a:ext cx="2248753" cy="169960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71A85-0EE8-9F44-9080-B2D2C1EC521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7496749" y="4038294"/>
            <a:ext cx="1625139" cy="162052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CFCDEF-B670-C94B-B8A3-80EB97D44781}"/>
              </a:ext>
            </a:extLst>
          </p:cNvPr>
          <p:cNvSpPr txBox="1"/>
          <p:nvPr/>
        </p:nvSpPr>
        <p:spPr>
          <a:xfrm>
            <a:off x="3245224" y="5540188"/>
            <a:ext cx="131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Low priority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F01C3C-104C-A444-BAEF-1F37B02E01F8}"/>
              </a:ext>
            </a:extLst>
          </p:cNvPr>
          <p:cNvSpPr txBox="1"/>
          <p:nvPr/>
        </p:nvSpPr>
        <p:spPr>
          <a:xfrm>
            <a:off x="6970059" y="5683368"/>
            <a:ext cx="16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0070C0"/>
                  </a:solidFill>
                </a:ln>
                <a:solidFill>
                  <a:srgbClr val="C00000"/>
                </a:solidFill>
              </a:rPr>
              <a:t>High priority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5BBBCA-0C2D-9441-B3CD-6EFA44098465}"/>
              </a:ext>
            </a:extLst>
          </p:cNvPr>
          <p:cNvSpPr txBox="1"/>
          <p:nvPr/>
        </p:nvSpPr>
        <p:spPr>
          <a:xfrm>
            <a:off x="4630108" y="5057249"/>
            <a:ext cx="18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C00000"/>
                </a:solidFill>
              </a:rPr>
              <a:t>Medium priority</a:t>
            </a:r>
          </a:p>
        </p:txBody>
      </p:sp>
    </p:spTree>
    <p:extLst>
      <p:ext uri="{BB962C8B-B14F-4D97-AF65-F5344CB8AC3E}">
        <p14:creationId xmlns:p14="http://schemas.microsoft.com/office/powerpoint/2010/main" val="421711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6D111-3341-4930-AEBD-A457E54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Is this a better arrangement of processes? Can we do better?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 of processes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4919018" y="3545889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1812817" y="3553837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6887931" y="3546727"/>
            <a:ext cx="153672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4185621" y="3544159"/>
            <a:ext cx="548347" cy="4816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8653427" y="3553836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790553-A1F9-F94D-BBEC-185946AB313B}"/>
              </a:ext>
            </a:extLst>
          </p:cNvPr>
          <p:cNvCxnSpPr>
            <a:cxnSpLocks/>
          </p:cNvCxnSpPr>
          <p:nvPr/>
        </p:nvCxnSpPr>
        <p:spPr>
          <a:xfrm flipV="1">
            <a:off x="3720354" y="3909292"/>
            <a:ext cx="1392485" cy="146056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31BB64-F159-7B44-9C62-28FD09EBB55B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4459795" y="4025764"/>
            <a:ext cx="802488" cy="107515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C418EF-1B0F-F447-832D-75CF7F1A64B5}"/>
              </a:ext>
            </a:extLst>
          </p:cNvPr>
          <p:cNvCxnSpPr>
            <a:cxnSpLocks/>
          </p:cNvCxnSpPr>
          <p:nvPr/>
        </p:nvCxnSpPr>
        <p:spPr>
          <a:xfrm flipV="1">
            <a:off x="3720353" y="3966014"/>
            <a:ext cx="4823014" cy="140384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F6EDC3-17F3-9D4E-A8F4-F9ADE8248D48}"/>
              </a:ext>
            </a:extLst>
          </p:cNvPr>
          <p:cNvCxnSpPr>
            <a:cxnSpLocks/>
          </p:cNvCxnSpPr>
          <p:nvPr/>
        </p:nvCxnSpPr>
        <p:spPr>
          <a:xfrm flipH="1" flipV="1">
            <a:off x="3314484" y="3966013"/>
            <a:ext cx="4196553" cy="171289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71A85-0EE8-9F44-9080-B2D2C1EC5218}"/>
              </a:ext>
            </a:extLst>
          </p:cNvPr>
          <p:cNvCxnSpPr>
            <a:cxnSpLocks/>
          </p:cNvCxnSpPr>
          <p:nvPr/>
        </p:nvCxnSpPr>
        <p:spPr>
          <a:xfrm flipH="1" flipV="1">
            <a:off x="7082119" y="3966015"/>
            <a:ext cx="414630" cy="169280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CFCDEF-B670-C94B-B8A3-80EB97D44781}"/>
              </a:ext>
            </a:extLst>
          </p:cNvPr>
          <p:cNvSpPr txBox="1"/>
          <p:nvPr/>
        </p:nvSpPr>
        <p:spPr>
          <a:xfrm>
            <a:off x="3245224" y="5540188"/>
            <a:ext cx="131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Low priority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F01C3C-104C-A444-BAEF-1F37B02E01F8}"/>
              </a:ext>
            </a:extLst>
          </p:cNvPr>
          <p:cNvSpPr txBox="1"/>
          <p:nvPr/>
        </p:nvSpPr>
        <p:spPr>
          <a:xfrm>
            <a:off x="6970059" y="5683368"/>
            <a:ext cx="16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0070C0"/>
                  </a:solidFill>
                </a:ln>
                <a:solidFill>
                  <a:srgbClr val="C00000"/>
                </a:solidFill>
              </a:rPr>
              <a:t>High priority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5BBBCA-0C2D-9441-B3CD-6EFA44098465}"/>
              </a:ext>
            </a:extLst>
          </p:cNvPr>
          <p:cNvSpPr txBox="1"/>
          <p:nvPr/>
        </p:nvSpPr>
        <p:spPr>
          <a:xfrm>
            <a:off x="4630108" y="5057249"/>
            <a:ext cx="18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C00000"/>
                </a:solidFill>
              </a:rPr>
              <a:t>Medium priority</a:t>
            </a:r>
          </a:p>
        </p:txBody>
      </p:sp>
    </p:spTree>
    <p:extLst>
      <p:ext uri="{BB962C8B-B14F-4D97-AF65-F5344CB8AC3E}">
        <p14:creationId xmlns:p14="http://schemas.microsoft.com/office/powerpoint/2010/main" val="126922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6D111-3341-4930-AEBD-A457E54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Let all the higher priority processes finish before moving to lower priority ones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 of processes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6776301" y="3553836"/>
            <a:ext cx="1710580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1812817" y="3553837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4298615" y="3565120"/>
            <a:ext cx="1536723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6057471" y="3553836"/>
            <a:ext cx="548347" cy="4816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8653427" y="3553836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790553-A1F9-F94D-BBEC-185946AB313B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720354" y="4035441"/>
            <a:ext cx="3911237" cy="13344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31BB64-F159-7B44-9C62-28FD09EBB55B}"/>
              </a:ext>
            </a:extLst>
          </p:cNvPr>
          <p:cNvCxnSpPr>
            <a:cxnSpLocks/>
            <a:stCxn id="47" idx="0"/>
            <a:endCxn id="17" idx="2"/>
          </p:cNvCxnSpPr>
          <p:nvPr/>
        </p:nvCxnSpPr>
        <p:spPr>
          <a:xfrm flipV="1">
            <a:off x="5534690" y="4035441"/>
            <a:ext cx="796955" cy="102180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C418EF-1B0F-F447-832D-75CF7F1A64B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720353" y="4035441"/>
            <a:ext cx="5741461" cy="13344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F6EDC3-17F3-9D4E-A8F4-F9ADE8248D48}"/>
              </a:ext>
            </a:extLst>
          </p:cNvPr>
          <p:cNvCxnSpPr>
            <a:cxnSpLocks/>
          </p:cNvCxnSpPr>
          <p:nvPr/>
        </p:nvCxnSpPr>
        <p:spPr>
          <a:xfrm flipH="1" flipV="1">
            <a:off x="3314484" y="3966013"/>
            <a:ext cx="4196553" cy="171289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71A85-0EE8-9F44-9080-B2D2C1EC5218}"/>
              </a:ext>
            </a:extLst>
          </p:cNvPr>
          <p:cNvCxnSpPr>
            <a:cxnSpLocks/>
          </p:cNvCxnSpPr>
          <p:nvPr/>
        </p:nvCxnSpPr>
        <p:spPr>
          <a:xfrm flipH="1" flipV="1">
            <a:off x="5514927" y="3961556"/>
            <a:ext cx="1981822" cy="169726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CFCDEF-B670-C94B-B8A3-80EB97D44781}"/>
              </a:ext>
            </a:extLst>
          </p:cNvPr>
          <p:cNvSpPr txBox="1"/>
          <p:nvPr/>
        </p:nvSpPr>
        <p:spPr>
          <a:xfrm>
            <a:off x="3245224" y="5540188"/>
            <a:ext cx="131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Low priority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F01C3C-104C-A444-BAEF-1F37B02E01F8}"/>
              </a:ext>
            </a:extLst>
          </p:cNvPr>
          <p:cNvSpPr txBox="1"/>
          <p:nvPr/>
        </p:nvSpPr>
        <p:spPr>
          <a:xfrm>
            <a:off x="6970059" y="5683368"/>
            <a:ext cx="16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0070C0"/>
                  </a:solidFill>
                </a:ln>
                <a:solidFill>
                  <a:srgbClr val="C00000"/>
                </a:solidFill>
              </a:rPr>
              <a:t>High priority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5BBBCA-0C2D-9441-B3CD-6EFA44098465}"/>
              </a:ext>
            </a:extLst>
          </p:cNvPr>
          <p:cNvSpPr txBox="1"/>
          <p:nvPr/>
        </p:nvSpPr>
        <p:spPr>
          <a:xfrm>
            <a:off x="4630108" y="5057249"/>
            <a:ext cx="18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C00000"/>
                </a:solidFill>
              </a:rPr>
              <a:t>Medium priority</a:t>
            </a:r>
          </a:p>
        </p:txBody>
      </p:sp>
    </p:spTree>
    <p:extLst>
      <p:ext uri="{BB962C8B-B14F-4D97-AF65-F5344CB8AC3E}">
        <p14:creationId xmlns:p14="http://schemas.microsoft.com/office/powerpoint/2010/main" val="274821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6D111-3341-4930-AEBD-A457E54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Even better: Don’t yield if the current process is the </a:t>
            </a:r>
            <a:r>
              <a:rPr lang="en-US" b="1" dirty="0"/>
              <a:t>only one </a:t>
            </a:r>
            <a:r>
              <a:rPr lang="en-US" dirty="0"/>
              <a:t>of its priority!</a:t>
            </a:r>
          </a:p>
          <a:p>
            <a:r>
              <a:rPr lang="en-US" dirty="0">
                <a:solidFill>
                  <a:srgbClr val="C00000"/>
                </a:solidFill>
              </a:rPr>
              <a:t>This is the bonus part of your lab!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 of processes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6776300" y="3553836"/>
            <a:ext cx="3383777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1812816" y="3553837"/>
            <a:ext cx="3970481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6057471" y="3553836"/>
            <a:ext cx="548347" cy="4816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790553-A1F9-F94D-BBEC-185946AB313B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720354" y="4035441"/>
            <a:ext cx="4747835" cy="133442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31BB64-F159-7B44-9C62-28FD09EBB55B}"/>
              </a:ext>
            </a:extLst>
          </p:cNvPr>
          <p:cNvCxnSpPr>
            <a:cxnSpLocks/>
            <a:stCxn id="47" idx="0"/>
            <a:endCxn id="17" idx="2"/>
          </p:cNvCxnSpPr>
          <p:nvPr/>
        </p:nvCxnSpPr>
        <p:spPr>
          <a:xfrm flipV="1">
            <a:off x="5534690" y="4035441"/>
            <a:ext cx="796955" cy="1021808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F6EDC3-17F3-9D4E-A8F4-F9ADE8248D48}"/>
              </a:ext>
            </a:extLst>
          </p:cNvPr>
          <p:cNvCxnSpPr>
            <a:cxnSpLocks/>
          </p:cNvCxnSpPr>
          <p:nvPr/>
        </p:nvCxnSpPr>
        <p:spPr>
          <a:xfrm flipH="1" flipV="1">
            <a:off x="3314484" y="3966013"/>
            <a:ext cx="4196553" cy="171289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3CFCDEF-B670-C94B-B8A3-80EB97D44781}"/>
              </a:ext>
            </a:extLst>
          </p:cNvPr>
          <p:cNvSpPr txBox="1"/>
          <p:nvPr/>
        </p:nvSpPr>
        <p:spPr>
          <a:xfrm>
            <a:off x="3245224" y="5540188"/>
            <a:ext cx="131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Low priority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F01C3C-104C-A444-BAEF-1F37B02E01F8}"/>
              </a:ext>
            </a:extLst>
          </p:cNvPr>
          <p:cNvSpPr txBox="1"/>
          <p:nvPr/>
        </p:nvSpPr>
        <p:spPr>
          <a:xfrm>
            <a:off x="6970059" y="5683368"/>
            <a:ext cx="162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rgbClr val="0070C0"/>
                  </a:solidFill>
                </a:ln>
                <a:solidFill>
                  <a:srgbClr val="C00000"/>
                </a:solidFill>
              </a:rPr>
              <a:t>High priority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5BBBCA-0C2D-9441-B3CD-6EFA44098465}"/>
              </a:ext>
            </a:extLst>
          </p:cNvPr>
          <p:cNvSpPr txBox="1"/>
          <p:nvPr/>
        </p:nvSpPr>
        <p:spPr>
          <a:xfrm>
            <a:off x="4630108" y="5057249"/>
            <a:ext cx="180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rgbClr val="C00000"/>
                </a:solidFill>
              </a:rPr>
              <a:t>Medium priority</a:t>
            </a:r>
          </a:p>
        </p:txBody>
      </p:sp>
    </p:spTree>
    <p:extLst>
      <p:ext uri="{BB962C8B-B14F-4D97-AF65-F5344CB8AC3E}">
        <p14:creationId xmlns:p14="http://schemas.microsoft.com/office/powerpoint/2010/main" val="204206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B96D111-3341-4930-AEBD-A457E54C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if different processes have the same priorities?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5E56C-2C1C-49F7-AA61-227D1B3B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with same priorities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2F931-5899-448B-AF07-474CA12EC158}"/>
              </a:ext>
            </a:extLst>
          </p:cNvPr>
          <p:cNvCxnSpPr>
            <a:cxnSpLocks/>
          </p:cNvCxnSpPr>
          <p:nvPr/>
        </p:nvCxnSpPr>
        <p:spPr>
          <a:xfrm>
            <a:off x="944880" y="1295400"/>
            <a:ext cx="10408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D8AAE9-B6DB-4138-A223-C3D750D98B38}"/>
              </a:ext>
            </a:extLst>
          </p:cNvPr>
          <p:cNvSpPr/>
          <p:nvPr/>
        </p:nvSpPr>
        <p:spPr>
          <a:xfrm>
            <a:off x="1680690" y="3429000"/>
            <a:ext cx="8830619" cy="732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6136CB-E110-4FD2-8FAA-B12BAD2E19D6}"/>
              </a:ext>
            </a:extLst>
          </p:cNvPr>
          <p:cNvSpPr/>
          <p:nvPr/>
        </p:nvSpPr>
        <p:spPr>
          <a:xfrm>
            <a:off x="6776301" y="3553836"/>
            <a:ext cx="1710580" cy="4816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0E56A-C345-4957-914D-CC2F56C31C42}"/>
              </a:ext>
            </a:extLst>
          </p:cNvPr>
          <p:cNvSpPr txBox="1"/>
          <p:nvPr/>
        </p:nvSpPr>
        <p:spPr>
          <a:xfrm>
            <a:off x="1080855" y="3652819"/>
            <a:ext cx="59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81167-4FF8-41EA-B6A3-F29671659762}"/>
              </a:ext>
            </a:extLst>
          </p:cNvPr>
          <p:cNvCxnSpPr>
            <a:cxnSpLocks/>
          </p:cNvCxnSpPr>
          <p:nvPr/>
        </p:nvCxnSpPr>
        <p:spPr>
          <a:xfrm>
            <a:off x="1763400" y="4506935"/>
            <a:ext cx="879510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FA15F9-5636-430C-9D58-4F086F06FBCC}"/>
              </a:ext>
            </a:extLst>
          </p:cNvPr>
          <p:cNvSpPr txBox="1"/>
          <p:nvPr/>
        </p:nvSpPr>
        <p:spPr>
          <a:xfrm>
            <a:off x="9419946" y="4627742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320CD-7628-4A13-8E8C-81D181F76A0B}"/>
              </a:ext>
            </a:extLst>
          </p:cNvPr>
          <p:cNvSpPr/>
          <p:nvPr/>
        </p:nvSpPr>
        <p:spPr>
          <a:xfrm>
            <a:off x="1812817" y="3553837"/>
            <a:ext cx="2187754" cy="481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0E42-BD2D-468B-82C4-58C1FB076EE6}"/>
              </a:ext>
            </a:extLst>
          </p:cNvPr>
          <p:cNvSpPr/>
          <p:nvPr/>
        </p:nvSpPr>
        <p:spPr>
          <a:xfrm>
            <a:off x="4298615" y="3565120"/>
            <a:ext cx="1536723" cy="4816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257D2D-88CF-4EE9-8A48-1D432EE6C483}"/>
              </a:ext>
            </a:extLst>
          </p:cNvPr>
          <p:cNvSpPr/>
          <p:nvPr/>
        </p:nvSpPr>
        <p:spPr>
          <a:xfrm>
            <a:off x="6057471" y="3553836"/>
            <a:ext cx="548347" cy="4816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E32C6-6610-45AC-9294-F3C756713967}"/>
              </a:ext>
            </a:extLst>
          </p:cNvPr>
          <p:cNvSpPr/>
          <p:nvPr/>
        </p:nvSpPr>
        <p:spPr>
          <a:xfrm>
            <a:off x="8653427" y="3553836"/>
            <a:ext cx="1616774" cy="4816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790553-A1F9-F94D-BBEC-185946AB313B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7631591" y="4035441"/>
            <a:ext cx="0" cy="129855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31BB64-F159-7B44-9C62-28FD09EBB55B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6331645" y="4035441"/>
            <a:ext cx="25019" cy="119994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C418EF-1B0F-F447-832D-75CF7F1A64B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9461814" y="4035441"/>
            <a:ext cx="0" cy="11999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F6EDC3-17F3-9D4E-A8F4-F9ADE8248D48}"/>
              </a:ext>
            </a:extLst>
          </p:cNvPr>
          <p:cNvCxnSpPr>
            <a:cxnSpLocks/>
          </p:cNvCxnSpPr>
          <p:nvPr/>
        </p:nvCxnSpPr>
        <p:spPr>
          <a:xfrm flipV="1">
            <a:off x="3314485" y="3966014"/>
            <a:ext cx="0" cy="126937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571A85-0EE8-9F44-9080-B2D2C1EC5218}"/>
              </a:ext>
            </a:extLst>
          </p:cNvPr>
          <p:cNvCxnSpPr>
            <a:cxnSpLocks/>
          </p:cNvCxnSpPr>
          <p:nvPr/>
        </p:nvCxnSpPr>
        <p:spPr>
          <a:xfrm flipV="1">
            <a:off x="5514927" y="3961557"/>
            <a:ext cx="0" cy="127383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82A4CF-E25F-AC48-A79D-4E6AA15FC644}"/>
              </a:ext>
            </a:extLst>
          </p:cNvPr>
          <p:cNvSpPr txBox="1"/>
          <p:nvPr/>
        </p:nvSpPr>
        <p:spPr>
          <a:xfrm>
            <a:off x="2823882" y="5562600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Priority: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00D46A-6A89-594B-AE81-712D15A0FFF7}"/>
              </a:ext>
            </a:extLst>
          </p:cNvPr>
          <p:cNvSpPr txBox="1"/>
          <p:nvPr/>
        </p:nvSpPr>
        <p:spPr>
          <a:xfrm>
            <a:off x="4940545" y="5334000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Priority: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6C2740-FF2E-F94C-B2FF-17E497965B9D}"/>
              </a:ext>
            </a:extLst>
          </p:cNvPr>
          <p:cNvSpPr txBox="1"/>
          <p:nvPr/>
        </p:nvSpPr>
        <p:spPr>
          <a:xfrm>
            <a:off x="6004178" y="5212390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Priority: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E9DFB4-696E-E34B-9518-892D24A8BAE9}"/>
              </a:ext>
            </a:extLst>
          </p:cNvPr>
          <p:cNvSpPr txBox="1"/>
          <p:nvPr/>
        </p:nvSpPr>
        <p:spPr>
          <a:xfrm>
            <a:off x="7216588" y="5408978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Priority: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19D057-87E6-CB4B-9380-7C653DACAC76}"/>
              </a:ext>
            </a:extLst>
          </p:cNvPr>
          <p:cNvSpPr txBox="1"/>
          <p:nvPr/>
        </p:nvSpPr>
        <p:spPr>
          <a:xfrm>
            <a:off x="8959913" y="5334000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Priority: 1</a:t>
            </a:r>
          </a:p>
        </p:txBody>
      </p:sp>
    </p:spTree>
    <p:extLst>
      <p:ext uri="{BB962C8B-B14F-4D97-AF65-F5344CB8AC3E}">
        <p14:creationId xmlns:p14="http://schemas.microsoft.com/office/powerpoint/2010/main" val="221543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1813</Words>
  <Application>Microsoft Macintosh PowerPoint</Application>
  <PresentationFormat>Widescreen</PresentationFormat>
  <Paragraphs>429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Office Theme</vt:lpstr>
      <vt:lpstr>CS 1550</vt:lpstr>
      <vt:lpstr>Scheduling of processes</vt:lpstr>
      <vt:lpstr>Scheduling of processes</vt:lpstr>
      <vt:lpstr>Scheduling of processes</vt:lpstr>
      <vt:lpstr>Priority scheduling of processes</vt:lpstr>
      <vt:lpstr>Priority scheduling of processes</vt:lpstr>
      <vt:lpstr>Priority scheduling of processes</vt:lpstr>
      <vt:lpstr>Priority scheduling of processes</vt:lpstr>
      <vt:lpstr>Processes with same priorities</vt:lpstr>
      <vt:lpstr>Processes with same priorities</vt:lpstr>
      <vt:lpstr>Processes with same priorities</vt:lpstr>
      <vt:lpstr>The scheduler function</vt:lpstr>
      <vt:lpstr>The scheduler function</vt:lpstr>
      <vt:lpstr>The scheduler function</vt:lpstr>
      <vt:lpstr>The scheduler function</vt:lpstr>
      <vt:lpstr>The scheduler function</vt:lpstr>
      <vt:lpstr>The scheduler function</vt:lpstr>
      <vt:lpstr>The scheduler function</vt:lpstr>
      <vt:lpstr>The scheduler function</vt:lpstr>
      <vt:lpstr>The scheduler function</vt:lpstr>
      <vt:lpstr>The scheduler function</vt:lpstr>
      <vt:lpstr>The scheduler function</vt:lpstr>
      <vt:lpstr>The scheduler function</vt:lpstr>
      <vt:lpstr>The scheduler function</vt:lpstr>
      <vt:lpstr>The scheduler function</vt:lpstr>
      <vt:lpstr>The scheduler function</vt:lpstr>
      <vt:lpstr>The scheduler function</vt:lpstr>
      <vt:lpstr>Yield in trap</vt:lpstr>
      <vt:lpstr>Lab 3 is out!</vt:lpstr>
      <vt:lpstr>CS 1550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1550</dc:title>
  <dc:creator>Khan, Maher Hassan</dc:creator>
  <cp:lastModifiedBy>Khan, Maher Hassan</cp:lastModifiedBy>
  <cp:revision>16</cp:revision>
  <cp:lastPrinted>2019-03-01T16:48:09Z</cp:lastPrinted>
  <dcterms:created xsi:type="dcterms:W3CDTF">2019-02-26T03:36:28Z</dcterms:created>
  <dcterms:modified xsi:type="dcterms:W3CDTF">2019-03-01T16:48:17Z</dcterms:modified>
</cp:coreProperties>
</file>