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276" r:id="rId2"/>
    <p:sldId id="537" r:id="rId3"/>
    <p:sldId id="507" r:id="rId4"/>
    <p:sldId id="518" r:id="rId5"/>
    <p:sldId id="511" r:id="rId6"/>
    <p:sldId id="513" r:id="rId7"/>
    <p:sldId id="514" r:id="rId8"/>
    <p:sldId id="529" r:id="rId9"/>
    <p:sldId id="530" r:id="rId10"/>
    <p:sldId id="531" r:id="rId11"/>
    <p:sldId id="543" r:id="rId12"/>
    <p:sldId id="544" r:id="rId13"/>
    <p:sldId id="545" r:id="rId14"/>
    <p:sldId id="547" r:id="rId15"/>
    <p:sldId id="548" r:id="rId16"/>
    <p:sldId id="551" r:id="rId17"/>
    <p:sldId id="549" r:id="rId18"/>
    <p:sldId id="552" r:id="rId19"/>
    <p:sldId id="553" r:id="rId20"/>
    <p:sldId id="550" r:id="rId21"/>
    <p:sldId id="554" r:id="rId22"/>
    <p:sldId id="555" r:id="rId23"/>
    <p:sldId id="556" r:id="rId24"/>
    <p:sldId id="557" r:id="rId25"/>
    <p:sldId id="558" r:id="rId26"/>
    <p:sldId id="559" r:id="rId27"/>
    <p:sldId id="562" r:id="rId28"/>
    <p:sldId id="561" r:id="rId29"/>
    <p:sldId id="560" r:id="rId30"/>
    <p:sldId id="563" r:id="rId31"/>
    <p:sldId id="564" r:id="rId32"/>
    <p:sldId id="565" r:id="rId33"/>
    <p:sldId id="566" r:id="rId34"/>
    <p:sldId id="567" r:id="rId35"/>
    <p:sldId id="569" r:id="rId36"/>
    <p:sldId id="571" r:id="rId37"/>
    <p:sldId id="570" r:id="rId38"/>
    <p:sldId id="572" r:id="rId39"/>
    <p:sldId id="573" r:id="rId40"/>
    <p:sldId id="575" r:id="rId41"/>
    <p:sldId id="576" r:id="rId42"/>
    <p:sldId id="578" r:id="rId43"/>
    <p:sldId id="579" r:id="rId44"/>
    <p:sldId id="580" r:id="rId45"/>
    <p:sldId id="581" r:id="rId46"/>
    <p:sldId id="582" r:id="rId47"/>
    <p:sldId id="583" r:id="rId48"/>
    <p:sldId id="584" r:id="rId49"/>
    <p:sldId id="585" r:id="rId50"/>
    <p:sldId id="586" r:id="rId51"/>
    <p:sldId id="587" r:id="rId52"/>
    <p:sldId id="588" r:id="rId53"/>
    <p:sldId id="590" r:id="rId54"/>
    <p:sldId id="589" r:id="rId55"/>
    <p:sldId id="591" r:id="rId56"/>
    <p:sldId id="592" r:id="rId57"/>
    <p:sldId id="593" r:id="rId58"/>
    <p:sldId id="594" r:id="rId59"/>
    <p:sldId id="595" r:id="rId60"/>
    <p:sldId id="597" r:id="rId61"/>
    <p:sldId id="598" r:id="rId62"/>
    <p:sldId id="599" r:id="rId63"/>
    <p:sldId id="600" r:id="rId64"/>
    <p:sldId id="601" r:id="rId65"/>
    <p:sldId id="602" r:id="rId66"/>
    <p:sldId id="603" r:id="rId67"/>
    <p:sldId id="608" r:id="rId68"/>
    <p:sldId id="605" r:id="rId69"/>
    <p:sldId id="606" r:id="rId70"/>
    <p:sldId id="607" r:id="rId71"/>
    <p:sldId id="541" r:id="rId72"/>
    <p:sldId id="609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0" autoAdjust="0"/>
    <p:restoredTop sz="95238" autoAdjust="0"/>
  </p:normalViewPr>
  <p:slideViewPr>
    <p:cSldViewPr snapToGrid="0" snapToObjects="1">
      <p:cViewPr varScale="1">
        <p:scale>
          <a:sx n="68" d="100"/>
          <a:sy n="68" d="100"/>
        </p:scale>
        <p:origin x="240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F9708-BA00-DE40-895B-453A1C94E7F0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28F77-6023-674B-9C70-04B0F36A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00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5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9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0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04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27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3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1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8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4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5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6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9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9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3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4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7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7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3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1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1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3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9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6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25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22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433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75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313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64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66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50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16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83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70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9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035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68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002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13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83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2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38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14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472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240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16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70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516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11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895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8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74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60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27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77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0A5-6DA7-9A47-9CEF-2BC25702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71F5-C119-2447-88B2-68088870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F5975-FF22-544B-8AAF-E5320B48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1108-12C7-1E40-BF3D-7D39A962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CE7C-9E4E-4948-9CC8-00B360D9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E7E0-E7D3-1D46-B330-B07E6D08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7F3C3-BD9B-B74D-B8DA-6ABE7613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01DB-8297-4448-BB6E-D5970B42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FA47-BF6F-9D49-8C1D-6CD0915A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257F-F5DE-7C40-8EB1-0A9C925F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22922-6A8D-0A44-9B57-5507568D6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75A23-9C58-A247-9189-C059B8BC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757C-04C7-E147-952C-4B74EA9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7571-6F18-364C-9E0D-2A22DA17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61BC-3875-5441-BF66-6F15761E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14CD-5812-BE45-8F64-1F2F5526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09F8-42A6-D244-8988-65940BA7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F0A4-6C02-A749-B6ED-43E276B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E70C-D393-5F48-80A3-85E888BD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6578-76AD-F54F-BBBA-C9646BC7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09F-6399-4446-84AE-1CFDC2C8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9173-D9C3-414A-A57B-A86DC9CAD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2CAC-6218-394B-BE22-4D928B7E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2812-FEAC-6048-B605-EEA0D5CF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C1E5-5EEF-4D42-ADA6-1B199FA2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D242-3582-7646-BDD7-10684966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0201-2254-2348-AFFB-92ABEA68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7DD4D-2155-C74B-82E1-1E85063D5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1F693-3EC7-124A-B27E-9887C94E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1B9D-91CC-D149-B54B-29F012AF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18361-7337-6549-9348-F1163EE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6B9B-5939-1448-B7F8-22A1A9FF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0DBDC-01EA-4F4F-AF58-571397C6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EC68B-976A-1243-A9E6-C9EE9B93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D4EBD-3D83-644B-A246-790A3BC28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413D9-7D9D-A844-A502-D33FE3D87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6964C-2EC3-9B46-85E2-266B8849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0DC6A-1424-2343-BD32-8C66754E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45991-B27C-E649-9434-5D9A32BD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7C7C-6804-8D4E-8A8A-0C2E45B7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C268C-3C9D-2240-B3A4-CDB22291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CB21-C0C7-BD41-8208-41CA70D0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EDCE-5BBC-2448-A7D6-46069080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0A9BB-1E36-D54B-A78C-C30ADBBD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A41A1-CBA5-0549-B8AE-93CCED9C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A1DDF-1065-784D-92A8-C5015BB1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F3B8-F9AE-0E4B-A4C0-F0DEC2F8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EB8E-C4DB-FD41-A027-D2C222C8A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614D-8953-AD4C-A7BC-6857A5EA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505C2-28F2-7A45-B45C-BF7FCF99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409F-B068-D744-9573-EF3B64DD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95432-2C8C-494D-A884-158BAD4F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CE2-15A2-D040-B721-7A342182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A9142-1C56-F74F-A7C5-61FD0D108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09F7F-C038-D84E-8395-BFCBF8548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9C1D-FB4C-854C-B82D-2905F01F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EB4C-A293-E04F-A2AC-DD04A6D9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5F411-4D48-3246-9F4A-0EAEEC4B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3B640-FE2B-DC42-8970-4DE1BF6B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839A-FB93-784B-B7ED-4F451F23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2C14-087E-A74C-A950-ED7478C6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1683-02BD-F244-8506-7D562026779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0FA4-BEC3-0443-B53F-CFFF26311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146A-011E-6F47-B0FC-75CF004A0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38459"/>
          </a:xfrm>
        </p:spPr>
        <p:txBody>
          <a:bodyPr>
            <a:normAutofit/>
          </a:bodyPr>
          <a:lstStyle/>
          <a:p>
            <a:r>
              <a:rPr lang="en-US" dirty="0"/>
              <a:t>Week 10</a:t>
            </a:r>
          </a:p>
          <a:p>
            <a:r>
              <a:rPr lang="en-US" dirty="0"/>
              <a:t>– </a:t>
            </a:r>
          </a:p>
          <a:p>
            <a:r>
              <a:rPr lang="en-US" dirty="0"/>
              <a:t>Project 3</a:t>
            </a:r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Lets suppose you have 12KB of physical memory</a:t>
            </a:r>
          </a:p>
          <a:p>
            <a:pPr lvl="1"/>
            <a:r>
              <a:rPr lang="en-US" dirty="0"/>
              <a:t>Page has 4KB</a:t>
            </a:r>
          </a:p>
          <a:p>
            <a:pPr lvl="1"/>
            <a:r>
              <a:rPr lang="en-US" dirty="0"/>
              <a:t>Assume </a:t>
            </a:r>
            <a:r>
              <a:rPr lang="en-US" b="1" dirty="0"/>
              <a:t>FIFO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19002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41DF1-B9FC-413B-9C62-74EB475EE7B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D7B3-943E-48D3-A637-DA8ACA5D9A25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F30DE0-DF28-4F17-A00E-9E76B1D4637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00979" y="4021367"/>
            <a:ext cx="103654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5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You have to implement:</a:t>
            </a:r>
          </a:p>
          <a:p>
            <a:pPr lvl="1"/>
            <a:r>
              <a:rPr lang="en-US" dirty="0" err="1"/>
              <a:t>Opt</a:t>
            </a:r>
            <a:r>
              <a:rPr lang="en-US" dirty="0"/>
              <a:t> (Clairvoyant)</a:t>
            </a:r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NRU</a:t>
            </a:r>
          </a:p>
          <a:p>
            <a:pPr lvl="1"/>
            <a:r>
              <a:rPr lang="en-US" dirty="0"/>
              <a:t>Clock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4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that will not be used the longest in the future.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7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that will not be used the longest in the future.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2AB37-48CE-47FC-A84F-C3DA2CD8E5EF}"/>
              </a:ext>
            </a:extLst>
          </p:cNvPr>
          <p:cNvSpPr/>
          <p:nvPr/>
        </p:nvSpPr>
        <p:spPr>
          <a:xfrm>
            <a:off x="9232777" y="4527460"/>
            <a:ext cx="1429305" cy="3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that will not be used the longest in the future.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2AB37-48CE-47FC-A84F-C3DA2CD8E5EF}"/>
              </a:ext>
            </a:extLst>
          </p:cNvPr>
          <p:cNvSpPr/>
          <p:nvPr/>
        </p:nvSpPr>
        <p:spPr>
          <a:xfrm>
            <a:off x="9232777" y="4527460"/>
            <a:ext cx="1429305" cy="3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4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32AB37-48CE-47FC-A84F-C3DA2CD8E5EF}"/>
              </a:ext>
            </a:extLst>
          </p:cNvPr>
          <p:cNvSpPr/>
          <p:nvPr/>
        </p:nvSpPr>
        <p:spPr>
          <a:xfrm>
            <a:off x="9232777" y="4527460"/>
            <a:ext cx="1429305" cy="3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76256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017BE71-7754-4BBD-8F9A-B3106AEC1480}"/>
              </a:ext>
            </a:extLst>
          </p:cNvPr>
          <p:cNvSpPr/>
          <p:nvPr/>
        </p:nvSpPr>
        <p:spPr>
          <a:xfrm>
            <a:off x="2765394" y="3357281"/>
            <a:ext cx="790112" cy="646331"/>
          </a:xfrm>
          <a:prstGeom prst="downArrow">
            <a:avLst>
              <a:gd name="adj1" fmla="val 35460"/>
              <a:gd name="adj2" fmla="val 43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E66C9-EB36-47BA-8BD5-ADDF663B716F}"/>
              </a:ext>
            </a:extLst>
          </p:cNvPr>
          <p:cNvSpPr txBox="1"/>
          <p:nvPr/>
        </p:nvSpPr>
        <p:spPr>
          <a:xfrm>
            <a:off x="1466664" y="2620963"/>
            <a:ext cx="353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analyze who will be needed furthest away in the trace</a:t>
            </a:r>
          </a:p>
        </p:txBody>
      </p:sp>
    </p:spTree>
    <p:extLst>
      <p:ext uri="{BB962C8B-B14F-4D97-AF65-F5344CB8AC3E}">
        <p14:creationId xmlns:p14="http://schemas.microsoft.com/office/powerpoint/2010/main" val="421091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73997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13FDB-07C5-4A31-837B-B5D12EA9047D}"/>
              </a:ext>
            </a:extLst>
          </p:cNvPr>
          <p:cNvCxnSpPr>
            <a:cxnSpLocks/>
          </p:cNvCxnSpPr>
          <p:nvPr/>
        </p:nvCxnSpPr>
        <p:spPr>
          <a:xfrm>
            <a:off x="4811697" y="4344532"/>
            <a:ext cx="4350058" cy="60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3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13FDB-07C5-4A31-837B-B5D12EA9047D}"/>
              </a:ext>
            </a:extLst>
          </p:cNvPr>
          <p:cNvCxnSpPr>
            <a:cxnSpLocks/>
          </p:cNvCxnSpPr>
          <p:nvPr/>
        </p:nvCxnSpPr>
        <p:spPr>
          <a:xfrm>
            <a:off x="4811697" y="4344532"/>
            <a:ext cx="4350058" cy="60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4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20778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13FDB-07C5-4A31-837B-B5D12EA9047D}"/>
              </a:ext>
            </a:extLst>
          </p:cNvPr>
          <p:cNvCxnSpPr>
            <a:cxnSpLocks/>
          </p:cNvCxnSpPr>
          <p:nvPr/>
        </p:nvCxnSpPr>
        <p:spPr>
          <a:xfrm>
            <a:off x="4882719" y="4778372"/>
            <a:ext cx="4350058" cy="131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6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No need to use </a:t>
            </a:r>
            <a:r>
              <a:rPr lang="en-US" dirty="0" err="1"/>
              <a:t>qemu</a:t>
            </a:r>
            <a:endParaRPr lang="en-US" dirty="0"/>
          </a:p>
          <a:p>
            <a:r>
              <a:rPr lang="en-US" dirty="0"/>
              <a:t>You will write the simulator from scratch with Java, </a:t>
            </a:r>
            <a:r>
              <a:rPr lang="en-US" dirty="0" err="1"/>
              <a:t>c++</a:t>
            </a:r>
            <a:r>
              <a:rPr lang="en-US" dirty="0"/>
              <a:t>,Perl, or Python</a:t>
            </a:r>
          </a:p>
          <a:p>
            <a:r>
              <a:rPr lang="en-US" dirty="0"/>
              <a:t>Read from memory traces text files</a:t>
            </a:r>
          </a:p>
          <a:p>
            <a:r>
              <a:rPr lang="en-US" dirty="0"/>
              <a:t>Count the number of events (</a:t>
            </a:r>
            <a:r>
              <a:rPr lang="en-US" dirty="0" err="1"/>
              <a:t>pagefaults</a:t>
            </a:r>
            <a:r>
              <a:rPr lang="en-US" dirty="0"/>
              <a:t>, page evictions, hits etc.)</a:t>
            </a:r>
          </a:p>
          <a:p>
            <a:pPr lvl="1"/>
            <a:r>
              <a:rPr lang="en-US" dirty="0"/>
              <a:t>Compare eviction algorithms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59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18408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A743C0-DA17-48C1-ADEB-C148FC287422}"/>
              </a:ext>
            </a:extLst>
          </p:cNvPr>
          <p:cNvCxnSpPr>
            <a:cxnSpLocks/>
          </p:cNvCxnSpPr>
          <p:nvPr/>
        </p:nvCxnSpPr>
        <p:spPr>
          <a:xfrm>
            <a:off x="4981852" y="5416858"/>
            <a:ext cx="4286435" cy="38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0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652931" y="3753076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82DBC-8C7C-44DA-9F83-58C0997A63C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847208" y="4076242"/>
            <a:ext cx="805723" cy="7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7097D-FA62-464C-8F03-853F5FFA3D26}"/>
              </a:ext>
            </a:extLst>
          </p:cNvPr>
          <p:cNvSpPr/>
          <p:nvPr/>
        </p:nvSpPr>
        <p:spPr>
          <a:xfrm>
            <a:off x="1894332" y="4465316"/>
            <a:ext cx="2881854" cy="594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9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040400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652931" y="3753076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82DBC-8C7C-44DA-9F83-58C0997A63C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847208" y="4076242"/>
            <a:ext cx="805723" cy="7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7097D-FA62-464C-8F03-853F5FFA3D26}"/>
              </a:ext>
            </a:extLst>
          </p:cNvPr>
          <p:cNvSpPr/>
          <p:nvPr/>
        </p:nvSpPr>
        <p:spPr>
          <a:xfrm>
            <a:off x="1894332" y="4465316"/>
            <a:ext cx="2881854" cy="594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0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01710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652931" y="3753076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82DBC-8C7C-44DA-9F83-58C0997A63C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847209" y="4735926"/>
            <a:ext cx="4394444" cy="6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7097D-FA62-464C-8F03-853F5FFA3D26}"/>
              </a:ext>
            </a:extLst>
          </p:cNvPr>
          <p:cNvSpPr/>
          <p:nvPr/>
        </p:nvSpPr>
        <p:spPr>
          <a:xfrm>
            <a:off x="9241653" y="4587187"/>
            <a:ext cx="1379383" cy="297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3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32946"/>
              </p:ext>
            </p:extLst>
          </p:nvPr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652931" y="3753076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A82DBC-8C7C-44DA-9F83-58C0997A63C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847209" y="4735926"/>
            <a:ext cx="4394444" cy="6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7097D-FA62-464C-8F03-853F5FFA3D26}"/>
              </a:ext>
            </a:extLst>
          </p:cNvPr>
          <p:cNvSpPr/>
          <p:nvPr/>
        </p:nvSpPr>
        <p:spPr>
          <a:xfrm>
            <a:off x="9241653" y="4587187"/>
            <a:ext cx="1379383" cy="297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R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685630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995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448235793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5B2A-6EBF-4A94-8150-8AC18CFE001D}"/>
              </a:ext>
            </a:extLst>
          </p:cNvPr>
          <p:cNvSpPr txBox="1"/>
          <p:nvPr/>
        </p:nvSpPr>
        <p:spPr>
          <a:xfrm>
            <a:off x="5052873" y="4096849"/>
            <a:ext cx="2086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Remember that this will change as the memory trace progresses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7097D-FA62-464C-8F03-853F5FFA3D26}"/>
              </a:ext>
            </a:extLst>
          </p:cNvPr>
          <p:cNvSpPr/>
          <p:nvPr/>
        </p:nvSpPr>
        <p:spPr>
          <a:xfrm>
            <a:off x="3946592" y="3927502"/>
            <a:ext cx="909493" cy="1681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7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75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E42E92-7FCD-4706-B8C7-B9AA142BA58E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7C1194-C3FC-4459-8DE3-CC7F836F4C32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F48694-B48E-4A86-BDBF-6CB058B2D819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69D1D-65DF-428E-928B-9016032E208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415BA4-993D-440E-8F85-7315EC5318B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1" cy="1681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Evicts the oldest page in memory.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7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E42E92-7FCD-4706-B8C7-B9AA142BA58E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7C1194-C3FC-4459-8DE3-CC7F836F4C32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32F48694-B48E-4A86-BDBF-6CB058B2D819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69D1D-65DF-428E-928B-9016032E208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73A79-DF30-4796-84A2-83FAC3FCA41E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D32CE1-F60D-45EF-A01D-5AA0C110968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500979" y="4021367"/>
            <a:ext cx="103654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64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57617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35660364-01D0-4922-A67E-E959BC31D9EF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0A48B1-FF49-465D-8E5C-6A2F0D23E995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D803BC-7CB1-40A1-A791-CCCE430FA1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BC2F41-BA94-472F-9F7F-5AE9115FEF7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500979" y="4021367"/>
            <a:ext cx="103654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Simulate memory page allocation and page eviction algorithm</a:t>
            </a:r>
          </a:p>
          <a:p>
            <a:pPr lvl="1"/>
            <a:r>
              <a:rPr lang="en-US" dirty="0"/>
              <a:t>Your program will read from a memory trace</a:t>
            </a:r>
          </a:p>
          <a:p>
            <a:pPr lvl="1"/>
            <a:r>
              <a:rPr lang="en-US" dirty="0"/>
              <a:t>You will implement how loaded pages are evicted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4230985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190aff38 R</a:t>
            </a:r>
          </a:p>
        </p:txBody>
      </p:sp>
    </p:spTree>
    <p:extLst>
      <p:ext uri="{BB962C8B-B14F-4D97-AF65-F5344CB8AC3E}">
        <p14:creationId xmlns:p14="http://schemas.microsoft.com/office/powerpoint/2010/main" val="1265290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88484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D0A48B1-FF49-465D-8E5C-6A2F0D23E995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BC2F41-BA94-472F-9F7F-5AE9115FEF76}"/>
              </a:ext>
            </a:extLst>
          </p:cNvPr>
          <p:cNvCxnSpPr>
            <a:cxnSpLocks/>
          </p:cNvCxnSpPr>
          <p:nvPr/>
        </p:nvCxnSpPr>
        <p:spPr>
          <a:xfrm flipH="1">
            <a:off x="4705165" y="4705165"/>
            <a:ext cx="4456590" cy="5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56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D0A48B1-FF49-465D-8E5C-6A2F0D23E995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353828-173B-44DA-AC51-496DF95AB8CF}"/>
              </a:ext>
            </a:extLst>
          </p:cNvPr>
          <p:cNvSpPr/>
          <p:nvPr/>
        </p:nvSpPr>
        <p:spPr>
          <a:xfrm rot="10800000">
            <a:off x="4989250" y="4076242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AAEB1-3DAD-468A-96B6-49E47F3591C2}"/>
              </a:ext>
            </a:extLst>
          </p:cNvPr>
          <p:cNvSpPr txBox="1"/>
          <p:nvPr/>
        </p:nvSpPr>
        <p:spPr>
          <a:xfrm>
            <a:off x="6214368" y="4089220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Next to be evicted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26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Use and Modification</a:t>
            </a:r>
          </a:p>
        </p:txBody>
      </p:sp>
    </p:spTree>
    <p:extLst>
      <p:ext uri="{BB962C8B-B14F-4D97-AF65-F5344CB8AC3E}">
        <p14:creationId xmlns:p14="http://schemas.microsoft.com/office/powerpoint/2010/main" val="1484860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</a:t>
            </a:r>
            <a:r>
              <a:rPr lang="en-US" b="1" dirty="0"/>
              <a:t>Use</a:t>
            </a:r>
            <a:r>
              <a:rPr lang="en-US" dirty="0"/>
              <a:t> and </a:t>
            </a:r>
            <a:r>
              <a:rPr lang="en-US" b="1" dirty="0"/>
              <a:t>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25456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864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</a:t>
            </a:r>
            <a:r>
              <a:rPr lang="en-US" b="1" dirty="0"/>
              <a:t>Use</a:t>
            </a:r>
            <a:r>
              <a:rPr lang="en-US" dirty="0"/>
              <a:t> and </a:t>
            </a:r>
            <a:r>
              <a:rPr lang="en-US" b="1" dirty="0"/>
              <a:t>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46596"/>
              </p:ext>
            </p:extLst>
          </p:nvPr>
        </p:nvGraphicFramePr>
        <p:xfrm>
          <a:off x="944880" y="4076242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64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</a:t>
            </a:r>
            <a:r>
              <a:rPr lang="en-US" b="1" dirty="0"/>
              <a:t>Use</a:t>
            </a:r>
            <a:r>
              <a:rPr lang="en-US" dirty="0"/>
              <a:t> and </a:t>
            </a:r>
            <a:r>
              <a:rPr lang="en-US" b="1" dirty="0"/>
              <a:t>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89025"/>
              </p:ext>
            </p:extLst>
          </p:nvPr>
        </p:nvGraphicFramePr>
        <p:xfrm>
          <a:off x="944880" y="4076242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384320D-2EA6-4DD2-AD35-76C168B2C5E1}"/>
              </a:ext>
            </a:extLst>
          </p:cNvPr>
          <p:cNvSpPr/>
          <p:nvPr/>
        </p:nvSpPr>
        <p:spPr>
          <a:xfrm>
            <a:off x="10333608" y="3709177"/>
            <a:ext cx="337351" cy="889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E9FEC2-F511-4003-8661-3BD14F3E47A3}"/>
              </a:ext>
            </a:extLst>
          </p:cNvPr>
          <p:cNvSpPr/>
          <p:nvPr/>
        </p:nvSpPr>
        <p:spPr>
          <a:xfrm>
            <a:off x="2786533" y="4385569"/>
            <a:ext cx="817801" cy="1553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9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2506471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</a:t>
            </a:r>
            <a:r>
              <a:rPr lang="en-US" b="1" dirty="0"/>
              <a:t>Use</a:t>
            </a:r>
            <a:r>
              <a:rPr lang="en-US" dirty="0"/>
              <a:t> and </a:t>
            </a:r>
            <a:r>
              <a:rPr lang="en-US" b="1" dirty="0"/>
              <a:t>Modification</a:t>
            </a:r>
          </a:p>
          <a:p>
            <a:r>
              <a:rPr lang="en-US" dirty="0"/>
              <a:t>Page Rank (Lower Rank -&gt; higher chance of being evicted)</a:t>
            </a:r>
          </a:p>
          <a:p>
            <a:endParaRPr lang="en-US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8D3B68-72ED-46B8-B8E8-AD2C05E4B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97505"/>
              </p:ext>
            </p:extLst>
          </p:nvPr>
        </p:nvGraphicFramePr>
        <p:xfrm>
          <a:off x="3862874" y="4467031"/>
          <a:ext cx="3807432" cy="1923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2">
                  <a:extLst>
                    <a:ext uri="{9D8B030D-6E8A-4147-A177-3AD203B41FA5}">
                      <a16:colId xmlns:a16="http://schemas.microsoft.com/office/drawing/2014/main" val="165096345"/>
                    </a:ext>
                  </a:extLst>
                </a:gridCol>
                <a:gridCol w="2954790">
                  <a:extLst>
                    <a:ext uri="{9D8B030D-6E8A-4147-A177-3AD203B41FA5}">
                      <a16:colId xmlns:a16="http://schemas.microsoft.com/office/drawing/2014/main" val="419900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Page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referenced,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8931"/>
                  </a:ext>
                </a:extLst>
              </a:tr>
              <a:tr h="440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referenced,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4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referenced,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referenced,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8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873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</a:t>
            </a:r>
            <a:r>
              <a:rPr lang="en-US" b="1" dirty="0"/>
              <a:t>Use</a:t>
            </a:r>
            <a:r>
              <a:rPr lang="en-US" dirty="0"/>
              <a:t> and </a:t>
            </a:r>
            <a:r>
              <a:rPr lang="en-US" b="1" dirty="0"/>
              <a:t>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44035"/>
              </p:ext>
            </p:extLst>
          </p:nvPr>
        </p:nvGraphicFramePr>
        <p:xfrm>
          <a:off x="944880" y="4076242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479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</a:t>
            </a:r>
            <a:r>
              <a:rPr lang="en-US" b="1" dirty="0"/>
              <a:t>Use</a:t>
            </a:r>
            <a:r>
              <a:rPr lang="en-US" dirty="0"/>
              <a:t> and </a:t>
            </a:r>
            <a:r>
              <a:rPr lang="en-US" b="1" dirty="0"/>
              <a:t>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99505"/>
              </p:ext>
            </p:extLst>
          </p:nvPr>
        </p:nvGraphicFramePr>
        <p:xfrm>
          <a:off x="4330048" y="4076242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3D34C4-9CDF-4C5F-B7E9-53992D99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74464"/>
              </p:ext>
            </p:extLst>
          </p:nvPr>
        </p:nvGraphicFramePr>
        <p:xfrm>
          <a:off x="55442" y="3999396"/>
          <a:ext cx="3807432" cy="1923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2">
                  <a:extLst>
                    <a:ext uri="{9D8B030D-6E8A-4147-A177-3AD203B41FA5}">
                      <a16:colId xmlns:a16="http://schemas.microsoft.com/office/drawing/2014/main" val="165096345"/>
                    </a:ext>
                  </a:extLst>
                </a:gridCol>
                <a:gridCol w="2954790">
                  <a:extLst>
                    <a:ext uri="{9D8B030D-6E8A-4147-A177-3AD203B41FA5}">
                      <a16:colId xmlns:a16="http://schemas.microsoft.com/office/drawing/2014/main" val="419900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Page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referenced,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8931"/>
                  </a:ext>
                </a:extLst>
              </a:tr>
              <a:tr h="440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referenced,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4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referenced,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referenced,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8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908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</a:t>
            </a:r>
            <a:r>
              <a:rPr lang="en-US" b="1" dirty="0"/>
              <a:t>Use</a:t>
            </a:r>
            <a:r>
              <a:rPr lang="en-US" dirty="0"/>
              <a:t> and </a:t>
            </a:r>
            <a:r>
              <a:rPr lang="en-US" b="1" dirty="0"/>
              <a:t>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16574"/>
              </p:ext>
            </p:extLst>
          </p:nvPr>
        </p:nvGraphicFramePr>
        <p:xfrm>
          <a:off x="4330048" y="4076242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3D34C4-9CDF-4C5F-B7E9-53992D99A39C}"/>
              </a:ext>
            </a:extLst>
          </p:cNvPr>
          <p:cNvGraphicFramePr>
            <a:graphicFrameLocks noGrp="1"/>
          </p:cNvGraphicFramePr>
          <p:nvPr/>
        </p:nvGraphicFramePr>
        <p:xfrm>
          <a:off x="55442" y="3999396"/>
          <a:ext cx="3807432" cy="1923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2">
                  <a:extLst>
                    <a:ext uri="{9D8B030D-6E8A-4147-A177-3AD203B41FA5}">
                      <a16:colId xmlns:a16="http://schemas.microsoft.com/office/drawing/2014/main" val="165096345"/>
                    </a:ext>
                  </a:extLst>
                </a:gridCol>
                <a:gridCol w="2954790">
                  <a:extLst>
                    <a:ext uri="{9D8B030D-6E8A-4147-A177-3AD203B41FA5}">
                      <a16:colId xmlns:a16="http://schemas.microsoft.com/office/drawing/2014/main" val="419900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Page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referenced,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8931"/>
                  </a:ext>
                </a:extLst>
              </a:tr>
              <a:tr h="440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referenced,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4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referenced,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referenced,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897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919A7B-09DB-438C-A73B-69E85E792A1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862874" y="4651899"/>
            <a:ext cx="467174" cy="30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52F84-3A05-4953-B680-28D6324AB4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62874" y="4961251"/>
            <a:ext cx="467174" cy="60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603376"/>
          </a:xfrm>
        </p:spPr>
        <p:txBody>
          <a:bodyPr>
            <a:normAutofit/>
          </a:bodyPr>
          <a:lstStyle/>
          <a:p>
            <a:r>
              <a:rPr lang="en-US" dirty="0"/>
              <a:t>Since it is a 32-bit address space. </a:t>
            </a:r>
          </a:p>
          <a:p>
            <a:pPr lvl="1"/>
            <a:r>
              <a:rPr lang="en-US" dirty="0"/>
              <a:t>First 20 bits is used for the address</a:t>
            </a:r>
          </a:p>
          <a:p>
            <a:pPr lvl="1"/>
            <a:r>
              <a:rPr lang="en-US" dirty="0"/>
              <a:t>The rest is used for offset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4284326" y="4184551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b="1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c28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c28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f38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72E7A-4CA7-4670-A263-CC4ECBA50DE2}"/>
              </a:ext>
            </a:extLst>
          </p:cNvPr>
          <p:cNvSpPr txBox="1"/>
          <p:nvPr/>
        </p:nvSpPr>
        <p:spPr>
          <a:xfrm>
            <a:off x="4611949" y="3489600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Address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4C2523A-91B3-4DAC-A341-95A171826666}"/>
              </a:ext>
            </a:extLst>
          </p:cNvPr>
          <p:cNvSpPr/>
          <p:nvPr/>
        </p:nvSpPr>
        <p:spPr>
          <a:xfrm>
            <a:off x="5592932" y="3902645"/>
            <a:ext cx="408373" cy="317055"/>
          </a:xfrm>
          <a:prstGeom prst="downArrow">
            <a:avLst>
              <a:gd name="adj1" fmla="val 28261"/>
              <a:gd name="adj2" fmla="val 3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03A46-7163-420F-A418-C02BD4717840}"/>
              </a:ext>
            </a:extLst>
          </p:cNvPr>
          <p:cNvSpPr txBox="1"/>
          <p:nvPr/>
        </p:nvSpPr>
        <p:spPr>
          <a:xfrm>
            <a:off x="6149339" y="3488225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BA1144-E157-42C7-B456-E3C212A81835}"/>
              </a:ext>
            </a:extLst>
          </p:cNvPr>
          <p:cNvSpPr/>
          <p:nvPr/>
        </p:nvSpPr>
        <p:spPr>
          <a:xfrm>
            <a:off x="6165541" y="3896517"/>
            <a:ext cx="408373" cy="317055"/>
          </a:xfrm>
          <a:prstGeom prst="downArrow">
            <a:avLst>
              <a:gd name="adj1" fmla="val 28261"/>
              <a:gd name="adj2" fmla="val 3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57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</a:t>
            </a:r>
            <a:r>
              <a:rPr lang="en-US" b="1" dirty="0"/>
              <a:t>Use</a:t>
            </a:r>
            <a:r>
              <a:rPr lang="en-US" dirty="0"/>
              <a:t> and </a:t>
            </a:r>
            <a:r>
              <a:rPr lang="en-US" b="1" dirty="0"/>
              <a:t>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30048" y="4076242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3D34C4-9CDF-4C5F-B7E9-53992D99A39C}"/>
              </a:ext>
            </a:extLst>
          </p:cNvPr>
          <p:cNvGraphicFramePr>
            <a:graphicFrameLocks noGrp="1"/>
          </p:cNvGraphicFramePr>
          <p:nvPr/>
        </p:nvGraphicFramePr>
        <p:xfrm>
          <a:off x="55442" y="3999396"/>
          <a:ext cx="3807432" cy="1923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2">
                  <a:extLst>
                    <a:ext uri="{9D8B030D-6E8A-4147-A177-3AD203B41FA5}">
                      <a16:colId xmlns:a16="http://schemas.microsoft.com/office/drawing/2014/main" val="165096345"/>
                    </a:ext>
                  </a:extLst>
                </a:gridCol>
                <a:gridCol w="2954790">
                  <a:extLst>
                    <a:ext uri="{9D8B030D-6E8A-4147-A177-3AD203B41FA5}">
                      <a16:colId xmlns:a16="http://schemas.microsoft.com/office/drawing/2014/main" val="419900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Page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referenced,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8931"/>
                  </a:ext>
                </a:extLst>
              </a:tr>
              <a:tr h="440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referenced,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4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referenced,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referenced,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897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919A7B-09DB-438C-A73B-69E85E792A1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862874" y="4651899"/>
            <a:ext cx="467174" cy="30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52F84-3A05-4953-B680-28D6324AB4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62874" y="4961251"/>
            <a:ext cx="467174" cy="60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48F2E-3F48-45F4-BA6D-E69E6E71AEC4}"/>
              </a:ext>
            </a:extLst>
          </p:cNvPr>
          <p:cNvCxnSpPr>
            <a:cxnSpLocks/>
          </p:cNvCxnSpPr>
          <p:nvPr/>
        </p:nvCxnSpPr>
        <p:spPr>
          <a:xfrm>
            <a:off x="3862874" y="4518734"/>
            <a:ext cx="467174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24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</a:t>
            </a:r>
            <a:r>
              <a:rPr lang="en-US" b="1" dirty="0"/>
              <a:t>Use</a:t>
            </a:r>
            <a:r>
              <a:rPr lang="en-US" dirty="0"/>
              <a:t> and </a:t>
            </a:r>
            <a:r>
              <a:rPr lang="en-US" b="1" dirty="0"/>
              <a:t>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07912"/>
              </p:ext>
            </p:extLst>
          </p:nvPr>
        </p:nvGraphicFramePr>
        <p:xfrm>
          <a:off x="3436444" y="4042121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3D34C4-9CDF-4C5F-B7E9-53992D99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15750"/>
              </p:ext>
            </p:extLst>
          </p:nvPr>
        </p:nvGraphicFramePr>
        <p:xfrm>
          <a:off x="395834" y="3965275"/>
          <a:ext cx="852642" cy="1923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2">
                  <a:extLst>
                    <a:ext uri="{9D8B030D-6E8A-4147-A177-3AD203B41FA5}">
                      <a16:colId xmlns:a16="http://schemas.microsoft.com/office/drawing/2014/main" val="16509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8931"/>
                  </a:ext>
                </a:extLst>
              </a:tr>
              <a:tr h="440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4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897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919A7B-09DB-438C-A73B-69E85E792A1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48476" y="4617778"/>
            <a:ext cx="2187968" cy="30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52F84-3A05-4953-B680-28D6324AB4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248476" y="4927130"/>
            <a:ext cx="2187968" cy="6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48F2E-3F48-45F4-BA6D-E69E6E71AEC4}"/>
              </a:ext>
            </a:extLst>
          </p:cNvPr>
          <p:cNvCxnSpPr>
            <a:cxnSpLocks/>
          </p:cNvCxnSpPr>
          <p:nvPr/>
        </p:nvCxnSpPr>
        <p:spPr>
          <a:xfrm>
            <a:off x="1248476" y="4484613"/>
            <a:ext cx="2187968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18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</a:t>
            </a:r>
            <a:r>
              <a:rPr lang="en-US" b="1" dirty="0"/>
              <a:t>Use</a:t>
            </a:r>
            <a:r>
              <a:rPr lang="en-US" dirty="0"/>
              <a:t> and </a:t>
            </a:r>
            <a:r>
              <a:rPr lang="en-US" b="1" dirty="0"/>
              <a:t>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36444" y="4042121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3D34C4-9CDF-4C5F-B7E9-53992D99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60122"/>
              </p:ext>
            </p:extLst>
          </p:nvPr>
        </p:nvGraphicFramePr>
        <p:xfrm>
          <a:off x="395834" y="3965275"/>
          <a:ext cx="852642" cy="1923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2">
                  <a:extLst>
                    <a:ext uri="{9D8B030D-6E8A-4147-A177-3AD203B41FA5}">
                      <a16:colId xmlns:a16="http://schemas.microsoft.com/office/drawing/2014/main" val="16509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8931"/>
                  </a:ext>
                </a:extLst>
              </a:tr>
              <a:tr h="44035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4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897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919A7B-09DB-438C-A73B-69E85E792A1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48476" y="4617778"/>
            <a:ext cx="2187968" cy="30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52F84-3A05-4953-B680-28D6324AB4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248476" y="4927130"/>
            <a:ext cx="2187968" cy="6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48F2E-3F48-45F4-BA6D-E69E6E71AEC4}"/>
              </a:ext>
            </a:extLst>
          </p:cNvPr>
          <p:cNvCxnSpPr>
            <a:cxnSpLocks/>
          </p:cNvCxnSpPr>
          <p:nvPr/>
        </p:nvCxnSpPr>
        <p:spPr>
          <a:xfrm>
            <a:off x="1248476" y="4484613"/>
            <a:ext cx="2187968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BD5CC0-CFD7-4696-BE20-B894345BAE82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AFB58-4D0F-4EC5-8042-60A3CCCE357D}"/>
              </a:ext>
            </a:extLst>
          </p:cNvPr>
          <p:cNvSpPr txBox="1"/>
          <p:nvPr/>
        </p:nvSpPr>
        <p:spPr>
          <a:xfrm>
            <a:off x="9161755" y="3026458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2A72B-AB80-4DCA-897F-277F10E1E2AB}"/>
              </a:ext>
            </a:extLst>
          </p:cNvPr>
          <p:cNvSpPr txBox="1"/>
          <p:nvPr/>
        </p:nvSpPr>
        <p:spPr>
          <a:xfrm>
            <a:off x="3436444" y="3289718"/>
            <a:ext cx="439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need to evict someone!! </a:t>
            </a:r>
            <a:r>
              <a:rPr lang="en-US" b="1" dirty="0">
                <a:solidFill>
                  <a:srgbClr val="FF0000"/>
                </a:solidFill>
              </a:rPr>
              <a:t>But there are 2 Rank 2 pages.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79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</a:t>
            </a:r>
            <a:r>
              <a:rPr lang="en-US" b="1" dirty="0"/>
              <a:t>Use</a:t>
            </a:r>
            <a:r>
              <a:rPr lang="en-US" dirty="0"/>
              <a:t> and </a:t>
            </a:r>
            <a:r>
              <a:rPr lang="en-US" b="1" dirty="0"/>
              <a:t>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36444" y="4042121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3D34C4-9CDF-4C5F-B7E9-53992D99A39C}"/>
              </a:ext>
            </a:extLst>
          </p:cNvPr>
          <p:cNvGraphicFramePr>
            <a:graphicFrameLocks noGrp="1"/>
          </p:cNvGraphicFramePr>
          <p:nvPr/>
        </p:nvGraphicFramePr>
        <p:xfrm>
          <a:off x="395834" y="3965275"/>
          <a:ext cx="852642" cy="1923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2">
                  <a:extLst>
                    <a:ext uri="{9D8B030D-6E8A-4147-A177-3AD203B41FA5}">
                      <a16:colId xmlns:a16="http://schemas.microsoft.com/office/drawing/2014/main" val="16509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8931"/>
                  </a:ext>
                </a:extLst>
              </a:tr>
              <a:tr h="44035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4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897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919A7B-09DB-438C-A73B-69E85E792A1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48476" y="4617778"/>
            <a:ext cx="2187968" cy="30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52F84-3A05-4953-B680-28D6324AB4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248476" y="4927130"/>
            <a:ext cx="2187968" cy="6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48F2E-3F48-45F4-BA6D-E69E6E71AEC4}"/>
              </a:ext>
            </a:extLst>
          </p:cNvPr>
          <p:cNvCxnSpPr>
            <a:cxnSpLocks/>
          </p:cNvCxnSpPr>
          <p:nvPr/>
        </p:nvCxnSpPr>
        <p:spPr>
          <a:xfrm>
            <a:off x="1248476" y="4484613"/>
            <a:ext cx="2187968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BD5CC0-CFD7-4696-BE20-B894345BAE82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AFB58-4D0F-4EC5-8042-60A3CCCE357D}"/>
              </a:ext>
            </a:extLst>
          </p:cNvPr>
          <p:cNvSpPr txBox="1"/>
          <p:nvPr/>
        </p:nvSpPr>
        <p:spPr>
          <a:xfrm>
            <a:off x="9161755" y="3026458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2A72B-AB80-4DCA-897F-277F10E1E2AB}"/>
              </a:ext>
            </a:extLst>
          </p:cNvPr>
          <p:cNvSpPr txBox="1"/>
          <p:nvPr/>
        </p:nvSpPr>
        <p:spPr>
          <a:xfrm>
            <a:off x="3045770" y="3289718"/>
            <a:ext cx="491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need to evict someone!! But there are 2 Rank 2 pages.  </a:t>
            </a:r>
            <a:r>
              <a:rPr lang="en-US" b="1" dirty="0">
                <a:solidFill>
                  <a:srgbClr val="FF0000"/>
                </a:solidFill>
              </a:rPr>
              <a:t>Chose at random between lowest rank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28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dirty="0"/>
              <a:t>Periodically resets referenced flag.</a:t>
            </a:r>
          </a:p>
          <a:p>
            <a:pPr lvl="1"/>
            <a:r>
              <a:rPr lang="en-US" dirty="0"/>
              <a:t>Pages are ranked according to </a:t>
            </a:r>
            <a:r>
              <a:rPr lang="en-US" b="1" dirty="0"/>
              <a:t>Use</a:t>
            </a:r>
            <a:r>
              <a:rPr lang="en-US" dirty="0"/>
              <a:t> and </a:t>
            </a:r>
            <a:r>
              <a:rPr lang="en-US" b="1" dirty="0"/>
              <a:t>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36444" y="4042121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3D34C4-9CDF-4C5F-B7E9-53992D99A39C}"/>
              </a:ext>
            </a:extLst>
          </p:cNvPr>
          <p:cNvGraphicFramePr>
            <a:graphicFrameLocks noGrp="1"/>
          </p:cNvGraphicFramePr>
          <p:nvPr/>
        </p:nvGraphicFramePr>
        <p:xfrm>
          <a:off x="395834" y="3965275"/>
          <a:ext cx="852642" cy="1923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642">
                  <a:extLst>
                    <a:ext uri="{9D8B030D-6E8A-4147-A177-3AD203B41FA5}">
                      <a16:colId xmlns:a16="http://schemas.microsoft.com/office/drawing/2014/main" val="16509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7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8931"/>
                  </a:ext>
                </a:extLst>
              </a:tr>
              <a:tr h="44035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4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4897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919A7B-09DB-438C-A73B-69E85E792A1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248476" y="4617778"/>
            <a:ext cx="2187968" cy="30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52F84-3A05-4953-B680-28D6324AB4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248476" y="4927130"/>
            <a:ext cx="2187968" cy="6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48F2E-3F48-45F4-BA6D-E69E6E71AEC4}"/>
              </a:ext>
            </a:extLst>
          </p:cNvPr>
          <p:cNvCxnSpPr>
            <a:cxnSpLocks/>
          </p:cNvCxnSpPr>
          <p:nvPr/>
        </p:nvCxnSpPr>
        <p:spPr>
          <a:xfrm>
            <a:off x="1248476" y="4484613"/>
            <a:ext cx="2187968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BD5CC0-CFD7-4696-BE20-B894345BAE82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AFB58-4D0F-4EC5-8042-60A3CCCE357D}"/>
              </a:ext>
            </a:extLst>
          </p:cNvPr>
          <p:cNvSpPr txBox="1"/>
          <p:nvPr/>
        </p:nvSpPr>
        <p:spPr>
          <a:xfrm>
            <a:off x="9161755" y="3026458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2A72B-AB80-4DCA-897F-277F10E1E2AB}"/>
              </a:ext>
            </a:extLst>
          </p:cNvPr>
          <p:cNvSpPr txBox="1"/>
          <p:nvPr/>
        </p:nvSpPr>
        <p:spPr>
          <a:xfrm>
            <a:off x="3045770" y="3289718"/>
            <a:ext cx="491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need to evict someone!! But there are 2 Rank 2 pages.  </a:t>
            </a:r>
            <a:r>
              <a:rPr lang="en-US" b="1" dirty="0">
                <a:solidFill>
                  <a:srgbClr val="FF0000"/>
                </a:solidFill>
              </a:rPr>
              <a:t>Chose at random between lowest rank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E0E9A-0F87-4AA9-B13C-3FC695F6C249}"/>
              </a:ext>
            </a:extLst>
          </p:cNvPr>
          <p:cNvSpPr/>
          <p:nvPr/>
        </p:nvSpPr>
        <p:spPr>
          <a:xfrm>
            <a:off x="3373516" y="4385569"/>
            <a:ext cx="3987094" cy="528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6345FA-A6FD-497E-B004-60DEF0F2D86C}"/>
              </a:ext>
            </a:extLst>
          </p:cNvPr>
          <p:cNvSpPr/>
          <p:nvPr/>
        </p:nvSpPr>
        <p:spPr>
          <a:xfrm>
            <a:off x="3373516" y="5302091"/>
            <a:ext cx="3987094" cy="528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4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b="1" dirty="0"/>
              <a:t>Periodically resets referenced flag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Pages are ranked according to Use and 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54486"/>
              </p:ext>
            </p:extLst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b="1" dirty="0"/>
              <a:t>Periodically resets referenced flag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Pages are ranked according to Use and 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7428EFD-3674-4945-9572-CEAB15244AE8}"/>
              </a:ext>
            </a:extLst>
          </p:cNvPr>
          <p:cNvSpPr/>
          <p:nvPr/>
        </p:nvSpPr>
        <p:spPr>
          <a:xfrm>
            <a:off x="1908699" y="4258104"/>
            <a:ext cx="1589103" cy="1991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2E0AD-123B-4F0A-B4F7-88A61ED31F30}"/>
              </a:ext>
            </a:extLst>
          </p:cNvPr>
          <p:cNvSpPr txBox="1"/>
          <p:nvPr/>
        </p:nvSpPr>
        <p:spPr>
          <a:xfrm>
            <a:off x="395834" y="3709177"/>
            <a:ext cx="63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to be set to 0 </a:t>
            </a:r>
            <a:r>
              <a:rPr lang="en-US" b="1" dirty="0"/>
              <a:t>periodically</a:t>
            </a:r>
            <a:r>
              <a:rPr lang="en-US" dirty="0"/>
              <a:t> (e.g., every 10 memory accesses)</a:t>
            </a:r>
          </a:p>
        </p:txBody>
      </p:sp>
    </p:spTree>
    <p:extLst>
      <p:ext uri="{BB962C8B-B14F-4D97-AF65-F5344CB8AC3E}">
        <p14:creationId xmlns:p14="http://schemas.microsoft.com/office/powerpoint/2010/main" val="4264071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Not Recently Used (NRU)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are not being used. </a:t>
            </a:r>
          </a:p>
          <a:p>
            <a:pPr lvl="1"/>
            <a:r>
              <a:rPr lang="en-US" b="1" dirty="0"/>
              <a:t>Periodically resets referenced flag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Pages are ranked according to Use and Modification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31242"/>
              </p:ext>
            </p:extLst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7428EFD-3674-4945-9572-CEAB15244AE8}"/>
              </a:ext>
            </a:extLst>
          </p:cNvPr>
          <p:cNvSpPr/>
          <p:nvPr/>
        </p:nvSpPr>
        <p:spPr>
          <a:xfrm>
            <a:off x="1908699" y="4258104"/>
            <a:ext cx="1589103" cy="1991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2E0AD-123B-4F0A-B4F7-88A61ED31F30}"/>
              </a:ext>
            </a:extLst>
          </p:cNvPr>
          <p:cNvSpPr txBox="1"/>
          <p:nvPr/>
        </p:nvSpPr>
        <p:spPr>
          <a:xfrm>
            <a:off x="395834" y="3709177"/>
            <a:ext cx="632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to be set to 0 </a:t>
            </a:r>
            <a:r>
              <a:rPr lang="en-US" b="1" dirty="0"/>
              <a:t>periodically</a:t>
            </a:r>
            <a:r>
              <a:rPr lang="en-US" dirty="0"/>
              <a:t> (e.g., every 10 memory accesses)</a:t>
            </a:r>
          </a:p>
        </p:txBody>
      </p:sp>
    </p:spTree>
    <p:extLst>
      <p:ext uri="{BB962C8B-B14F-4D97-AF65-F5344CB8AC3E}">
        <p14:creationId xmlns:p14="http://schemas.microsoft.com/office/powerpoint/2010/main" val="2700226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Clock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Keeps a pointer to the last examined page in a circular list</a:t>
            </a:r>
          </a:p>
          <a:p>
            <a:pPr lvl="1"/>
            <a:r>
              <a:rPr lang="en-US" dirty="0"/>
              <a:t>Pointer resets the Referenced bit to 0</a:t>
            </a:r>
          </a:p>
          <a:p>
            <a:pPr lvl="2"/>
            <a:r>
              <a:rPr lang="en-US" dirty="0"/>
              <a:t>If R is 0 the page is evicted</a:t>
            </a:r>
          </a:p>
          <a:p>
            <a:pPr lvl="1"/>
            <a:r>
              <a:rPr lang="en-US" dirty="0"/>
              <a:t>Pointer tries to evict and moves to the next page when a page fault occur</a:t>
            </a:r>
          </a:p>
        </p:txBody>
      </p:sp>
    </p:spTree>
    <p:extLst>
      <p:ext uri="{BB962C8B-B14F-4D97-AF65-F5344CB8AC3E}">
        <p14:creationId xmlns:p14="http://schemas.microsoft.com/office/powerpoint/2010/main" val="1034158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Clock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Keeps a pointer to the last examined page in a circular list</a:t>
            </a:r>
          </a:p>
          <a:p>
            <a:pPr lvl="1"/>
            <a:r>
              <a:rPr lang="en-US" dirty="0"/>
              <a:t>Pointer resets the Referenced bit to 0</a:t>
            </a:r>
          </a:p>
          <a:p>
            <a:pPr lvl="2"/>
            <a:r>
              <a:rPr lang="en-US" dirty="0"/>
              <a:t>If R is 0 the page is evicted</a:t>
            </a:r>
          </a:p>
          <a:p>
            <a:pPr lvl="1"/>
            <a:r>
              <a:rPr lang="en-US" dirty="0"/>
              <a:t>Pointer tries to evict and moves to the next page when a page fault occur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5096A3-3C89-4D19-96BE-407A93B249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B6E66F-0E67-4B4C-BF18-D37204B8108D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</p:spTree>
    <p:extLst>
      <p:ext uri="{BB962C8B-B14F-4D97-AF65-F5344CB8AC3E}">
        <p14:creationId xmlns:p14="http://schemas.microsoft.com/office/powerpoint/2010/main" val="308462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Lets suppose you have 12KB of physical memory</a:t>
            </a:r>
          </a:p>
          <a:p>
            <a:pPr lvl="1"/>
            <a:r>
              <a:rPr lang="en-US" dirty="0"/>
              <a:t>Page has 4KB</a:t>
            </a:r>
          </a:p>
          <a:p>
            <a:pPr lvl="1"/>
            <a:r>
              <a:rPr lang="en-US" dirty="0"/>
              <a:t>Assume FIFO</a:t>
            </a:r>
          </a:p>
          <a:p>
            <a:pPr lvl="1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98172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060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Clock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Keeps a pointer to the last examined page in a circular list</a:t>
            </a:r>
          </a:p>
          <a:p>
            <a:pPr lvl="1"/>
            <a:r>
              <a:rPr lang="en-US" dirty="0"/>
              <a:t>Pointer resets the Referenced bit to 0</a:t>
            </a:r>
          </a:p>
          <a:p>
            <a:pPr lvl="2"/>
            <a:r>
              <a:rPr lang="en-US" dirty="0"/>
              <a:t>If R is 0 the page is evicted</a:t>
            </a:r>
          </a:p>
          <a:p>
            <a:pPr lvl="1"/>
            <a:r>
              <a:rPr lang="en-US" dirty="0"/>
              <a:t>Pointer tries to evict and moves to the next page when a page fault occur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5096A3-3C89-4D19-96BE-407A93B249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B6E66F-0E67-4B4C-BF18-D37204B8108D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pic>
        <p:nvPicPr>
          <p:cNvPr id="5" name="Graphic 4" descr="Right Pointing Backhand Index ">
            <a:extLst>
              <a:ext uri="{FF2B5EF4-FFF2-40B4-BE49-F238E27FC236}">
                <a16:creationId xmlns:a16="http://schemas.microsoft.com/office/drawing/2014/main" id="{AFDB8DE1-268F-4E33-8ADA-75543A2C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46327" y="4607121"/>
            <a:ext cx="576269" cy="5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93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Clock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Keeps a pointer to the last examined page in a circular list</a:t>
            </a:r>
          </a:p>
          <a:p>
            <a:pPr lvl="1"/>
            <a:r>
              <a:rPr lang="en-US" dirty="0"/>
              <a:t>Pointer resets the Referenced bit to 0</a:t>
            </a:r>
          </a:p>
          <a:p>
            <a:pPr lvl="2"/>
            <a:r>
              <a:rPr lang="en-US" dirty="0"/>
              <a:t>If R is 0 the page is evicted</a:t>
            </a:r>
          </a:p>
          <a:p>
            <a:pPr lvl="1"/>
            <a:r>
              <a:rPr lang="en-US" dirty="0"/>
              <a:t>Pointer tries to evict and moves to the next page when a page fault occur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5096A3-3C89-4D19-96BE-407A93B249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B6E66F-0E67-4B4C-BF18-D37204B8108D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pic>
        <p:nvPicPr>
          <p:cNvPr id="5" name="Graphic 4" descr="Right Pointing Backhand Index ">
            <a:extLst>
              <a:ext uri="{FF2B5EF4-FFF2-40B4-BE49-F238E27FC236}">
                <a16:creationId xmlns:a16="http://schemas.microsoft.com/office/drawing/2014/main" id="{AFDB8DE1-268F-4E33-8ADA-75543A2C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46327" y="4607121"/>
            <a:ext cx="576269" cy="57626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159F85-956F-4F34-B2FE-1CF99283CC68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58DD3-C7E9-4769-8311-42E650F77BF4}"/>
              </a:ext>
            </a:extLst>
          </p:cNvPr>
          <p:cNvSpPr txBox="1"/>
          <p:nvPr/>
        </p:nvSpPr>
        <p:spPr>
          <a:xfrm>
            <a:off x="9161755" y="3336165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5594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Clock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Keeps a pointer to the last examined page in a circular list</a:t>
            </a:r>
          </a:p>
          <a:p>
            <a:pPr lvl="1"/>
            <a:r>
              <a:rPr lang="en-US" dirty="0"/>
              <a:t>Pointer resets the Referenced bit to 0</a:t>
            </a:r>
          </a:p>
          <a:p>
            <a:pPr lvl="2"/>
            <a:r>
              <a:rPr lang="en-US" dirty="0"/>
              <a:t>If R is 0 the page is evicted</a:t>
            </a:r>
          </a:p>
          <a:p>
            <a:pPr lvl="1"/>
            <a:r>
              <a:rPr lang="en-US" dirty="0"/>
              <a:t>Pointer tries to evict and moves to the next page when a page fault occur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5096A3-3C89-4D19-96BE-407A93B249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B6E66F-0E67-4B4C-BF18-D37204B8108D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pic>
        <p:nvPicPr>
          <p:cNvPr id="5" name="Graphic 4" descr="Right Pointing Backhand Index ">
            <a:extLst>
              <a:ext uri="{FF2B5EF4-FFF2-40B4-BE49-F238E27FC236}">
                <a16:creationId xmlns:a16="http://schemas.microsoft.com/office/drawing/2014/main" id="{AFDB8DE1-268F-4E33-8ADA-75543A2C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46327" y="4607121"/>
            <a:ext cx="576269" cy="57626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159F85-956F-4F34-B2FE-1CF99283CC68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71BC7-8879-49A7-A8C7-88D7DC8CB134}"/>
              </a:ext>
            </a:extLst>
          </p:cNvPr>
          <p:cNvSpPr txBox="1"/>
          <p:nvPr/>
        </p:nvSpPr>
        <p:spPr>
          <a:xfrm>
            <a:off x="9161755" y="3336165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F5786A-7B74-4270-A125-ACC4586781C3}"/>
              </a:ext>
            </a:extLst>
          </p:cNvPr>
          <p:cNvSpPr/>
          <p:nvPr/>
        </p:nvSpPr>
        <p:spPr>
          <a:xfrm>
            <a:off x="1979720" y="4696287"/>
            <a:ext cx="1518082" cy="58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46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Clock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Keeps a pointer to the last examined page in a circular list</a:t>
            </a:r>
          </a:p>
          <a:p>
            <a:pPr lvl="1"/>
            <a:r>
              <a:rPr lang="en-US" dirty="0"/>
              <a:t>Pointer resets the Referenced bit to 0</a:t>
            </a:r>
          </a:p>
          <a:p>
            <a:pPr lvl="2"/>
            <a:r>
              <a:rPr lang="en-US" dirty="0"/>
              <a:t>If R is 0 the page is evicted</a:t>
            </a:r>
          </a:p>
          <a:p>
            <a:pPr lvl="1"/>
            <a:r>
              <a:rPr lang="en-US" dirty="0"/>
              <a:t>Pointer tries to evict and moves to the next page when a page fault occur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5096A3-3C89-4D19-96BE-407A93B24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91255"/>
              </p:ext>
            </p:extLst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B6E66F-0E67-4B4C-BF18-D37204B8108D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159F85-956F-4F34-B2FE-1CF99283CC68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F5786A-7B74-4270-A125-ACC4586781C3}"/>
              </a:ext>
            </a:extLst>
          </p:cNvPr>
          <p:cNvSpPr/>
          <p:nvPr/>
        </p:nvSpPr>
        <p:spPr>
          <a:xfrm>
            <a:off x="1979720" y="4696287"/>
            <a:ext cx="1518082" cy="58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ight Pointing Backhand Index ">
            <a:extLst>
              <a:ext uri="{FF2B5EF4-FFF2-40B4-BE49-F238E27FC236}">
                <a16:creationId xmlns:a16="http://schemas.microsoft.com/office/drawing/2014/main" id="{4BDC28A6-755E-406C-B53D-1B30ACE9B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46327" y="4607121"/>
            <a:ext cx="576269" cy="576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E4A92D-0553-466B-9D5B-B1F15B54DC44}"/>
              </a:ext>
            </a:extLst>
          </p:cNvPr>
          <p:cNvSpPr txBox="1"/>
          <p:nvPr/>
        </p:nvSpPr>
        <p:spPr>
          <a:xfrm>
            <a:off x="9161755" y="3336165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674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Clock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Keeps a pointer to the last examined page in a circular list</a:t>
            </a:r>
          </a:p>
          <a:p>
            <a:pPr lvl="1"/>
            <a:r>
              <a:rPr lang="en-US" dirty="0"/>
              <a:t>Pointer resets the Referenced bit to 0</a:t>
            </a:r>
          </a:p>
          <a:p>
            <a:pPr lvl="2"/>
            <a:r>
              <a:rPr lang="en-US" dirty="0"/>
              <a:t>If R is 0 the page is evicted</a:t>
            </a:r>
          </a:p>
          <a:p>
            <a:pPr lvl="1"/>
            <a:r>
              <a:rPr lang="en-US" dirty="0"/>
              <a:t>Pointer tries to evict and moves to the next page when a page fault occur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5096A3-3C89-4D19-96BE-407A93B24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4644"/>
              </p:ext>
            </p:extLst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B6E66F-0E67-4B4C-BF18-D37204B8108D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pic>
        <p:nvPicPr>
          <p:cNvPr id="5" name="Graphic 4" descr="Right Pointing Backhand Index ">
            <a:extLst>
              <a:ext uri="{FF2B5EF4-FFF2-40B4-BE49-F238E27FC236}">
                <a16:creationId xmlns:a16="http://schemas.microsoft.com/office/drawing/2014/main" id="{AFDB8DE1-268F-4E33-8ADA-75543A2C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03417" y="5125764"/>
            <a:ext cx="576269" cy="57626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159F85-956F-4F34-B2FE-1CF99283CC68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A695E-805D-41C0-A28B-DC4F446A4CF0}"/>
              </a:ext>
            </a:extLst>
          </p:cNvPr>
          <p:cNvSpPr/>
          <p:nvPr/>
        </p:nvSpPr>
        <p:spPr>
          <a:xfrm>
            <a:off x="1970842" y="5147879"/>
            <a:ext cx="1518082" cy="58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E16C00-1100-4E70-9784-79D2882AE4EF}"/>
              </a:ext>
            </a:extLst>
          </p:cNvPr>
          <p:cNvSpPr txBox="1"/>
          <p:nvPr/>
        </p:nvSpPr>
        <p:spPr>
          <a:xfrm>
            <a:off x="9161755" y="3336165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5156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Clock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Keeps a pointer to the last examined page in a circular list</a:t>
            </a:r>
          </a:p>
          <a:p>
            <a:pPr lvl="1"/>
            <a:r>
              <a:rPr lang="en-US" dirty="0"/>
              <a:t>Pointer resets the Referenced bit to 0</a:t>
            </a:r>
          </a:p>
          <a:p>
            <a:pPr lvl="2"/>
            <a:r>
              <a:rPr lang="en-US" dirty="0"/>
              <a:t>If R is 0 the page is evicted</a:t>
            </a:r>
          </a:p>
          <a:p>
            <a:pPr lvl="1"/>
            <a:r>
              <a:rPr lang="en-US" dirty="0"/>
              <a:t>Pointer tries to evict and moves to the next page when a page fault occur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5096A3-3C89-4D19-96BE-407A93B24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9147"/>
              </p:ext>
            </p:extLst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B6E66F-0E67-4B4C-BF18-D37204B8108D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pic>
        <p:nvPicPr>
          <p:cNvPr id="5" name="Graphic 4" descr="Right Pointing Backhand Index ">
            <a:extLst>
              <a:ext uri="{FF2B5EF4-FFF2-40B4-BE49-F238E27FC236}">
                <a16:creationId xmlns:a16="http://schemas.microsoft.com/office/drawing/2014/main" id="{AFDB8DE1-268F-4E33-8ADA-75543A2C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62291" y="5562600"/>
            <a:ext cx="576269" cy="57626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159F85-956F-4F34-B2FE-1CF99283CC68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A695E-805D-41C0-A28B-DC4F446A4CF0}"/>
              </a:ext>
            </a:extLst>
          </p:cNvPr>
          <p:cNvSpPr/>
          <p:nvPr/>
        </p:nvSpPr>
        <p:spPr>
          <a:xfrm>
            <a:off x="1970842" y="5627273"/>
            <a:ext cx="1518082" cy="58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6E72B-2235-4138-9BF6-E0786DB33774}"/>
              </a:ext>
            </a:extLst>
          </p:cNvPr>
          <p:cNvSpPr txBox="1"/>
          <p:nvPr/>
        </p:nvSpPr>
        <p:spPr>
          <a:xfrm>
            <a:off x="9161755" y="3336165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7242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Clock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Keeps a pointer to the last examined page in a circular list</a:t>
            </a:r>
          </a:p>
          <a:p>
            <a:pPr lvl="1"/>
            <a:r>
              <a:rPr lang="en-US" dirty="0"/>
              <a:t>Pointer resets the Referenced bit to 0</a:t>
            </a:r>
          </a:p>
          <a:p>
            <a:pPr lvl="2"/>
            <a:r>
              <a:rPr lang="en-US" dirty="0"/>
              <a:t>If R is 0 the page is evicted</a:t>
            </a:r>
          </a:p>
          <a:p>
            <a:pPr lvl="1"/>
            <a:r>
              <a:rPr lang="en-US" dirty="0"/>
              <a:t>Pointer tries to evict and moves to the next page when a page fault occur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5096A3-3C89-4D19-96BE-407A93B249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B6E66F-0E67-4B4C-BF18-D37204B8108D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pic>
        <p:nvPicPr>
          <p:cNvPr id="5" name="Graphic 4" descr="Right Pointing Backhand Index ">
            <a:extLst>
              <a:ext uri="{FF2B5EF4-FFF2-40B4-BE49-F238E27FC236}">
                <a16:creationId xmlns:a16="http://schemas.microsoft.com/office/drawing/2014/main" id="{AFDB8DE1-268F-4E33-8ADA-75543A2C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03678" y="4634612"/>
            <a:ext cx="576269" cy="57626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159F85-956F-4F34-B2FE-1CF99283CC68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A695E-805D-41C0-A28B-DC4F446A4CF0}"/>
              </a:ext>
            </a:extLst>
          </p:cNvPr>
          <p:cNvSpPr/>
          <p:nvPr/>
        </p:nvSpPr>
        <p:spPr>
          <a:xfrm>
            <a:off x="1970842" y="4687436"/>
            <a:ext cx="1518082" cy="58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06A521-4D20-45C5-B9DC-95D237A8D275}"/>
              </a:ext>
            </a:extLst>
          </p:cNvPr>
          <p:cNvSpPr txBox="1"/>
          <p:nvPr/>
        </p:nvSpPr>
        <p:spPr>
          <a:xfrm>
            <a:off x="9161755" y="3336165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63934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Clock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Keeps a pointer to the last examined page in a circular list</a:t>
            </a:r>
          </a:p>
          <a:p>
            <a:pPr lvl="1"/>
            <a:r>
              <a:rPr lang="en-US" dirty="0"/>
              <a:t>Pointer resets the Referenced bit to 0</a:t>
            </a:r>
          </a:p>
          <a:p>
            <a:pPr lvl="2"/>
            <a:r>
              <a:rPr lang="en-US" dirty="0"/>
              <a:t>If R is 0 the page is evicted</a:t>
            </a:r>
          </a:p>
          <a:p>
            <a:pPr lvl="1"/>
            <a:r>
              <a:rPr lang="en-US" dirty="0"/>
              <a:t>Pointer tries to evict and moves to the next page when a page fault occur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5096A3-3C89-4D19-96BE-407A93B249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B6E66F-0E67-4B4C-BF18-D37204B8108D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pic>
        <p:nvPicPr>
          <p:cNvPr id="5" name="Graphic 4" descr="Right Pointing Backhand Index ">
            <a:extLst>
              <a:ext uri="{FF2B5EF4-FFF2-40B4-BE49-F238E27FC236}">
                <a16:creationId xmlns:a16="http://schemas.microsoft.com/office/drawing/2014/main" id="{AFDB8DE1-268F-4E33-8ADA-75543A2C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03678" y="4634612"/>
            <a:ext cx="576269" cy="57626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159F85-956F-4F34-B2FE-1CF99283CC68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A695E-805D-41C0-A28B-DC4F446A4CF0}"/>
              </a:ext>
            </a:extLst>
          </p:cNvPr>
          <p:cNvSpPr/>
          <p:nvPr/>
        </p:nvSpPr>
        <p:spPr>
          <a:xfrm>
            <a:off x="1970842" y="4687436"/>
            <a:ext cx="1518082" cy="58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32A0C-C394-4271-95E1-19BB768C8180}"/>
              </a:ext>
            </a:extLst>
          </p:cNvPr>
          <p:cNvSpPr txBox="1"/>
          <p:nvPr/>
        </p:nvSpPr>
        <p:spPr>
          <a:xfrm>
            <a:off x="6149340" y="4086397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is 0 evict!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DF08A-CE20-4ED6-AC65-72F1A7DEC7BC}"/>
              </a:ext>
            </a:extLst>
          </p:cNvPr>
          <p:cNvSpPr txBox="1"/>
          <p:nvPr/>
        </p:nvSpPr>
        <p:spPr>
          <a:xfrm>
            <a:off x="9161755" y="3336165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217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Clock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Keeps a pointer to the last examined page in a circular list</a:t>
            </a:r>
          </a:p>
          <a:p>
            <a:pPr lvl="1"/>
            <a:r>
              <a:rPr lang="en-US" dirty="0"/>
              <a:t>Pointer resets the Referenced bit to 0</a:t>
            </a:r>
          </a:p>
          <a:p>
            <a:pPr lvl="2"/>
            <a:r>
              <a:rPr lang="en-US" dirty="0"/>
              <a:t>If R is 0 the page is evicted</a:t>
            </a:r>
          </a:p>
          <a:p>
            <a:pPr lvl="1"/>
            <a:r>
              <a:rPr lang="en-US" dirty="0"/>
              <a:t>Pointer tries to evict and moves to the next page when a page fault occur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5096A3-3C89-4D19-96BE-407A93B24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97921"/>
              </p:ext>
            </p:extLst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B6E66F-0E67-4B4C-BF18-D37204B8108D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pic>
        <p:nvPicPr>
          <p:cNvPr id="5" name="Graphic 4" descr="Right Pointing Backhand Index ">
            <a:extLst>
              <a:ext uri="{FF2B5EF4-FFF2-40B4-BE49-F238E27FC236}">
                <a16:creationId xmlns:a16="http://schemas.microsoft.com/office/drawing/2014/main" id="{AFDB8DE1-268F-4E33-8ADA-75543A2C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03678" y="4634612"/>
            <a:ext cx="576269" cy="57626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159F85-956F-4F34-B2FE-1CF99283CC68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A695E-805D-41C0-A28B-DC4F446A4CF0}"/>
              </a:ext>
            </a:extLst>
          </p:cNvPr>
          <p:cNvSpPr/>
          <p:nvPr/>
        </p:nvSpPr>
        <p:spPr>
          <a:xfrm>
            <a:off x="1970842" y="4687436"/>
            <a:ext cx="1518082" cy="58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32A0C-C394-4271-95E1-19BB768C8180}"/>
              </a:ext>
            </a:extLst>
          </p:cNvPr>
          <p:cNvSpPr txBox="1"/>
          <p:nvPr/>
        </p:nvSpPr>
        <p:spPr>
          <a:xfrm>
            <a:off x="6149340" y="4086397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is 0 evict!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2C447-A837-4445-BF2D-9EA0D80703DB}"/>
              </a:ext>
            </a:extLst>
          </p:cNvPr>
          <p:cNvSpPr txBox="1"/>
          <p:nvPr/>
        </p:nvSpPr>
        <p:spPr>
          <a:xfrm>
            <a:off x="9161755" y="3336165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31681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Clock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Keeps a pointer to the last examined page in a circular list</a:t>
            </a:r>
          </a:p>
          <a:p>
            <a:pPr lvl="1"/>
            <a:r>
              <a:rPr lang="en-US" dirty="0"/>
              <a:t>Pointer resets the Referenced bit to 0</a:t>
            </a:r>
          </a:p>
          <a:p>
            <a:pPr lvl="2"/>
            <a:r>
              <a:rPr lang="en-US" dirty="0"/>
              <a:t>If R is 0 the page is evicted</a:t>
            </a:r>
          </a:p>
          <a:p>
            <a:pPr lvl="1"/>
            <a:r>
              <a:rPr lang="en-US" dirty="0"/>
              <a:t>Pointer tries to evict and moves to the next page when a page fault occur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5096A3-3C89-4D19-96BE-407A93B24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42471"/>
              </p:ext>
            </p:extLst>
          </p:nvPr>
        </p:nvGraphicFramePr>
        <p:xfrm>
          <a:off x="1492117" y="4380645"/>
          <a:ext cx="3888654" cy="17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1395876">
                  <a:extLst>
                    <a:ext uri="{9D8B030D-6E8A-4147-A177-3AD203B41FA5}">
                      <a16:colId xmlns:a16="http://schemas.microsoft.com/office/drawing/2014/main" val="1464238647"/>
                    </a:ext>
                  </a:extLst>
                </a:gridCol>
                <a:gridCol w="664075">
                  <a:extLst>
                    <a:ext uri="{9D8B030D-6E8A-4147-A177-3AD203B41FA5}">
                      <a16:colId xmlns:a16="http://schemas.microsoft.com/office/drawing/2014/main" val="3052920803"/>
                    </a:ext>
                  </a:extLst>
                </a:gridCol>
                <a:gridCol w="1298762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0" dirty="0"/>
                        <a:t>irty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3B6E66F-0E67-4B4C-BF18-D37204B8108D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pic>
        <p:nvPicPr>
          <p:cNvPr id="5" name="Graphic 4" descr="Right Pointing Backhand Index ">
            <a:extLst>
              <a:ext uri="{FF2B5EF4-FFF2-40B4-BE49-F238E27FC236}">
                <a16:creationId xmlns:a16="http://schemas.microsoft.com/office/drawing/2014/main" id="{AFDB8DE1-268F-4E33-8ADA-75543A2C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03677" y="5096251"/>
            <a:ext cx="576269" cy="57626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159F85-956F-4F34-B2FE-1CF99283CC68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A695E-805D-41C0-A28B-DC4F446A4CF0}"/>
              </a:ext>
            </a:extLst>
          </p:cNvPr>
          <p:cNvSpPr/>
          <p:nvPr/>
        </p:nvSpPr>
        <p:spPr>
          <a:xfrm>
            <a:off x="1970842" y="4687436"/>
            <a:ext cx="1518082" cy="58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32A0C-C394-4271-95E1-19BB768C8180}"/>
              </a:ext>
            </a:extLst>
          </p:cNvPr>
          <p:cNvSpPr txBox="1"/>
          <p:nvPr/>
        </p:nvSpPr>
        <p:spPr>
          <a:xfrm>
            <a:off x="6149340" y="4086397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is 0 evict!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B4316-FEE8-4E1E-B8D0-0EAA241D8A46}"/>
              </a:ext>
            </a:extLst>
          </p:cNvPr>
          <p:cNvSpPr txBox="1"/>
          <p:nvPr/>
        </p:nvSpPr>
        <p:spPr>
          <a:xfrm>
            <a:off x="9161755" y="3336165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3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Lets suppose you have 12KB of physical memory</a:t>
            </a:r>
          </a:p>
          <a:p>
            <a:pPr lvl="1"/>
            <a:r>
              <a:rPr lang="en-US" dirty="0"/>
              <a:t>Page has 4KB</a:t>
            </a:r>
          </a:p>
          <a:p>
            <a:pPr lvl="1"/>
            <a:r>
              <a:rPr lang="en-US" dirty="0"/>
              <a:t>Assume FIFO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57886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368095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34743-94AD-49BF-944A-39D747999654}"/>
              </a:ext>
            </a:extLst>
          </p:cNvPr>
          <p:cNvSpPr txBox="1"/>
          <p:nvPr/>
        </p:nvSpPr>
        <p:spPr>
          <a:xfrm>
            <a:off x="9161755" y="2496844"/>
            <a:ext cx="208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since it is not in the process table</a:t>
            </a:r>
          </a:p>
        </p:txBody>
      </p:sp>
    </p:spTree>
    <p:extLst>
      <p:ext uri="{BB962C8B-B14F-4D97-AF65-F5344CB8AC3E}">
        <p14:creationId xmlns:p14="http://schemas.microsoft.com/office/powerpoint/2010/main" val="1392887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&lt;opt|clock|fifo|nru&gt;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01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&lt;opt|clock|fifo|nru&gt;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D8A5D-83EA-4BB7-BF3B-A2C7A5F9B8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955672" y="3719745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209E8-8084-4761-8250-C987D8DC580C}"/>
              </a:ext>
            </a:extLst>
          </p:cNvPr>
          <p:cNvSpPr/>
          <p:nvPr/>
        </p:nvSpPr>
        <p:spPr>
          <a:xfrm>
            <a:off x="1970841" y="3137349"/>
            <a:ext cx="2086254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3E1D2-ED56-46F5-88FF-835049E9E56A}"/>
              </a:ext>
            </a:extLst>
          </p:cNvPr>
          <p:cNvSpPr txBox="1"/>
          <p:nvPr/>
        </p:nvSpPr>
        <p:spPr>
          <a:xfrm>
            <a:off x="1282231" y="4576733"/>
            <a:ext cx="334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number of Memory slots.</a:t>
            </a:r>
          </a:p>
        </p:txBody>
      </p:sp>
    </p:spTree>
    <p:extLst>
      <p:ext uri="{BB962C8B-B14F-4D97-AF65-F5344CB8AC3E}">
        <p14:creationId xmlns:p14="http://schemas.microsoft.com/office/powerpoint/2010/main" val="30983030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&lt;opt|clock|fifo|nru&gt;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D8A5D-83EA-4BB7-BF3B-A2C7A5F9B8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10095" y="3685437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209E8-8084-4761-8250-C987D8DC580C}"/>
              </a:ext>
            </a:extLst>
          </p:cNvPr>
          <p:cNvSpPr/>
          <p:nvPr/>
        </p:nvSpPr>
        <p:spPr>
          <a:xfrm>
            <a:off x="4057095" y="3137349"/>
            <a:ext cx="3346882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3E1D2-ED56-46F5-88FF-835049E9E56A}"/>
              </a:ext>
            </a:extLst>
          </p:cNvPr>
          <p:cNvSpPr txBox="1"/>
          <p:nvPr/>
        </p:nvSpPr>
        <p:spPr>
          <a:xfrm>
            <a:off x="3936654" y="4542425"/>
            <a:ext cx="3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which algorithm to run</a:t>
            </a:r>
          </a:p>
        </p:txBody>
      </p:sp>
    </p:spTree>
    <p:extLst>
      <p:ext uri="{BB962C8B-B14F-4D97-AF65-F5344CB8AC3E}">
        <p14:creationId xmlns:p14="http://schemas.microsoft.com/office/powerpoint/2010/main" val="11261735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&lt;opt|clock|fifo|nru&gt;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D8A5D-83EA-4BB7-BF3B-A2C7A5F9B8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406561" y="3622862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209E8-8084-4761-8250-C987D8DC580C}"/>
              </a:ext>
            </a:extLst>
          </p:cNvPr>
          <p:cNvSpPr/>
          <p:nvPr/>
        </p:nvSpPr>
        <p:spPr>
          <a:xfrm>
            <a:off x="7483875" y="3159250"/>
            <a:ext cx="2024109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3E1D2-ED56-46F5-88FF-835049E9E56A}"/>
              </a:ext>
            </a:extLst>
          </p:cNvPr>
          <p:cNvSpPr txBox="1"/>
          <p:nvPr/>
        </p:nvSpPr>
        <p:spPr>
          <a:xfrm>
            <a:off x="6733120" y="4479850"/>
            <a:ext cx="334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periodicity of the refresh rate for the </a:t>
            </a:r>
            <a:r>
              <a:rPr lang="en-US" b="1" dirty="0"/>
              <a:t>NRU</a:t>
            </a:r>
          </a:p>
        </p:txBody>
      </p:sp>
    </p:spTree>
    <p:extLst>
      <p:ext uri="{BB962C8B-B14F-4D97-AF65-F5344CB8AC3E}">
        <p14:creationId xmlns:p14="http://schemas.microsoft.com/office/powerpoint/2010/main" val="6462699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&lt;opt|clock|fifo|nru&gt;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D8A5D-83EA-4BB7-BF3B-A2C7A5F9B8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0368525" y="3622862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2D209E8-8084-4761-8250-C987D8DC580C}"/>
              </a:ext>
            </a:extLst>
          </p:cNvPr>
          <p:cNvSpPr/>
          <p:nvPr/>
        </p:nvSpPr>
        <p:spPr>
          <a:xfrm>
            <a:off x="9507985" y="3159250"/>
            <a:ext cx="1739134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3E1D2-ED56-46F5-88FF-835049E9E56A}"/>
              </a:ext>
            </a:extLst>
          </p:cNvPr>
          <p:cNvSpPr txBox="1"/>
          <p:nvPr/>
        </p:nvSpPr>
        <p:spPr>
          <a:xfrm>
            <a:off x="8695084" y="4479850"/>
            <a:ext cx="3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to memory trace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5097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&lt;opt|clock|fifo|nru&gt;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F91544-E0D6-458E-9239-E63ABB3FE70B}"/>
              </a:ext>
            </a:extLst>
          </p:cNvPr>
          <p:cNvSpPr/>
          <p:nvPr/>
        </p:nvSpPr>
        <p:spPr>
          <a:xfrm>
            <a:off x="2689934" y="4459443"/>
            <a:ext cx="7439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python vmsim.py    –n 8 -a opt -r ./swim.trace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F0C22-D7E1-4167-A6AC-772C5B3D8083}"/>
              </a:ext>
            </a:extLst>
          </p:cNvPr>
          <p:cNvSpPr/>
          <p:nvPr/>
        </p:nvSpPr>
        <p:spPr>
          <a:xfrm>
            <a:off x="2689934" y="5011953"/>
            <a:ext cx="7439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java   vmsim.class –n 8 -a opt -r ./swim.trace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706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&lt;opt|clock|fifo|nru&gt;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F91544-E0D6-458E-9239-E63ABB3FE70B}"/>
              </a:ext>
            </a:extLst>
          </p:cNvPr>
          <p:cNvSpPr/>
          <p:nvPr/>
        </p:nvSpPr>
        <p:spPr>
          <a:xfrm>
            <a:off x="2689934" y="4459443"/>
            <a:ext cx="7439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python vmsim.py    –n 8 -a opt -r ./swim.trace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F0C22-D7E1-4167-A6AC-772C5B3D8083}"/>
              </a:ext>
            </a:extLst>
          </p:cNvPr>
          <p:cNvSpPr/>
          <p:nvPr/>
        </p:nvSpPr>
        <p:spPr>
          <a:xfrm>
            <a:off x="2689934" y="5011953"/>
            <a:ext cx="7439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java   vmsim.class –n 8 -a opt -r ./swim.trace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CEBFF-E12A-4B9E-AE2B-DBD530F8275A}"/>
              </a:ext>
            </a:extLst>
          </p:cNvPr>
          <p:cNvSpPr/>
          <p:nvPr/>
        </p:nvSpPr>
        <p:spPr>
          <a:xfrm>
            <a:off x="5279773" y="4535644"/>
            <a:ext cx="816227" cy="876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9B1C4-47AA-47F1-AF0A-679A1AB5DE25}"/>
              </a:ext>
            </a:extLst>
          </p:cNvPr>
          <p:cNvSpPr/>
          <p:nvPr/>
        </p:nvSpPr>
        <p:spPr>
          <a:xfrm>
            <a:off x="6149340" y="4535644"/>
            <a:ext cx="890652" cy="876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03978-A56B-4D7B-A5B7-3AA71535FE80}"/>
              </a:ext>
            </a:extLst>
          </p:cNvPr>
          <p:cNvSpPr/>
          <p:nvPr/>
        </p:nvSpPr>
        <p:spPr>
          <a:xfrm>
            <a:off x="7093332" y="4535644"/>
            <a:ext cx="2148322" cy="876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552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10515601" cy="3465467"/>
          </a:xfrm>
        </p:spPr>
        <p:txBody>
          <a:bodyPr>
            <a:normAutofit/>
          </a:bodyPr>
          <a:lstStyle/>
          <a:p>
            <a:r>
              <a:rPr lang="en-US" dirty="0"/>
              <a:t>As the simulation runs you should print in the following format for </a:t>
            </a:r>
            <a:r>
              <a:rPr lang="en-US" b="1" dirty="0"/>
              <a:t>each memory reference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hit </a:t>
            </a:r>
          </a:p>
          <a:p>
            <a:pPr lvl="1"/>
            <a:r>
              <a:rPr lang="en-US" dirty="0"/>
              <a:t>page fault – no eviction </a:t>
            </a:r>
          </a:p>
          <a:p>
            <a:pPr lvl="1"/>
            <a:r>
              <a:rPr lang="en-US" dirty="0"/>
              <a:t>page fault – evict clean </a:t>
            </a:r>
          </a:p>
          <a:p>
            <a:pPr lvl="1"/>
            <a:r>
              <a:rPr lang="en-US" dirty="0"/>
              <a:t>page fault – evict dirty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372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As the simulation runs you should print in the following format for </a:t>
            </a:r>
            <a:r>
              <a:rPr lang="en-US" b="1" dirty="0"/>
              <a:t>each memory reference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9F0E8-698C-471E-9063-FDA78A90DC86}"/>
              </a:ext>
            </a:extLst>
          </p:cNvPr>
          <p:cNvSpPr/>
          <p:nvPr/>
        </p:nvSpPr>
        <p:spPr>
          <a:xfrm>
            <a:off x="243544" y="3581692"/>
            <a:ext cx="873178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c:&gt; 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15D91-0C79-425E-8DC9-7FDDEB8F191D}"/>
              </a:ext>
            </a:extLst>
          </p:cNvPr>
          <p:cNvSpPr/>
          <p:nvPr/>
        </p:nvSpPr>
        <p:spPr>
          <a:xfrm>
            <a:off x="8740842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</p:spTree>
    <p:extLst>
      <p:ext uri="{BB962C8B-B14F-4D97-AF65-F5344CB8AC3E}">
        <p14:creationId xmlns:p14="http://schemas.microsoft.com/office/powerpoint/2010/main" val="34771436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As the simulation runs you should print in the following format for </a:t>
            </a:r>
            <a:r>
              <a:rPr lang="en-US" b="1" dirty="0"/>
              <a:t>each memory reference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9F0E8-698C-471E-9063-FDA78A90DC86}"/>
              </a:ext>
            </a:extLst>
          </p:cNvPr>
          <p:cNvSpPr/>
          <p:nvPr/>
        </p:nvSpPr>
        <p:spPr>
          <a:xfrm>
            <a:off x="243544" y="3581692"/>
            <a:ext cx="873178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c:&gt; python vmsim.py –n 8 -a opt -r ./swim.trace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5E4F9-7177-4BF5-BFAB-3E670E2E26F3}"/>
              </a:ext>
            </a:extLst>
          </p:cNvPr>
          <p:cNvSpPr/>
          <p:nvPr/>
        </p:nvSpPr>
        <p:spPr>
          <a:xfrm>
            <a:off x="8740842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</p:spTree>
    <p:extLst>
      <p:ext uri="{BB962C8B-B14F-4D97-AF65-F5344CB8AC3E}">
        <p14:creationId xmlns:p14="http://schemas.microsoft.com/office/powerpoint/2010/main" val="183927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Lets suppose you have 12KB of physical memory</a:t>
            </a:r>
          </a:p>
          <a:p>
            <a:pPr lvl="1"/>
            <a:r>
              <a:rPr lang="en-US" dirty="0"/>
              <a:t>Page has 4KB</a:t>
            </a:r>
          </a:p>
          <a:p>
            <a:pPr lvl="1"/>
            <a:r>
              <a:rPr lang="en-US" dirty="0"/>
              <a:t>Assume FIFO</a:t>
            </a:r>
          </a:p>
          <a:p>
            <a:pPr lvl="1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10909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368095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34743-94AD-49BF-944A-39D747999654}"/>
              </a:ext>
            </a:extLst>
          </p:cNvPr>
          <p:cNvSpPr txBox="1"/>
          <p:nvPr/>
        </p:nvSpPr>
        <p:spPr>
          <a:xfrm>
            <a:off x="9161755" y="2496844"/>
            <a:ext cx="208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since it is not in the process table</a:t>
            </a:r>
          </a:p>
        </p:txBody>
      </p:sp>
    </p:spTree>
    <p:extLst>
      <p:ext uri="{BB962C8B-B14F-4D97-AF65-F5344CB8AC3E}">
        <p14:creationId xmlns:p14="http://schemas.microsoft.com/office/powerpoint/2010/main" val="3853230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As the simulation runs you should print in the following format for </a:t>
            </a:r>
            <a:r>
              <a:rPr lang="en-US" b="1" dirty="0"/>
              <a:t>each memory reference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9F0E8-698C-471E-9063-FDA78A90DC86}"/>
              </a:ext>
            </a:extLst>
          </p:cNvPr>
          <p:cNvSpPr/>
          <p:nvPr/>
        </p:nvSpPr>
        <p:spPr>
          <a:xfrm>
            <a:off x="243544" y="3581692"/>
            <a:ext cx="840330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c:&gt; python vmsim.py –n 8 -a opt -r ./swim.trace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hit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page fault – no eviction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hit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page fault – evict dirty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page fault – evict clean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4E905-B27F-4766-9194-423A6C1C2798}"/>
              </a:ext>
            </a:extLst>
          </p:cNvPr>
          <p:cNvSpPr/>
          <p:nvPr/>
        </p:nvSpPr>
        <p:spPr>
          <a:xfrm>
            <a:off x="8740842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</p:spTree>
    <p:extLst>
      <p:ext uri="{BB962C8B-B14F-4D97-AF65-F5344CB8AC3E}">
        <p14:creationId xmlns:p14="http://schemas.microsoft.com/office/powerpoint/2010/main" val="1610052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152"/>
          </a:xfrm>
        </p:spPr>
        <p:txBody>
          <a:bodyPr>
            <a:normAutofit/>
          </a:bodyPr>
          <a:lstStyle/>
          <a:p>
            <a:r>
              <a:rPr lang="en-US" b="1" dirty="0"/>
              <a:t>Due</a:t>
            </a:r>
            <a:r>
              <a:rPr lang="en-US" dirty="0"/>
              <a:t>: Friday, March 22, 2019 @11:59pm</a:t>
            </a:r>
          </a:p>
          <a:p>
            <a:r>
              <a:rPr lang="en-US" b="1" dirty="0"/>
              <a:t>Late</a:t>
            </a:r>
            <a:r>
              <a:rPr lang="en-US" dirty="0"/>
              <a:t>:  Sunday, March 24, 2019 @11:59pm </a:t>
            </a:r>
          </a:p>
          <a:p>
            <a:pPr lvl="1"/>
            <a:r>
              <a:rPr lang="en-US" dirty="0"/>
              <a:t>10% reduction per late day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629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38459"/>
          </a:xfrm>
        </p:spPr>
        <p:txBody>
          <a:bodyPr>
            <a:normAutofit/>
          </a:bodyPr>
          <a:lstStyle/>
          <a:p>
            <a:r>
              <a:rPr lang="en-US" dirty="0"/>
              <a:t>Week 10</a:t>
            </a:r>
          </a:p>
          <a:p>
            <a:r>
              <a:rPr lang="en-US" dirty="0"/>
              <a:t>– </a:t>
            </a:r>
          </a:p>
          <a:p>
            <a:r>
              <a:rPr lang="en-US" dirty="0"/>
              <a:t>Project 3</a:t>
            </a:r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Lets suppose you have 12KB of physical memory</a:t>
            </a:r>
          </a:p>
          <a:p>
            <a:pPr lvl="1"/>
            <a:r>
              <a:rPr lang="en-US" dirty="0"/>
              <a:t>Page has 4KB</a:t>
            </a:r>
          </a:p>
          <a:p>
            <a:pPr lvl="1"/>
            <a:r>
              <a:rPr lang="en-US" dirty="0"/>
              <a:t>Assume </a:t>
            </a:r>
            <a:r>
              <a:rPr lang="en-US" b="1" dirty="0"/>
              <a:t>FIFO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41DF1-B9FC-413B-9C62-74EB475EE7B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D7B3-943E-48D3-A637-DA8ACA5D9A25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F30DE0-DF28-4F17-A00E-9E76B1D4637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320249" y="3009530"/>
            <a:ext cx="2217272" cy="101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79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Lets suppose you have 12KB of physical memory</a:t>
            </a:r>
          </a:p>
          <a:p>
            <a:pPr lvl="1"/>
            <a:r>
              <a:rPr lang="en-US" dirty="0"/>
              <a:t>Page has 4KB</a:t>
            </a:r>
          </a:p>
          <a:p>
            <a:pPr lvl="1"/>
            <a:r>
              <a:rPr lang="en-US" dirty="0"/>
              <a:t>Assume </a:t>
            </a:r>
            <a:r>
              <a:rPr lang="en-US" b="1" dirty="0"/>
              <a:t>FIFO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</a:t>
            </a:r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</a:t>
            </a:r>
            <a:r>
              <a:rPr lang="en-US" dirty="0">
                <a:latin typeface="Consolas" panose="020B0609020204030204" pitchFamily="49" charset="0"/>
              </a:rPr>
              <a:t> W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</a:t>
            </a:r>
            <a:r>
              <a:rPr lang="en-US" dirty="0">
                <a:latin typeface="Consolas" panose="020B0609020204030204" pitchFamily="49" charset="0"/>
              </a:rPr>
              <a:t> 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190aff38 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034B9-2DE0-4840-B5D5-E3EDA4503CD9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525EDC4-4104-434B-8E5A-58D8D833D036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41DF1-B9FC-413B-9C62-74EB475EE7B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D7B3-943E-48D3-A637-DA8ACA5D9A25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F30DE0-DF28-4F17-A00E-9E76B1D4637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00979" y="4021367"/>
            <a:ext cx="103654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4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4869</Words>
  <Application>Microsoft Macintosh PowerPoint</Application>
  <PresentationFormat>Widescreen</PresentationFormat>
  <Paragraphs>1473</Paragraphs>
  <Slides>72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Office Theme</vt:lpstr>
      <vt:lpstr>CS 1550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First In First Out(FIFO)</vt:lpstr>
      <vt:lpstr>Project 3 – First In First Out(FIFO)</vt:lpstr>
      <vt:lpstr>Project 3 – First In First Out(FIFO)</vt:lpstr>
      <vt:lpstr>Project 3 – First In First Out(FIFO)</vt:lpstr>
      <vt:lpstr>Project 3 – First In First Out(FIFO)</vt:lpstr>
      <vt:lpstr>Project 3 – First In First Out(FIFO)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Not Recently Used (NRU)</vt:lpstr>
      <vt:lpstr>Project 3 – Clock</vt:lpstr>
      <vt:lpstr>Project 3 – Clock</vt:lpstr>
      <vt:lpstr>Project 3 – Clock</vt:lpstr>
      <vt:lpstr>Project 3 – Clock</vt:lpstr>
      <vt:lpstr>Project 3 – Clock</vt:lpstr>
      <vt:lpstr>Project 3 – Clock</vt:lpstr>
      <vt:lpstr>Project 3 – Clock</vt:lpstr>
      <vt:lpstr>Project 3 – Clock</vt:lpstr>
      <vt:lpstr>Project 3 – Clock</vt:lpstr>
      <vt:lpstr>Project 3 – Clock</vt:lpstr>
      <vt:lpstr>Project 3 – Clock</vt:lpstr>
      <vt:lpstr>Project 3 – Clock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CS 1550 – Project 3</vt:lpstr>
      <vt:lpstr>CS 1550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CS1550 Lab 2</dc:title>
  <dc:creator>Victor Li</dc:creator>
  <cp:lastModifiedBy>Khan, Maher Hassan</cp:lastModifiedBy>
  <cp:revision>183</cp:revision>
  <dcterms:created xsi:type="dcterms:W3CDTF">2018-09-24T16:16:37Z</dcterms:created>
  <dcterms:modified xsi:type="dcterms:W3CDTF">2019-03-19T01:11:23Z</dcterms:modified>
</cp:coreProperties>
</file>