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296300" y="786675"/>
            <a:ext cx="48477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PYCAMP 2.0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068875" y="2453600"/>
            <a:ext cx="49755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-US" sz="1900">
                <a:latin typeface="Montserrat"/>
                <a:ea typeface="Montserrat"/>
                <a:cs typeface="Montserrat"/>
                <a:sym typeface="Montserrat"/>
              </a:rPr>
              <a:t>File Handling IN PYTHON)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57200" y="682538"/>
            <a:ext cx="3413030" cy="3778428"/>
            <a:chOff x="457200" y="682538"/>
            <a:chExt cx="3413030" cy="3778428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2716342" y="1450280"/>
              <a:ext cx="1153888" cy="1144902"/>
              <a:chOff x="2716343" y="1450280"/>
              <a:chExt cx="1153888" cy="1144902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rect b="b" l="l" r="r" t="t"/>
                <a:pathLst>
                  <a:path extrusionOk="0" h="36217" w="3625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" name="Google Shape;66;p13"/>
            <p:cNvSpPr/>
            <p:nvPr/>
          </p:nvSpPr>
          <p:spPr>
            <a:xfrm>
              <a:off x="2565312" y="682538"/>
              <a:ext cx="171937" cy="199824"/>
            </a:xfrm>
            <a:custGeom>
              <a:rect b="b" l="l" r="r" t="t"/>
              <a:pathLst>
                <a:path extrusionOk="0" h="7445" w="6406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503981" y="2498304"/>
              <a:ext cx="100838" cy="77433"/>
            </a:xfrm>
            <a:custGeom>
              <a:rect b="b" l="l" r="r" t="t"/>
              <a:pathLst>
                <a:path extrusionOk="0" h="2885" w="3757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983247" y="1864307"/>
              <a:ext cx="624647" cy="657070"/>
            </a:xfrm>
            <a:custGeom>
              <a:rect b="b" l="l" r="r" t="t"/>
              <a:pathLst>
                <a:path extrusionOk="0" h="24481" w="23273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57200" y="1565211"/>
              <a:ext cx="1017075" cy="382524"/>
            </a:xfrm>
            <a:custGeom>
              <a:rect b="b" l="l" r="r" t="t"/>
              <a:pathLst>
                <a:path extrusionOk="0" h="14252" w="37894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061140" y="2433739"/>
              <a:ext cx="873964" cy="329434"/>
            </a:xfrm>
            <a:custGeom>
              <a:rect b="b" l="l" r="r" t="t"/>
              <a:pathLst>
                <a:path extrusionOk="0" h="12274" w="32562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650638" y="729964"/>
              <a:ext cx="1017048" cy="382524"/>
            </a:xfrm>
            <a:custGeom>
              <a:rect b="b" l="l" r="r" t="t"/>
              <a:pathLst>
                <a:path extrusionOk="0" h="14252" w="37893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13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3" name="Google Shape;73;p13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rect b="b" l="l" r="r" t="t"/>
                <a:pathLst>
                  <a:path extrusionOk="0" h="6608" w="10161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rect b="b" l="l" r="r" t="t"/>
                <a:pathLst>
                  <a:path extrusionOk="0" h="10631" w="10631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rect b="b" l="l" r="r" t="t"/>
                <a:pathLst>
                  <a:path extrusionOk="0" h="10161" w="6607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rect b="b" l="l" r="r" t="t"/>
                <a:pathLst>
                  <a:path extrusionOk="0" h="10664" w="10631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rect b="b" l="l" r="r" t="t"/>
                <a:pathLst>
                  <a:path extrusionOk="0" h="6640" w="10161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rect b="b" l="l" r="r" t="t"/>
                <a:pathLst>
                  <a:path extrusionOk="0" h="10664" w="10665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rect b="b" l="l" r="r" t="t"/>
                <a:pathLst>
                  <a:path extrusionOk="0" h="10161" w="664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rect b="b" l="l" r="r" t="t"/>
                <a:pathLst>
                  <a:path extrusionOk="0" h="10631" w="10665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rect b="b" l="l" r="r" t="t"/>
                <a:pathLst>
                  <a:path extrusionOk="0" h="45506" w="45505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13"/>
            <p:cNvSpPr/>
            <p:nvPr/>
          </p:nvSpPr>
          <p:spPr>
            <a:xfrm>
              <a:off x="2584932" y="2838170"/>
              <a:ext cx="835261" cy="835261"/>
            </a:xfrm>
            <a:custGeom>
              <a:rect b="b" l="l" r="r" t="t"/>
              <a:pathLst>
                <a:path extrusionOk="0" h="31120" w="3112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3"/>
            <p:cNvGrpSpPr/>
            <p:nvPr/>
          </p:nvGrpSpPr>
          <p:grpSpPr>
            <a:xfrm>
              <a:off x="1369860" y="3316090"/>
              <a:ext cx="1144881" cy="1144876"/>
              <a:chOff x="1369860" y="3316090"/>
              <a:chExt cx="1144881" cy="1144876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rect b="b" l="l" r="r" t="t"/>
                <a:pathLst>
                  <a:path extrusionOk="0" h="5266" w="8083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rect b="b" l="l" r="r" t="t"/>
                <a:pathLst>
                  <a:path extrusionOk="0" h="5265" w="8083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rect b="b" l="l" r="r" t="t"/>
                <a:pathLst>
                  <a:path extrusionOk="0" h="36250" w="36217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3"/>
            <p:cNvSpPr/>
            <p:nvPr/>
          </p:nvSpPr>
          <p:spPr>
            <a:xfrm>
              <a:off x="1609278" y="3555507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238014" y="1925843"/>
              <a:ext cx="122948" cy="188718"/>
            </a:xfrm>
            <a:custGeom>
              <a:rect b="b" l="l" r="r" t="t"/>
              <a:pathLst>
                <a:path extrusionOk="0" h="8083" w="5266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956647" y="1690609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642615" y="2859750"/>
              <a:ext cx="911771" cy="911793"/>
              <a:chOff x="642615" y="2859750"/>
              <a:chExt cx="911771" cy="911793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rect b="b" l="l" r="r" t="t"/>
                <a:pathLst>
                  <a:path extrusionOk="0" h="6439" w="4192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rect b="b" l="l" r="r" t="t"/>
                <a:pathLst>
                  <a:path extrusionOk="0" h="6439" w="4193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rect b="b" l="l" r="r" t="t"/>
                <a:pathLst>
                  <a:path extrusionOk="0" h="28840" w="28874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3"/>
            <p:cNvSpPr/>
            <p:nvPr/>
          </p:nvSpPr>
          <p:spPr>
            <a:xfrm>
              <a:off x="833424" y="3051471"/>
              <a:ext cx="530144" cy="529258"/>
            </a:xfrm>
            <a:custGeom>
              <a:rect b="b" l="l" r="r" t="t"/>
              <a:pathLst>
                <a:path extrusionOk="0" h="19719" w="19752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77540" y="3030777"/>
              <a:ext cx="450053" cy="450026"/>
            </a:xfrm>
            <a:custGeom>
              <a:rect b="b" l="l" r="r" t="t"/>
              <a:pathLst>
                <a:path extrusionOk="0" fill="none" h="16767" w="16768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cap="flat" cmpd="sng" w="62875">
              <a:solidFill>
                <a:schemeClr val="accent5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02544" y="3132475"/>
              <a:ext cx="76548" cy="199824"/>
            </a:xfrm>
            <a:custGeom>
              <a:rect b="b" l="l" r="r" t="t"/>
              <a:pathLst>
                <a:path extrusionOk="0" fill="none" h="7445" w="2852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cap="rnd" cmpd="sng" w="2095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828887" y="3716603"/>
              <a:ext cx="222343" cy="279941"/>
            </a:xfrm>
            <a:custGeom>
              <a:rect b="b" l="l" r="r" t="t"/>
              <a:pathLst>
                <a:path extrusionOk="0" h="10430" w="8284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879294" y="3986617"/>
              <a:ext cx="127812" cy="22546"/>
            </a:xfrm>
            <a:custGeom>
              <a:rect b="b" l="l" r="r" t="t"/>
              <a:pathLst>
                <a:path extrusionOk="0" h="840" w="4762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879294" y="4009136"/>
              <a:ext cx="127812" cy="21606"/>
            </a:xfrm>
            <a:custGeom>
              <a:rect b="b" l="l" r="r" t="t"/>
              <a:pathLst>
                <a:path extrusionOk="0" h="805" w="4762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879294" y="4030716"/>
              <a:ext cx="127812" cy="21633"/>
            </a:xfrm>
            <a:custGeom>
              <a:rect b="b" l="l" r="r" t="t"/>
              <a:pathLst>
                <a:path extrusionOk="0" h="806" w="4762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00873" y="3823723"/>
              <a:ext cx="78346" cy="45011"/>
            </a:xfrm>
            <a:custGeom>
              <a:rect b="b" l="l" r="r" t="t"/>
              <a:pathLst>
                <a:path extrusionOk="0" fill="none" h="1677" w="2919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090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10478" y="1869715"/>
              <a:ext cx="165630" cy="318644"/>
            </a:xfrm>
            <a:custGeom>
              <a:rect b="b" l="l" r="r" t="t"/>
              <a:pathLst>
                <a:path extrusionOk="0" h="11872" w="6171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11619" y="3275588"/>
              <a:ext cx="32450" cy="110715"/>
            </a:xfrm>
            <a:custGeom>
              <a:rect b="b" l="l" r="r" t="t"/>
              <a:pathLst>
                <a:path extrusionOk="0" h="4125" w="1209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071929" y="3323284"/>
              <a:ext cx="32423" cy="63020"/>
            </a:xfrm>
            <a:custGeom>
              <a:rect b="b" l="l" r="r" t="t"/>
              <a:pathLst>
                <a:path extrusionOk="0" h="2348" w="1208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132240" y="3204488"/>
              <a:ext cx="32423" cy="181814"/>
            </a:xfrm>
            <a:custGeom>
              <a:rect b="b" l="l" r="r" t="t"/>
              <a:pathLst>
                <a:path extrusionOk="0" h="6774" w="1208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95875" y="2551864"/>
              <a:ext cx="344733" cy="122417"/>
            </a:xfrm>
            <a:custGeom>
              <a:rect b="b" l="l" r="r" t="t"/>
              <a:pathLst>
                <a:path extrusionOk="0" h="4561" w="12844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503981" y="2612174"/>
              <a:ext cx="343847" cy="88223"/>
            </a:xfrm>
            <a:custGeom>
              <a:rect b="b" l="l" r="r" t="t"/>
              <a:pathLst>
                <a:path extrusionOk="0" h="3287" w="12811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857687" y="3084780"/>
              <a:ext cx="90934" cy="107118"/>
            </a:xfrm>
            <a:custGeom>
              <a:rect b="b" l="l" r="r" t="t"/>
              <a:pathLst>
                <a:path extrusionOk="0" h="3991" w="3388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827974" y="3158564"/>
              <a:ext cx="340251" cy="146734"/>
            </a:xfrm>
            <a:custGeom>
              <a:rect b="b" l="l" r="r" t="t"/>
              <a:pathLst>
                <a:path extrusionOk="0" h="5467" w="12677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824378" y="3255780"/>
              <a:ext cx="351040" cy="54029"/>
            </a:xfrm>
            <a:custGeom>
              <a:rect b="b" l="l" r="r" t="t"/>
              <a:pathLst>
                <a:path extrusionOk="0" h="2013" w="13079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780279" y="1856214"/>
              <a:ext cx="243949" cy="1252864"/>
            </a:xfrm>
            <a:custGeom>
              <a:rect b="b" l="l" r="r" t="t"/>
              <a:pathLst>
                <a:path extrusionOk="0" h="46679" w="9089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69389" y="1216259"/>
              <a:ext cx="119733" cy="114338"/>
            </a:xfrm>
            <a:custGeom>
              <a:rect b="b" l="l" r="r" t="t"/>
              <a:pathLst>
                <a:path extrusionOk="0" h="4260" w="4461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705582" y="1294579"/>
              <a:ext cx="407726" cy="670544"/>
            </a:xfrm>
            <a:custGeom>
              <a:rect b="b" l="l" r="r" t="t"/>
              <a:pathLst>
                <a:path extrusionOk="0" h="24983" w="15191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863082" y="1300887"/>
              <a:ext cx="174648" cy="337540"/>
            </a:xfrm>
            <a:custGeom>
              <a:rect b="b" l="l" r="r" t="t"/>
              <a:pathLst>
                <a:path extrusionOk="0" h="12576" w="6507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937779" y="1313475"/>
              <a:ext cx="99952" cy="324952"/>
            </a:xfrm>
            <a:custGeom>
              <a:rect b="b" l="l" r="r" t="t"/>
              <a:pathLst>
                <a:path extrusionOk="0" h="12107" w="3724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860371" y="1291868"/>
              <a:ext cx="97241" cy="73837"/>
            </a:xfrm>
            <a:custGeom>
              <a:rect b="b" l="l" r="r" t="t"/>
              <a:pathLst>
                <a:path extrusionOk="0" h="2751" w="3623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57588" y="1277482"/>
              <a:ext cx="47722" cy="63020"/>
            </a:xfrm>
            <a:custGeom>
              <a:rect b="b" l="l" r="r" t="t"/>
              <a:pathLst>
                <a:path extrusionOk="0" h="2348" w="1778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796491" y="1594306"/>
              <a:ext cx="52231" cy="369023"/>
            </a:xfrm>
            <a:custGeom>
              <a:rect b="b" l="l" r="r" t="t"/>
              <a:pathLst>
                <a:path extrusionOk="0" h="13749" w="1946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871188" y="1226163"/>
              <a:ext cx="94530" cy="55827"/>
            </a:xfrm>
            <a:custGeom>
              <a:rect b="b" l="l" r="r" t="t"/>
              <a:pathLst>
                <a:path extrusionOk="0" h="2080" w="3522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782990" y="976869"/>
              <a:ext cx="228623" cy="288933"/>
            </a:xfrm>
            <a:custGeom>
              <a:rect b="b" l="l" r="r" t="t"/>
              <a:pathLst>
                <a:path extrusionOk="0" h="10765" w="8518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968377" y="1087559"/>
              <a:ext cx="43239" cy="67529"/>
            </a:xfrm>
            <a:custGeom>
              <a:rect b="b" l="l" r="r" t="t"/>
              <a:pathLst>
                <a:path extrusionOk="0" h="2516" w="1611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682177" y="1475483"/>
              <a:ext cx="203420" cy="740757"/>
            </a:xfrm>
            <a:custGeom>
              <a:rect b="b" l="l" r="r" t="t"/>
              <a:pathLst>
                <a:path extrusionOk="0" h="27599" w="7579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928788" y="1093867"/>
              <a:ext cx="17124" cy="19835"/>
            </a:xfrm>
            <a:custGeom>
              <a:rect b="b" l="l" r="r" t="t"/>
              <a:pathLst>
                <a:path extrusionOk="0" h="739" w="638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783875" y="1722093"/>
              <a:ext cx="274546" cy="414061"/>
            </a:xfrm>
            <a:custGeom>
              <a:rect b="b" l="l" r="r" t="t"/>
              <a:pathLst>
                <a:path extrusionOk="0" h="15427" w="10229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007082" y="1647396"/>
              <a:ext cx="119733" cy="296126"/>
            </a:xfrm>
            <a:custGeom>
              <a:rect b="b" l="l" r="r" t="t"/>
              <a:pathLst>
                <a:path extrusionOk="0" h="11033" w="4461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014302" y="834642"/>
              <a:ext cx="611147" cy="649850"/>
            </a:xfrm>
            <a:custGeom>
              <a:rect b="b" l="l" r="r" t="t"/>
              <a:pathLst>
                <a:path extrusionOk="0" h="24212" w="2277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756874" y="969649"/>
              <a:ext cx="206131" cy="262844"/>
            </a:xfrm>
            <a:custGeom>
              <a:rect b="b" l="l" r="r" t="t"/>
              <a:pathLst>
                <a:path extrusionOk="0" h="9793" w="768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14573" y="2233322"/>
              <a:ext cx="209728" cy="87337"/>
            </a:xfrm>
            <a:custGeom>
              <a:rect b="b" l="l" r="r" t="t"/>
              <a:pathLst>
                <a:path extrusionOk="0" fill="none" h="3254" w="7814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cap="flat" cmpd="sng" w="31850">
              <a:solidFill>
                <a:srgbClr val="56331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583162" y="2272026"/>
              <a:ext cx="517556" cy="382551"/>
            </a:xfrm>
            <a:custGeom>
              <a:rect b="b" l="l" r="r" t="t"/>
              <a:pathLst>
                <a:path extrusionOk="0" h="14253" w="19283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751479" y="2191022"/>
              <a:ext cx="123330" cy="106233"/>
            </a:xfrm>
            <a:custGeom>
              <a:rect b="b" l="l" r="r" t="t"/>
              <a:pathLst>
                <a:path extrusionOk="0" h="3958" w="4595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583162" y="2355741"/>
              <a:ext cx="63047" cy="165630"/>
            </a:xfrm>
            <a:custGeom>
              <a:rect b="b" l="l" r="r" t="t"/>
              <a:pathLst>
                <a:path extrusionOk="0" fill="none" h="6171" w="2349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597575" y="2282843"/>
              <a:ext cx="475229" cy="246633"/>
            </a:xfrm>
            <a:custGeom>
              <a:rect b="b" l="l" r="r" t="t"/>
              <a:pathLst>
                <a:path extrusionOk="0" h="9189" w="17706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803684" y="2491634"/>
              <a:ext cx="37818" cy="49547"/>
            </a:xfrm>
            <a:custGeom>
              <a:rect b="b" l="l" r="r" t="t"/>
              <a:pathLst>
                <a:path extrusionOk="0" h="1846" w="1409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" name="Google Shape;1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419" y="2650438"/>
            <a:ext cx="4271963" cy="266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type="title"/>
          </p:nvPr>
        </p:nvSpPr>
        <p:spPr>
          <a:xfrm>
            <a:off x="457200" y="332557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Agenda for Day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156195" y="1021400"/>
            <a:ext cx="3601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1D2FE"/>
                </a:solidFill>
              </a:rPr>
              <a:t>Exception</a:t>
            </a:r>
            <a:r>
              <a:rPr b="1" lang="en-US" sz="1800">
                <a:solidFill>
                  <a:srgbClr val="61D2FE"/>
                </a:solidFill>
              </a:rPr>
              <a:t> Handling</a:t>
            </a:r>
            <a:endParaRPr b="1" i="0" sz="1800" u="none" cap="none" strike="noStrike">
              <a:solidFill>
                <a:srgbClr val="61D2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600075" y="905257"/>
            <a:ext cx="469047" cy="484862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156207" y="3191393"/>
            <a:ext cx="208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BCEFF"/>
                </a:solidFill>
              </a:rPr>
              <a:t>File Handling</a:t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600075" y="3075257"/>
            <a:ext cx="470700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Exception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Handling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5"/>
          <p:cNvSpPr/>
          <p:nvPr/>
        </p:nvSpPr>
        <p:spPr>
          <a:xfrm rot="5400000">
            <a:off x="2195827" y="-908046"/>
            <a:ext cx="2614637" cy="6659532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49327" y="1350624"/>
            <a:ext cx="5701492" cy="16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has many built-in exceptions that are raised when your program encounters an error 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these exceptions occur, the Python interpreter stops the current process and passes it to the calling process until it is handled. If not handled, the program will crash.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avoid crashing of our program we use try and except to handle the error messages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:  The try block is used to check some code for errors i.e the code inside the try block will execute when there is no error in the program.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Except : Whereas the code inside the except block will execute whenever the program encounters some error in the preceding try block.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However, a set itself is mutable. We can add or remove items from it.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892" y="3206300"/>
            <a:ext cx="2189733" cy="1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Exception Handling (Errors)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6"/>
          <p:cNvSpPr/>
          <p:nvPr/>
        </p:nvSpPr>
        <p:spPr>
          <a:xfrm rot="5400000">
            <a:off x="333139" y="954645"/>
            <a:ext cx="3371873" cy="3691386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663590" y="1345605"/>
            <a:ext cx="2679685" cy="28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common errors to catch</a:t>
            </a:r>
            <a:endParaRPr/>
          </a:p>
          <a:p>
            <a:pPr indent="-171450" lvl="5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✔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ZeroDivisionError (no divided by 0)</a:t>
            </a:r>
            <a:endParaRPr/>
          </a:p>
          <a:p>
            <a:pPr indent="-171450" lvl="3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✔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ValueError (wrong value used)</a:t>
            </a:r>
            <a:endParaRPr/>
          </a:p>
          <a:p>
            <a:pPr indent="-171450" lvl="3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✔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TypeError (</a:t>
            </a:r>
            <a:r>
              <a:rPr b="1" lang="en-US" sz="1100">
                <a:solidFill>
                  <a:srgbClr val="FFFFFF"/>
                </a:solidFill>
              </a:rPr>
              <a:t>eg : str + int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3" marL="1714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✔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IndexError (for </a:t>
            </a:r>
            <a:r>
              <a:rPr b="1" lang="en-US" sz="1100">
                <a:solidFill>
                  <a:srgbClr val="FFFFFF"/>
                </a:solidFill>
              </a:rPr>
              <a:t>sets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3" marL="17145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oto Sans Symbols"/>
              <a:buChar char="✔"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IOError (</a:t>
            </a:r>
            <a:r>
              <a:rPr b="1" lang="en-US" sz="1100">
                <a:solidFill>
                  <a:srgbClr val="FFFFFF"/>
                </a:solidFill>
              </a:rPr>
              <a:t>input/output fails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819400"/>
            <a:ext cx="44577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176" name="Google Shape;1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39274">
            <a:off x="6755162" y="1904918"/>
            <a:ext cx="857251" cy="85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 rot="-1894602">
            <a:off x="7380851" y="1427551"/>
            <a:ext cx="1827593" cy="46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CEFFF"/>
                </a:solidFill>
                <a:latin typeface="Arial"/>
                <a:ea typeface="Arial"/>
                <a:cs typeface="Arial"/>
                <a:sym typeface="Arial"/>
              </a:rPr>
              <a:t>Error Found</a:t>
            </a:r>
            <a:endParaRPr b="0" i="0" sz="2400" u="none" cap="none" strike="noStrike">
              <a:solidFill>
                <a:srgbClr val="6CE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File Handling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7"/>
          <p:cNvSpPr/>
          <p:nvPr/>
        </p:nvSpPr>
        <p:spPr>
          <a:xfrm rot="5400000">
            <a:off x="2493747" y="-1205962"/>
            <a:ext cx="1429530" cy="6070258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849327" y="1350624"/>
            <a:ext cx="5701492" cy="1028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Working with file programmatically using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 rot="5400000">
            <a:off x="4629305" y="546994"/>
            <a:ext cx="1512300" cy="6860100"/>
          </a:xfrm>
          <a:prstGeom prst="round2DiagRect">
            <a:avLst>
              <a:gd fmla="val 34930" name="adj1"/>
              <a:gd fmla="val 0" name="adj2"/>
            </a:avLst>
          </a:prstGeom>
          <a:solidFill>
            <a:srgbClr val="61D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534689" y="3327368"/>
            <a:ext cx="5701492" cy="1028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-US" sz="1100">
                <a:solidFill>
                  <a:srgbClr val="FFFFFF"/>
                </a:solidFill>
              </a:rPr>
              <a:t>Create Files</a:t>
            </a:r>
            <a:endParaRPr b="1" sz="1100"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-US" sz="1100">
                <a:solidFill>
                  <a:srgbClr val="FFFFFF"/>
                </a:solidFill>
              </a:rPr>
              <a:t>Read Files</a:t>
            </a:r>
            <a:endParaRPr b="1" sz="1100"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b="1" lang="en-US" sz="1100">
                <a:solidFill>
                  <a:srgbClr val="FFFFFF"/>
                </a:solidFill>
              </a:rPr>
              <a:t>Update FIle</a:t>
            </a:r>
            <a:endParaRPr b="1" sz="1100"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b="1" lang="en-US" sz="1100">
                <a:solidFill>
                  <a:srgbClr val="FFFFFF"/>
                </a:solidFill>
              </a:rPr>
              <a:t>Delete FIle</a:t>
            </a:r>
            <a:endParaRPr b="1" sz="1100"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AutoNum type="arabicPeriod"/>
            </a:pPr>
            <a:r>
              <a:t/>
            </a:r>
            <a:endParaRPr b="1" sz="1100">
              <a:solidFill>
                <a:srgbClr val="FFFFFF"/>
              </a:solidFill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219" y="1347151"/>
            <a:ext cx="2288381" cy="171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