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8" d="100"/>
          <a:sy n="68" d="100"/>
        </p:scale>
        <p:origin x="-276" y="210"/>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26894AA7-4F7C-4613-883A-C92812E9C6FE}" type="datetimeFigureOut">
              <a:rPr lang="en-US" smtClean="0"/>
              <a:t>11/26/2023</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9E9BB853-CCA5-46F5-AEF4-61D1F569C3C6}" type="slidenum">
              <a:rPr lang="en-US" smtClean="0"/>
              <a:t>‹#›</a:t>
            </a:fld>
            <a:endParaRPr lang="en-US"/>
          </a:p>
        </p:txBody>
      </p:sp>
    </p:spTree>
    <p:extLst>
      <p:ext uri="{BB962C8B-B14F-4D97-AF65-F5344CB8AC3E}">
        <p14:creationId xmlns:p14="http://schemas.microsoft.com/office/powerpoint/2010/main" val="3755093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907024"/>
            <a:ext cx="7477601" cy="1666399"/>
          </a:xfrm>
          <a:prstGeom prst="rect">
            <a:avLst/>
          </a:prstGeom>
          <a:noFill/>
          <a:ln/>
        </p:spPr>
        <p:txBody>
          <a:bodyPr wrap="square" rtlCol="0" anchor="t"/>
          <a:lstStyle/>
          <a:p>
            <a:pPr marL="0" indent="0">
              <a:lnSpc>
                <a:spcPts val="6561"/>
              </a:lnSpc>
              <a:buNone/>
            </a:pPr>
            <a:r>
              <a:rPr lang="en-US" sz="5249" b="1" dirty="0">
                <a:solidFill>
                  <a:srgbClr val="443728"/>
                </a:solidFill>
                <a:latin typeface="Crimson Pro" pitchFamily="34" charset="0"/>
                <a:ea typeface="Crimson Pro" pitchFamily="34" charset="-122"/>
                <a:cs typeface="Crimson Pro" pitchFamily="34" charset="-120"/>
              </a:rPr>
              <a:t>Insurance Policy Management System</a:t>
            </a:r>
            <a:endParaRPr lang="en-US" sz="5249" dirty="0"/>
          </a:p>
        </p:txBody>
      </p:sp>
      <p:sp>
        <p:nvSpPr>
          <p:cNvPr id="6" name="Text 3"/>
          <p:cNvSpPr/>
          <p:nvPr/>
        </p:nvSpPr>
        <p:spPr>
          <a:xfrm>
            <a:off x="6319599" y="3906679"/>
            <a:ext cx="7477601"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Welcome to our presentation on the Insurance Policy Management System! As college students, it's never too early to start thinking about our financial future. In this presentation, we will take a look at the structure of the system and how it can help manage different types of insurance policies. Let's get started!</a:t>
            </a:r>
            <a:endParaRPr lang="en-US" sz="1750" dirty="0"/>
          </a:p>
        </p:txBody>
      </p:sp>
      <p:sp>
        <p:nvSpPr>
          <p:cNvPr id="7" name="Shape 4"/>
          <p:cNvSpPr/>
          <p:nvPr/>
        </p:nvSpPr>
        <p:spPr>
          <a:xfrm>
            <a:off x="6319599" y="5950268"/>
            <a:ext cx="355402" cy="355402"/>
          </a:xfrm>
          <a:prstGeom prst="roundRect">
            <a:avLst>
              <a:gd name="adj" fmla="val 25726039"/>
            </a:avLst>
          </a:prstGeom>
          <a:solidFill>
            <a:srgbClr val="0CDD7F"/>
          </a:solidFill>
          <a:ln w="7620">
            <a:solidFill>
              <a:srgbClr val="FFFFFF"/>
            </a:solidFill>
            <a:prstDash val="solid"/>
          </a:ln>
        </p:spPr>
      </p:sp>
      <p:sp>
        <p:nvSpPr>
          <p:cNvPr id="9" name="Text 6"/>
          <p:cNvSpPr/>
          <p:nvPr/>
        </p:nvSpPr>
        <p:spPr>
          <a:xfrm>
            <a:off x="6786086" y="5933599"/>
            <a:ext cx="2240280"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216">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2661642"/>
          </a:xfrm>
          <a:prstGeom prst="rect">
            <a:avLst/>
          </a:prstGeom>
        </p:spPr>
      </p:pic>
      <p:sp>
        <p:nvSpPr>
          <p:cNvPr id="5" name="Text 2"/>
          <p:cNvSpPr/>
          <p:nvPr/>
        </p:nvSpPr>
        <p:spPr>
          <a:xfrm>
            <a:off x="2258020" y="3249216"/>
            <a:ext cx="4671060" cy="665321"/>
          </a:xfrm>
          <a:prstGeom prst="rect">
            <a:avLst/>
          </a:prstGeom>
          <a:noFill/>
          <a:ln/>
        </p:spPr>
        <p:txBody>
          <a:bodyPr wrap="none" rtlCol="0" anchor="t"/>
          <a:lstStyle/>
          <a:p>
            <a:pPr marL="0" indent="0">
              <a:lnSpc>
                <a:spcPts val="5239"/>
              </a:lnSpc>
              <a:buNone/>
            </a:pPr>
            <a:r>
              <a:rPr lang="en-US" sz="4192" b="1" dirty="0">
                <a:solidFill>
                  <a:srgbClr val="443728"/>
                </a:solidFill>
                <a:latin typeface="Crimson Pro" pitchFamily="34" charset="0"/>
                <a:ea typeface="Crimson Pro" pitchFamily="34" charset="-122"/>
                <a:cs typeface="Crimson Pro" pitchFamily="34" charset="-120"/>
              </a:rPr>
              <a:t>Life Insurance Policy</a:t>
            </a:r>
            <a:endParaRPr lang="en-US" sz="4192" dirty="0"/>
          </a:p>
        </p:txBody>
      </p:sp>
      <p:sp>
        <p:nvSpPr>
          <p:cNvPr id="6" name="Text 3"/>
          <p:cNvSpPr/>
          <p:nvPr/>
        </p:nvSpPr>
        <p:spPr>
          <a:xfrm>
            <a:off x="2258020" y="4233863"/>
            <a:ext cx="10114240" cy="681038"/>
          </a:xfrm>
          <a:prstGeom prst="rect">
            <a:avLst/>
          </a:prstGeom>
          <a:noFill/>
          <a:ln/>
        </p:spPr>
        <p:txBody>
          <a:bodyPr wrap="square" rtlCol="0" anchor="t"/>
          <a:lstStyle/>
          <a:p>
            <a:pPr marL="0" indent="0">
              <a:lnSpc>
                <a:spcPts val="2683"/>
              </a:lnSpc>
              <a:buNone/>
            </a:pPr>
            <a:r>
              <a:rPr lang="en-US" sz="1677" dirty="0">
                <a:solidFill>
                  <a:srgbClr val="443728"/>
                </a:solidFill>
                <a:latin typeface="Open Sans" pitchFamily="34" charset="0"/>
                <a:ea typeface="Open Sans" pitchFamily="34" charset="-122"/>
                <a:cs typeface="Open Sans" pitchFamily="34" charset="-120"/>
              </a:rPr>
              <a:t>Life insurance is an agreement between the policy owner and the insurer, in which the insurer guarantees to pay a sum of money upon the death of the policy owner.</a:t>
            </a:r>
            <a:endParaRPr lang="en-US" sz="1677" dirty="0"/>
          </a:p>
        </p:txBody>
      </p:sp>
      <p:sp>
        <p:nvSpPr>
          <p:cNvPr id="7" name="Shape 4"/>
          <p:cNvSpPr/>
          <p:nvPr/>
        </p:nvSpPr>
        <p:spPr>
          <a:xfrm>
            <a:off x="2258020" y="5320665"/>
            <a:ext cx="478988" cy="478988"/>
          </a:xfrm>
          <a:prstGeom prst="roundRect">
            <a:avLst>
              <a:gd name="adj" fmla="val 20005"/>
            </a:avLst>
          </a:prstGeom>
          <a:solidFill>
            <a:srgbClr val="EBE2E0"/>
          </a:solidFill>
          <a:ln w="13216">
            <a:solidFill>
              <a:srgbClr val="D7C5C1"/>
            </a:solidFill>
            <a:prstDash val="solid"/>
          </a:ln>
        </p:spPr>
      </p:sp>
      <p:sp>
        <p:nvSpPr>
          <p:cNvPr id="8" name="Text 5"/>
          <p:cNvSpPr/>
          <p:nvPr/>
        </p:nvSpPr>
        <p:spPr>
          <a:xfrm>
            <a:off x="2436495" y="5360551"/>
            <a:ext cx="121920" cy="399217"/>
          </a:xfrm>
          <a:prstGeom prst="rect">
            <a:avLst/>
          </a:prstGeom>
          <a:noFill/>
          <a:ln/>
        </p:spPr>
        <p:txBody>
          <a:bodyPr wrap="none" rtlCol="0" anchor="t"/>
          <a:lstStyle/>
          <a:p>
            <a:pPr marL="0" indent="0" algn="ctr">
              <a:lnSpc>
                <a:spcPts val="3144"/>
              </a:lnSpc>
              <a:buNone/>
            </a:pPr>
            <a:r>
              <a:rPr lang="en-US" sz="2515" b="1" dirty="0">
                <a:solidFill>
                  <a:srgbClr val="443728"/>
                </a:solidFill>
                <a:latin typeface="Crimson Pro" pitchFamily="34" charset="0"/>
                <a:ea typeface="Crimson Pro" pitchFamily="34" charset="-122"/>
                <a:cs typeface="Crimson Pro" pitchFamily="34" charset="-120"/>
              </a:rPr>
              <a:t>1</a:t>
            </a:r>
            <a:endParaRPr lang="en-US" sz="2515" dirty="0"/>
          </a:p>
        </p:txBody>
      </p:sp>
      <p:sp>
        <p:nvSpPr>
          <p:cNvPr id="9" name="Text 6"/>
          <p:cNvSpPr/>
          <p:nvPr/>
        </p:nvSpPr>
        <p:spPr>
          <a:xfrm>
            <a:off x="2949893" y="5393769"/>
            <a:ext cx="2278380" cy="332780"/>
          </a:xfrm>
          <a:prstGeom prst="rect">
            <a:avLst/>
          </a:prstGeom>
          <a:noFill/>
          <a:ln/>
        </p:spPr>
        <p:txBody>
          <a:bodyPr wrap="none" rtlCol="0" anchor="t"/>
          <a:lstStyle/>
          <a:p>
            <a:pPr marL="0" indent="0">
              <a:lnSpc>
                <a:spcPts val="2620"/>
              </a:lnSpc>
              <a:buNone/>
            </a:pPr>
            <a:r>
              <a:rPr lang="en-US" sz="2096" b="1" dirty="0">
                <a:solidFill>
                  <a:srgbClr val="443728"/>
                </a:solidFill>
                <a:latin typeface="Crimson Pro" pitchFamily="34" charset="0"/>
                <a:ea typeface="Crimson Pro" pitchFamily="34" charset="-122"/>
                <a:cs typeface="Crimson Pro" pitchFamily="34" charset="-120"/>
              </a:rPr>
              <a:t>Investment Amount</a:t>
            </a:r>
            <a:endParaRPr lang="en-US" sz="2096" dirty="0"/>
          </a:p>
        </p:txBody>
      </p:sp>
      <p:sp>
        <p:nvSpPr>
          <p:cNvPr id="10" name="Text 7"/>
          <p:cNvSpPr/>
          <p:nvPr/>
        </p:nvSpPr>
        <p:spPr>
          <a:xfrm>
            <a:off x="2949893" y="5939433"/>
            <a:ext cx="2537579" cy="1021556"/>
          </a:xfrm>
          <a:prstGeom prst="rect">
            <a:avLst/>
          </a:prstGeom>
          <a:noFill/>
          <a:ln/>
        </p:spPr>
        <p:txBody>
          <a:bodyPr wrap="square" rtlCol="0" anchor="t"/>
          <a:lstStyle/>
          <a:p>
            <a:pPr marL="0" indent="0">
              <a:lnSpc>
                <a:spcPts val="2683"/>
              </a:lnSpc>
              <a:buNone/>
            </a:pPr>
            <a:r>
              <a:rPr lang="en-US" sz="1677" dirty="0">
                <a:solidFill>
                  <a:srgbClr val="443728"/>
                </a:solidFill>
                <a:latin typeface="Open Sans" pitchFamily="34" charset="0"/>
                <a:ea typeface="Open Sans" pitchFamily="34" charset="-122"/>
                <a:cs typeface="Open Sans" pitchFamily="34" charset="-120"/>
              </a:rPr>
              <a:t>Prompt user to enter the investment amount per year.</a:t>
            </a:r>
            <a:endParaRPr lang="en-US" sz="1677" dirty="0"/>
          </a:p>
        </p:txBody>
      </p:sp>
      <p:sp>
        <p:nvSpPr>
          <p:cNvPr id="11" name="Shape 8"/>
          <p:cNvSpPr/>
          <p:nvPr/>
        </p:nvSpPr>
        <p:spPr>
          <a:xfrm>
            <a:off x="5700355" y="5320665"/>
            <a:ext cx="478988" cy="478988"/>
          </a:xfrm>
          <a:prstGeom prst="roundRect">
            <a:avLst>
              <a:gd name="adj" fmla="val 20005"/>
            </a:avLst>
          </a:prstGeom>
          <a:solidFill>
            <a:srgbClr val="EBE2E0"/>
          </a:solidFill>
          <a:ln w="13216">
            <a:solidFill>
              <a:srgbClr val="D7C5C1"/>
            </a:solidFill>
            <a:prstDash val="solid"/>
          </a:ln>
        </p:spPr>
      </p:sp>
      <p:sp>
        <p:nvSpPr>
          <p:cNvPr id="12" name="Text 9"/>
          <p:cNvSpPr/>
          <p:nvPr/>
        </p:nvSpPr>
        <p:spPr>
          <a:xfrm>
            <a:off x="5859780" y="5360551"/>
            <a:ext cx="160020" cy="399217"/>
          </a:xfrm>
          <a:prstGeom prst="rect">
            <a:avLst/>
          </a:prstGeom>
          <a:noFill/>
          <a:ln/>
        </p:spPr>
        <p:txBody>
          <a:bodyPr wrap="none" rtlCol="0" anchor="t"/>
          <a:lstStyle/>
          <a:p>
            <a:pPr marL="0" indent="0" algn="ctr">
              <a:lnSpc>
                <a:spcPts val="3144"/>
              </a:lnSpc>
              <a:buNone/>
            </a:pPr>
            <a:r>
              <a:rPr lang="en-US" sz="2515" b="1" dirty="0">
                <a:solidFill>
                  <a:srgbClr val="443728"/>
                </a:solidFill>
                <a:latin typeface="Crimson Pro" pitchFamily="34" charset="0"/>
                <a:ea typeface="Crimson Pro" pitchFamily="34" charset="-122"/>
                <a:cs typeface="Crimson Pro" pitchFamily="34" charset="-120"/>
              </a:rPr>
              <a:t>2</a:t>
            </a:r>
            <a:endParaRPr lang="en-US" sz="2515" dirty="0"/>
          </a:p>
        </p:txBody>
      </p:sp>
      <p:sp>
        <p:nvSpPr>
          <p:cNvPr id="13" name="Text 10"/>
          <p:cNvSpPr/>
          <p:nvPr/>
        </p:nvSpPr>
        <p:spPr>
          <a:xfrm>
            <a:off x="6392228" y="5393769"/>
            <a:ext cx="2129314" cy="332780"/>
          </a:xfrm>
          <a:prstGeom prst="rect">
            <a:avLst/>
          </a:prstGeom>
          <a:noFill/>
          <a:ln/>
        </p:spPr>
        <p:txBody>
          <a:bodyPr wrap="none" rtlCol="0" anchor="t"/>
          <a:lstStyle/>
          <a:p>
            <a:pPr marL="0" indent="0">
              <a:lnSpc>
                <a:spcPts val="2620"/>
              </a:lnSpc>
              <a:buNone/>
            </a:pPr>
            <a:r>
              <a:rPr lang="en-US" sz="2096" b="1" dirty="0">
                <a:solidFill>
                  <a:srgbClr val="443728"/>
                </a:solidFill>
                <a:latin typeface="Crimson Pro" pitchFamily="34" charset="0"/>
                <a:ea typeface="Crimson Pro" pitchFamily="34" charset="-122"/>
                <a:cs typeface="Crimson Pro" pitchFamily="34" charset="-120"/>
              </a:rPr>
              <a:t>Insured Amount</a:t>
            </a:r>
            <a:endParaRPr lang="en-US" sz="2096" dirty="0"/>
          </a:p>
        </p:txBody>
      </p:sp>
      <p:sp>
        <p:nvSpPr>
          <p:cNvPr id="14" name="Text 11"/>
          <p:cNvSpPr/>
          <p:nvPr/>
        </p:nvSpPr>
        <p:spPr>
          <a:xfrm>
            <a:off x="6392228" y="5939433"/>
            <a:ext cx="2537579" cy="1362075"/>
          </a:xfrm>
          <a:prstGeom prst="rect">
            <a:avLst/>
          </a:prstGeom>
          <a:noFill/>
          <a:ln/>
        </p:spPr>
        <p:txBody>
          <a:bodyPr wrap="square" rtlCol="0" anchor="t"/>
          <a:lstStyle/>
          <a:p>
            <a:pPr marL="0" indent="0">
              <a:lnSpc>
                <a:spcPts val="2683"/>
              </a:lnSpc>
              <a:buNone/>
            </a:pPr>
            <a:r>
              <a:rPr lang="en-US" sz="1677" dirty="0">
                <a:solidFill>
                  <a:srgbClr val="443728"/>
                </a:solidFill>
                <a:latin typeface="Open Sans" pitchFamily="34" charset="0"/>
                <a:ea typeface="Open Sans" pitchFamily="34" charset="-122"/>
                <a:cs typeface="Open Sans" pitchFamily="34" charset="-120"/>
              </a:rPr>
              <a:t>The program calculates the insured amount based on the investment amount and displays it.</a:t>
            </a:r>
            <a:endParaRPr lang="en-US" sz="1677" dirty="0"/>
          </a:p>
        </p:txBody>
      </p:sp>
      <p:sp>
        <p:nvSpPr>
          <p:cNvPr id="15" name="Shape 12"/>
          <p:cNvSpPr/>
          <p:nvPr/>
        </p:nvSpPr>
        <p:spPr>
          <a:xfrm>
            <a:off x="9142690" y="5320665"/>
            <a:ext cx="478988" cy="478988"/>
          </a:xfrm>
          <a:prstGeom prst="roundRect">
            <a:avLst>
              <a:gd name="adj" fmla="val 20005"/>
            </a:avLst>
          </a:prstGeom>
          <a:solidFill>
            <a:srgbClr val="EBE2E0"/>
          </a:solidFill>
          <a:ln w="13216">
            <a:solidFill>
              <a:srgbClr val="D7C5C1"/>
            </a:solidFill>
            <a:prstDash val="solid"/>
          </a:ln>
        </p:spPr>
      </p:sp>
      <p:sp>
        <p:nvSpPr>
          <p:cNvPr id="16" name="Text 13"/>
          <p:cNvSpPr/>
          <p:nvPr/>
        </p:nvSpPr>
        <p:spPr>
          <a:xfrm>
            <a:off x="9305925" y="5360551"/>
            <a:ext cx="152400" cy="399217"/>
          </a:xfrm>
          <a:prstGeom prst="rect">
            <a:avLst/>
          </a:prstGeom>
          <a:noFill/>
          <a:ln/>
        </p:spPr>
        <p:txBody>
          <a:bodyPr wrap="none" rtlCol="0" anchor="t"/>
          <a:lstStyle/>
          <a:p>
            <a:pPr marL="0" indent="0" algn="ctr">
              <a:lnSpc>
                <a:spcPts val="3144"/>
              </a:lnSpc>
              <a:buNone/>
            </a:pPr>
            <a:r>
              <a:rPr lang="en-US" sz="2515" b="1" dirty="0">
                <a:solidFill>
                  <a:srgbClr val="443728"/>
                </a:solidFill>
                <a:latin typeface="Crimson Pro" pitchFamily="34" charset="0"/>
                <a:ea typeface="Crimson Pro" pitchFamily="34" charset="-122"/>
                <a:cs typeface="Crimson Pro" pitchFamily="34" charset="-120"/>
              </a:rPr>
              <a:t>3</a:t>
            </a:r>
            <a:endParaRPr lang="en-US" sz="2515" dirty="0"/>
          </a:p>
        </p:txBody>
      </p:sp>
      <p:sp>
        <p:nvSpPr>
          <p:cNvPr id="17" name="Text 14"/>
          <p:cNvSpPr/>
          <p:nvPr/>
        </p:nvSpPr>
        <p:spPr>
          <a:xfrm>
            <a:off x="9834562" y="5393769"/>
            <a:ext cx="2129314" cy="332780"/>
          </a:xfrm>
          <a:prstGeom prst="rect">
            <a:avLst/>
          </a:prstGeom>
          <a:noFill/>
          <a:ln/>
        </p:spPr>
        <p:txBody>
          <a:bodyPr wrap="none" rtlCol="0" anchor="t"/>
          <a:lstStyle/>
          <a:p>
            <a:pPr marL="0" indent="0">
              <a:lnSpc>
                <a:spcPts val="2620"/>
              </a:lnSpc>
              <a:buNone/>
            </a:pPr>
            <a:r>
              <a:rPr lang="en-US" sz="2096" b="1" dirty="0">
                <a:solidFill>
                  <a:srgbClr val="443728"/>
                </a:solidFill>
                <a:latin typeface="Crimson Pro" pitchFamily="34" charset="0"/>
                <a:ea typeface="Crimson Pro" pitchFamily="34" charset="-122"/>
                <a:cs typeface="Crimson Pro" pitchFamily="34" charset="-120"/>
              </a:rPr>
              <a:t>Maturity Amount</a:t>
            </a:r>
            <a:endParaRPr lang="en-US" sz="2096" dirty="0"/>
          </a:p>
        </p:txBody>
      </p:sp>
      <p:sp>
        <p:nvSpPr>
          <p:cNvPr id="18" name="Text 15"/>
          <p:cNvSpPr/>
          <p:nvPr/>
        </p:nvSpPr>
        <p:spPr>
          <a:xfrm>
            <a:off x="9834562" y="5939433"/>
            <a:ext cx="2537579" cy="1702594"/>
          </a:xfrm>
          <a:prstGeom prst="rect">
            <a:avLst/>
          </a:prstGeom>
          <a:noFill/>
          <a:ln/>
        </p:spPr>
        <p:txBody>
          <a:bodyPr wrap="square" rtlCol="0" anchor="t"/>
          <a:lstStyle/>
          <a:p>
            <a:pPr marL="0" indent="0">
              <a:lnSpc>
                <a:spcPts val="2683"/>
              </a:lnSpc>
              <a:buNone/>
            </a:pPr>
            <a:r>
              <a:rPr lang="en-US" sz="1677" dirty="0">
                <a:solidFill>
                  <a:srgbClr val="443728"/>
                </a:solidFill>
                <a:latin typeface="Open Sans" pitchFamily="34" charset="0"/>
                <a:ea typeface="Open Sans" pitchFamily="34" charset="-122"/>
                <a:cs typeface="Open Sans" pitchFamily="34" charset="-120"/>
              </a:rPr>
              <a:t>The program calculates the maturity amount after 30 years, which is half of the insured amount, and displays it.</a:t>
            </a:r>
            <a:endParaRPr lang="en-US" sz="167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657112"/>
            <a:ext cx="527304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Term Insurance Policy</a:t>
            </a:r>
            <a:endParaRPr lang="en-US" sz="4374" dirty="0"/>
          </a:p>
        </p:txBody>
      </p:sp>
      <p:sp>
        <p:nvSpPr>
          <p:cNvPr id="6" name="Text 3"/>
          <p:cNvSpPr/>
          <p:nvPr/>
        </p:nvSpPr>
        <p:spPr>
          <a:xfrm>
            <a:off x="4490799" y="2684740"/>
            <a:ext cx="9306401"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Term insurance provides coverage for a certain period of time. If the policyholder dies during the term of the policy, the death benefit will be paid to the beneficiary.</a:t>
            </a:r>
            <a:endParaRPr lang="en-US" sz="1750" dirty="0"/>
          </a:p>
        </p:txBody>
      </p:sp>
      <p:sp>
        <p:nvSpPr>
          <p:cNvPr id="7" name="Shape 4"/>
          <p:cNvSpPr/>
          <p:nvPr/>
        </p:nvSpPr>
        <p:spPr>
          <a:xfrm>
            <a:off x="4490799" y="3819049"/>
            <a:ext cx="499943" cy="499943"/>
          </a:xfrm>
          <a:prstGeom prst="roundRect">
            <a:avLst>
              <a:gd name="adj" fmla="val 20000"/>
            </a:avLst>
          </a:prstGeom>
          <a:solidFill>
            <a:srgbClr val="EBE2E0"/>
          </a:solidFill>
          <a:ln w="13811">
            <a:solidFill>
              <a:srgbClr val="D7C5C1"/>
            </a:solidFill>
            <a:prstDash val="solid"/>
          </a:ln>
        </p:spPr>
      </p:sp>
      <p:sp>
        <p:nvSpPr>
          <p:cNvPr id="8" name="Text 5"/>
          <p:cNvSpPr/>
          <p:nvPr/>
        </p:nvSpPr>
        <p:spPr>
          <a:xfrm>
            <a:off x="4679752" y="3860721"/>
            <a:ext cx="1219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9" name="Text 6"/>
          <p:cNvSpPr/>
          <p:nvPr/>
        </p:nvSpPr>
        <p:spPr>
          <a:xfrm>
            <a:off x="5212913" y="3895368"/>
            <a:ext cx="236982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Investment Amount</a:t>
            </a:r>
            <a:endParaRPr lang="en-US" sz="2187" dirty="0"/>
          </a:p>
        </p:txBody>
      </p:sp>
      <p:sp>
        <p:nvSpPr>
          <p:cNvPr id="10" name="Text 7"/>
          <p:cNvSpPr/>
          <p:nvPr/>
        </p:nvSpPr>
        <p:spPr>
          <a:xfrm>
            <a:off x="5212913" y="4464725"/>
            <a:ext cx="8584287"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Prompt user to enter the investment amount.</a:t>
            </a:r>
            <a:endParaRPr lang="en-US" sz="1750" dirty="0"/>
          </a:p>
        </p:txBody>
      </p:sp>
      <p:sp>
        <p:nvSpPr>
          <p:cNvPr id="11" name="Shape 8"/>
          <p:cNvSpPr/>
          <p:nvPr/>
        </p:nvSpPr>
        <p:spPr>
          <a:xfrm>
            <a:off x="4490799" y="5215890"/>
            <a:ext cx="499943" cy="499943"/>
          </a:xfrm>
          <a:prstGeom prst="roundRect">
            <a:avLst>
              <a:gd name="adj" fmla="val 20000"/>
            </a:avLst>
          </a:prstGeom>
          <a:solidFill>
            <a:srgbClr val="EBE2E0"/>
          </a:solidFill>
          <a:ln w="13811">
            <a:solidFill>
              <a:srgbClr val="D7C5C1"/>
            </a:solidFill>
            <a:prstDash val="solid"/>
          </a:ln>
        </p:spPr>
      </p:sp>
      <p:sp>
        <p:nvSpPr>
          <p:cNvPr id="12" name="Text 9"/>
          <p:cNvSpPr/>
          <p:nvPr/>
        </p:nvSpPr>
        <p:spPr>
          <a:xfrm>
            <a:off x="4656892" y="5257562"/>
            <a:ext cx="16764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3" name="Text 10"/>
          <p:cNvSpPr/>
          <p:nvPr/>
        </p:nvSpPr>
        <p:spPr>
          <a:xfrm>
            <a:off x="5212913" y="5292209"/>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Interest Rate</a:t>
            </a:r>
            <a:endParaRPr lang="en-US" sz="2187" dirty="0"/>
          </a:p>
        </p:txBody>
      </p:sp>
      <p:sp>
        <p:nvSpPr>
          <p:cNvPr id="14" name="Text 11"/>
          <p:cNvSpPr/>
          <p:nvPr/>
        </p:nvSpPr>
        <p:spPr>
          <a:xfrm>
            <a:off x="5212913" y="5861566"/>
            <a:ext cx="8584287"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program determines the interest rate based on the investment amount and displays it.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1652" y="609838"/>
            <a:ext cx="5715000" cy="693063"/>
          </a:xfrm>
          <a:prstGeom prst="rect">
            <a:avLst/>
          </a:prstGeom>
          <a:noFill/>
          <a:ln/>
        </p:spPr>
        <p:txBody>
          <a:bodyPr wrap="none" rtlCol="0" anchor="t"/>
          <a:lstStyle/>
          <a:p>
            <a:pPr marL="0" indent="0">
              <a:lnSpc>
                <a:spcPts val="5457"/>
              </a:lnSpc>
              <a:buNone/>
            </a:pPr>
            <a:r>
              <a:rPr lang="en-US" sz="4366" b="1" dirty="0">
                <a:solidFill>
                  <a:srgbClr val="443728"/>
                </a:solidFill>
                <a:latin typeface="Crimson Pro" pitchFamily="34" charset="0"/>
                <a:ea typeface="Crimson Pro" pitchFamily="34" charset="-122"/>
                <a:cs typeface="Crimson Pro" pitchFamily="34" charset="-120"/>
              </a:rPr>
              <a:t>Vehicle Insurance Policy</a:t>
            </a:r>
            <a:endParaRPr lang="en-US" sz="4366" dirty="0"/>
          </a:p>
        </p:txBody>
      </p:sp>
      <p:sp>
        <p:nvSpPr>
          <p:cNvPr id="6" name="Text 3"/>
          <p:cNvSpPr/>
          <p:nvPr/>
        </p:nvSpPr>
        <p:spPr>
          <a:xfrm>
            <a:off x="831652" y="1635562"/>
            <a:ext cx="9309497" cy="709613"/>
          </a:xfrm>
          <a:prstGeom prst="rect">
            <a:avLst/>
          </a:prstGeom>
          <a:noFill/>
          <a:ln/>
        </p:spPr>
        <p:txBody>
          <a:bodyPr wrap="square" rtlCol="0" anchor="t"/>
          <a:lstStyle/>
          <a:p>
            <a:pPr marL="0" indent="0">
              <a:lnSpc>
                <a:spcPts val="2794"/>
              </a:lnSpc>
              <a:buNone/>
            </a:pPr>
            <a:r>
              <a:rPr lang="en-US" sz="1746" dirty="0">
                <a:solidFill>
                  <a:srgbClr val="443728"/>
                </a:solidFill>
                <a:latin typeface="Open Sans" pitchFamily="34" charset="0"/>
                <a:ea typeface="Open Sans" pitchFamily="34" charset="-122"/>
                <a:cs typeface="Open Sans" pitchFamily="34" charset="-120"/>
              </a:rPr>
              <a:t>Vehicle insurance is a type of insurance that covers damage to a vehicle caused by accidents, theft or natural disasters.</a:t>
            </a:r>
            <a:endParaRPr lang="en-US" sz="1746" dirty="0"/>
          </a:p>
        </p:txBody>
      </p:sp>
      <p:sp>
        <p:nvSpPr>
          <p:cNvPr id="7" name="Shape 4"/>
          <p:cNvSpPr/>
          <p:nvPr/>
        </p:nvSpPr>
        <p:spPr>
          <a:xfrm>
            <a:off x="831652" y="2767846"/>
            <a:ext cx="498991" cy="498991"/>
          </a:xfrm>
          <a:prstGeom prst="roundRect">
            <a:avLst>
              <a:gd name="adj" fmla="val 20001"/>
            </a:avLst>
          </a:prstGeom>
          <a:solidFill>
            <a:srgbClr val="EBE2E0"/>
          </a:solidFill>
          <a:ln w="13811">
            <a:solidFill>
              <a:srgbClr val="D7C5C1"/>
            </a:solidFill>
            <a:prstDash val="solid"/>
          </a:ln>
        </p:spPr>
      </p:sp>
      <p:sp>
        <p:nvSpPr>
          <p:cNvPr id="8" name="Text 5"/>
          <p:cNvSpPr/>
          <p:nvPr/>
        </p:nvSpPr>
        <p:spPr>
          <a:xfrm>
            <a:off x="1020128" y="2809399"/>
            <a:ext cx="121920" cy="415766"/>
          </a:xfrm>
          <a:prstGeom prst="rect">
            <a:avLst/>
          </a:prstGeom>
          <a:noFill/>
          <a:ln/>
        </p:spPr>
        <p:txBody>
          <a:bodyPr wrap="none" rtlCol="0" anchor="t"/>
          <a:lstStyle/>
          <a:p>
            <a:pPr marL="0" indent="0" algn="ctr">
              <a:lnSpc>
                <a:spcPts val="3274"/>
              </a:lnSpc>
              <a:buNone/>
            </a:pPr>
            <a:r>
              <a:rPr lang="en-US" sz="2620" b="1" dirty="0">
                <a:solidFill>
                  <a:srgbClr val="443728"/>
                </a:solidFill>
                <a:latin typeface="Crimson Pro" pitchFamily="34" charset="0"/>
                <a:ea typeface="Crimson Pro" pitchFamily="34" charset="-122"/>
                <a:cs typeface="Crimson Pro" pitchFamily="34" charset="-120"/>
              </a:rPr>
              <a:t>1</a:t>
            </a:r>
            <a:endParaRPr lang="en-US" sz="2620" dirty="0"/>
          </a:p>
        </p:txBody>
      </p:sp>
      <p:sp>
        <p:nvSpPr>
          <p:cNvPr id="9" name="Text 6"/>
          <p:cNvSpPr/>
          <p:nvPr/>
        </p:nvSpPr>
        <p:spPr>
          <a:xfrm>
            <a:off x="1552337" y="2844046"/>
            <a:ext cx="2217777" cy="346472"/>
          </a:xfrm>
          <a:prstGeom prst="rect">
            <a:avLst/>
          </a:prstGeom>
          <a:noFill/>
          <a:ln/>
        </p:spPr>
        <p:txBody>
          <a:bodyPr wrap="none" rtlCol="0" anchor="t"/>
          <a:lstStyle/>
          <a:p>
            <a:pPr marL="0" indent="0">
              <a:lnSpc>
                <a:spcPts val="2729"/>
              </a:lnSpc>
              <a:buNone/>
            </a:pPr>
            <a:r>
              <a:rPr lang="en-US" sz="2183" b="1" dirty="0">
                <a:solidFill>
                  <a:srgbClr val="443728"/>
                </a:solidFill>
                <a:latin typeface="Crimson Pro" pitchFamily="34" charset="0"/>
                <a:ea typeface="Crimson Pro" pitchFamily="34" charset="-122"/>
                <a:cs typeface="Crimson Pro" pitchFamily="34" charset="-120"/>
              </a:rPr>
              <a:t>Vehicle Type</a:t>
            </a:r>
            <a:endParaRPr lang="en-US" sz="2183" dirty="0"/>
          </a:p>
        </p:txBody>
      </p:sp>
      <p:sp>
        <p:nvSpPr>
          <p:cNvPr id="10" name="Text 7"/>
          <p:cNvSpPr/>
          <p:nvPr/>
        </p:nvSpPr>
        <p:spPr>
          <a:xfrm>
            <a:off x="1552337" y="3412212"/>
            <a:ext cx="8588812" cy="354806"/>
          </a:xfrm>
          <a:prstGeom prst="rect">
            <a:avLst/>
          </a:prstGeom>
          <a:noFill/>
          <a:ln/>
        </p:spPr>
        <p:txBody>
          <a:bodyPr wrap="none" rtlCol="0" anchor="t"/>
          <a:lstStyle/>
          <a:p>
            <a:pPr marL="0" indent="0">
              <a:lnSpc>
                <a:spcPts val="2794"/>
              </a:lnSpc>
              <a:buNone/>
            </a:pPr>
            <a:r>
              <a:rPr lang="en-US" sz="1746" dirty="0">
                <a:solidFill>
                  <a:srgbClr val="443728"/>
                </a:solidFill>
                <a:latin typeface="Open Sans" pitchFamily="34" charset="0"/>
                <a:ea typeface="Open Sans" pitchFamily="34" charset="-122"/>
                <a:cs typeface="Open Sans" pitchFamily="34" charset="-120"/>
              </a:rPr>
              <a:t>Prompt user to enter the type of vehicle (two-wheeler or four-wheeler).</a:t>
            </a:r>
            <a:endParaRPr lang="en-US" sz="1746" dirty="0"/>
          </a:p>
        </p:txBody>
      </p:sp>
      <p:sp>
        <p:nvSpPr>
          <p:cNvPr id="11" name="Shape 8"/>
          <p:cNvSpPr/>
          <p:nvPr/>
        </p:nvSpPr>
        <p:spPr>
          <a:xfrm>
            <a:off x="831652" y="4161949"/>
            <a:ext cx="498991" cy="498991"/>
          </a:xfrm>
          <a:prstGeom prst="roundRect">
            <a:avLst>
              <a:gd name="adj" fmla="val 20001"/>
            </a:avLst>
          </a:prstGeom>
          <a:solidFill>
            <a:srgbClr val="EBE2E0"/>
          </a:solidFill>
          <a:ln w="13811">
            <a:solidFill>
              <a:srgbClr val="D7C5C1"/>
            </a:solidFill>
            <a:prstDash val="solid"/>
          </a:ln>
        </p:spPr>
      </p:sp>
      <p:sp>
        <p:nvSpPr>
          <p:cNvPr id="12" name="Text 9"/>
          <p:cNvSpPr/>
          <p:nvPr/>
        </p:nvSpPr>
        <p:spPr>
          <a:xfrm>
            <a:off x="997268" y="4203502"/>
            <a:ext cx="167640" cy="415766"/>
          </a:xfrm>
          <a:prstGeom prst="rect">
            <a:avLst/>
          </a:prstGeom>
          <a:noFill/>
          <a:ln/>
        </p:spPr>
        <p:txBody>
          <a:bodyPr wrap="none" rtlCol="0" anchor="t"/>
          <a:lstStyle/>
          <a:p>
            <a:pPr marL="0" indent="0" algn="ctr">
              <a:lnSpc>
                <a:spcPts val="3274"/>
              </a:lnSpc>
              <a:buNone/>
            </a:pPr>
            <a:r>
              <a:rPr lang="en-US" sz="2620" b="1" dirty="0">
                <a:solidFill>
                  <a:srgbClr val="443728"/>
                </a:solidFill>
                <a:latin typeface="Crimson Pro" pitchFamily="34" charset="0"/>
                <a:ea typeface="Crimson Pro" pitchFamily="34" charset="-122"/>
                <a:cs typeface="Crimson Pro" pitchFamily="34" charset="-120"/>
              </a:rPr>
              <a:t>2</a:t>
            </a:r>
            <a:endParaRPr lang="en-US" sz="2620" dirty="0"/>
          </a:p>
        </p:txBody>
      </p:sp>
      <p:sp>
        <p:nvSpPr>
          <p:cNvPr id="13" name="Text 10"/>
          <p:cNvSpPr/>
          <p:nvPr/>
        </p:nvSpPr>
        <p:spPr>
          <a:xfrm>
            <a:off x="1552337" y="4238149"/>
            <a:ext cx="2217777" cy="346472"/>
          </a:xfrm>
          <a:prstGeom prst="rect">
            <a:avLst/>
          </a:prstGeom>
          <a:noFill/>
          <a:ln/>
        </p:spPr>
        <p:txBody>
          <a:bodyPr wrap="none" rtlCol="0" anchor="t"/>
          <a:lstStyle/>
          <a:p>
            <a:pPr marL="0" indent="0">
              <a:lnSpc>
                <a:spcPts val="2729"/>
              </a:lnSpc>
              <a:buNone/>
            </a:pPr>
            <a:r>
              <a:rPr lang="en-US" sz="2183" b="1" dirty="0">
                <a:solidFill>
                  <a:srgbClr val="443728"/>
                </a:solidFill>
                <a:latin typeface="Crimson Pro" pitchFamily="34" charset="0"/>
                <a:ea typeface="Crimson Pro" pitchFamily="34" charset="-122"/>
                <a:cs typeface="Crimson Pro" pitchFamily="34" charset="-120"/>
              </a:rPr>
              <a:t>Insurance Amount</a:t>
            </a:r>
            <a:endParaRPr lang="en-US" sz="2183" dirty="0"/>
          </a:p>
        </p:txBody>
      </p:sp>
      <p:sp>
        <p:nvSpPr>
          <p:cNvPr id="14" name="Text 11"/>
          <p:cNvSpPr/>
          <p:nvPr/>
        </p:nvSpPr>
        <p:spPr>
          <a:xfrm>
            <a:off x="1552337" y="4806315"/>
            <a:ext cx="8588812" cy="709613"/>
          </a:xfrm>
          <a:prstGeom prst="rect">
            <a:avLst/>
          </a:prstGeom>
          <a:noFill/>
          <a:ln/>
        </p:spPr>
        <p:txBody>
          <a:bodyPr wrap="square" rtlCol="0" anchor="t"/>
          <a:lstStyle/>
          <a:p>
            <a:pPr marL="0" indent="0">
              <a:lnSpc>
                <a:spcPts val="2794"/>
              </a:lnSpc>
              <a:buNone/>
            </a:pPr>
            <a:r>
              <a:rPr lang="en-US" sz="1746" dirty="0">
                <a:solidFill>
                  <a:srgbClr val="443728"/>
                </a:solidFill>
                <a:latin typeface="Open Sans" pitchFamily="34" charset="0"/>
                <a:ea typeface="Open Sans" pitchFamily="34" charset="-122"/>
                <a:cs typeface="Open Sans" pitchFamily="34" charset="-120"/>
              </a:rPr>
              <a:t>The program calculates the insurance amount per year based on the vehicle type and displays it.</a:t>
            </a:r>
            <a:endParaRPr lang="en-US" sz="1746" dirty="0"/>
          </a:p>
        </p:txBody>
      </p:sp>
      <p:sp>
        <p:nvSpPr>
          <p:cNvPr id="15" name="Shape 12"/>
          <p:cNvSpPr/>
          <p:nvPr/>
        </p:nvSpPr>
        <p:spPr>
          <a:xfrm>
            <a:off x="831652" y="5910858"/>
            <a:ext cx="498991" cy="498991"/>
          </a:xfrm>
          <a:prstGeom prst="roundRect">
            <a:avLst>
              <a:gd name="adj" fmla="val 20001"/>
            </a:avLst>
          </a:prstGeom>
          <a:solidFill>
            <a:srgbClr val="EBE2E0"/>
          </a:solidFill>
          <a:ln w="13811">
            <a:solidFill>
              <a:srgbClr val="D7C5C1"/>
            </a:solidFill>
            <a:prstDash val="solid"/>
          </a:ln>
        </p:spPr>
      </p:sp>
      <p:sp>
        <p:nvSpPr>
          <p:cNvPr id="16" name="Text 13"/>
          <p:cNvSpPr/>
          <p:nvPr/>
        </p:nvSpPr>
        <p:spPr>
          <a:xfrm>
            <a:off x="1001078" y="5952411"/>
            <a:ext cx="160020" cy="415766"/>
          </a:xfrm>
          <a:prstGeom prst="rect">
            <a:avLst/>
          </a:prstGeom>
          <a:noFill/>
          <a:ln/>
        </p:spPr>
        <p:txBody>
          <a:bodyPr wrap="none" rtlCol="0" anchor="t"/>
          <a:lstStyle/>
          <a:p>
            <a:pPr marL="0" indent="0" algn="ctr">
              <a:lnSpc>
                <a:spcPts val="3274"/>
              </a:lnSpc>
              <a:buNone/>
            </a:pPr>
            <a:r>
              <a:rPr lang="en-US" sz="2620" b="1" dirty="0">
                <a:solidFill>
                  <a:srgbClr val="443728"/>
                </a:solidFill>
                <a:latin typeface="Crimson Pro" pitchFamily="34" charset="0"/>
                <a:ea typeface="Crimson Pro" pitchFamily="34" charset="-122"/>
                <a:cs typeface="Crimson Pro" pitchFamily="34" charset="-120"/>
              </a:rPr>
              <a:t>3</a:t>
            </a:r>
            <a:endParaRPr lang="en-US" sz="2620" dirty="0"/>
          </a:p>
        </p:txBody>
      </p:sp>
      <p:sp>
        <p:nvSpPr>
          <p:cNvPr id="17" name="Text 14"/>
          <p:cNvSpPr/>
          <p:nvPr/>
        </p:nvSpPr>
        <p:spPr>
          <a:xfrm>
            <a:off x="1552337" y="5987058"/>
            <a:ext cx="2217777" cy="346472"/>
          </a:xfrm>
          <a:prstGeom prst="rect">
            <a:avLst/>
          </a:prstGeom>
          <a:noFill/>
          <a:ln/>
        </p:spPr>
        <p:txBody>
          <a:bodyPr wrap="none" rtlCol="0" anchor="t"/>
          <a:lstStyle/>
          <a:p>
            <a:pPr marL="0" indent="0">
              <a:lnSpc>
                <a:spcPts val="2729"/>
              </a:lnSpc>
              <a:buNone/>
            </a:pPr>
            <a:r>
              <a:rPr lang="en-US" sz="2183" b="1" dirty="0">
                <a:solidFill>
                  <a:srgbClr val="443728"/>
                </a:solidFill>
                <a:latin typeface="Crimson Pro" pitchFamily="34" charset="0"/>
                <a:ea typeface="Crimson Pro" pitchFamily="34" charset="-122"/>
                <a:cs typeface="Crimson Pro" pitchFamily="34" charset="-120"/>
              </a:rPr>
              <a:t>Total Value</a:t>
            </a:r>
            <a:endParaRPr lang="en-US" sz="2183" dirty="0"/>
          </a:p>
        </p:txBody>
      </p:sp>
      <p:sp>
        <p:nvSpPr>
          <p:cNvPr id="18" name="Text 15"/>
          <p:cNvSpPr/>
          <p:nvPr/>
        </p:nvSpPr>
        <p:spPr>
          <a:xfrm>
            <a:off x="1552337" y="6555224"/>
            <a:ext cx="8588812" cy="1064419"/>
          </a:xfrm>
          <a:prstGeom prst="rect">
            <a:avLst/>
          </a:prstGeom>
          <a:noFill/>
          <a:ln/>
        </p:spPr>
        <p:txBody>
          <a:bodyPr wrap="square" rtlCol="0" anchor="t"/>
          <a:lstStyle/>
          <a:p>
            <a:pPr marL="0" indent="0">
              <a:lnSpc>
                <a:spcPts val="2794"/>
              </a:lnSpc>
              <a:buNone/>
            </a:pPr>
            <a:r>
              <a:rPr lang="en-US" sz="1746" dirty="0">
                <a:solidFill>
                  <a:srgbClr val="443728"/>
                </a:solidFill>
                <a:latin typeface="Open Sans" pitchFamily="34" charset="0"/>
                <a:ea typeface="Open Sans" pitchFamily="34" charset="-122"/>
                <a:cs typeface="Open Sans" pitchFamily="34" charset="-120"/>
              </a:rPr>
              <a:t>The user is then prompted to enter the total value of the vehicle. The program calculates the amount insured for vehicle damage (5% of the total value) and the depreciation amount (20% of the total value) and displays them.</a:t>
            </a:r>
            <a:endParaRPr lang="en-US" sz="174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781050"/>
            <a:ext cx="560070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Health Insurance Policy</a:t>
            </a:r>
            <a:endParaRPr lang="en-US" sz="4374" dirty="0"/>
          </a:p>
        </p:txBody>
      </p:sp>
      <p:sp>
        <p:nvSpPr>
          <p:cNvPr id="6" name="Text 3"/>
          <p:cNvSpPr/>
          <p:nvPr/>
        </p:nvSpPr>
        <p:spPr>
          <a:xfrm>
            <a:off x="4490799" y="1808678"/>
            <a:ext cx="9306401"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Health insurance is a type of insurance that covers the cost of medical expenses incurred by the insured.</a:t>
            </a:r>
            <a:endParaRPr lang="en-US" sz="1750" dirty="0"/>
          </a:p>
        </p:txBody>
      </p:sp>
      <p:sp>
        <p:nvSpPr>
          <p:cNvPr id="7" name="Shape 4"/>
          <p:cNvSpPr/>
          <p:nvPr/>
        </p:nvSpPr>
        <p:spPr>
          <a:xfrm>
            <a:off x="4490799" y="2942987"/>
            <a:ext cx="499943" cy="499943"/>
          </a:xfrm>
          <a:prstGeom prst="roundRect">
            <a:avLst>
              <a:gd name="adj" fmla="val 20000"/>
            </a:avLst>
          </a:prstGeom>
          <a:solidFill>
            <a:srgbClr val="EBE2E0"/>
          </a:solidFill>
          <a:ln w="13811">
            <a:solidFill>
              <a:srgbClr val="D7C5C1"/>
            </a:solidFill>
            <a:prstDash val="solid"/>
          </a:ln>
        </p:spPr>
      </p:sp>
      <p:sp>
        <p:nvSpPr>
          <p:cNvPr id="8" name="Text 5"/>
          <p:cNvSpPr/>
          <p:nvPr/>
        </p:nvSpPr>
        <p:spPr>
          <a:xfrm>
            <a:off x="4679752" y="2984659"/>
            <a:ext cx="1219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9" name="Text 6"/>
          <p:cNvSpPr/>
          <p:nvPr/>
        </p:nvSpPr>
        <p:spPr>
          <a:xfrm>
            <a:off x="5212913" y="3019306"/>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Pass Type</a:t>
            </a:r>
            <a:endParaRPr lang="en-US" sz="2187" dirty="0"/>
          </a:p>
        </p:txBody>
      </p:sp>
      <p:sp>
        <p:nvSpPr>
          <p:cNvPr id="10" name="Text 7"/>
          <p:cNvSpPr/>
          <p:nvPr/>
        </p:nvSpPr>
        <p:spPr>
          <a:xfrm>
            <a:off x="5212913" y="3588663"/>
            <a:ext cx="8584287"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Prompt user to enter the type of pass (gold pass or platinum pass).</a:t>
            </a:r>
            <a:endParaRPr lang="en-US" sz="1750" dirty="0"/>
          </a:p>
        </p:txBody>
      </p:sp>
      <p:sp>
        <p:nvSpPr>
          <p:cNvPr id="11" name="Shape 8"/>
          <p:cNvSpPr/>
          <p:nvPr/>
        </p:nvSpPr>
        <p:spPr>
          <a:xfrm>
            <a:off x="4490799" y="4339828"/>
            <a:ext cx="499943" cy="499943"/>
          </a:xfrm>
          <a:prstGeom prst="roundRect">
            <a:avLst>
              <a:gd name="adj" fmla="val 20000"/>
            </a:avLst>
          </a:prstGeom>
          <a:solidFill>
            <a:srgbClr val="EBE2E0"/>
          </a:solidFill>
          <a:ln w="13811">
            <a:solidFill>
              <a:srgbClr val="D7C5C1"/>
            </a:solidFill>
            <a:prstDash val="solid"/>
          </a:ln>
        </p:spPr>
      </p:sp>
      <p:sp>
        <p:nvSpPr>
          <p:cNvPr id="12" name="Text 9"/>
          <p:cNvSpPr/>
          <p:nvPr/>
        </p:nvSpPr>
        <p:spPr>
          <a:xfrm>
            <a:off x="4656892" y="4381500"/>
            <a:ext cx="16764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3" name="Text 10"/>
          <p:cNvSpPr/>
          <p:nvPr/>
        </p:nvSpPr>
        <p:spPr>
          <a:xfrm>
            <a:off x="5212913" y="4416147"/>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Pass Amount</a:t>
            </a:r>
            <a:endParaRPr lang="en-US" sz="2187" dirty="0"/>
          </a:p>
        </p:txBody>
      </p:sp>
      <p:sp>
        <p:nvSpPr>
          <p:cNvPr id="14" name="Text 11"/>
          <p:cNvSpPr/>
          <p:nvPr/>
        </p:nvSpPr>
        <p:spPr>
          <a:xfrm>
            <a:off x="5212913" y="4985504"/>
            <a:ext cx="8584287"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program calculates the pass amount per year based on the pass type and displays it.</a:t>
            </a:r>
            <a:endParaRPr lang="en-US" sz="1750" dirty="0"/>
          </a:p>
        </p:txBody>
      </p:sp>
      <p:sp>
        <p:nvSpPr>
          <p:cNvPr id="15" name="Shape 12"/>
          <p:cNvSpPr/>
          <p:nvPr/>
        </p:nvSpPr>
        <p:spPr>
          <a:xfrm>
            <a:off x="4490799" y="6092071"/>
            <a:ext cx="499943" cy="499943"/>
          </a:xfrm>
          <a:prstGeom prst="roundRect">
            <a:avLst>
              <a:gd name="adj" fmla="val 20000"/>
            </a:avLst>
          </a:prstGeom>
          <a:solidFill>
            <a:srgbClr val="EBE2E0"/>
          </a:solidFill>
          <a:ln w="13811">
            <a:solidFill>
              <a:srgbClr val="D7C5C1"/>
            </a:solidFill>
            <a:prstDash val="solid"/>
          </a:ln>
        </p:spPr>
      </p:sp>
      <p:sp>
        <p:nvSpPr>
          <p:cNvPr id="16" name="Text 13"/>
          <p:cNvSpPr/>
          <p:nvPr/>
        </p:nvSpPr>
        <p:spPr>
          <a:xfrm>
            <a:off x="4660702" y="6133743"/>
            <a:ext cx="1600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7" name="Text 14"/>
          <p:cNvSpPr/>
          <p:nvPr/>
        </p:nvSpPr>
        <p:spPr>
          <a:xfrm>
            <a:off x="5212913" y="6168390"/>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Coverage Amount</a:t>
            </a:r>
            <a:endParaRPr lang="en-US" sz="2187" dirty="0"/>
          </a:p>
        </p:txBody>
      </p:sp>
      <p:sp>
        <p:nvSpPr>
          <p:cNvPr id="18" name="Text 15"/>
          <p:cNvSpPr/>
          <p:nvPr/>
        </p:nvSpPr>
        <p:spPr>
          <a:xfrm>
            <a:off x="5212913" y="6737747"/>
            <a:ext cx="8584287"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program also determines the coverage amount based on the pass type and displays it.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079659"/>
            <a:ext cx="732282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Customer and Nominee Details</a:t>
            </a:r>
            <a:endParaRPr lang="en-US" sz="4374" dirty="0"/>
          </a:p>
        </p:txBody>
      </p:sp>
      <p:sp>
        <p:nvSpPr>
          <p:cNvPr id="6" name="Text 3"/>
          <p:cNvSpPr/>
          <p:nvPr/>
        </p:nvSpPr>
        <p:spPr>
          <a:xfrm>
            <a:off x="4490799" y="2107287"/>
            <a:ext cx="930640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program uses structures to store customer and nominee details. The Customer structure contains fields for the customer's name, age, and address. The Nominee structure contains fields for the nominee's name, age, and relationship to the customer.</a:t>
            </a:r>
            <a:endParaRPr lang="en-US" sz="1750" dirty="0"/>
          </a:p>
        </p:txBody>
      </p:sp>
      <p:sp>
        <p:nvSpPr>
          <p:cNvPr id="7" name="Shape 4"/>
          <p:cNvSpPr/>
          <p:nvPr/>
        </p:nvSpPr>
        <p:spPr>
          <a:xfrm>
            <a:off x="4490799" y="3423404"/>
            <a:ext cx="9306401" cy="1752124"/>
          </a:xfrm>
          <a:prstGeom prst="roundRect">
            <a:avLst>
              <a:gd name="adj" fmla="val 5707"/>
            </a:avLst>
          </a:prstGeom>
          <a:solidFill>
            <a:srgbClr val="EBE2E0"/>
          </a:solidFill>
          <a:ln w="13811">
            <a:solidFill>
              <a:srgbClr val="D7C5C1"/>
            </a:solidFill>
            <a:prstDash val="solid"/>
          </a:ln>
        </p:spPr>
      </p:sp>
      <p:sp>
        <p:nvSpPr>
          <p:cNvPr id="8" name="Text 5"/>
          <p:cNvSpPr/>
          <p:nvPr/>
        </p:nvSpPr>
        <p:spPr>
          <a:xfrm>
            <a:off x="4726781" y="3659386"/>
            <a:ext cx="265938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addCustomerDetails()</a:t>
            </a:r>
            <a:endParaRPr lang="en-US" sz="2187" dirty="0"/>
          </a:p>
        </p:txBody>
      </p:sp>
      <p:sp>
        <p:nvSpPr>
          <p:cNvPr id="9" name="Text 6"/>
          <p:cNvSpPr/>
          <p:nvPr/>
        </p:nvSpPr>
        <p:spPr>
          <a:xfrm>
            <a:off x="4726781" y="4228743"/>
            <a:ext cx="8834438"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Prompts the user to enter the customer's name, age, and address, and stores the values in the Customer structure.</a:t>
            </a:r>
            <a:endParaRPr lang="en-US" sz="1750" dirty="0"/>
          </a:p>
        </p:txBody>
      </p:sp>
      <p:sp>
        <p:nvSpPr>
          <p:cNvPr id="10" name="Shape 7"/>
          <p:cNvSpPr/>
          <p:nvPr/>
        </p:nvSpPr>
        <p:spPr>
          <a:xfrm>
            <a:off x="4490799" y="5397698"/>
            <a:ext cx="9306401" cy="1752124"/>
          </a:xfrm>
          <a:prstGeom prst="roundRect">
            <a:avLst>
              <a:gd name="adj" fmla="val 5707"/>
            </a:avLst>
          </a:prstGeom>
          <a:solidFill>
            <a:srgbClr val="EBE2E0"/>
          </a:solidFill>
          <a:ln w="13811">
            <a:solidFill>
              <a:srgbClr val="D7C5C1"/>
            </a:solidFill>
            <a:prstDash val="solid"/>
          </a:ln>
        </p:spPr>
      </p:sp>
      <p:sp>
        <p:nvSpPr>
          <p:cNvPr id="11" name="Text 8"/>
          <p:cNvSpPr/>
          <p:nvPr/>
        </p:nvSpPr>
        <p:spPr>
          <a:xfrm>
            <a:off x="4726781" y="5633680"/>
            <a:ext cx="256794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addNomineeDetails()</a:t>
            </a:r>
            <a:endParaRPr lang="en-US" sz="2187" dirty="0"/>
          </a:p>
        </p:txBody>
      </p:sp>
      <p:sp>
        <p:nvSpPr>
          <p:cNvPr id="12" name="Text 9"/>
          <p:cNvSpPr/>
          <p:nvPr/>
        </p:nvSpPr>
        <p:spPr>
          <a:xfrm>
            <a:off x="4726781" y="6203037"/>
            <a:ext cx="8834438"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Prompts the user to enter the nominee's name, age, and relationship, and stores the values in the Nominee structure.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9763">
            <a:solidFill>
              <a:srgbClr val="E5E0DF"/>
            </a:solidFill>
            <a:prstDash val="solid"/>
          </a:ln>
        </p:spPr>
      </p:sp>
      <p:sp>
        <p:nvSpPr>
          <p:cNvPr id="4" name="Text 2"/>
          <p:cNvSpPr/>
          <p:nvPr/>
        </p:nvSpPr>
        <p:spPr>
          <a:xfrm>
            <a:off x="3592473" y="431244"/>
            <a:ext cx="5593080" cy="489704"/>
          </a:xfrm>
          <a:prstGeom prst="rect">
            <a:avLst/>
          </a:prstGeom>
          <a:noFill/>
          <a:ln/>
        </p:spPr>
        <p:txBody>
          <a:bodyPr wrap="none" rtlCol="0" anchor="t"/>
          <a:lstStyle/>
          <a:p>
            <a:pPr marL="0" indent="0">
              <a:lnSpc>
                <a:spcPts val="3857"/>
              </a:lnSpc>
              <a:buNone/>
            </a:pPr>
            <a:r>
              <a:rPr lang="en-US" sz="3086" b="1" dirty="0">
                <a:solidFill>
                  <a:srgbClr val="443728"/>
                </a:solidFill>
                <a:latin typeface="Crimson Pro" pitchFamily="34" charset="0"/>
                <a:ea typeface="Crimson Pro" pitchFamily="34" charset="-122"/>
                <a:cs typeface="Crimson Pro" pitchFamily="34" charset="-120"/>
              </a:rPr>
              <a:t>Policy Implementation Functions</a:t>
            </a:r>
            <a:endParaRPr lang="en-US" sz="3086" dirty="0"/>
          </a:p>
        </p:txBody>
      </p:sp>
      <p:sp>
        <p:nvSpPr>
          <p:cNvPr id="5" name="Text 3"/>
          <p:cNvSpPr/>
          <p:nvPr/>
        </p:nvSpPr>
        <p:spPr>
          <a:xfrm>
            <a:off x="3592473" y="1234321"/>
            <a:ext cx="7445335" cy="250627"/>
          </a:xfrm>
          <a:prstGeom prst="rect">
            <a:avLst/>
          </a:prstGeom>
          <a:noFill/>
          <a:ln/>
        </p:spPr>
        <p:txBody>
          <a:bodyPr wrap="none" rtlCol="0" anchor="t"/>
          <a:lstStyle/>
          <a:p>
            <a:pPr marL="0" indent="0">
              <a:lnSpc>
                <a:spcPts val="1975"/>
              </a:lnSpc>
              <a:buNone/>
            </a:pPr>
            <a:r>
              <a:rPr lang="en-US" sz="1234" dirty="0">
                <a:solidFill>
                  <a:srgbClr val="443728"/>
                </a:solidFill>
                <a:latin typeface="Open Sans" pitchFamily="34" charset="0"/>
                <a:ea typeface="Open Sans" pitchFamily="34" charset="-122"/>
                <a:cs typeface="Open Sans" pitchFamily="34" charset="-120"/>
              </a:rPr>
              <a:t>For each type of insurance policy, there is a corresponding function that implements the policy logic.</a:t>
            </a:r>
            <a:endParaRPr lang="en-US" sz="1234" dirty="0"/>
          </a:p>
        </p:txBody>
      </p:sp>
      <p:sp>
        <p:nvSpPr>
          <p:cNvPr id="6" name="Shape 4"/>
          <p:cNvSpPr/>
          <p:nvPr/>
        </p:nvSpPr>
        <p:spPr>
          <a:xfrm>
            <a:off x="3592473" y="1661279"/>
            <a:ext cx="3644384" cy="2739509"/>
          </a:xfrm>
          <a:prstGeom prst="roundRect">
            <a:avLst>
              <a:gd name="adj" fmla="val 2575"/>
            </a:avLst>
          </a:prstGeom>
          <a:solidFill>
            <a:srgbClr val="EBE2E0"/>
          </a:solidFill>
          <a:ln w="9763">
            <a:solidFill>
              <a:srgbClr val="D7C5C1"/>
            </a:solidFill>
            <a:prstDash val="solid"/>
          </a:ln>
        </p:spPr>
      </p:sp>
      <p:sp>
        <p:nvSpPr>
          <p:cNvPr id="7" name="Text 5"/>
          <p:cNvSpPr/>
          <p:nvPr/>
        </p:nvSpPr>
        <p:spPr>
          <a:xfrm>
            <a:off x="3758922" y="1827728"/>
            <a:ext cx="1744980" cy="244912"/>
          </a:xfrm>
          <a:prstGeom prst="rect">
            <a:avLst/>
          </a:prstGeom>
          <a:noFill/>
          <a:ln/>
        </p:spPr>
        <p:txBody>
          <a:bodyPr wrap="none" rtlCol="0" anchor="t"/>
          <a:lstStyle/>
          <a:p>
            <a:pPr marL="0" indent="0">
              <a:lnSpc>
                <a:spcPts val="1928"/>
              </a:lnSpc>
              <a:buNone/>
            </a:pPr>
            <a:r>
              <a:rPr lang="en-US" sz="1543" b="1" dirty="0">
                <a:solidFill>
                  <a:srgbClr val="443728"/>
                </a:solidFill>
                <a:latin typeface="Crimson Pro" pitchFamily="34" charset="0"/>
                <a:ea typeface="Crimson Pro" pitchFamily="34" charset="-122"/>
                <a:cs typeface="Crimson Pro" pitchFamily="34" charset="-120"/>
              </a:rPr>
              <a:t>lifeInsurancePolicy()</a:t>
            </a:r>
            <a:endParaRPr lang="en-US" sz="1543" dirty="0"/>
          </a:p>
        </p:txBody>
      </p:sp>
      <p:sp>
        <p:nvSpPr>
          <p:cNvPr id="8" name="Text 6"/>
          <p:cNvSpPr/>
          <p:nvPr/>
        </p:nvSpPr>
        <p:spPr>
          <a:xfrm>
            <a:off x="3758922" y="2229326"/>
            <a:ext cx="3311485" cy="2005013"/>
          </a:xfrm>
          <a:prstGeom prst="rect">
            <a:avLst/>
          </a:prstGeom>
          <a:noFill/>
          <a:ln/>
        </p:spPr>
        <p:txBody>
          <a:bodyPr wrap="square" rtlCol="0" anchor="t"/>
          <a:lstStyle/>
          <a:p>
            <a:pPr marL="0" indent="0">
              <a:lnSpc>
                <a:spcPts val="1975"/>
              </a:lnSpc>
              <a:buNone/>
            </a:pPr>
            <a:r>
              <a:rPr lang="en-US" sz="1234" dirty="0">
                <a:solidFill>
                  <a:srgbClr val="443728"/>
                </a:solidFill>
                <a:latin typeface="Open Sans" pitchFamily="34" charset="0"/>
                <a:ea typeface="Open Sans" pitchFamily="34" charset="-122"/>
                <a:cs typeface="Open Sans" pitchFamily="34" charset="-120"/>
              </a:rPr>
              <a:t>Prompts the user to enter customer and nominee details. The user is then prompted to enter the investment amount per year. The program calculates the insured amount based on the investment amount and displays it. The program also calculates the maturity amount after 30 years, which is half of the insured amount, and displays it.</a:t>
            </a:r>
            <a:endParaRPr lang="en-US" sz="1234" dirty="0"/>
          </a:p>
        </p:txBody>
      </p:sp>
      <p:sp>
        <p:nvSpPr>
          <p:cNvPr id="9" name="Shape 7"/>
          <p:cNvSpPr/>
          <p:nvPr/>
        </p:nvSpPr>
        <p:spPr>
          <a:xfrm>
            <a:off x="7393543" y="1661279"/>
            <a:ext cx="3644384" cy="2739509"/>
          </a:xfrm>
          <a:prstGeom prst="roundRect">
            <a:avLst>
              <a:gd name="adj" fmla="val 2575"/>
            </a:avLst>
          </a:prstGeom>
          <a:solidFill>
            <a:srgbClr val="EBE2E0"/>
          </a:solidFill>
          <a:ln w="9763">
            <a:solidFill>
              <a:srgbClr val="D7C5C1"/>
            </a:solidFill>
            <a:prstDash val="solid"/>
          </a:ln>
        </p:spPr>
      </p:sp>
      <p:sp>
        <p:nvSpPr>
          <p:cNvPr id="10" name="Text 8"/>
          <p:cNvSpPr/>
          <p:nvPr/>
        </p:nvSpPr>
        <p:spPr>
          <a:xfrm>
            <a:off x="7559993" y="1827728"/>
            <a:ext cx="1889760" cy="244912"/>
          </a:xfrm>
          <a:prstGeom prst="rect">
            <a:avLst/>
          </a:prstGeom>
          <a:noFill/>
          <a:ln/>
        </p:spPr>
        <p:txBody>
          <a:bodyPr wrap="none" rtlCol="0" anchor="t"/>
          <a:lstStyle/>
          <a:p>
            <a:pPr marL="0" indent="0">
              <a:lnSpc>
                <a:spcPts val="1928"/>
              </a:lnSpc>
              <a:buNone/>
            </a:pPr>
            <a:r>
              <a:rPr lang="en-US" sz="1543" b="1" dirty="0">
                <a:solidFill>
                  <a:srgbClr val="443728"/>
                </a:solidFill>
                <a:latin typeface="Crimson Pro" pitchFamily="34" charset="0"/>
                <a:ea typeface="Crimson Pro" pitchFamily="34" charset="-122"/>
                <a:cs typeface="Crimson Pro" pitchFamily="34" charset="-120"/>
              </a:rPr>
              <a:t>termInsurancePolicy()</a:t>
            </a:r>
            <a:endParaRPr lang="en-US" sz="1543" dirty="0"/>
          </a:p>
        </p:txBody>
      </p:sp>
      <p:sp>
        <p:nvSpPr>
          <p:cNvPr id="11" name="Text 9"/>
          <p:cNvSpPr/>
          <p:nvPr/>
        </p:nvSpPr>
        <p:spPr>
          <a:xfrm>
            <a:off x="7559993" y="2229326"/>
            <a:ext cx="3311485" cy="1253133"/>
          </a:xfrm>
          <a:prstGeom prst="rect">
            <a:avLst/>
          </a:prstGeom>
          <a:noFill/>
          <a:ln/>
        </p:spPr>
        <p:txBody>
          <a:bodyPr wrap="square" rtlCol="0" anchor="t"/>
          <a:lstStyle/>
          <a:p>
            <a:pPr marL="0" indent="0">
              <a:lnSpc>
                <a:spcPts val="1975"/>
              </a:lnSpc>
              <a:buNone/>
            </a:pPr>
            <a:r>
              <a:rPr lang="en-US" sz="1234" dirty="0">
                <a:solidFill>
                  <a:srgbClr val="443728"/>
                </a:solidFill>
                <a:latin typeface="Open Sans" pitchFamily="34" charset="0"/>
                <a:ea typeface="Open Sans" pitchFamily="34" charset="-122"/>
                <a:cs typeface="Open Sans" pitchFamily="34" charset="-120"/>
              </a:rPr>
              <a:t>Prompts the user to enter customer and nominee details. The user is then prompted to enter the investment amount. The program determines the interest rate based on the investment amount and displays it.</a:t>
            </a:r>
            <a:endParaRPr lang="en-US" sz="1234" dirty="0"/>
          </a:p>
        </p:txBody>
      </p:sp>
      <p:sp>
        <p:nvSpPr>
          <p:cNvPr id="12" name="Shape 10"/>
          <p:cNvSpPr/>
          <p:nvPr/>
        </p:nvSpPr>
        <p:spPr>
          <a:xfrm>
            <a:off x="3592473" y="4557474"/>
            <a:ext cx="3644384" cy="3240762"/>
          </a:xfrm>
          <a:prstGeom prst="roundRect">
            <a:avLst>
              <a:gd name="adj" fmla="val 2176"/>
            </a:avLst>
          </a:prstGeom>
          <a:solidFill>
            <a:srgbClr val="EBE2E0"/>
          </a:solidFill>
          <a:ln w="9763">
            <a:solidFill>
              <a:srgbClr val="D7C5C1"/>
            </a:solidFill>
            <a:prstDash val="solid"/>
          </a:ln>
        </p:spPr>
      </p:sp>
      <p:sp>
        <p:nvSpPr>
          <p:cNvPr id="13" name="Text 11"/>
          <p:cNvSpPr/>
          <p:nvPr/>
        </p:nvSpPr>
        <p:spPr>
          <a:xfrm>
            <a:off x="3758922" y="4723924"/>
            <a:ext cx="2080260" cy="244912"/>
          </a:xfrm>
          <a:prstGeom prst="rect">
            <a:avLst/>
          </a:prstGeom>
          <a:noFill/>
          <a:ln/>
        </p:spPr>
        <p:txBody>
          <a:bodyPr wrap="none" rtlCol="0" anchor="t"/>
          <a:lstStyle/>
          <a:p>
            <a:pPr marL="0" indent="0">
              <a:lnSpc>
                <a:spcPts val="1928"/>
              </a:lnSpc>
              <a:buNone/>
            </a:pPr>
            <a:r>
              <a:rPr lang="en-US" sz="1543" b="1" dirty="0">
                <a:solidFill>
                  <a:srgbClr val="443728"/>
                </a:solidFill>
                <a:latin typeface="Crimson Pro" pitchFamily="34" charset="0"/>
                <a:ea typeface="Crimson Pro" pitchFamily="34" charset="-122"/>
                <a:cs typeface="Crimson Pro" pitchFamily="34" charset="-120"/>
              </a:rPr>
              <a:t>vehicleInsurancePolicy()</a:t>
            </a:r>
            <a:endParaRPr lang="en-US" sz="1543" dirty="0"/>
          </a:p>
        </p:txBody>
      </p:sp>
      <p:sp>
        <p:nvSpPr>
          <p:cNvPr id="14" name="Text 12"/>
          <p:cNvSpPr/>
          <p:nvPr/>
        </p:nvSpPr>
        <p:spPr>
          <a:xfrm>
            <a:off x="3758922" y="5125522"/>
            <a:ext cx="3311485" cy="2506266"/>
          </a:xfrm>
          <a:prstGeom prst="rect">
            <a:avLst/>
          </a:prstGeom>
          <a:noFill/>
          <a:ln/>
        </p:spPr>
        <p:txBody>
          <a:bodyPr wrap="square" rtlCol="0" anchor="t"/>
          <a:lstStyle/>
          <a:p>
            <a:pPr marL="0" indent="0">
              <a:lnSpc>
                <a:spcPts val="1975"/>
              </a:lnSpc>
              <a:buNone/>
            </a:pPr>
            <a:r>
              <a:rPr lang="en-US" sz="1234" dirty="0">
                <a:solidFill>
                  <a:srgbClr val="443728"/>
                </a:solidFill>
                <a:latin typeface="Open Sans" pitchFamily="34" charset="0"/>
                <a:ea typeface="Open Sans" pitchFamily="34" charset="-122"/>
                <a:cs typeface="Open Sans" pitchFamily="34" charset="-120"/>
              </a:rPr>
              <a:t>Prompts the user to enter the type of vehicle (two-wheeler or four-wheeler). The program calculates the insurance amount per year based on the vehicle type and displays it. The user is then prompted to enter the total value of the vehicle. The program calculates the amount insured for vehicle damage (5% of the total value) and the depreciation amount (20% of the total value) and displays them.</a:t>
            </a:r>
            <a:endParaRPr lang="en-US" sz="1234" dirty="0"/>
          </a:p>
        </p:txBody>
      </p:sp>
      <p:sp>
        <p:nvSpPr>
          <p:cNvPr id="15" name="Shape 13"/>
          <p:cNvSpPr/>
          <p:nvPr/>
        </p:nvSpPr>
        <p:spPr>
          <a:xfrm>
            <a:off x="7393543" y="4557474"/>
            <a:ext cx="3644384" cy="3240762"/>
          </a:xfrm>
          <a:prstGeom prst="roundRect">
            <a:avLst>
              <a:gd name="adj" fmla="val 2176"/>
            </a:avLst>
          </a:prstGeom>
          <a:solidFill>
            <a:srgbClr val="EBE2E0"/>
          </a:solidFill>
          <a:ln w="9763">
            <a:solidFill>
              <a:srgbClr val="D7C5C1"/>
            </a:solidFill>
            <a:prstDash val="solid"/>
          </a:ln>
        </p:spPr>
      </p:sp>
      <p:sp>
        <p:nvSpPr>
          <p:cNvPr id="16" name="Text 14"/>
          <p:cNvSpPr/>
          <p:nvPr/>
        </p:nvSpPr>
        <p:spPr>
          <a:xfrm>
            <a:off x="7559993" y="4723924"/>
            <a:ext cx="2026920" cy="244912"/>
          </a:xfrm>
          <a:prstGeom prst="rect">
            <a:avLst/>
          </a:prstGeom>
          <a:noFill/>
          <a:ln/>
        </p:spPr>
        <p:txBody>
          <a:bodyPr wrap="none" rtlCol="0" anchor="t"/>
          <a:lstStyle/>
          <a:p>
            <a:pPr marL="0" indent="0">
              <a:lnSpc>
                <a:spcPts val="1928"/>
              </a:lnSpc>
              <a:buNone/>
            </a:pPr>
            <a:r>
              <a:rPr lang="en-US" sz="1543" b="1" dirty="0">
                <a:solidFill>
                  <a:srgbClr val="443728"/>
                </a:solidFill>
                <a:latin typeface="Crimson Pro" pitchFamily="34" charset="0"/>
                <a:ea typeface="Crimson Pro" pitchFamily="34" charset="-122"/>
                <a:cs typeface="Crimson Pro" pitchFamily="34" charset="-120"/>
              </a:rPr>
              <a:t>healthInsurancePolicy()</a:t>
            </a:r>
            <a:endParaRPr lang="en-US" sz="1543" dirty="0"/>
          </a:p>
        </p:txBody>
      </p:sp>
      <p:sp>
        <p:nvSpPr>
          <p:cNvPr id="17" name="Text 15"/>
          <p:cNvSpPr/>
          <p:nvPr/>
        </p:nvSpPr>
        <p:spPr>
          <a:xfrm>
            <a:off x="7559993" y="5125522"/>
            <a:ext cx="3311485" cy="1754386"/>
          </a:xfrm>
          <a:prstGeom prst="rect">
            <a:avLst/>
          </a:prstGeom>
          <a:noFill/>
          <a:ln/>
        </p:spPr>
        <p:txBody>
          <a:bodyPr wrap="square" rtlCol="0" anchor="t"/>
          <a:lstStyle/>
          <a:p>
            <a:pPr marL="0" indent="0">
              <a:lnSpc>
                <a:spcPts val="1975"/>
              </a:lnSpc>
              <a:buNone/>
            </a:pPr>
            <a:r>
              <a:rPr lang="en-US" sz="1234" dirty="0">
                <a:solidFill>
                  <a:srgbClr val="443728"/>
                </a:solidFill>
                <a:latin typeface="Open Sans" pitchFamily="34" charset="0"/>
                <a:ea typeface="Open Sans" pitchFamily="34" charset="-122"/>
                <a:cs typeface="Open Sans" pitchFamily="34" charset="-120"/>
              </a:rPr>
              <a:t>Prompts the user to enter the type of pass (gold pass or platinum pass). The program calculates the pass amount per year based on the pass type and displays it. The program also determines the coverage amount based on the pass type and displays it.</a:t>
            </a:r>
            <a:endParaRPr lang="en-US" sz="123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31029"/>
          </a:xfrm>
          <a:prstGeom prst="rect">
            <a:avLst/>
          </a:prstGeom>
          <a:solidFill>
            <a:srgbClr val="FFFCFA"/>
          </a:solidFill>
          <a:ln w="11906">
            <a:solidFill>
              <a:srgbClr val="E5E0DF"/>
            </a:solidFill>
            <a:prstDash val="solid"/>
          </a:ln>
        </p:spPr>
      </p:sp>
      <p:pic>
        <p:nvPicPr>
          <p:cNvPr id="4" name="Image 0" descr="preencoded.png"/>
          <p:cNvPicPr>
            <a:picLocks noChangeAspect="1"/>
          </p:cNvPicPr>
          <p:nvPr/>
        </p:nvPicPr>
        <p:blipFill>
          <a:blip r:embed="rId3"/>
          <a:stretch>
            <a:fillRect/>
          </a:stretch>
        </p:blipFill>
        <p:spPr>
          <a:xfrm>
            <a:off x="10972800" y="0"/>
            <a:ext cx="3657600" cy="8231029"/>
          </a:xfrm>
          <a:prstGeom prst="rect">
            <a:avLst/>
          </a:prstGeom>
        </p:spPr>
      </p:pic>
      <p:sp>
        <p:nvSpPr>
          <p:cNvPr id="5" name="Text 2"/>
          <p:cNvSpPr/>
          <p:nvPr/>
        </p:nvSpPr>
        <p:spPr>
          <a:xfrm>
            <a:off x="919520" y="528757"/>
            <a:ext cx="3845719" cy="600908"/>
          </a:xfrm>
          <a:prstGeom prst="rect">
            <a:avLst/>
          </a:prstGeom>
          <a:noFill/>
          <a:ln/>
        </p:spPr>
        <p:txBody>
          <a:bodyPr wrap="none" rtlCol="0" anchor="t"/>
          <a:lstStyle/>
          <a:p>
            <a:pPr marL="0" indent="0">
              <a:lnSpc>
                <a:spcPts val="4731"/>
              </a:lnSpc>
              <a:buNone/>
            </a:pPr>
            <a:r>
              <a:rPr lang="en-US" sz="3785" b="1" dirty="0">
                <a:solidFill>
                  <a:srgbClr val="443728"/>
                </a:solidFill>
                <a:latin typeface="Crimson Pro" pitchFamily="34" charset="0"/>
                <a:ea typeface="Crimson Pro" pitchFamily="34" charset="-122"/>
                <a:cs typeface="Crimson Pro" pitchFamily="34" charset="-120"/>
              </a:rPr>
              <a:t>Main Function</a:t>
            </a:r>
            <a:endParaRPr lang="en-US" sz="3785" dirty="0"/>
          </a:p>
        </p:txBody>
      </p:sp>
      <p:sp>
        <p:nvSpPr>
          <p:cNvPr id="6" name="Text 3"/>
          <p:cNvSpPr/>
          <p:nvPr/>
        </p:nvSpPr>
        <p:spPr>
          <a:xfrm>
            <a:off x="919520" y="1418034"/>
            <a:ext cx="9133642" cy="615315"/>
          </a:xfrm>
          <a:prstGeom prst="rect">
            <a:avLst/>
          </a:prstGeom>
          <a:noFill/>
          <a:ln/>
        </p:spPr>
        <p:txBody>
          <a:bodyPr wrap="square" rtlCol="0" anchor="t"/>
          <a:lstStyle/>
          <a:p>
            <a:pPr marL="0" indent="0">
              <a:lnSpc>
                <a:spcPts val="2423"/>
              </a:lnSpc>
              <a:buNone/>
            </a:pPr>
            <a:r>
              <a:rPr lang="en-US" sz="1514" dirty="0">
                <a:solidFill>
                  <a:srgbClr val="443728"/>
                </a:solidFill>
                <a:latin typeface="Open Sans" pitchFamily="34" charset="0"/>
                <a:ea typeface="Open Sans" pitchFamily="34" charset="-122"/>
                <a:cs typeface="Open Sans" pitchFamily="34" charset="-120"/>
              </a:rPr>
              <a:t>The main function of the program prompts the user to enter the policy type and calls the corresponding policy function based on the user's input.</a:t>
            </a:r>
            <a:endParaRPr lang="en-US" sz="1514" dirty="0"/>
          </a:p>
        </p:txBody>
      </p:sp>
      <p:sp>
        <p:nvSpPr>
          <p:cNvPr id="7" name="Shape 4"/>
          <p:cNvSpPr/>
          <p:nvPr/>
        </p:nvSpPr>
        <p:spPr>
          <a:xfrm>
            <a:off x="919520" y="2249567"/>
            <a:ext cx="9133642" cy="1689378"/>
          </a:xfrm>
          <a:prstGeom prst="roundRect">
            <a:avLst>
              <a:gd name="adj" fmla="val 5122"/>
            </a:avLst>
          </a:prstGeom>
          <a:solidFill>
            <a:srgbClr val="EBE2E0"/>
          </a:solidFill>
          <a:ln w="11906">
            <a:solidFill>
              <a:srgbClr val="D7C5C1"/>
            </a:solidFill>
            <a:prstDash val="solid"/>
          </a:ln>
        </p:spPr>
      </p:sp>
      <p:sp>
        <p:nvSpPr>
          <p:cNvPr id="8" name="Text 5"/>
          <p:cNvSpPr/>
          <p:nvPr/>
        </p:nvSpPr>
        <p:spPr>
          <a:xfrm>
            <a:off x="1123712" y="2453759"/>
            <a:ext cx="1922859" cy="300395"/>
          </a:xfrm>
          <a:prstGeom prst="rect">
            <a:avLst/>
          </a:prstGeom>
          <a:noFill/>
          <a:ln/>
        </p:spPr>
        <p:txBody>
          <a:bodyPr wrap="none" rtlCol="0" anchor="t"/>
          <a:lstStyle/>
          <a:p>
            <a:pPr marL="0" indent="0">
              <a:lnSpc>
                <a:spcPts val="2366"/>
              </a:lnSpc>
              <a:buNone/>
            </a:pPr>
            <a:r>
              <a:rPr lang="en-US" sz="1893" b="1" dirty="0">
                <a:solidFill>
                  <a:srgbClr val="443728"/>
                </a:solidFill>
                <a:latin typeface="Crimson Pro" pitchFamily="34" charset="0"/>
                <a:ea typeface="Crimson Pro" pitchFamily="34" charset="-122"/>
                <a:cs typeface="Crimson Pro" pitchFamily="34" charset="-120"/>
              </a:rPr>
              <a:t>adminRights()</a:t>
            </a:r>
            <a:endParaRPr lang="en-US" sz="1893" dirty="0"/>
          </a:p>
        </p:txBody>
      </p:sp>
      <p:sp>
        <p:nvSpPr>
          <p:cNvPr id="9" name="Text 6"/>
          <p:cNvSpPr/>
          <p:nvPr/>
        </p:nvSpPr>
        <p:spPr>
          <a:xfrm>
            <a:off x="1123712" y="2946440"/>
            <a:ext cx="8725257" cy="307658"/>
          </a:xfrm>
          <a:prstGeom prst="rect">
            <a:avLst/>
          </a:prstGeom>
          <a:noFill/>
          <a:ln/>
        </p:spPr>
        <p:txBody>
          <a:bodyPr wrap="none" rtlCol="0" anchor="t"/>
          <a:lstStyle/>
          <a:p>
            <a:pPr marL="0" indent="0">
              <a:lnSpc>
                <a:spcPts val="2423"/>
              </a:lnSpc>
              <a:buNone/>
            </a:pPr>
            <a:r>
              <a:rPr lang="en-US" sz="1514" dirty="0">
                <a:solidFill>
                  <a:srgbClr val="443728"/>
                </a:solidFill>
                <a:latin typeface="Open Sans" pitchFamily="34" charset="0"/>
                <a:ea typeface="Open Sans" pitchFamily="34" charset="-122"/>
                <a:cs typeface="Open Sans" pitchFamily="34" charset="-120"/>
              </a:rPr>
              <a:t>Displays a welcome message and performs the administrative tasks.</a:t>
            </a:r>
            <a:endParaRPr lang="en-US" sz="1514" dirty="0"/>
          </a:p>
        </p:txBody>
      </p:sp>
      <p:sp>
        <p:nvSpPr>
          <p:cNvPr id="10" name="Text 7"/>
          <p:cNvSpPr/>
          <p:nvPr/>
        </p:nvSpPr>
        <p:spPr>
          <a:xfrm>
            <a:off x="1123712" y="3427095"/>
            <a:ext cx="8725257" cy="307658"/>
          </a:xfrm>
          <a:prstGeom prst="rect">
            <a:avLst/>
          </a:prstGeom>
          <a:noFill/>
          <a:ln/>
        </p:spPr>
        <p:txBody>
          <a:bodyPr wrap="none" rtlCol="0" anchor="t"/>
          <a:lstStyle/>
          <a:p>
            <a:pPr marL="0" indent="0">
              <a:lnSpc>
                <a:spcPts val="2423"/>
              </a:lnSpc>
              <a:buNone/>
            </a:pPr>
            <a:r>
              <a:rPr lang="en-US" sz="1514" dirty="0">
                <a:solidFill>
                  <a:srgbClr val="443728"/>
                </a:solidFill>
                <a:latin typeface="Open Sans" pitchFamily="34" charset="0"/>
                <a:ea typeface="Open Sans" pitchFamily="34" charset="-122"/>
                <a:cs typeface="Open Sans" pitchFamily="34" charset="-120"/>
              </a:rPr>
              <a:t>This function is called when userType = 1.</a:t>
            </a:r>
            <a:endParaRPr lang="en-US" sz="1514" dirty="0"/>
          </a:p>
        </p:txBody>
      </p:sp>
      <p:sp>
        <p:nvSpPr>
          <p:cNvPr id="11" name="Shape 8"/>
          <p:cNvSpPr/>
          <p:nvPr/>
        </p:nvSpPr>
        <p:spPr>
          <a:xfrm>
            <a:off x="919520" y="4131231"/>
            <a:ext cx="9133642" cy="1689378"/>
          </a:xfrm>
          <a:prstGeom prst="roundRect">
            <a:avLst>
              <a:gd name="adj" fmla="val 5122"/>
            </a:avLst>
          </a:prstGeom>
          <a:solidFill>
            <a:srgbClr val="EBE2E0"/>
          </a:solidFill>
          <a:ln w="11906">
            <a:solidFill>
              <a:srgbClr val="D7C5C1"/>
            </a:solidFill>
            <a:prstDash val="solid"/>
          </a:ln>
        </p:spPr>
      </p:sp>
      <p:sp>
        <p:nvSpPr>
          <p:cNvPr id="12" name="Text 9"/>
          <p:cNvSpPr/>
          <p:nvPr/>
        </p:nvSpPr>
        <p:spPr>
          <a:xfrm>
            <a:off x="1123712" y="4335423"/>
            <a:ext cx="1922859" cy="300395"/>
          </a:xfrm>
          <a:prstGeom prst="rect">
            <a:avLst/>
          </a:prstGeom>
          <a:noFill/>
          <a:ln/>
        </p:spPr>
        <p:txBody>
          <a:bodyPr wrap="none" rtlCol="0" anchor="t"/>
          <a:lstStyle/>
          <a:p>
            <a:pPr marL="0" indent="0">
              <a:lnSpc>
                <a:spcPts val="2366"/>
              </a:lnSpc>
              <a:buNone/>
            </a:pPr>
            <a:r>
              <a:rPr lang="en-US" sz="1893" b="1" dirty="0">
                <a:solidFill>
                  <a:srgbClr val="443728"/>
                </a:solidFill>
                <a:latin typeface="Crimson Pro" pitchFamily="34" charset="0"/>
                <a:ea typeface="Crimson Pro" pitchFamily="34" charset="-122"/>
                <a:cs typeface="Crimson Pro" pitchFamily="34" charset="-120"/>
              </a:rPr>
              <a:t>customerRights()</a:t>
            </a:r>
            <a:endParaRPr lang="en-US" sz="1893" dirty="0"/>
          </a:p>
        </p:txBody>
      </p:sp>
      <p:sp>
        <p:nvSpPr>
          <p:cNvPr id="13" name="Text 10"/>
          <p:cNvSpPr/>
          <p:nvPr/>
        </p:nvSpPr>
        <p:spPr>
          <a:xfrm>
            <a:off x="1123712" y="4828103"/>
            <a:ext cx="8725257" cy="307658"/>
          </a:xfrm>
          <a:prstGeom prst="rect">
            <a:avLst/>
          </a:prstGeom>
          <a:noFill/>
          <a:ln/>
        </p:spPr>
        <p:txBody>
          <a:bodyPr wrap="none" rtlCol="0" anchor="t"/>
          <a:lstStyle/>
          <a:p>
            <a:pPr marL="0" indent="0">
              <a:lnSpc>
                <a:spcPts val="2423"/>
              </a:lnSpc>
              <a:buNone/>
            </a:pPr>
            <a:r>
              <a:rPr lang="en-US" sz="1514" dirty="0">
                <a:solidFill>
                  <a:srgbClr val="443728"/>
                </a:solidFill>
                <a:latin typeface="Open Sans" pitchFamily="34" charset="0"/>
                <a:ea typeface="Open Sans" pitchFamily="34" charset="-122"/>
                <a:cs typeface="Open Sans" pitchFamily="34" charset="-120"/>
              </a:rPr>
              <a:t>Displays a welcome message and provides access to the customer portal.</a:t>
            </a:r>
            <a:endParaRPr lang="en-US" sz="1514" dirty="0"/>
          </a:p>
        </p:txBody>
      </p:sp>
      <p:sp>
        <p:nvSpPr>
          <p:cNvPr id="14" name="Text 11"/>
          <p:cNvSpPr/>
          <p:nvPr/>
        </p:nvSpPr>
        <p:spPr>
          <a:xfrm>
            <a:off x="1123712" y="5308759"/>
            <a:ext cx="8725257" cy="307658"/>
          </a:xfrm>
          <a:prstGeom prst="rect">
            <a:avLst/>
          </a:prstGeom>
          <a:noFill/>
          <a:ln/>
        </p:spPr>
        <p:txBody>
          <a:bodyPr wrap="none" rtlCol="0" anchor="t"/>
          <a:lstStyle/>
          <a:p>
            <a:pPr marL="0" indent="0">
              <a:lnSpc>
                <a:spcPts val="2423"/>
              </a:lnSpc>
              <a:buNone/>
            </a:pPr>
            <a:r>
              <a:rPr lang="en-US" sz="1514" dirty="0">
                <a:solidFill>
                  <a:srgbClr val="443728"/>
                </a:solidFill>
                <a:latin typeface="Open Sans" pitchFamily="34" charset="0"/>
                <a:ea typeface="Open Sans" pitchFamily="34" charset="-122"/>
                <a:cs typeface="Open Sans" pitchFamily="34" charset="-120"/>
              </a:rPr>
              <a:t>This function is called when userType = 2.</a:t>
            </a:r>
            <a:endParaRPr lang="en-US" sz="1514" dirty="0"/>
          </a:p>
        </p:txBody>
      </p:sp>
      <p:sp>
        <p:nvSpPr>
          <p:cNvPr id="15" name="Shape 12"/>
          <p:cNvSpPr/>
          <p:nvPr/>
        </p:nvSpPr>
        <p:spPr>
          <a:xfrm>
            <a:off x="919520" y="6012894"/>
            <a:ext cx="9133642" cy="1689378"/>
          </a:xfrm>
          <a:prstGeom prst="roundRect">
            <a:avLst>
              <a:gd name="adj" fmla="val 5122"/>
            </a:avLst>
          </a:prstGeom>
          <a:solidFill>
            <a:srgbClr val="EBE2E0"/>
          </a:solidFill>
          <a:ln w="11906">
            <a:solidFill>
              <a:srgbClr val="D7C5C1"/>
            </a:solidFill>
            <a:prstDash val="solid"/>
          </a:ln>
        </p:spPr>
      </p:sp>
      <p:sp>
        <p:nvSpPr>
          <p:cNvPr id="16" name="Text 13"/>
          <p:cNvSpPr/>
          <p:nvPr/>
        </p:nvSpPr>
        <p:spPr>
          <a:xfrm>
            <a:off x="1123712" y="6217087"/>
            <a:ext cx="1922859" cy="300395"/>
          </a:xfrm>
          <a:prstGeom prst="rect">
            <a:avLst/>
          </a:prstGeom>
          <a:noFill/>
          <a:ln/>
        </p:spPr>
        <p:txBody>
          <a:bodyPr wrap="none" rtlCol="0" anchor="t"/>
          <a:lstStyle/>
          <a:p>
            <a:pPr marL="0" indent="0">
              <a:lnSpc>
                <a:spcPts val="2366"/>
              </a:lnSpc>
              <a:buNone/>
            </a:pPr>
            <a:r>
              <a:rPr lang="en-US" sz="1893" b="1" dirty="0">
                <a:solidFill>
                  <a:srgbClr val="443728"/>
                </a:solidFill>
                <a:latin typeface="Crimson Pro" pitchFamily="34" charset="0"/>
                <a:ea typeface="Crimson Pro" pitchFamily="34" charset="-122"/>
                <a:cs typeface="Crimson Pro" pitchFamily="34" charset="-120"/>
              </a:rPr>
              <a:t>Invalid user type!</a:t>
            </a:r>
            <a:endParaRPr lang="en-US" sz="1893" dirty="0"/>
          </a:p>
        </p:txBody>
      </p:sp>
      <p:sp>
        <p:nvSpPr>
          <p:cNvPr id="17" name="Text 14"/>
          <p:cNvSpPr/>
          <p:nvPr/>
        </p:nvSpPr>
        <p:spPr>
          <a:xfrm>
            <a:off x="1123712" y="6709767"/>
            <a:ext cx="8725257" cy="307658"/>
          </a:xfrm>
          <a:prstGeom prst="rect">
            <a:avLst/>
          </a:prstGeom>
          <a:noFill/>
          <a:ln/>
        </p:spPr>
        <p:txBody>
          <a:bodyPr wrap="none" rtlCol="0" anchor="t"/>
          <a:lstStyle/>
          <a:p>
            <a:pPr marL="0" indent="0">
              <a:lnSpc>
                <a:spcPts val="2423"/>
              </a:lnSpc>
              <a:buNone/>
            </a:pPr>
            <a:r>
              <a:rPr lang="en-US" sz="1514" dirty="0">
                <a:solidFill>
                  <a:srgbClr val="443728"/>
                </a:solidFill>
                <a:latin typeface="Open Sans" pitchFamily="34" charset="0"/>
                <a:ea typeface="Open Sans" pitchFamily="34" charset="-122"/>
                <a:cs typeface="Open Sans" pitchFamily="34" charset="-120"/>
              </a:rPr>
              <a:t>Displays an "Invalid user type!" message.</a:t>
            </a:r>
            <a:endParaRPr lang="en-US" sz="1514" dirty="0"/>
          </a:p>
        </p:txBody>
      </p:sp>
      <p:sp>
        <p:nvSpPr>
          <p:cNvPr id="18" name="Text 15"/>
          <p:cNvSpPr/>
          <p:nvPr/>
        </p:nvSpPr>
        <p:spPr>
          <a:xfrm>
            <a:off x="1123712" y="7190423"/>
            <a:ext cx="8725257" cy="307658"/>
          </a:xfrm>
          <a:prstGeom prst="rect">
            <a:avLst/>
          </a:prstGeom>
          <a:noFill/>
          <a:ln/>
        </p:spPr>
        <p:txBody>
          <a:bodyPr wrap="none" rtlCol="0" anchor="t"/>
          <a:lstStyle/>
          <a:p>
            <a:pPr marL="0" indent="0">
              <a:lnSpc>
                <a:spcPts val="2423"/>
              </a:lnSpc>
              <a:buNone/>
            </a:pPr>
            <a:r>
              <a:rPr lang="en-US" sz="1514" dirty="0">
                <a:solidFill>
                  <a:srgbClr val="443728"/>
                </a:solidFill>
                <a:latin typeface="Open Sans" pitchFamily="34" charset="0"/>
                <a:ea typeface="Open Sans" pitchFamily="34" charset="-122"/>
                <a:cs typeface="Open Sans" pitchFamily="34" charset="-120"/>
              </a:rPr>
              <a:t>This happens when the user enters a value other than 1 or 2.</a:t>
            </a:r>
            <a:endParaRPr lang="en-US" sz="151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sp>
        <p:nvSpPr>
          <p:cNvPr id="4" name="Text 2"/>
          <p:cNvSpPr/>
          <p:nvPr/>
        </p:nvSpPr>
        <p:spPr>
          <a:xfrm>
            <a:off x="2037993" y="1524119"/>
            <a:ext cx="552450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Add-On Functionalities</a:t>
            </a:r>
            <a:endParaRPr lang="en-US" sz="4374" dirty="0"/>
          </a:p>
        </p:txBody>
      </p:sp>
      <p:sp>
        <p:nvSpPr>
          <p:cNvPr id="5" name="Text 3"/>
          <p:cNvSpPr/>
          <p:nvPr/>
        </p:nvSpPr>
        <p:spPr>
          <a:xfrm>
            <a:off x="2037993" y="2662833"/>
            <a:ext cx="10554414"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Additional code can be added to handle specific tasks such as policy creation, policy management, and customer interactions.</a:t>
            </a:r>
            <a:endParaRPr lang="en-US" sz="1750" dirty="0"/>
          </a:p>
        </p:txBody>
      </p:sp>
      <p:sp>
        <p:nvSpPr>
          <p:cNvPr id="6" name="Text 4"/>
          <p:cNvSpPr/>
          <p:nvPr/>
        </p:nvSpPr>
        <p:spPr>
          <a:xfrm>
            <a:off x="2037993" y="3845719"/>
            <a:ext cx="2666286" cy="416481"/>
          </a:xfrm>
          <a:prstGeom prst="rect">
            <a:avLst/>
          </a:prstGeom>
          <a:noFill/>
          <a:ln/>
        </p:spPr>
        <p:txBody>
          <a:bodyPr wrap="none" rtlCol="0" anchor="t"/>
          <a:lstStyle/>
          <a:p>
            <a:pPr marL="0" indent="0">
              <a:lnSpc>
                <a:spcPts val="3281"/>
              </a:lnSpc>
              <a:buNone/>
            </a:pPr>
            <a:r>
              <a:rPr lang="en-US" sz="2624" b="1" dirty="0">
                <a:solidFill>
                  <a:srgbClr val="443728"/>
                </a:solidFill>
                <a:latin typeface="Crimson Pro" pitchFamily="34" charset="0"/>
                <a:ea typeface="Crimson Pro" pitchFamily="34" charset="-122"/>
                <a:cs typeface="Crimson Pro" pitchFamily="34" charset="-120"/>
              </a:rPr>
              <a:t>Policy Creation</a:t>
            </a:r>
            <a:endParaRPr lang="en-US" sz="2624" dirty="0"/>
          </a:p>
        </p:txBody>
      </p:sp>
      <p:sp>
        <p:nvSpPr>
          <p:cNvPr id="7" name="Text 5"/>
          <p:cNvSpPr/>
          <p:nvPr/>
        </p:nvSpPr>
        <p:spPr>
          <a:xfrm>
            <a:off x="2393394" y="4512112"/>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Create a new policy.</a:t>
            </a:r>
            <a:endParaRPr lang="en-US" sz="1750" dirty="0"/>
          </a:p>
        </p:txBody>
      </p:sp>
      <p:sp>
        <p:nvSpPr>
          <p:cNvPr id="8" name="Text 6"/>
          <p:cNvSpPr/>
          <p:nvPr/>
        </p:nvSpPr>
        <p:spPr>
          <a:xfrm>
            <a:off x="2393394" y="4956334"/>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Enter policy details.</a:t>
            </a:r>
            <a:endParaRPr lang="en-US" sz="1750" dirty="0"/>
          </a:p>
        </p:txBody>
      </p:sp>
      <p:sp>
        <p:nvSpPr>
          <p:cNvPr id="9" name="Text 7"/>
          <p:cNvSpPr/>
          <p:nvPr/>
        </p:nvSpPr>
        <p:spPr>
          <a:xfrm>
            <a:off x="2393394" y="5400556"/>
            <a:ext cx="2800945"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Assign customers and nominees to the policy.</a:t>
            </a:r>
            <a:endParaRPr lang="en-US" sz="1750" dirty="0"/>
          </a:p>
        </p:txBody>
      </p:sp>
      <p:sp>
        <p:nvSpPr>
          <p:cNvPr id="10" name="Text 8"/>
          <p:cNvSpPr/>
          <p:nvPr/>
        </p:nvSpPr>
        <p:spPr>
          <a:xfrm>
            <a:off x="5743932" y="3845719"/>
            <a:ext cx="2788920" cy="416481"/>
          </a:xfrm>
          <a:prstGeom prst="rect">
            <a:avLst/>
          </a:prstGeom>
          <a:noFill/>
          <a:ln/>
        </p:spPr>
        <p:txBody>
          <a:bodyPr wrap="none" rtlCol="0" anchor="t"/>
          <a:lstStyle/>
          <a:p>
            <a:pPr marL="0" indent="0">
              <a:lnSpc>
                <a:spcPts val="3281"/>
              </a:lnSpc>
              <a:buNone/>
            </a:pPr>
            <a:r>
              <a:rPr lang="en-US" sz="2624" b="1" dirty="0">
                <a:solidFill>
                  <a:srgbClr val="443728"/>
                </a:solidFill>
                <a:latin typeface="Crimson Pro" pitchFamily="34" charset="0"/>
                <a:ea typeface="Crimson Pro" pitchFamily="34" charset="-122"/>
                <a:cs typeface="Crimson Pro" pitchFamily="34" charset="-120"/>
              </a:rPr>
              <a:t>Policy Management</a:t>
            </a:r>
            <a:endParaRPr lang="en-US" sz="2624" dirty="0"/>
          </a:p>
        </p:txBody>
      </p:sp>
      <p:sp>
        <p:nvSpPr>
          <p:cNvPr id="11" name="Text 9"/>
          <p:cNvSpPr/>
          <p:nvPr/>
        </p:nvSpPr>
        <p:spPr>
          <a:xfrm>
            <a:off x="6099334" y="4512112"/>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Display policy details.</a:t>
            </a:r>
            <a:endParaRPr lang="en-US" sz="1750" dirty="0"/>
          </a:p>
        </p:txBody>
      </p:sp>
      <p:sp>
        <p:nvSpPr>
          <p:cNvPr id="12" name="Text 10"/>
          <p:cNvSpPr/>
          <p:nvPr/>
        </p:nvSpPr>
        <p:spPr>
          <a:xfrm>
            <a:off x="6099334" y="4956334"/>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Edit policy details.</a:t>
            </a:r>
            <a:endParaRPr lang="en-US" sz="1750" dirty="0"/>
          </a:p>
        </p:txBody>
      </p:sp>
      <p:sp>
        <p:nvSpPr>
          <p:cNvPr id="13" name="Text 11"/>
          <p:cNvSpPr/>
          <p:nvPr/>
        </p:nvSpPr>
        <p:spPr>
          <a:xfrm>
            <a:off x="6099334" y="5400556"/>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Delete policy.</a:t>
            </a:r>
            <a:endParaRPr lang="en-US" sz="1750" dirty="0"/>
          </a:p>
        </p:txBody>
      </p:sp>
      <p:sp>
        <p:nvSpPr>
          <p:cNvPr id="14" name="Text 12"/>
          <p:cNvSpPr/>
          <p:nvPr/>
        </p:nvSpPr>
        <p:spPr>
          <a:xfrm>
            <a:off x="9449872" y="3845719"/>
            <a:ext cx="3156347" cy="832961"/>
          </a:xfrm>
          <a:prstGeom prst="rect">
            <a:avLst/>
          </a:prstGeom>
          <a:noFill/>
          <a:ln/>
        </p:spPr>
        <p:txBody>
          <a:bodyPr wrap="square" rtlCol="0" anchor="t"/>
          <a:lstStyle/>
          <a:p>
            <a:pPr marL="0" indent="0">
              <a:lnSpc>
                <a:spcPts val="3281"/>
              </a:lnSpc>
              <a:buNone/>
            </a:pPr>
            <a:r>
              <a:rPr lang="en-US" sz="2624" b="1" dirty="0">
                <a:solidFill>
                  <a:srgbClr val="443728"/>
                </a:solidFill>
                <a:latin typeface="Crimson Pro" pitchFamily="34" charset="0"/>
                <a:ea typeface="Crimson Pro" pitchFamily="34" charset="-122"/>
                <a:cs typeface="Crimson Pro" pitchFamily="34" charset="-120"/>
              </a:rPr>
              <a:t>Customer Interactions</a:t>
            </a:r>
            <a:endParaRPr lang="en-US" sz="2624" dirty="0"/>
          </a:p>
        </p:txBody>
      </p:sp>
      <p:sp>
        <p:nvSpPr>
          <p:cNvPr id="15" name="Text 13"/>
          <p:cNvSpPr/>
          <p:nvPr/>
        </p:nvSpPr>
        <p:spPr>
          <a:xfrm>
            <a:off x="9805273" y="4928592"/>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Customer login portal</a:t>
            </a:r>
            <a:endParaRPr lang="en-US" sz="1750" dirty="0"/>
          </a:p>
        </p:txBody>
      </p:sp>
      <p:sp>
        <p:nvSpPr>
          <p:cNvPr id="16" name="Text 14"/>
          <p:cNvSpPr/>
          <p:nvPr/>
        </p:nvSpPr>
        <p:spPr>
          <a:xfrm>
            <a:off x="9805273" y="5372814"/>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Display customer details.</a:t>
            </a:r>
            <a:endParaRPr lang="en-US" sz="1750" dirty="0"/>
          </a:p>
        </p:txBody>
      </p:sp>
      <p:sp>
        <p:nvSpPr>
          <p:cNvPr id="17" name="Text 15"/>
          <p:cNvSpPr/>
          <p:nvPr/>
        </p:nvSpPr>
        <p:spPr>
          <a:xfrm>
            <a:off x="9805273" y="5817037"/>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Edit customer details.</a:t>
            </a:r>
            <a:endParaRPr lang="en-US" sz="1750" dirty="0"/>
          </a:p>
        </p:txBody>
      </p:sp>
      <p:sp>
        <p:nvSpPr>
          <p:cNvPr id="18" name="Text 16"/>
          <p:cNvSpPr/>
          <p:nvPr/>
        </p:nvSpPr>
        <p:spPr>
          <a:xfrm>
            <a:off x="9805273" y="6261259"/>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Customer communication.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937</Words>
  <Application>Microsoft Office PowerPoint</Application>
  <PresentationFormat>Custom</PresentationFormat>
  <Paragraphs>94</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shamel</cp:lastModifiedBy>
  <cp:revision>2</cp:revision>
  <dcterms:created xsi:type="dcterms:W3CDTF">2023-11-26T12:37:01Z</dcterms:created>
  <dcterms:modified xsi:type="dcterms:W3CDTF">2023-11-26T12:49:00Z</dcterms:modified>
</cp:coreProperties>
</file>