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8240" r:id="rId3"/>
    <p:sldId id="8450" r:id="rId5"/>
    <p:sldId id="8428" r:id="rId6"/>
    <p:sldId id="8472" r:id="rId7"/>
    <p:sldId id="8456" r:id="rId8"/>
    <p:sldId id="8462" r:id="rId9"/>
    <p:sldId id="8463" r:id="rId10"/>
    <p:sldId id="8484" r:id="rId11"/>
    <p:sldId id="8485" r:id="rId12"/>
    <p:sldId id="8483" r:id="rId13"/>
    <p:sldId id="8455" r:id="rId14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B5490"/>
    <a:srgbClr val="BABABA"/>
    <a:srgbClr val="1A284D"/>
    <a:srgbClr val="AACD06"/>
    <a:srgbClr val="EE7C18"/>
    <a:srgbClr val="953423"/>
    <a:srgbClr val="622115"/>
    <a:srgbClr val="F4C73A"/>
    <a:srgbClr val="00A1E1"/>
    <a:srgbClr val="133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38" autoAdjust="0"/>
  </p:normalViewPr>
  <p:slideViewPr>
    <p:cSldViewPr>
      <p:cViewPr varScale="1">
        <p:scale>
          <a:sx n="59" d="100"/>
          <a:sy n="59" d="100"/>
        </p:scale>
        <p:origin x="60" y="1050"/>
      </p:cViewPr>
      <p:guideLst>
        <p:guide orient="horz" pos="400"/>
        <p:guide orient="horz" pos="4160"/>
        <p:guide pos="4044"/>
        <p:guide pos="504"/>
        <p:guide pos="7497"/>
        <p:guide pos="6879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0D2C7D44-82C0-4973-81A6-B9B6825A7855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4" y="4098501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4A00-30C6-466E-9EE6-88B0CF2978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DE-58E6-4814-984F-641503319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4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3B085A59-86F2-4C02-8690-E4DB74BCA7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7" y="6703596"/>
            <a:ext cx="4071937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1987E667-AB9D-401A-9E25-1A5C32FE2F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4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4000">
    <p:fade/>
  </p:transition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3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 vi 视觉通知及要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27865" cy="6329680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182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ROS NavigationStack</a:t>
            </a:r>
            <a:endParaRPr lang="en-US" altLang="zh-CN" sz="5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讲解</a:t>
            </a:r>
            <a:endParaRPr lang="zh-CN" altLang="en-US" sz="5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72745" y="349885"/>
            <a:ext cx="5175885" cy="282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WHEELTEC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INTELLIGENT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5400" dirty="0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TECHNOLOYG</a:t>
            </a:r>
            <a:endParaRPr lang="en-US" altLang="zh-CN" sz="5400" dirty="0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389" y="0"/>
            <a:ext cx="12959849" cy="7249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1" y="107454"/>
            <a:ext cx="1739863" cy="528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10" y="967740"/>
            <a:ext cx="5156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3200" dirty="0"/>
              <a:t>move_base</a:t>
            </a:r>
            <a:r>
              <a:rPr lang="zh-CN" altLang="en-US" sz="3200" dirty="0"/>
              <a:t>功能包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6875" y="1671955"/>
            <a:ext cx="6392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ea"/>
              <a:buNone/>
            </a:pPr>
            <a:r>
              <a:rPr lang="en-US" altLang="zh-CN" sz="2400"/>
              <a:t>4.3 </a:t>
            </a:r>
            <a:r>
              <a:rPr lang="zh-CN" altLang="en-US" sz="2400"/>
              <a:t>参数配置文件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87375" y="2233930"/>
            <a:ext cx="77863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move_base_params.yaml</a:t>
            </a:r>
            <a:endParaRPr lang="zh-CN" altLang="en-US"/>
          </a:p>
          <a:p>
            <a:r>
              <a:rPr lang="zh-CN" altLang="en-US"/>
              <a:t>  选择路径规划器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dwa_local_planner_params.yaml、teb_local_planner_params.yaml</a:t>
            </a:r>
            <a:endParaRPr lang="zh-CN" altLang="en-US"/>
          </a:p>
          <a:p>
            <a:r>
              <a:rPr lang="zh-CN" altLang="en-US"/>
              <a:t>  不同局部路径规划器的参数配置文件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base_</a:t>
            </a:r>
            <a:r>
              <a:rPr lang="zh-CN" altLang="en-US"/>
              <a:t>global_planner_params.yaml、navfn_global_planner_params.yaml</a:t>
            </a:r>
            <a:endParaRPr lang="zh-CN" altLang="en-US"/>
          </a:p>
          <a:p>
            <a:r>
              <a:rPr lang="zh-CN" altLang="en-US"/>
              <a:t>  不同全局路径规划器的参数配置文件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local_costmap_params.yaml</a:t>
            </a:r>
            <a:endParaRPr lang="zh-CN" altLang="en-US"/>
          </a:p>
          <a:p>
            <a:r>
              <a:rPr lang="zh-CN" altLang="en-US"/>
              <a:t>  局部代价地图配置文件：tf树、地图大小、地图层插件配置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global_costmap_params.yaml</a:t>
            </a:r>
            <a:endParaRPr lang="zh-CN" altLang="en-US"/>
          </a:p>
          <a:p>
            <a:r>
              <a:rPr lang="zh-CN" altLang="en-US"/>
              <a:t>  全局代价地图配置文件：tf树、地图大小、地图层插件配置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costmap_common_params.yaml</a:t>
            </a:r>
            <a:endParaRPr lang="zh-CN" altLang="en-US"/>
          </a:p>
          <a:p>
            <a:r>
              <a:rPr lang="zh-CN" altLang="en-US"/>
              <a:t>  公共代价地图配置文件：小车外形、地图层详细(sensormsg在这部分)配置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 vi 视觉通知及要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27865" cy="6329680"/>
          </a:xfrm>
          <a:prstGeom prst="rect">
            <a:avLst/>
          </a:prstGeom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72745" y="359410"/>
            <a:ext cx="5175885" cy="282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WHEELTEC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5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INTELLIGENT</a:t>
            </a:r>
            <a:endParaRPr lang="en-US" sz="5400" b="1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5400" dirty="0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TECHNOLOYG</a:t>
            </a:r>
            <a:endParaRPr lang="en-US" altLang="zh-CN" sz="5400" dirty="0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400" b="1">
                <a:solidFill>
                  <a:schemeClr val="bg1"/>
                </a:solidFill>
                <a:latin typeface="华康黑体W5(P)" panose="020B0500000000000000" charset="-122"/>
                <a:ea typeface="华康黑体W5(P)" panose="020B0500000000000000" charset="-122"/>
                <a:cs typeface="Arial" panose="020B0604020202020204" pitchFamily="34" charset="0"/>
              </a:rPr>
              <a:t>THANK YOU</a:t>
            </a:r>
            <a:endParaRPr lang="en-US" altLang="zh-CN" sz="6400" b="1" dirty="0">
              <a:solidFill>
                <a:schemeClr val="bg1"/>
              </a:solidFill>
              <a:latin typeface="华康黑体W5(P)" panose="020B0500000000000000" charset="-122"/>
              <a:ea typeface="华康黑体W5(P)" panose="020B0500000000000000" charset="-122"/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433690" y="3976618"/>
            <a:ext cx="725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spc="-1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感谢聆听，批评指导</a:t>
            </a:r>
            <a:endParaRPr lang="zh-CN" altLang="en-US" sz="2800" spc="-1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5433690" y="4515678"/>
            <a:ext cx="725210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spc="-1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网址：</a:t>
            </a:r>
            <a:r>
              <a:rPr lang="en-US" altLang="zh-CN" sz="1600" spc="-1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www.minibalance.com  </a:t>
            </a:r>
            <a:endParaRPr lang="zh-CN" altLang="en-US" sz="1600" spc="-1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21263" y="5848573"/>
            <a:ext cx="7252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rPr>
              <a:t>东莞市微宏智能科技有限公司</a:t>
            </a:r>
            <a:endParaRPr lang="zh-CN" altLang="en-US" sz="16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0" y="54420"/>
            <a:ext cx="12849800" cy="7178230"/>
          </a:xfrm>
          <a:prstGeom prst="rect">
            <a:avLst/>
          </a:prstGeom>
        </p:spPr>
      </p:pic>
      <p:sp>
        <p:nvSpPr>
          <p:cNvPr id="5122" name="MH_Others_1"/>
          <p:cNvSpPr txBox="1"/>
          <p:nvPr>
            <p:custDataLst>
              <p:tags r:id="rId2"/>
            </p:custDataLst>
          </p:nvPr>
        </p:nvSpPr>
        <p:spPr bwMode="auto">
          <a:xfrm>
            <a:off x="3029179" y="844381"/>
            <a:ext cx="3160759" cy="52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800" b="1">
                <a:solidFill>
                  <a:srgbClr val="0B549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Verdana" panose="020B0604030504040204" pitchFamily="34" charset="0"/>
                <a:sym typeface="Arial" panose="020B0604020202020204" pitchFamily="34" charset="0"/>
              </a:rPr>
              <a:t>CONTENT</a:t>
            </a:r>
            <a:endParaRPr lang="zh-CN" altLang="en-US" sz="3800" b="1" dirty="0">
              <a:solidFill>
                <a:srgbClr val="0B5490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Verdana" panose="020B0604030504040204" pitchFamily="34" charset="0"/>
              <a:sym typeface="Arial" panose="020B0604020202020204" pitchFamily="34" charset="0"/>
            </a:endParaRPr>
          </a:p>
        </p:txBody>
      </p:sp>
      <p:cxnSp>
        <p:nvCxnSpPr>
          <p:cNvPr id="5124" name="MH_Others_2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3674796" y="1467371"/>
            <a:ext cx="3151279" cy="0"/>
          </a:xfrm>
          <a:prstGeom prst="line">
            <a:avLst/>
          </a:prstGeom>
          <a:noFill/>
          <a:ln w="38100" algn="ctr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MH_Number_1"/>
          <p:cNvSpPr txBox="1"/>
          <p:nvPr>
            <p:custDataLst>
              <p:tags r:id="rId4"/>
            </p:custDataLst>
          </p:nvPr>
        </p:nvSpPr>
        <p:spPr>
          <a:xfrm>
            <a:off x="5543758" y="2657892"/>
            <a:ext cx="741600" cy="4817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530" b="1" kern="0" dirty="0">
                <a:solidFill>
                  <a:srgbClr val="0B549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Verdana" panose="020B0604030504040204" pitchFamily="34" charset="0"/>
                <a:sym typeface="Arial" panose="020B0604020202020204" pitchFamily="34" charset="0"/>
              </a:rPr>
              <a:t>01</a:t>
            </a:r>
            <a:endParaRPr lang="en-US" sz="2530" b="1" kern="0" dirty="0">
              <a:solidFill>
                <a:srgbClr val="0B5490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MH_Entry_1"/>
          <p:cNvSpPr/>
          <p:nvPr>
            <p:custDataLst>
              <p:tags r:id="rId5"/>
            </p:custDataLst>
          </p:nvPr>
        </p:nvSpPr>
        <p:spPr>
          <a:xfrm>
            <a:off x="6285359" y="2723521"/>
            <a:ext cx="4071580" cy="463540"/>
          </a:xfrm>
          <a:prstGeom prst="rect">
            <a:avLst/>
          </a:prstGeom>
          <a:solidFill>
            <a:srgbClr val="0B5490"/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sz="2110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建图与导航的定位方式</a:t>
            </a:r>
            <a:endParaRPr lang="en-US" sz="2110" kern="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2" name="MH_Number_2"/>
          <p:cNvSpPr txBox="1"/>
          <p:nvPr>
            <p:custDataLst>
              <p:tags r:id="rId6"/>
            </p:custDataLst>
          </p:nvPr>
        </p:nvSpPr>
        <p:spPr>
          <a:xfrm>
            <a:off x="5543758" y="3562135"/>
            <a:ext cx="741600" cy="4817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2530" b="1" kern="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Verdana" panose="020B0604030504040204" pitchFamily="34" charset="0"/>
                <a:sym typeface="Arial" panose="020B0604020202020204" pitchFamily="34" charset="0"/>
              </a:rPr>
              <a:t>02</a:t>
            </a:r>
            <a:endParaRPr lang="en-US" sz="2530" b="1" kern="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MH_Entry_2"/>
          <p:cNvSpPr/>
          <p:nvPr>
            <p:custDataLst>
              <p:tags r:id="rId7"/>
            </p:custDataLst>
          </p:nvPr>
        </p:nvSpPr>
        <p:spPr>
          <a:xfrm>
            <a:off x="6285359" y="3627765"/>
            <a:ext cx="4071580" cy="463540"/>
          </a:xfrm>
          <a:prstGeom prst="rect">
            <a:avLst/>
          </a:prstGeom>
          <a:solidFill>
            <a:srgbClr val="BABABA"/>
          </a:solidFill>
          <a:ln w="25400" cap="flat" cmpd="sng" algn="ctr">
            <a:noFill/>
            <a:prstDash val="solid"/>
          </a:ln>
          <a:effectLst/>
        </p:spPr>
        <p:txBody>
          <a:bodyPr wrap="square" lIns="94906" tIns="49352" rIns="94906" bIns="49352" anchor="ctr">
            <a:normAutofit/>
          </a:bodyPr>
          <a:lstStyle/>
          <a:p>
            <a:pPr algn="ctr">
              <a:defRPr/>
            </a:pPr>
            <a:r>
              <a:rPr lang="en-US" sz="2110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Navigation工作框架</a:t>
            </a:r>
            <a:endParaRPr lang="en-US" sz="2110" kern="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6" name="MH_Number_3"/>
          <p:cNvSpPr txBox="1"/>
          <p:nvPr>
            <p:custDataLst>
              <p:tags r:id="rId8"/>
            </p:custDataLst>
          </p:nvPr>
        </p:nvSpPr>
        <p:spPr>
          <a:xfrm>
            <a:off x="5543758" y="4466379"/>
            <a:ext cx="741600" cy="4817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2530" b="1" kern="0" dirty="0">
                <a:solidFill>
                  <a:srgbClr val="0B549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Verdana" panose="020B0604030504040204" pitchFamily="34" charset="0"/>
                <a:sym typeface="Arial" panose="020B0604020202020204" pitchFamily="34" charset="0"/>
              </a:rPr>
              <a:t>03</a:t>
            </a:r>
            <a:endParaRPr lang="en-US" sz="2530" b="1" kern="0" dirty="0">
              <a:solidFill>
                <a:srgbClr val="0B5490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MH_Entry_3"/>
          <p:cNvSpPr/>
          <p:nvPr>
            <p:custDataLst>
              <p:tags r:id="rId9"/>
            </p:custDataLst>
          </p:nvPr>
        </p:nvSpPr>
        <p:spPr>
          <a:xfrm>
            <a:off x="6285358" y="4532009"/>
            <a:ext cx="4071580" cy="463540"/>
          </a:xfrm>
          <a:prstGeom prst="rect">
            <a:avLst/>
          </a:prstGeom>
          <a:solidFill>
            <a:srgbClr val="0B5490"/>
          </a:solidFill>
          <a:ln w="25400" cap="flat" cmpd="sng" algn="ctr">
            <a:noFill/>
            <a:prstDash val="solid"/>
          </a:ln>
          <a:effectLst/>
        </p:spPr>
        <p:txBody>
          <a:bodyPr wrap="square" lIns="94906" tIns="49352" rIns="94906" bIns="49352" anchor="ctr">
            <a:normAutofit/>
          </a:bodyPr>
          <a:lstStyle/>
          <a:p>
            <a:pPr algn="ctr">
              <a:defRPr/>
            </a:pPr>
            <a:r>
              <a:rPr lang="en-US" sz="2110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amcl功能包</a:t>
            </a:r>
            <a:endParaRPr lang="en-US" sz="2110" kern="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89938" y="1181111"/>
            <a:ext cx="172426" cy="6096770"/>
            <a:chOff x="4995822" y="1135212"/>
            <a:chExt cx="172445" cy="6097438"/>
          </a:xfrm>
        </p:grpSpPr>
        <p:cxnSp>
          <p:nvCxnSpPr>
            <p:cNvPr id="5123" name="MH_Others_3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5091252" y="1135212"/>
              <a:ext cx="0" cy="6097438"/>
            </a:xfrm>
            <a:prstGeom prst="line">
              <a:avLst/>
            </a:prstGeom>
            <a:noFill/>
            <a:ln w="38100" algn="ctr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MH_Others_4"/>
            <p:cNvCxnSpPr/>
            <p:nvPr>
              <p:custDataLst>
                <p:tags r:id="rId11"/>
              </p:custDataLst>
            </p:nvPr>
          </p:nvCxnSpPr>
          <p:spPr>
            <a:xfrm>
              <a:off x="4995822" y="3209713"/>
              <a:ext cx="172445" cy="0"/>
            </a:xfrm>
            <a:prstGeom prst="line">
              <a:avLst/>
            </a:prstGeom>
            <a:noFill/>
            <a:ln w="38100" cap="flat" cmpd="sng" algn="ctr">
              <a:solidFill>
                <a:srgbClr val="CFCFCF"/>
              </a:solidFill>
              <a:prstDash val="solid"/>
            </a:ln>
            <a:effectLst/>
          </p:spPr>
        </p:cxnSp>
        <p:cxnSp>
          <p:nvCxnSpPr>
            <p:cNvPr id="61" name="MH_Others_5"/>
            <p:cNvCxnSpPr/>
            <p:nvPr>
              <p:custDataLst>
                <p:tags r:id="rId12"/>
              </p:custDataLst>
            </p:nvPr>
          </p:nvCxnSpPr>
          <p:spPr>
            <a:xfrm>
              <a:off x="4995822" y="4114056"/>
              <a:ext cx="172445" cy="0"/>
            </a:xfrm>
            <a:prstGeom prst="line">
              <a:avLst/>
            </a:prstGeom>
            <a:noFill/>
            <a:ln w="38100" cap="flat" cmpd="sng" algn="ctr">
              <a:solidFill>
                <a:srgbClr val="CFCFCF"/>
              </a:solidFill>
              <a:prstDash val="solid"/>
            </a:ln>
            <a:effectLst/>
          </p:spPr>
        </p:cxnSp>
        <p:cxnSp>
          <p:nvCxnSpPr>
            <p:cNvPr id="65" name="MH_Others_6"/>
            <p:cNvCxnSpPr/>
            <p:nvPr>
              <p:custDataLst>
                <p:tags r:id="rId13"/>
              </p:custDataLst>
            </p:nvPr>
          </p:nvCxnSpPr>
          <p:spPr>
            <a:xfrm>
              <a:off x="4995822" y="5018398"/>
              <a:ext cx="172445" cy="0"/>
            </a:xfrm>
            <a:prstGeom prst="line">
              <a:avLst/>
            </a:prstGeom>
            <a:noFill/>
            <a:ln w="38100" cap="flat" cmpd="sng" algn="ctr">
              <a:solidFill>
                <a:srgbClr val="CFCFCF"/>
              </a:solidFill>
              <a:prstDash val="solid"/>
            </a:ln>
            <a:effectLst/>
          </p:spPr>
        </p:cxnSp>
        <p:cxnSp>
          <p:nvCxnSpPr>
            <p:cNvPr id="69" name="MH_Others_7"/>
            <p:cNvCxnSpPr/>
            <p:nvPr>
              <p:custDataLst>
                <p:tags r:id="rId14"/>
              </p:custDataLst>
            </p:nvPr>
          </p:nvCxnSpPr>
          <p:spPr>
            <a:xfrm>
              <a:off x="4995822" y="5922741"/>
              <a:ext cx="172445" cy="0"/>
            </a:xfrm>
            <a:prstGeom prst="line">
              <a:avLst/>
            </a:prstGeom>
            <a:noFill/>
            <a:ln w="38100" cap="flat" cmpd="sng" algn="ctr">
              <a:solidFill>
                <a:srgbClr val="CFCFCF"/>
              </a:solidFill>
              <a:prstDash val="solid"/>
            </a:ln>
            <a:effectLst/>
          </p:spPr>
        </p:cxnSp>
      </p:grpSp>
      <p:sp>
        <p:nvSpPr>
          <p:cNvPr id="70" name="MH_Number_4"/>
          <p:cNvSpPr txBox="1"/>
          <p:nvPr>
            <p:custDataLst>
              <p:tags r:id="rId15"/>
            </p:custDataLst>
          </p:nvPr>
        </p:nvSpPr>
        <p:spPr>
          <a:xfrm>
            <a:off x="5543758" y="5370622"/>
            <a:ext cx="741600" cy="4817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2530" b="1" kern="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Verdana" panose="020B0604030504040204" pitchFamily="34" charset="0"/>
                <a:sym typeface="Arial" panose="020B0604020202020204" pitchFamily="34" charset="0"/>
              </a:rPr>
              <a:t>04</a:t>
            </a:r>
            <a:endParaRPr lang="en-US" sz="2530" b="1" kern="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MH_Entry_4"/>
          <p:cNvSpPr/>
          <p:nvPr>
            <p:custDataLst>
              <p:tags r:id="rId16"/>
            </p:custDataLst>
          </p:nvPr>
        </p:nvSpPr>
        <p:spPr>
          <a:xfrm>
            <a:off x="6285359" y="5436252"/>
            <a:ext cx="4071580" cy="463540"/>
          </a:xfrm>
          <a:prstGeom prst="rect">
            <a:avLst/>
          </a:prstGeom>
          <a:solidFill>
            <a:srgbClr val="BABABA"/>
          </a:solidFill>
          <a:ln w="25400" cap="flat" cmpd="sng" algn="ctr">
            <a:noFill/>
            <a:prstDash val="solid"/>
          </a:ln>
          <a:effectLst/>
        </p:spPr>
        <p:txBody>
          <a:bodyPr wrap="square" lIns="94906" tIns="49352" rIns="94906" bIns="49352" anchor="ctr">
            <a:normAutofit/>
          </a:bodyPr>
          <a:lstStyle/>
          <a:p>
            <a:pPr algn="ctr">
              <a:defRPr/>
            </a:pPr>
            <a:r>
              <a:rPr lang="en-US" sz="2110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movebase功能包</a:t>
            </a:r>
            <a:endParaRPr lang="en-US" sz="2110" kern="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7" name="MH_Others_1"/>
          <p:cNvSpPr txBox="1"/>
          <p:nvPr>
            <p:custDataLst>
              <p:tags r:id="rId17"/>
            </p:custDataLst>
          </p:nvPr>
        </p:nvSpPr>
        <p:spPr bwMode="auto">
          <a:xfrm>
            <a:off x="3473595" y="375965"/>
            <a:ext cx="1810895" cy="506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ctr" anchorCtr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600" b="1" spc="-300">
                <a:solidFill>
                  <a:srgbClr val="0B549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Verdana" panose="020B0604030504040204" pitchFamily="34" charset="0"/>
                <a:sym typeface="Arial" panose="020B0604020202020204" pitchFamily="34" charset="0"/>
              </a:rPr>
              <a:t>目 录</a:t>
            </a:r>
            <a:endParaRPr lang="zh-CN" altLang="en-US" sz="9600" b="1" spc="-300" dirty="0">
              <a:solidFill>
                <a:srgbClr val="0B5490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403" y="328853"/>
            <a:ext cx="2719775" cy="864228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389" y="-8890"/>
            <a:ext cx="12959849" cy="7249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1" y="107454"/>
            <a:ext cx="1739863" cy="528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10" y="967740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建图与导航的定位方式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801370" y="1780540"/>
            <a:ext cx="5537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建图与导航的定位一般使用</a:t>
            </a:r>
            <a:r>
              <a:rPr lang="en-US" altLang="zh-CN"/>
              <a:t>robot_pose_ekf</a:t>
            </a:r>
            <a:r>
              <a:rPr lang="zh-CN" altLang="en-US"/>
              <a:t>功能包进行定位，该功能包订阅</a:t>
            </a:r>
            <a:r>
              <a:rPr lang="en-US" altLang="zh-CN"/>
              <a:t>odom</a:t>
            </a:r>
            <a:r>
              <a:rPr lang="zh-CN" altLang="en-US"/>
              <a:t>和</a:t>
            </a:r>
            <a:r>
              <a:rPr lang="en-US" altLang="zh-CN"/>
              <a:t>imu</a:t>
            </a:r>
            <a:r>
              <a:rPr lang="zh-CN" altLang="en-US"/>
              <a:t>话题，发布地图和小车的</a:t>
            </a:r>
            <a:r>
              <a:rPr lang="en-US" altLang="zh-CN"/>
              <a:t>TF</a:t>
            </a:r>
            <a:r>
              <a:rPr lang="zh-CN" altLang="en-US"/>
              <a:t>坐标关系和经过扩展卡尔曼滤波的</a:t>
            </a:r>
            <a:r>
              <a:rPr lang="en-US" altLang="zh-CN"/>
              <a:t>odom</a:t>
            </a:r>
            <a:r>
              <a:rPr lang="zh-CN" altLang="en-US"/>
              <a:t>话题。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65" y="967740"/>
            <a:ext cx="3904615" cy="2629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5" y="3812540"/>
            <a:ext cx="11934825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389" y="-8890"/>
            <a:ext cx="12959849" cy="7249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1" y="107454"/>
            <a:ext cx="1739863" cy="528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10" y="967740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建图与导航的定位方式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2486025"/>
            <a:ext cx="5400000" cy="3280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25" y="2486025"/>
            <a:ext cx="5400000" cy="3512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9754" y="0"/>
            <a:ext cx="12959849" cy="7249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1" y="107454"/>
            <a:ext cx="1739863" cy="528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10" y="967740"/>
            <a:ext cx="6492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3200" dirty="0"/>
              <a:t>Navigation工作框架</a:t>
            </a:r>
            <a:endParaRPr lang="zh-CN" altLang="en-US" sz="3200" dirty="0"/>
          </a:p>
        </p:txBody>
      </p:sp>
      <p:pic>
        <p:nvPicPr>
          <p:cNvPr id="7" name="图片 6" descr="overview_t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985" y="1049655"/>
            <a:ext cx="7852410" cy="3212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743585" y="1972310"/>
            <a:ext cx="3834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功能包</a:t>
            </a:r>
            <a:r>
              <a:rPr lang="en-US" altLang="zh-CN"/>
              <a:t>amcl</a:t>
            </a:r>
            <a:r>
              <a:rPr lang="zh-CN" altLang="en-US"/>
              <a:t>：协助定位</a:t>
            </a:r>
            <a:endParaRPr lang="zh-CN" altLang="en-US"/>
          </a:p>
          <a:p>
            <a:r>
              <a:rPr lang="zh-CN" altLang="en-US"/>
              <a:t>功能包</a:t>
            </a:r>
            <a:r>
              <a:rPr lang="en-US" altLang="zh-CN"/>
              <a:t>move_base</a:t>
            </a:r>
            <a:r>
              <a:rPr lang="zh-CN" altLang="en-US"/>
              <a:t>：订阅目标位置话题，发布速度命令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024" y="-8890"/>
            <a:ext cx="12959849" cy="7249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1" y="107454"/>
            <a:ext cx="1739863" cy="528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95" y="967731"/>
            <a:ext cx="33843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3200" dirty="0"/>
              <a:t>amcl</a:t>
            </a:r>
            <a:r>
              <a:rPr lang="zh-CN" altLang="en-US" sz="3200" dirty="0"/>
              <a:t>功能包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967740"/>
            <a:ext cx="7639050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07060" y="1687830"/>
            <a:ext cx="40589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amcl</a:t>
            </a:r>
            <a:r>
              <a:rPr lang="zh-CN" altLang="en-US"/>
              <a:t>功能包主要作用是补偿</a:t>
            </a:r>
            <a:r>
              <a:rPr lang="zh-CN" altLang="en-US">
                <a:sym typeface="+mn-ea"/>
              </a:rPr>
              <a:t>定位</a:t>
            </a:r>
            <a:r>
              <a:rPr lang="zh-CN" altLang="en-US"/>
              <a:t>累计误差。</a:t>
            </a:r>
            <a:endParaRPr lang="zh-CN" altLang="en-US"/>
          </a:p>
          <a:p>
            <a:r>
              <a:rPr lang="zh-CN" altLang="en-US"/>
              <a:t>订阅小车位置</a:t>
            </a:r>
            <a:r>
              <a:rPr lang="en-US" altLang="zh-CN"/>
              <a:t>(TF</a:t>
            </a:r>
            <a:r>
              <a:rPr lang="zh-CN" altLang="en-US"/>
              <a:t>坐标</a:t>
            </a:r>
            <a:r>
              <a:rPr lang="en-US" altLang="zh-CN"/>
              <a:t>base_footprint</a:t>
            </a:r>
            <a:r>
              <a:rPr lang="en-US" altLang="zh-CN"/>
              <a:t>)</a:t>
            </a:r>
            <a:r>
              <a:rPr lang="zh-CN" altLang="en-US"/>
              <a:t>和雷达信息，计算小车在地图上的位置偏差，然后发布</a:t>
            </a:r>
            <a:r>
              <a:rPr lang="en-US" altLang="zh-CN"/>
              <a:t>map</a:t>
            </a:r>
            <a:r>
              <a:rPr lang="zh-CN" altLang="en-US"/>
              <a:t>到</a:t>
            </a:r>
            <a:r>
              <a:rPr lang="en-US" altLang="zh-CN"/>
              <a:t>odom_combined</a:t>
            </a:r>
            <a:r>
              <a:rPr lang="zh-CN" altLang="en-US"/>
              <a:t>的</a:t>
            </a:r>
            <a:r>
              <a:rPr lang="en-US" altLang="zh-CN"/>
              <a:t>TF</a:t>
            </a:r>
            <a:r>
              <a:rPr lang="zh-CN" altLang="en-US"/>
              <a:t>转换。</a:t>
            </a:r>
            <a:endParaRPr lang="zh-CN" altLang="en-US"/>
          </a:p>
          <a:p>
            <a:r>
              <a:rPr lang="en-US" altLang="zh-CN"/>
              <a:t>amcl</a:t>
            </a:r>
            <a:r>
              <a:rPr lang="zh-CN" altLang="en-US"/>
              <a:t>根据雷达信息计算</a:t>
            </a:r>
            <a:r>
              <a:rPr lang="en-US" altLang="zh-CN"/>
              <a:t>base_footprint</a:t>
            </a:r>
            <a:r>
              <a:rPr lang="zh-CN" altLang="en-US"/>
              <a:t>在</a:t>
            </a:r>
            <a:r>
              <a:rPr lang="en-US" altLang="zh-CN"/>
              <a:t>map</a:t>
            </a:r>
            <a:r>
              <a:rPr lang="zh-CN" altLang="en-US"/>
              <a:t>上的位置误差，再通过在</a:t>
            </a:r>
            <a:r>
              <a:rPr lang="en-US" altLang="zh-CN"/>
              <a:t>map</a:t>
            </a:r>
            <a:r>
              <a:rPr lang="zh-CN" altLang="en-US"/>
              <a:t>和</a:t>
            </a:r>
            <a:r>
              <a:rPr lang="en-US" altLang="zh-CN"/>
              <a:t>base_footprint</a:t>
            </a:r>
            <a:r>
              <a:rPr lang="zh-CN" altLang="en-US"/>
              <a:t>中间添加一个</a:t>
            </a:r>
            <a:r>
              <a:rPr lang="en-US" altLang="zh-CN"/>
              <a:t>TF</a:t>
            </a:r>
            <a:r>
              <a:rPr lang="zh-CN" altLang="en-US"/>
              <a:t>：</a:t>
            </a:r>
            <a:r>
              <a:rPr lang="en-US" altLang="zh-CN"/>
              <a:t>odom_combined</a:t>
            </a:r>
            <a:r>
              <a:rPr lang="zh-CN" altLang="en-US"/>
              <a:t>来进行误差</a:t>
            </a:r>
            <a:r>
              <a:rPr lang="zh-CN" altLang="en-US"/>
              <a:t>补偿。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135" y="4168775"/>
            <a:ext cx="3904615" cy="2629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995" y="4168775"/>
            <a:ext cx="3852545" cy="2505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389" y="0"/>
            <a:ext cx="12959849" cy="7249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1" y="107454"/>
            <a:ext cx="1739863" cy="528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10" y="967740"/>
            <a:ext cx="5156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3200" dirty="0"/>
              <a:t>move_base</a:t>
            </a:r>
            <a:r>
              <a:rPr lang="zh-CN" altLang="en-US" sz="3200" dirty="0"/>
              <a:t>功能包</a:t>
            </a:r>
            <a:endParaRPr lang="zh-CN" altLang="en-US" sz="3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" y="2292350"/>
            <a:ext cx="8572500" cy="434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055" y="967740"/>
            <a:ext cx="5981065" cy="23247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389" y="0"/>
            <a:ext cx="12959849" cy="7249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1" y="107454"/>
            <a:ext cx="1739863" cy="528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10" y="967740"/>
            <a:ext cx="5156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3200" dirty="0"/>
              <a:t>move_base</a:t>
            </a:r>
            <a:r>
              <a:rPr lang="zh-CN" altLang="en-US" sz="3200" dirty="0"/>
              <a:t>功能包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6875" y="1671955"/>
            <a:ext cx="6392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ea"/>
              <a:buNone/>
            </a:pPr>
            <a:r>
              <a:rPr lang="en-US" altLang="zh-CN" sz="2400"/>
              <a:t>4.1 </a:t>
            </a:r>
            <a:r>
              <a:rPr lang="zh-CN" altLang="en-US" sz="2400"/>
              <a:t>路径规划器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30250" y="2414905"/>
            <a:ext cx="764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7900" y="2319655"/>
            <a:ext cx="113144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base_local_planner插件：</a:t>
            </a:r>
            <a:endParaRPr lang="zh-CN" altLang="en-US" sz="2400"/>
          </a:p>
          <a:p>
            <a:pPr lvl="1"/>
            <a:r>
              <a:rPr lang="zh-CN" altLang="en-US"/>
              <a:t>base_local_planner: 实现了Trajectory Rollout和DWA两种局部规划算法</a:t>
            </a:r>
            <a:endParaRPr lang="zh-CN" altLang="en-US"/>
          </a:p>
          <a:p>
            <a:pPr lvl="1"/>
            <a:r>
              <a:rPr lang="zh-CN" altLang="en-US"/>
              <a:t>dwa_local_planner: 实现了DWA</a:t>
            </a:r>
            <a:r>
              <a:rPr lang="en-US" altLang="zh-CN"/>
              <a:t>(动态窗口法)</a:t>
            </a:r>
            <a:r>
              <a:rPr lang="zh-CN" altLang="en-US"/>
              <a:t>局部规划算法，可以看作是base_local_planner的改进版本</a:t>
            </a:r>
            <a:endParaRPr lang="zh-CN" altLang="en-US"/>
          </a:p>
          <a:p>
            <a:pPr lvl="1"/>
            <a:r>
              <a:rPr lang="en-US" altLang="zh-CN"/>
              <a:t>teb_local_planner:实现了一个在线优化的本地轨迹规划器</a:t>
            </a:r>
            <a:endParaRPr lang="en-US" altLang="zh-CN"/>
          </a:p>
          <a:p>
            <a:r>
              <a:rPr lang="zh-CN" altLang="en-US" sz="2400"/>
              <a:t>base_global_planner插件：</a:t>
            </a:r>
            <a:endParaRPr lang="zh-CN" altLang="en-US" sz="2400"/>
          </a:p>
          <a:p>
            <a:pPr lvl="1"/>
            <a:r>
              <a:rPr lang="zh-CN" altLang="en-US"/>
              <a:t>parrot_planner: 实现了较简单的全局规划算法</a:t>
            </a:r>
            <a:endParaRPr lang="zh-CN" altLang="en-US"/>
          </a:p>
          <a:p>
            <a:pPr lvl="1"/>
            <a:r>
              <a:rPr lang="zh-CN" altLang="en-US"/>
              <a:t>navfn: 实现了Dijkstra和A*全局规划算法</a:t>
            </a:r>
            <a:endParaRPr lang="zh-CN" altLang="en-US"/>
          </a:p>
          <a:p>
            <a:pPr lvl="1"/>
            <a:r>
              <a:rPr lang="zh-CN" altLang="en-US"/>
              <a:t>global_planner: 重新实现了Dijkstra和A*全局规划算法,可以看作navfn的改进版</a:t>
            </a:r>
            <a:endParaRPr lang="zh-CN" altLang="en-US"/>
          </a:p>
          <a:p>
            <a:r>
              <a:rPr lang="zh-CN" altLang="en-US" sz="2400"/>
              <a:t>recovery_behavior插件：</a:t>
            </a:r>
            <a:endParaRPr lang="zh-CN" altLang="en-US" sz="2400"/>
          </a:p>
          <a:p>
            <a:pPr lvl="1"/>
            <a:r>
              <a:rPr lang="zh-CN" altLang="en-US"/>
              <a:t>clear_costmap_recovery: 实现了清除代价地图的恢复行为</a:t>
            </a:r>
            <a:endParaRPr lang="zh-CN" altLang="en-US"/>
          </a:p>
          <a:p>
            <a:pPr lvl="1"/>
            <a:r>
              <a:rPr lang="zh-CN" altLang="en-US"/>
              <a:t>rotate_recovery: 实现了旋转的恢复行为</a:t>
            </a:r>
            <a:endParaRPr lang="zh-CN" altLang="en-US"/>
          </a:p>
          <a:p>
            <a:pPr lvl="1"/>
            <a:r>
              <a:rPr lang="zh-CN" altLang="en-US"/>
              <a:t>move_slow_and_clear: 实现了缓慢移动的恢复行为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389" y="-8890"/>
            <a:ext cx="12959849" cy="7249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1" y="107454"/>
            <a:ext cx="1739863" cy="528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10" y="967740"/>
            <a:ext cx="5156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3200" dirty="0"/>
              <a:t>move_base</a:t>
            </a:r>
            <a:r>
              <a:rPr lang="zh-CN" altLang="en-US" sz="3200" dirty="0"/>
              <a:t>功能包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6875" y="1671955"/>
            <a:ext cx="6392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+mj-ea"/>
              <a:buNone/>
            </a:pPr>
            <a:r>
              <a:rPr lang="en-US" altLang="zh-CN" sz="2400"/>
              <a:t>4.2 </a:t>
            </a:r>
            <a:r>
              <a:rPr lang="zh-CN" altLang="en-US" sz="2400"/>
              <a:t>代价地图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30250" y="2414905"/>
            <a:ext cx="764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5950" y="2262505"/>
            <a:ext cx="68014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红色5边形为机器人外形，红色区域为检测到的障碍物，蓝色区域为通过机器人内切圆计算的障碍物膨胀区域。为了使机器人不碰到障碍物，机器人的外壳绝对不允许与红色区域相交，机器人的中心绝对不允许与蓝色单元相交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lethal_raiuds：</a:t>
            </a:r>
            <a:r>
              <a:rPr lang="zh-CN" altLang="en-US"/>
              <a:t>机器人的外形中心区域，如果该区域与障碍物的膨胀区域相交，则机器人肯定发生碰撞，</a:t>
            </a:r>
            <a:r>
              <a:rPr lang="en-US" altLang="zh-CN"/>
              <a:t>254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inscribed_radius：</a:t>
            </a:r>
            <a:r>
              <a:rPr lang="zh-CN" altLang="en-US"/>
              <a:t>机器人的外形内切圆区域，如果该区域与障碍物相交，则机器人同样肯定发生碰撞。图1-1蓝色区域即是以该半径作为膨胀距离膨胀的，所以也相当于机器人中心绝对不可以进入蓝色区域，</a:t>
            </a:r>
            <a:r>
              <a:rPr lang="en-US" altLang="zh-CN"/>
              <a:t>253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circumscribed_radius：</a:t>
            </a:r>
            <a:r>
              <a:rPr lang="zh-CN" altLang="en-US"/>
              <a:t>机器人外形外接圆区域，</a:t>
            </a:r>
            <a:r>
              <a:rPr lang="en-US" altLang="zh-CN"/>
              <a:t>128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inflation_rasius：</a:t>
            </a:r>
            <a:r>
              <a:rPr lang="zh-CN" altLang="en-US"/>
              <a:t>用户设置的膨胀半径。circumscribed_radius与inflation_rasius之间组成一个可能碰撞区域(possibly in collision)。机器人会尽量避免进入该区域，</a:t>
            </a:r>
            <a:r>
              <a:rPr lang="en-US" altLang="zh-CN"/>
              <a:t>127-1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free_space：</a:t>
            </a:r>
            <a:r>
              <a:rPr lang="zh-CN" altLang="en-US"/>
              <a:t>已检测到的无障碍物区域，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unknown：</a:t>
            </a:r>
            <a:r>
              <a:rPr lang="zh-CN" altLang="en-US"/>
              <a:t>未检测到的未知区域，</a:t>
            </a:r>
            <a:r>
              <a:rPr lang="en-US" altLang="zh-CN"/>
              <a:t>-1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1" name="图片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793" y="967423"/>
            <a:ext cx="2887345" cy="2520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5" descr="costmapspe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793" y="3596958"/>
            <a:ext cx="5273675" cy="3465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图片 7" descr="1600061592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965" y="1088390"/>
            <a:ext cx="1988820" cy="22783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MH" val="20160830110244"/>
  <p:tag name="MH_LIBRARY" val="CONTENTS"/>
  <p:tag name="MH_TYPE" val="OTHERS"/>
  <p:tag name="ID" val="547143"/>
</p:tagLst>
</file>

<file path=ppt/tags/tag10.xml><?xml version="1.0" encoding="utf-8"?>
<p:tagLst xmlns:p="http://schemas.openxmlformats.org/presentationml/2006/main">
  <p:tag name="MH" val="20160830110244"/>
  <p:tag name="MH_LIBRARY" val="CONTENTS"/>
  <p:tag name="MH_TYPE" val="OTHERS"/>
  <p:tag name="ID" val="547143"/>
</p:tagLst>
</file>

<file path=ppt/tags/tag11.xml><?xml version="1.0" encoding="utf-8"?>
<p:tagLst xmlns:p="http://schemas.openxmlformats.org/presentationml/2006/main">
  <p:tag name="MH" val="20160830110244"/>
  <p:tag name="MH_LIBRARY" val="CONTENTS"/>
  <p:tag name="MH_TYPE" val="OTHERS"/>
  <p:tag name="ID" val="547143"/>
</p:tagLst>
</file>

<file path=ppt/tags/tag12.xml><?xml version="1.0" encoding="utf-8"?>
<p:tagLst xmlns:p="http://schemas.openxmlformats.org/presentationml/2006/main">
  <p:tag name="MH" val="20160830110244"/>
  <p:tag name="MH_LIBRARY" val="CONTENTS"/>
  <p:tag name="MH_TYPE" val="OTHERS"/>
  <p:tag name="ID" val="547143"/>
</p:tagLst>
</file>

<file path=ppt/tags/tag13.xml><?xml version="1.0" encoding="utf-8"?>
<p:tagLst xmlns:p="http://schemas.openxmlformats.org/presentationml/2006/main">
  <p:tag name="MH" val="20160830110244"/>
  <p:tag name="MH_LIBRARY" val="CONTENTS"/>
  <p:tag name="MH_TYPE" val="OTHERS"/>
  <p:tag name="ID" val="547143"/>
</p:tagLst>
</file>

<file path=ppt/tags/tag14.xml><?xml version="1.0" encoding="utf-8"?>
<p:tagLst xmlns:p="http://schemas.openxmlformats.org/presentationml/2006/main">
  <p:tag name="MH" val="20160830110244"/>
  <p:tag name="MH_LIBRARY" val="CONTENTS"/>
  <p:tag name="MH_TYPE" val="NUMBER"/>
  <p:tag name="ID" val="547143"/>
  <p:tag name="MH_ORDER" val="4"/>
</p:tagLst>
</file>

<file path=ppt/tags/tag15.xml><?xml version="1.0" encoding="utf-8"?>
<p:tagLst xmlns:p="http://schemas.openxmlformats.org/presentationml/2006/main">
  <p:tag name="MH" val="20160830110244"/>
  <p:tag name="MH_LIBRARY" val="CONTENTS"/>
  <p:tag name="MH_TYPE" val="ENTRY"/>
  <p:tag name="ID" val="547143"/>
  <p:tag name="MH_ORDER" val="4"/>
</p:tagLst>
</file>

<file path=ppt/tags/tag16.xml><?xml version="1.0" encoding="utf-8"?>
<p:tagLst xmlns:p="http://schemas.openxmlformats.org/presentationml/2006/main">
  <p:tag name="MH" val="20160830110244"/>
  <p:tag name="MH_LIBRARY" val="CONTENTS"/>
  <p:tag name="MH_TYPE" val="OTHERS"/>
  <p:tag name="ID" val="547143"/>
</p:tagLst>
</file>

<file path=ppt/tags/tag17.xml><?xml version="1.0" encoding="utf-8"?>
<p:tagLst xmlns:p="http://schemas.openxmlformats.org/presentationml/2006/main">
  <p:tag name="MH" val="20160830110244"/>
  <p:tag name="MH_LIBRARY" val="CONTENTS"/>
  <p:tag name="MH_AUTOCOLOR" val="TRUE"/>
  <p:tag name="MH_TYPE" val="CONTENTS"/>
  <p:tag name="ID" val="547143"/>
</p:tagLst>
</file>

<file path=ppt/tags/tag18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37"/>
</p:tagLst>
</file>

<file path=ppt/tags/tag2.xml><?xml version="1.0" encoding="utf-8"?>
<p:tagLst xmlns:p="http://schemas.openxmlformats.org/presentationml/2006/main">
  <p:tag name="MH" val="20160830110244"/>
  <p:tag name="MH_LIBRARY" val="CONTENTS"/>
  <p:tag name="MH_TYPE" val="OTHERS"/>
  <p:tag name="ID" val="547143"/>
</p:tagLst>
</file>

<file path=ppt/tags/tag3.xml><?xml version="1.0" encoding="utf-8"?>
<p:tagLst xmlns:p="http://schemas.openxmlformats.org/presentationml/2006/main">
  <p:tag name="MH" val="20160830110244"/>
  <p:tag name="MH_LIBRARY" val="CONTENTS"/>
  <p:tag name="MH_TYPE" val="NUMBER"/>
  <p:tag name="ID" val="547143"/>
  <p:tag name="MH_ORDER" val="1"/>
</p:tagLst>
</file>

<file path=ppt/tags/tag4.xml><?xml version="1.0" encoding="utf-8"?>
<p:tagLst xmlns:p="http://schemas.openxmlformats.org/presentationml/2006/main">
  <p:tag name="MH" val="20160830110244"/>
  <p:tag name="MH_LIBRARY" val="CONTENTS"/>
  <p:tag name="MH_TYPE" val="ENTRY"/>
  <p:tag name="ID" val="547143"/>
  <p:tag name="MH_ORDER" val="1"/>
</p:tagLst>
</file>

<file path=ppt/tags/tag5.xml><?xml version="1.0" encoding="utf-8"?>
<p:tagLst xmlns:p="http://schemas.openxmlformats.org/presentationml/2006/main">
  <p:tag name="MH" val="20160830110244"/>
  <p:tag name="MH_LIBRARY" val="CONTENTS"/>
  <p:tag name="MH_TYPE" val="NUMBER"/>
  <p:tag name="ID" val="547143"/>
  <p:tag name="MH_ORDER" val="2"/>
</p:tagLst>
</file>

<file path=ppt/tags/tag6.xml><?xml version="1.0" encoding="utf-8"?>
<p:tagLst xmlns:p="http://schemas.openxmlformats.org/presentationml/2006/main">
  <p:tag name="MH" val="20160830110244"/>
  <p:tag name="MH_LIBRARY" val="CONTENTS"/>
  <p:tag name="MH_TYPE" val="ENTRY"/>
  <p:tag name="ID" val="547143"/>
  <p:tag name="MH_ORDER" val="2"/>
</p:tagLst>
</file>

<file path=ppt/tags/tag7.xml><?xml version="1.0" encoding="utf-8"?>
<p:tagLst xmlns:p="http://schemas.openxmlformats.org/presentationml/2006/main">
  <p:tag name="MH" val="20160830110244"/>
  <p:tag name="MH_LIBRARY" val="CONTENTS"/>
  <p:tag name="MH_TYPE" val="NUMBER"/>
  <p:tag name="ID" val="547143"/>
  <p:tag name="MH_ORDER" val="3"/>
</p:tagLst>
</file>

<file path=ppt/tags/tag8.xml><?xml version="1.0" encoding="utf-8"?>
<p:tagLst xmlns:p="http://schemas.openxmlformats.org/presentationml/2006/main">
  <p:tag name="MH" val="20160830110244"/>
  <p:tag name="MH_LIBRARY" val="CONTENTS"/>
  <p:tag name="MH_TYPE" val="ENTRY"/>
  <p:tag name="ID" val="547143"/>
  <p:tag name="MH_ORDER" val="3"/>
</p:tagLst>
</file>

<file path=ppt/tags/tag9.xml><?xml version="1.0" encoding="utf-8"?>
<p:tagLst xmlns:p="http://schemas.openxmlformats.org/presentationml/2006/main">
  <p:tag name="MH" val="20160830110244"/>
  <p:tag name="MH_LIBRARY" val="CONTENTS"/>
  <p:tag name="MH_TYPE" val="OTHERS"/>
  <p:tag name="ID" val="547143"/>
</p:tagLst>
</file>

<file path=ppt/theme/theme1.xml><?xml version="1.0" encoding="utf-8"?>
<a:theme xmlns:a="http://schemas.openxmlformats.org/drawingml/2006/main" name="Office Theme">
  <a:themeElements>
    <a:clrScheme name="自定义 293">
      <a:dk1>
        <a:sysClr val="windowText" lastClr="000000"/>
      </a:dk1>
      <a:lt1>
        <a:sysClr val="window" lastClr="FFFFFF"/>
      </a:lt1>
      <a:dk2>
        <a:srgbClr val="E56B00"/>
      </a:dk2>
      <a:lt2>
        <a:srgbClr val="E7E6E6"/>
      </a:lt2>
      <a:accent1>
        <a:srgbClr val="E56B00"/>
      </a:accent1>
      <a:accent2>
        <a:srgbClr val="BFBFBF"/>
      </a:accent2>
      <a:accent3>
        <a:srgbClr val="E56B00"/>
      </a:accent3>
      <a:accent4>
        <a:srgbClr val="BFBFBF"/>
      </a:accent4>
      <a:accent5>
        <a:srgbClr val="E56B00"/>
      </a:accent5>
      <a:accent6>
        <a:srgbClr val="BFBFBF"/>
      </a:accent6>
      <a:hlink>
        <a:srgbClr val="E56B0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B549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1897</Words>
  <Application>WPS 演示</Application>
  <PresentationFormat>自定义</PresentationFormat>
  <Paragraphs>114</Paragraphs>
  <Slides>11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印品黑体</vt:lpstr>
      <vt:lpstr>黑体</vt:lpstr>
      <vt:lpstr>微软雅黑</vt:lpstr>
      <vt:lpstr>思源黑体 CN Regular</vt:lpstr>
      <vt:lpstr>华康黑体W5(P)</vt:lpstr>
      <vt:lpstr>Verdana</vt:lpstr>
      <vt:lpstr>Arial Narrow</vt:lpstr>
      <vt:lpstr>思源黑体 CN Medium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bt1137</dc:title>
  <dc:creator/>
  <cp:lastModifiedBy>杨子豪</cp:lastModifiedBy>
  <cp:revision>54</cp:revision>
  <dcterms:created xsi:type="dcterms:W3CDTF">2017-02-19T09:39:00Z</dcterms:created>
  <dcterms:modified xsi:type="dcterms:W3CDTF">2021-01-13T05:45:25Z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