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8240" r:id="rId3"/>
    <p:sldId id="8456" r:id="rId5"/>
    <p:sldId id="8457" r:id="rId6"/>
    <p:sldId id="8460" r:id="rId7"/>
    <p:sldId id="8458" r:id="rId8"/>
    <p:sldId id="8459" r:id="rId9"/>
    <p:sldId id="8463" r:id="rId10"/>
    <p:sldId id="8462" r:id="rId11"/>
    <p:sldId id="8464" r:id="rId12"/>
    <p:sldId id="8465" r:id="rId13"/>
    <p:sldId id="8466" r:id="rId14"/>
    <p:sldId id="8467" r:id="rId15"/>
    <p:sldId id="8428" r:id="rId16"/>
    <p:sldId id="8461" r:id="rId17"/>
    <p:sldId id="8455" r:id="rId18"/>
  </p:sldIdLst>
  <p:sldSz cx="12858750" cy="723265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B5490"/>
    <a:srgbClr val="BABABA"/>
    <a:srgbClr val="1A284D"/>
    <a:srgbClr val="AACD06"/>
    <a:srgbClr val="EE7C18"/>
    <a:srgbClr val="953423"/>
    <a:srgbClr val="622115"/>
    <a:srgbClr val="F4C73A"/>
    <a:srgbClr val="00A1E1"/>
    <a:srgbClr val="133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38" autoAdjust="0"/>
  </p:normalViewPr>
  <p:slideViewPr>
    <p:cSldViewPr>
      <p:cViewPr>
        <p:scale>
          <a:sx n="75" d="100"/>
          <a:sy n="75" d="100"/>
        </p:scale>
        <p:origin x="1200" y="744"/>
      </p:cViewPr>
      <p:guideLst>
        <p:guide orient="horz" pos="331"/>
        <p:guide pos="4081"/>
        <p:guide pos="585"/>
        <p:guide orient="horz" pos="4197"/>
        <p:guide pos="7511"/>
        <p:guide pos="6892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wmf"/><Relationship Id="rId6" Type="http://schemas.openxmlformats.org/officeDocument/2006/relationships/image" Target="../media/image8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8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8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8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4" y="4098501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0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84A00-30C6-466E-9EE6-88B0CF2978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24DE-58E6-4814-984F-641503319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3B085A59-86F2-4C02-8690-E4DB74BCA7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7" y="6703596"/>
            <a:ext cx="4071937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1987E667-AB9D-401A-9E25-1A5C32FE2F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2.png"/><Relationship Id="rId5" Type="http://schemas.openxmlformats.org/officeDocument/2006/relationships/image" Target="../media/image11.png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21" Type="http://schemas.openxmlformats.org/officeDocument/2006/relationships/notesSlide" Target="../notesSlides/notesSlide10.xml"/><Relationship Id="rId20" Type="http://schemas.openxmlformats.org/officeDocument/2006/relationships/vmlDrawing" Target="../drawings/vmlDrawing6.vml"/><Relationship Id="rId2" Type="http://schemas.openxmlformats.org/officeDocument/2006/relationships/image" Target="../media/image3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34.wmf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9.png"/><Relationship Id="rId5" Type="http://schemas.openxmlformats.org/officeDocument/2006/relationships/image" Target="../media/image11.png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21" Type="http://schemas.openxmlformats.org/officeDocument/2006/relationships/notesSlide" Target="../notesSlides/notesSlide11.xml"/><Relationship Id="rId20" Type="http://schemas.openxmlformats.org/officeDocument/2006/relationships/vmlDrawing" Target="../drawings/vmlDrawing7.vml"/><Relationship Id="rId2" Type="http://schemas.openxmlformats.org/officeDocument/2006/relationships/image" Target="../media/image3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7.bin"/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5.png"/><Relationship Id="rId7" Type="http://schemas.openxmlformats.org/officeDocument/2006/relationships/image" Target="../media/image39.png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11.png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7.xml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20.png"/><Relationship Id="rId7" Type="http://schemas.openxmlformats.org/officeDocument/2006/relationships/image" Target="../media/image11.png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1" Type="http://schemas.openxmlformats.org/officeDocument/2006/relationships/notesSlide" Target="../notesSlides/notesSlide8.xml"/><Relationship Id="rId20" Type="http://schemas.openxmlformats.org/officeDocument/2006/relationships/vmlDrawing" Target="../drawings/vmlDrawing4.vml"/><Relationship Id="rId2" Type="http://schemas.openxmlformats.org/officeDocument/2006/relationships/image" Target="../media/image3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21.wmf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9.xml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853035" cy="7233285"/>
          </a:xfrm>
          <a:prstGeom prst="rect">
            <a:avLst/>
          </a:prstGeom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216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全局路径规划</a:t>
            </a:r>
            <a:endParaRPr lang="zh-CN" altLang="en-US" sz="6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6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——A*</a:t>
            </a:r>
            <a:r>
              <a:rPr lang="zh-CN" altLang="en-US" sz="6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算法</a:t>
            </a:r>
            <a:endParaRPr lang="zh-CN" altLang="en-US" sz="6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0980" y="76263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A*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105" y="1660525"/>
            <a:ext cx="6931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④</a:t>
            </a:r>
            <a:r>
              <a:rPr lang="zh-CN" altLang="en-US" sz="2400" b="1">
                <a:sym typeface="+mn-ea"/>
              </a:rPr>
              <a:t>：取</a:t>
            </a:r>
            <a:r>
              <a:rPr lang="en-US" altLang="zh-CN" sz="2400" b="1">
                <a:sym typeface="+mn-ea"/>
              </a:rPr>
              <a:t>F</a:t>
            </a:r>
            <a:r>
              <a:rPr lang="zh-CN" altLang="en-US" sz="2400" b="1">
                <a:sym typeface="+mn-ea"/>
              </a:rPr>
              <a:t>最小的点作第四</a:t>
            </a:r>
            <a:r>
              <a:rPr lang="zh-CN" altLang="en-US" sz="2400" b="1">
                <a:sym typeface="+mn-ea"/>
              </a:rPr>
              <a:t>步中心点         ，重复步骤</a:t>
            </a:r>
            <a:r>
              <a:rPr lang="zh-CN" altLang="en-US" sz="2400" b="1">
                <a:sym typeface="+mn-ea"/>
              </a:rPr>
              <a:t>     </a:t>
            </a:r>
            <a:endParaRPr lang="en-US" altLang="zh-CN" sz="2400" b="1"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9606" y="4209416"/>
          <a:ext cx="6581140" cy="276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860800" imgH="1625600" progId="Equation.KSEE3">
                  <p:embed/>
                </p:oleObj>
              </mc:Choice>
              <mc:Fallback>
                <p:oleObj name="" r:id="rId3" imgW="3860800" imgH="1625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9606" y="4209416"/>
                        <a:ext cx="6581140" cy="276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920" y="2838450"/>
            <a:ext cx="1363345" cy="126809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525905" y="2439670"/>
            <a:ext cx="2508250" cy="2066290"/>
            <a:chOff x="2403" y="3842"/>
            <a:chExt cx="3950" cy="325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3" y="3842"/>
              <a:ext cx="3950" cy="3254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3961" y="4980"/>
              <a:ext cx="1232" cy="12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3" name="直接箭头连接符 32"/>
          <p:cNvCxnSpPr/>
          <p:nvPr/>
        </p:nvCxnSpPr>
        <p:spPr>
          <a:xfrm>
            <a:off x="3151505" y="3596640"/>
            <a:ext cx="0" cy="591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50519" y="1038543"/>
          <a:ext cx="317309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7" imgW="2057400" imgH="228600" progId="Equation.KSEE3">
                  <p:embed/>
                </p:oleObj>
              </mc:Choice>
              <mc:Fallback>
                <p:oleObj name="" r:id="rId7" imgW="2057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0519" y="1038543"/>
                        <a:ext cx="317309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0362" y="1534478"/>
          <a:ext cx="315341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9" imgW="2044700" imgH="228600" progId="Equation.KSEE3">
                  <p:embed/>
                </p:oleObj>
              </mc:Choice>
              <mc:Fallback>
                <p:oleObj name="" r:id="rId9" imgW="2044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60362" y="1534478"/>
                        <a:ext cx="3153410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8688" y="6231890"/>
          <a:ext cx="254444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1" imgW="1651000" imgH="279400" progId="Equation.KSEE3">
                  <p:embed/>
                </p:oleObj>
              </mc:Choice>
              <mc:Fallback>
                <p:oleObj name="" r:id="rId11" imgW="1651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8688" y="6231890"/>
                        <a:ext cx="254444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452755" y="5096510"/>
            <a:ext cx="4654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从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取出，放入</a:t>
            </a:r>
            <a:r>
              <a:rPr lang="en-US" altLang="zh-CN" sz="1800" b="1">
                <a:sym typeface="+mn-ea"/>
              </a:rPr>
              <a:t>closedlist</a:t>
            </a:r>
            <a:endParaRPr lang="en-US" altLang="zh-CN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计算中心点周围</a:t>
            </a:r>
            <a:r>
              <a:rPr lang="en-US" altLang="zh-CN" sz="1800" b="1">
                <a:sym typeface="+mn-ea"/>
              </a:rPr>
              <a:t>8</a:t>
            </a:r>
            <a:r>
              <a:rPr lang="zh-CN" altLang="en-US" sz="1800" b="1">
                <a:sym typeface="+mn-ea"/>
              </a:rPr>
              <a:t>个点，</a:t>
            </a:r>
            <a:r>
              <a:rPr lang="en-US" sz="1800" b="1">
                <a:sym typeface="+mn-ea"/>
              </a:rPr>
              <a:t>F = G + H</a:t>
            </a:r>
            <a:endParaRPr lang="zh-CN" altLang="en-US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若点已存在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，取实际路程</a:t>
            </a:r>
            <a:r>
              <a:rPr lang="en-US" altLang="zh-CN" sz="1800" b="1">
                <a:sym typeface="+mn-ea"/>
              </a:rPr>
              <a:t>G</a:t>
            </a:r>
            <a:r>
              <a:rPr lang="zh-CN" altLang="en-US" sz="1800" b="1">
                <a:sym typeface="+mn-ea"/>
              </a:rPr>
              <a:t>小的方案</a:t>
            </a:r>
            <a:endParaRPr lang="zh-CN" altLang="en-US" sz="1800" b="1">
              <a:sym typeface="+mn-ea"/>
            </a:endParaRPr>
          </a:p>
        </p:txBody>
      </p: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0893" y="1660525"/>
          <a:ext cx="65913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13" imgW="330200" imgH="228600" progId="Equation.KSEE3">
                  <p:embed/>
                </p:oleObj>
              </mc:Choice>
              <mc:Fallback>
                <p:oleObj name="" r:id="rId13" imgW="330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00893" y="1660525"/>
                        <a:ext cx="65913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10095" y="2864803"/>
          <a:ext cx="4566920" cy="121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2679700" imgH="711200" progId="Equation.KSEE3">
                  <p:embed/>
                </p:oleObj>
              </mc:Choice>
              <mc:Fallback>
                <p:oleObj name="" r:id="rId15" imgW="26797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10095" y="2864803"/>
                        <a:ext cx="4566920" cy="1214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242310" y="3306445"/>
            <a:ext cx="0" cy="881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9569" y="2014538"/>
          <a:ext cx="313372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7" imgW="2032000" imgH="228600" progId="Equation.KSEE3">
                  <p:embed/>
                </p:oleObj>
              </mc:Choice>
              <mc:Fallback>
                <p:oleObj name="" r:id="rId17" imgW="2032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69569" y="2014538"/>
                        <a:ext cx="313372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0980" y="76263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A*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105" y="1660525"/>
            <a:ext cx="6931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⑤</a:t>
            </a:r>
            <a:r>
              <a:rPr lang="zh-CN" altLang="en-US" sz="2400" b="1">
                <a:sym typeface="+mn-ea"/>
              </a:rPr>
              <a:t>：取</a:t>
            </a:r>
            <a:r>
              <a:rPr lang="en-US" altLang="zh-CN" sz="2400" b="1">
                <a:sym typeface="+mn-ea"/>
              </a:rPr>
              <a:t>F</a:t>
            </a:r>
            <a:r>
              <a:rPr lang="zh-CN" altLang="en-US" sz="2400" b="1">
                <a:sym typeface="+mn-ea"/>
              </a:rPr>
              <a:t>最小的点作第五</a:t>
            </a:r>
            <a:r>
              <a:rPr lang="zh-CN" altLang="en-US" sz="2400" b="1">
                <a:sym typeface="+mn-ea"/>
              </a:rPr>
              <a:t>步中心点          ，重复步骤</a:t>
            </a:r>
            <a:r>
              <a:rPr lang="zh-CN" altLang="en-US" sz="2400" b="1">
                <a:sym typeface="+mn-ea"/>
              </a:rPr>
              <a:t>     </a:t>
            </a:r>
            <a:endParaRPr lang="en-US" altLang="zh-CN" sz="2400" b="1"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2063" y="4367214"/>
          <a:ext cx="5780405" cy="237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390900" imgH="1397000" progId="Equation.KSEE3">
                  <p:embed/>
                </p:oleObj>
              </mc:Choice>
              <mc:Fallback>
                <p:oleObj name="" r:id="rId3" imgW="3390900" imgH="1397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2063" y="4367214"/>
                        <a:ext cx="5780405" cy="2379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920" y="2838450"/>
            <a:ext cx="1363345" cy="126809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212215" y="2367915"/>
            <a:ext cx="2573020" cy="2087880"/>
            <a:chOff x="1909" y="3729"/>
            <a:chExt cx="4052" cy="328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9" y="3729"/>
              <a:ext cx="4053" cy="3288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3961" y="5265"/>
              <a:ext cx="1232" cy="12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50519" y="1038543"/>
          <a:ext cx="317309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7" imgW="2057400" imgH="228600" progId="Equation.KSEE3">
                  <p:embed/>
                </p:oleObj>
              </mc:Choice>
              <mc:Fallback>
                <p:oleObj name="" r:id="rId7" imgW="2057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0519" y="1038543"/>
                        <a:ext cx="317309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7304" y="1534478"/>
          <a:ext cx="381952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9" imgW="2476500" imgH="228600" progId="Equation.KSEE3">
                  <p:embed/>
                </p:oleObj>
              </mc:Choice>
              <mc:Fallback>
                <p:oleObj name="" r:id="rId9" imgW="2476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7304" y="1534478"/>
                        <a:ext cx="381952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7463" y="6231890"/>
          <a:ext cx="254444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1" imgW="1651000" imgH="279400" progId="Equation.KSEE3">
                  <p:embed/>
                </p:oleObj>
              </mc:Choice>
              <mc:Fallback>
                <p:oleObj name="" r:id="rId11" imgW="1651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7463" y="6231890"/>
                        <a:ext cx="254444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579755" y="5096510"/>
            <a:ext cx="4654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从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取出，放入</a:t>
            </a:r>
            <a:r>
              <a:rPr lang="en-US" altLang="zh-CN" sz="1800" b="1">
                <a:sym typeface="+mn-ea"/>
              </a:rPr>
              <a:t>closedlist</a:t>
            </a:r>
            <a:endParaRPr lang="en-US" altLang="zh-CN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计算中心点周围</a:t>
            </a:r>
            <a:r>
              <a:rPr lang="en-US" altLang="zh-CN" sz="1800" b="1">
                <a:sym typeface="+mn-ea"/>
              </a:rPr>
              <a:t>8</a:t>
            </a:r>
            <a:r>
              <a:rPr lang="zh-CN" altLang="en-US" sz="1800" b="1">
                <a:sym typeface="+mn-ea"/>
              </a:rPr>
              <a:t>个点，</a:t>
            </a:r>
            <a:r>
              <a:rPr lang="en-US" sz="1800" b="1">
                <a:sym typeface="+mn-ea"/>
              </a:rPr>
              <a:t>F = G + H</a:t>
            </a:r>
            <a:endParaRPr lang="zh-CN" altLang="en-US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若点已存在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，取实际路程</a:t>
            </a:r>
            <a:r>
              <a:rPr lang="en-US" altLang="zh-CN" sz="1800" b="1">
                <a:sym typeface="+mn-ea"/>
              </a:rPr>
              <a:t>G</a:t>
            </a:r>
            <a:r>
              <a:rPr lang="zh-CN" altLang="en-US" sz="1800" b="1">
                <a:sym typeface="+mn-ea"/>
              </a:rPr>
              <a:t>小的方案</a:t>
            </a:r>
            <a:endParaRPr lang="zh-CN" altLang="en-US" sz="1800" b="1">
              <a:sym typeface="+mn-ea"/>
            </a:endParaRPr>
          </a:p>
        </p:txBody>
      </p: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0093" y="1660525"/>
          <a:ext cx="76073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13" imgW="381000" imgH="228600" progId="Equation.KSEE3">
                  <p:embed/>
                </p:oleObj>
              </mc:Choice>
              <mc:Fallback>
                <p:oleObj name="" r:id="rId13" imgW="3810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50093" y="1660525"/>
                        <a:ext cx="76073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47535" y="2864803"/>
          <a:ext cx="4892040" cy="121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2870200" imgH="711200" progId="Equation.KSEE3">
                  <p:embed/>
                </p:oleObj>
              </mc:Choice>
              <mc:Fallback>
                <p:oleObj name="" r:id="rId15" imgW="28702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47535" y="2864803"/>
                        <a:ext cx="4892040" cy="1214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6669" y="2014538"/>
          <a:ext cx="381952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7" imgW="2476500" imgH="228600" progId="Equation.KSEE3">
                  <p:embed/>
                </p:oleObj>
              </mc:Choice>
              <mc:Fallback>
                <p:oleObj name="" r:id="rId17" imgW="2476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26669" y="2014538"/>
                        <a:ext cx="381952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160395" y="3488055"/>
            <a:ext cx="0" cy="815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39415" y="4295140"/>
            <a:ext cx="2178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700010" y="2340610"/>
            <a:ext cx="6705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………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0980" y="76263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A*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105" y="1660525"/>
            <a:ext cx="6931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⑥</a:t>
            </a:r>
            <a:r>
              <a:rPr lang="zh-CN" altLang="en-US" sz="2400" b="1">
                <a:sym typeface="+mn-ea"/>
              </a:rPr>
              <a:t>：取</a:t>
            </a:r>
            <a:r>
              <a:rPr lang="en-US" altLang="zh-CN" sz="2400" b="1">
                <a:sym typeface="+mn-ea"/>
              </a:rPr>
              <a:t>F</a:t>
            </a:r>
            <a:r>
              <a:rPr lang="zh-CN" altLang="en-US" sz="2400" b="1">
                <a:sym typeface="+mn-ea"/>
              </a:rPr>
              <a:t>最小的点作第六</a:t>
            </a:r>
            <a:r>
              <a:rPr lang="zh-CN" altLang="en-US" sz="2400" b="1">
                <a:sym typeface="+mn-ea"/>
              </a:rPr>
              <a:t>步中心点           ，重复步骤</a:t>
            </a:r>
            <a:r>
              <a:rPr lang="zh-CN" altLang="en-US" sz="2400" b="1">
                <a:sym typeface="+mn-ea"/>
              </a:rPr>
              <a:t>     </a:t>
            </a:r>
            <a:endParaRPr lang="en-US" altLang="zh-CN" sz="2400" b="1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92960" y="3039745"/>
            <a:ext cx="3068320" cy="2489835"/>
            <a:chOff x="7370" y="4516"/>
            <a:chExt cx="3976" cy="32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0" y="4516"/>
              <a:ext cx="3976" cy="3226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9327" y="6435"/>
              <a:ext cx="1232" cy="12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3748" y="1660525"/>
          <a:ext cx="83693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4" imgW="419100" imgH="228600" progId="Equation.KSEE3">
                  <p:embed/>
                </p:oleObj>
              </mc:Choice>
              <mc:Fallback>
                <p:oleObj name="" r:id="rId4" imgW="419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83748" y="1660525"/>
                        <a:ext cx="83693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250" y="3048000"/>
            <a:ext cx="2990215" cy="24815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71995" y="2504440"/>
            <a:ext cx="566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第七步，找到目标点，通过父节点反推，提取</a:t>
            </a:r>
            <a:r>
              <a:rPr lang="zh-CN" altLang="en-US" sz="1800" b="1">
                <a:sym typeface="+mn-ea"/>
              </a:rPr>
              <a:t>路径</a:t>
            </a:r>
            <a:endParaRPr lang="zh-CN" altLang="en-US" sz="1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0165" y="0"/>
            <a:ext cx="12959080" cy="7249160"/>
            <a:chOff x="-78" y="0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78" y="0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236855" y="1249045"/>
            <a:ext cx="2744470" cy="2310130"/>
            <a:chOff x="2250" y="3836"/>
            <a:chExt cx="4322" cy="36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" y="3836"/>
              <a:ext cx="4322" cy="3638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2695" y="4222"/>
              <a:ext cx="1317" cy="1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378835" y="1191895"/>
            <a:ext cx="2765425" cy="2366645"/>
            <a:chOff x="2503" y="3999"/>
            <a:chExt cx="3964" cy="339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3" y="3999"/>
              <a:ext cx="3965" cy="339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260" y="4787"/>
              <a:ext cx="1317" cy="1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19240" y="1191895"/>
            <a:ext cx="2764155" cy="2367915"/>
            <a:chOff x="2418" y="3875"/>
            <a:chExt cx="3918" cy="33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8" y="3875"/>
              <a:ext cx="3919" cy="335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622" y="5093"/>
              <a:ext cx="1232" cy="12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879330" y="1249045"/>
            <a:ext cx="2804160" cy="2310130"/>
            <a:chOff x="2403" y="3842"/>
            <a:chExt cx="3950" cy="325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3" y="3842"/>
              <a:ext cx="3950" cy="325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961" y="4980"/>
              <a:ext cx="1232" cy="12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6855" y="4305935"/>
            <a:ext cx="2739390" cy="2223135"/>
            <a:chOff x="1909" y="3729"/>
            <a:chExt cx="4052" cy="328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9" y="3729"/>
              <a:ext cx="4053" cy="3288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3961" y="5265"/>
              <a:ext cx="1232" cy="12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77895" y="4311015"/>
            <a:ext cx="2738755" cy="2222500"/>
            <a:chOff x="7370" y="4516"/>
            <a:chExt cx="3976" cy="322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70" y="4516"/>
              <a:ext cx="3976" cy="3226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9327" y="6479"/>
              <a:ext cx="1232" cy="12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4160" y="4311015"/>
            <a:ext cx="2677795" cy="222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001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1971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伪代码</a:t>
            </a:r>
            <a:r>
              <a:rPr lang="zh-CN" altLang="en-US" sz="3600" b="1"/>
              <a:t>：</a:t>
            </a:r>
            <a:endParaRPr lang="zh-CN" altLang="en-US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1934210" y="1416685"/>
            <a:ext cx="886079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获取起点坐标、目标点坐标，算出起点的</a:t>
            </a:r>
            <a:r>
              <a:rPr lang="en-US" altLang="zh-CN" sz="2000"/>
              <a:t>F</a:t>
            </a:r>
            <a:r>
              <a:rPr lang="zh-CN" altLang="en-US" sz="2000"/>
              <a:t>值</a:t>
            </a:r>
            <a:r>
              <a:rPr lang="en-US" altLang="zh-CN" sz="2000"/>
              <a:t>(F=0+H)</a:t>
            </a:r>
            <a:r>
              <a:rPr lang="zh-CN" altLang="en-US" sz="2000"/>
              <a:t>把</a:t>
            </a:r>
            <a:r>
              <a:rPr lang="zh-CN" altLang="en-US" sz="2000">
                <a:sym typeface="+mn-ea"/>
              </a:rPr>
              <a:t>起点放进</a:t>
            </a:r>
            <a:r>
              <a:rPr lang="en-US" altLang="zh-CN" sz="2000">
                <a:sym typeface="+mn-ea"/>
              </a:rPr>
              <a:t>openlist</a:t>
            </a:r>
            <a:endParaRPr lang="zh-CN" altLang="en-US" sz="2000"/>
          </a:p>
          <a:p>
            <a:r>
              <a:rPr lang="en-US" altLang="zh-CN" sz="2000"/>
              <a:t>while (</a:t>
            </a:r>
            <a:r>
              <a:rPr lang="en-US" altLang="zh-CN" sz="2000">
                <a:sym typeface="+mn-ea"/>
              </a:rPr>
              <a:t>openlist</a:t>
            </a:r>
            <a:r>
              <a:rPr lang="zh-CN" altLang="en-US" sz="2000">
                <a:sym typeface="+mn-ea"/>
              </a:rPr>
              <a:t>不为空列表</a:t>
            </a:r>
            <a:r>
              <a:rPr lang="en-US" altLang="zh-CN" sz="2000"/>
              <a:t>)</a:t>
            </a:r>
            <a:endParaRPr lang="zh-CN" altLang="en-US" sz="2000"/>
          </a:p>
          <a:p>
            <a:r>
              <a:rPr lang="en-US" altLang="zh-CN" sz="2000"/>
              <a:t>{	</a:t>
            </a:r>
            <a:r>
              <a:rPr lang="zh-CN" altLang="en-US" sz="2000"/>
              <a:t>取</a:t>
            </a:r>
            <a:r>
              <a:rPr lang="en-US" altLang="zh-CN" sz="2000"/>
              <a:t>openlist</a:t>
            </a:r>
            <a:r>
              <a:rPr lang="zh-CN" altLang="en-US" sz="2000"/>
              <a:t>中</a:t>
            </a:r>
            <a:r>
              <a:rPr lang="en-US" altLang="zh-CN" sz="2000">
                <a:solidFill>
                  <a:srgbClr val="FF0000"/>
                </a:solidFill>
              </a:rPr>
              <a:t>F</a:t>
            </a:r>
            <a:r>
              <a:rPr lang="zh-CN" altLang="en-US" sz="2000">
                <a:solidFill>
                  <a:srgbClr val="FF0000"/>
                </a:solidFill>
              </a:rPr>
              <a:t>值</a:t>
            </a:r>
            <a:r>
              <a:rPr lang="zh-CN" altLang="en-US" sz="2000"/>
              <a:t>最小的点为中心点，从</a:t>
            </a:r>
            <a:r>
              <a:rPr lang="en-US" altLang="zh-CN" sz="2000"/>
              <a:t>openlist</a:t>
            </a:r>
            <a:r>
              <a:rPr lang="zh-CN" altLang="en-US" sz="2000"/>
              <a:t>剔除，放入</a:t>
            </a:r>
            <a:r>
              <a:rPr lang="en-US" altLang="zh-CN" sz="2000"/>
              <a:t>closedlist</a:t>
            </a:r>
            <a:endParaRPr lang="zh-CN" altLang="en-US" sz="2000"/>
          </a:p>
          <a:p>
            <a:r>
              <a:rPr lang="en-US" altLang="zh-CN" sz="2000"/>
              <a:t>	if (</a:t>
            </a:r>
            <a:r>
              <a:rPr lang="zh-CN" altLang="en-US" sz="2000"/>
              <a:t>中心点是目标点</a:t>
            </a:r>
            <a:r>
              <a:rPr lang="en-US" altLang="zh-CN" sz="2000"/>
              <a:t>)</a:t>
            </a:r>
            <a:endParaRPr lang="zh-CN" altLang="en-US" sz="2000"/>
          </a:p>
          <a:p>
            <a:r>
              <a:rPr lang="en-US" altLang="zh-CN" sz="2000"/>
              <a:t>		{</a:t>
            </a:r>
            <a:r>
              <a:rPr lang="zh-CN" altLang="en-US" sz="2000"/>
              <a:t>从目标点开始通过父节点反推，提取出路径，</a:t>
            </a:r>
            <a:r>
              <a:rPr lang="en-US" altLang="zh-CN" sz="2000"/>
              <a:t>break</a:t>
            </a:r>
            <a:r>
              <a:rPr lang="zh-CN" altLang="en-US" sz="2000"/>
              <a:t>跳出循环</a:t>
            </a:r>
            <a:r>
              <a:rPr lang="en-US" altLang="zh-CN" sz="2000"/>
              <a:t>}</a:t>
            </a:r>
            <a:endParaRPr lang="en-US" altLang="zh-CN" sz="2000"/>
          </a:p>
          <a:p>
            <a:r>
              <a:rPr lang="en-US" altLang="zh-CN" sz="2000"/>
              <a:t>	else</a:t>
            </a:r>
            <a:br>
              <a:rPr lang="en-US" altLang="zh-CN" sz="2000"/>
            </a:br>
            <a:r>
              <a:rPr lang="en-US" altLang="zh-CN" sz="2000"/>
              <a:t>		{</a:t>
            </a:r>
            <a:r>
              <a:rPr lang="zh-CN" altLang="en-US" sz="2000"/>
              <a:t>遍历相邻的八个点</a:t>
            </a:r>
            <a:endParaRPr lang="zh-CN" altLang="en-US" sz="2000"/>
          </a:p>
          <a:p>
            <a:r>
              <a:rPr lang="en-US" altLang="zh-CN" sz="2000"/>
              <a:t>			{</a:t>
            </a:r>
            <a:r>
              <a:rPr lang="en-US" altLang="zh-CN" sz="2000">
                <a:sym typeface="+mn-ea"/>
              </a:rPr>
              <a:t>if(</a:t>
            </a:r>
            <a:r>
              <a:rPr lang="zh-CN" altLang="en-US" sz="2000">
                <a:sym typeface="+mn-ea"/>
              </a:rPr>
              <a:t>点已存在</a:t>
            </a:r>
            <a:r>
              <a:rPr lang="en-US" altLang="zh-CN" sz="2000">
                <a:sym typeface="+mn-ea"/>
              </a:rPr>
              <a:t>closedlist</a:t>
            </a:r>
            <a:r>
              <a:rPr lang="zh-CN" altLang="en-US" sz="2000">
                <a:sym typeface="+mn-ea"/>
              </a:rPr>
              <a:t>中  </a:t>
            </a:r>
            <a:r>
              <a:rPr lang="en-US" altLang="zh-CN" sz="2000">
                <a:sym typeface="+mn-ea"/>
              </a:rPr>
              <a:t>or  </a:t>
            </a:r>
            <a:r>
              <a:rPr lang="zh-CN" altLang="en-US" sz="2000">
                <a:sym typeface="+mn-ea"/>
              </a:rPr>
              <a:t>遇到障碍物 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			{</a:t>
            </a:r>
            <a:r>
              <a:rPr lang="zh-CN" altLang="en-US" sz="2000">
                <a:sym typeface="+mn-ea"/>
              </a:rPr>
              <a:t>跳过，不计算这个点</a:t>
            </a:r>
            <a:r>
              <a:rPr lang="en-US" altLang="zh-CN" sz="2000">
                <a:sym typeface="+mn-ea"/>
              </a:rPr>
              <a:t>}</a:t>
            </a:r>
            <a:endParaRPr lang="zh-CN" altLang="en-US" sz="2000"/>
          </a:p>
          <a:p>
            <a:r>
              <a:rPr lang="en-US" altLang="zh-CN" sz="2000"/>
              <a:t>			else</a:t>
            </a:r>
            <a:endParaRPr lang="en-US" altLang="zh-CN" sz="2000"/>
          </a:p>
          <a:p>
            <a:r>
              <a:rPr lang="en-US" altLang="zh-CN" sz="2000"/>
              <a:t>				{</a:t>
            </a:r>
            <a:r>
              <a:rPr lang="zh-CN" altLang="en-US" sz="2000">
                <a:solidFill>
                  <a:srgbClr val="FF0000"/>
                </a:solidFill>
              </a:rPr>
              <a:t>累计实际路程</a:t>
            </a:r>
            <a:r>
              <a:rPr lang="en-US" altLang="zh-CN" sz="2000">
                <a:solidFill>
                  <a:srgbClr val="FF0000"/>
                </a:solidFill>
              </a:rPr>
              <a:t>G</a:t>
            </a:r>
            <a:r>
              <a:rPr lang="zh-CN" altLang="en-US" sz="2000">
                <a:solidFill>
                  <a:srgbClr val="FF0000"/>
                </a:solidFill>
              </a:rPr>
              <a:t>，估算</a:t>
            </a:r>
            <a:r>
              <a:rPr lang="en-US" altLang="zh-CN" sz="2000">
                <a:solidFill>
                  <a:srgbClr val="FF0000"/>
                </a:solidFill>
              </a:rPr>
              <a:t>H</a:t>
            </a:r>
            <a:r>
              <a:rPr lang="zh-CN" altLang="en-US" sz="2000">
                <a:solidFill>
                  <a:srgbClr val="FF0000"/>
                </a:solidFill>
              </a:rPr>
              <a:t>，</a:t>
            </a:r>
            <a:r>
              <a:rPr lang="en-US" altLang="zh-CN" sz="2000">
                <a:solidFill>
                  <a:srgbClr val="FF0000"/>
                </a:solidFill>
              </a:rPr>
              <a:t>F=G+H</a:t>
            </a:r>
            <a:endParaRPr lang="en-US" altLang="zh-CN" sz="2000"/>
          </a:p>
          <a:p>
            <a:r>
              <a:rPr lang="en-US" altLang="zh-CN" sz="2000"/>
              <a:t>				if(</a:t>
            </a:r>
            <a:r>
              <a:rPr lang="zh-CN" altLang="en-US" sz="2000"/>
              <a:t>点已存在</a:t>
            </a:r>
            <a:r>
              <a:rPr lang="en-US" altLang="zh-CN" sz="2000"/>
              <a:t>openlist</a:t>
            </a:r>
            <a:r>
              <a:rPr lang="zh-CN" altLang="en-US" sz="2000"/>
              <a:t>中</a:t>
            </a:r>
            <a:r>
              <a:rPr lang="en-US" altLang="zh-CN" sz="2000"/>
              <a:t>)</a:t>
            </a:r>
            <a:endParaRPr lang="en-US" altLang="zh-CN" sz="2000"/>
          </a:p>
          <a:p>
            <a:r>
              <a:rPr lang="en-US" altLang="zh-CN" sz="2000"/>
              <a:t>					if(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实际路程</a:t>
            </a:r>
            <a:r>
              <a:rPr lang="en-US" altLang="zh-CN" sz="2000">
                <a:solidFill>
                  <a:srgbClr val="FF0000"/>
                </a:solidFill>
              </a:rPr>
              <a:t>G&lt;</a:t>
            </a:r>
            <a:r>
              <a:rPr lang="zh-CN" altLang="en-US" sz="2000">
                <a:solidFill>
                  <a:srgbClr val="FF0000"/>
                </a:solidFill>
              </a:rPr>
              <a:t>原来记录的</a:t>
            </a:r>
            <a:r>
              <a:rPr lang="en-US" altLang="zh-CN" sz="2000">
                <a:solidFill>
                  <a:srgbClr val="FF0000"/>
                </a:solidFill>
              </a:rPr>
              <a:t>G</a:t>
            </a:r>
            <a:r>
              <a:rPr lang="en-US" altLang="zh-CN" sz="2000"/>
              <a:t>)</a:t>
            </a:r>
            <a:endParaRPr lang="en-US" altLang="zh-CN" sz="2000"/>
          </a:p>
          <a:p>
            <a:r>
              <a:rPr lang="en-US" altLang="zh-CN" sz="2000"/>
              <a:t>						{</a:t>
            </a:r>
            <a:r>
              <a:rPr lang="zh-CN" altLang="en-US" sz="2000"/>
              <a:t>替换数据</a:t>
            </a:r>
            <a:r>
              <a:rPr lang="en-US" altLang="zh-CN" sz="2000"/>
              <a:t>}</a:t>
            </a:r>
            <a:endParaRPr lang="en-US" altLang="zh-CN" sz="2000"/>
          </a:p>
          <a:p>
            <a:r>
              <a:rPr lang="en-US" altLang="zh-CN" sz="2000"/>
              <a:t>				else {</a:t>
            </a:r>
            <a:r>
              <a:rPr lang="zh-CN" altLang="en-US" sz="2000"/>
              <a:t>加入</a:t>
            </a:r>
            <a:r>
              <a:rPr lang="en-US" altLang="zh-CN" sz="2000">
                <a:sym typeface="+mn-ea"/>
              </a:rPr>
              <a:t>openlist</a:t>
            </a:r>
            <a:r>
              <a:rPr lang="en-US" altLang="zh-CN" sz="2000"/>
              <a:t>}</a:t>
            </a:r>
            <a:endParaRPr lang="en-US" altLang="zh-CN" sz="2000"/>
          </a:p>
          <a:p>
            <a:r>
              <a:rPr lang="en-US" altLang="zh-CN" sz="2000"/>
              <a:t>			}</a:t>
            </a:r>
            <a:endParaRPr lang="en-US" altLang="zh-CN" sz="2000"/>
          </a:p>
          <a:p>
            <a:r>
              <a:rPr lang="en-US" altLang="zh-CN" sz="2000"/>
              <a:t>		openlist</a:t>
            </a:r>
            <a:r>
              <a:rPr lang="zh-CN" altLang="en-US" sz="2000"/>
              <a:t>从小到大排序</a:t>
            </a:r>
            <a:endParaRPr lang="en-US" altLang="zh-CN" sz="2000"/>
          </a:p>
          <a:p>
            <a:r>
              <a:rPr lang="en-US" altLang="zh-CN" sz="2000"/>
              <a:t>	}</a:t>
            </a:r>
            <a:endParaRPr lang="en-US" altLang="zh-CN" sz="2000"/>
          </a:p>
          <a:p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853035" cy="7233285"/>
          </a:xfrm>
          <a:prstGeom prst="rect">
            <a:avLst/>
          </a:prstGeom>
        </p:spPr>
      </p:pic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400" b="1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THANK YOU</a:t>
            </a:r>
            <a:endParaRPr lang="zh-CN" altLang="en-US" sz="6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5433690" y="4048373"/>
            <a:ext cx="725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spc="-1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感谢聆听，批评指导</a:t>
            </a:r>
            <a:endParaRPr lang="zh-CN" altLang="en-US" sz="2800" spc="-15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7145"/>
            <a:ext cx="12959715" cy="7249795"/>
            <a:chOff x="0" y="-13"/>
            <a:chExt cx="20409" cy="1141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1058545"/>
            <a:ext cx="656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A*</a:t>
            </a:r>
            <a:r>
              <a:rPr lang="zh-CN" altLang="en-US" sz="2800" b="1"/>
              <a:t>算法效果图</a:t>
            </a:r>
            <a:r>
              <a:rPr lang="en-US" altLang="zh-CN" sz="2800" b="1"/>
              <a:t>——</a:t>
            </a:r>
            <a:r>
              <a:rPr lang="zh-CN" altLang="en-US" sz="2800" b="1"/>
              <a:t>深度</a:t>
            </a:r>
            <a:r>
              <a:rPr lang="zh-CN" altLang="en-US" sz="2800" b="1"/>
              <a:t>优先</a:t>
            </a:r>
            <a:endParaRPr lang="zh-CN" altLang="en-US" sz="2800" b="1"/>
          </a:p>
        </p:txBody>
      </p:sp>
      <p:pic>
        <p:nvPicPr>
          <p:cNvPr id="2" name="图片 1" descr="dijk"/>
          <p:cNvPicPr>
            <a:picLocks noChangeAspect="1"/>
          </p:cNvPicPr>
          <p:nvPr/>
        </p:nvPicPr>
        <p:blipFill>
          <a:blip r:embed="rId3"/>
          <a:srcRect l="60" t="52853" r="1389" b="3305"/>
          <a:stretch>
            <a:fillRect/>
          </a:stretch>
        </p:blipFill>
        <p:spPr>
          <a:xfrm>
            <a:off x="6361430" y="2104390"/>
            <a:ext cx="6261100" cy="3942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2900" y="6304915"/>
            <a:ext cx="5582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需要下载</a:t>
            </a:r>
            <a:r>
              <a:rPr lang="en-US" altLang="zh-CN"/>
              <a:t>pygame</a:t>
            </a:r>
            <a:endParaRPr lang="en-US" altLang="zh-CN"/>
          </a:p>
          <a:p>
            <a:r>
              <a:rPr lang="en-US" altLang="zh-CN"/>
              <a:t>Ubuntu</a:t>
            </a:r>
            <a:r>
              <a:rPr lang="zh-CN" altLang="en-US"/>
              <a:t>：sudo apt-get install python-pygame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5" y="2104390"/>
            <a:ext cx="5161915" cy="403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7145"/>
            <a:ext cx="12959715" cy="7249795"/>
            <a:chOff x="0" y="-13"/>
            <a:chExt cx="20409" cy="1141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1058545"/>
            <a:ext cx="656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两种距离</a:t>
            </a:r>
            <a:r>
              <a:rPr lang="en-US" altLang="zh-CN" sz="2800" b="1"/>
              <a:t>——</a:t>
            </a:r>
            <a:r>
              <a:rPr lang="zh-CN" altLang="en-US" sz="2800" b="1"/>
              <a:t>欧几里得距离、曼哈顿距离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5735955" y="2014220"/>
            <a:ext cx="55822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绿色，代表欧几里得距离：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红色、蓝色、黄色，代表曼哈顿距离：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红黄蓝距离等效，曼哈顿距离也称出租车距离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2014220"/>
            <a:ext cx="3857625" cy="385762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3275" y="2388870"/>
          <a:ext cx="3053080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981200" imgH="316865" progId="Equation.KSEE3">
                  <p:embed/>
                </p:oleObj>
              </mc:Choice>
              <mc:Fallback>
                <p:oleObj name="" r:id="rId4" imgW="19812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3275" y="2388870"/>
                        <a:ext cx="3053080" cy="488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2958" y="4025900"/>
          <a:ext cx="254444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6" imgW="1651000" imgH="279400" progId="Equation.KSEE3">
                  <p:embed/>
                </p:oleObj>
              </mc:Choice>
              <mc:Fallback>
                <p:oleObj name="" r:id="rId6" imgW="1651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2958" y="4025900"/>
                        <a:ext cx="254444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0800" y="0"/>
            <a:ext cx="12959080" cy="7249160"/>
            <a:chOff x="-78" y="0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78" y="0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120205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A*</a:t>
            </a:r>
            <a:r>
              <a:rPr lang="zh-CN" altLang="en-US" sz="3600" b="1"/>
              <a:t>算法关键：估算函数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4723130" y="2713355"/>
            <a:ext cx="4476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/>
              <a:t>F*   =   G   +   H*</a:t>
            </a:r>
            <a:endParaRPr lang="en-US" sz="4800" b="1"/>
          </a:p>
        </p:txBody>
      </p:sp>
      <p:sp>
        <p:nvSpPr>
          <p:cNvPr id="8" name="上箭头 7"/>
          <p:cNvSpPr/>
          <p:nvPr/>
        </p:nvSpPr>
        <p:spPr>
          <a:xfrm>
            <a:off x="6623050" y="3524250"/>
            <a:ext cx="215900" cy="575945"/>
          </a:xfrm>
          <a:prstGeom prst="upArrow">
            <a:avLst>
              <a:gd name="adj1" fmla="val 50000"/>
              <a:gd name="adj2" fmla="val 108823"/>
            </a:avLst>
          </a:prstGeom>
          <a:solidFill>
            <a:srgbClr val="0B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" name="上箭头 8"/>
          <p:cNvSpPr/>
          <p:nvPr/>
        </p:nvSpPr>
        <p:spPr>
          <a:xfrm>
            <a:off x="8128000" y="3543300"/>
            <a:ext cx="215900" cy="1496695"/>
          </a:xfrm>
          <a:prstGeom prst="upArrow">
            <a:avLst>
              <a:gd name="adj1" fmla="val 50000"/>
              <a:gd name="adj2" fmla="val 108823"/>
            </a:avLst>
          </a:prstGeom>
          <a:solidFill>
            <a:srgbClr val="0B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99255" y="4178935"/>
            <a:ext cx="3527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G</a:t>
            </a:r>
            <a:r>
              <a:rPr lang="zh-CN" altLang="en-US"/>
              <a:t>代表从起点到当前节点实际路程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84900" y="5039995"/>
            <a:ext cx="42138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H</a:t>
            </a:r>
            <a:r>
              <a:rPr lang="zh-CN" altLang="en-US"/>
              <a:t>代表从当前节点到终点</a:t>
            </a:r>
            <a:r>
              <a:rPr lang="zh-CN" altLang="en-US" b="1"/>
              <a:t>最小</a:t>
            </a:r>
            <a:r>
              <a:rPr lang="zh-CN" altLang="en-US"/>
              <a:t>估算路程，</a:t>
            </a:r>
            <a:endParaRPr lang="zh-CN" altLang="en-US"/>
          </a:p>
          <a:p>
            <a:pPr algn="l"/>
            <a:r>
              <a:rPr lang="zh-CN" altLang="en-US"/>
              <a:t>使用曼哈顿距离、或欧几里得距离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43610" y="2943860"/>
            <a:ext cx="30308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F</a:t>
            </a:r>
            <a:r>
              <a:rPr lang="zh-CN" altLang="en-US"/>
              <a:t>代表从起点到终点估算</a:t>
            </a:r>
            <a:r>
              <a:rPr lang="zh-CN" altLang="en-US"/>
              <a:t>路程</a:t>
            </a:r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3981450" y="3040380"/>
            <a:ext cx="647700" cy="215900"/>
          </a:xfrm>
          <a:prstGeom prst="leftArrow">
            <a:avLst>
              <a:gd name="adj1" fmla="val 50000"/>
              <a:gd name="adj2" fmla="val 104705"/>
            </a:avLst>
          </a:prstGeom>
          <a:solidFill>
            <a:srgbClr val="0B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A*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221615" y="1791970"/>
            <a:ext cx="82296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核心估算函数：</a:t>
            </a:r>
            <a:r>
              <a:rPr lang="en-US" altLang="zh-CN" sz="2800" b="1"/>
              <a:t>F* = G + H*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情景假设：从起点开始</a:t>
            </a:r>
            <a:endParaRPr lang="zh-CN" altLang="en-US" sz="2800" b="1"/>
          </a:p>
          <a:p>
            <a:r>
              <a:rPr lang="en-US" altLang="zh-CN" sz="2800" b="1"/>
              <a:t>1.</a:t>
            </a:r>
            <a:r>
              <a:rPr lang="zh-CN" altLang="en-US" sz="2800" b="1"/>
              <a:t>每次走一格，不能跨格</a:t>
            </a:r>
            <a:endParaRPr lang="zh-CN" altLang="en-US" sz="2800" b="1"/>
          </a:p>
          <a:p>
            <a:r>
              <a:rPr lang="en-US" altLang="zh-CN" sz="2800" b="1"/>
              <a:t>2.</a:t>
            </a:r>
            <a:r>
              <a:rPr lang="zh-CN" altLang="en-US" sz="2800" b="1"/>
              <a:t>共有</a:t>
            </a:r>
            <a:r>
              <a:rPr lang="en-US" altLang="zh-CN" sz="2800" b="1"/>
              <a:t>8</a:t>
            </a:r>
            <a:r>
              <a:rPr lang="zh-CN" altLang="en-US" sz="2800" b="1"/>
              <a:t>个相邻栅格可以走</a:t>
            </a:r>
            <a:endParaRPr lang="zh-CN" altLang="en-US" sz="2800" b="1"/>
          </a:p>
          <a:p>
            <a:r>
              <a:rPr lang="en-US" altLang="zh-CN" sz="2800" b="1"/>
              <a:t>3.</a:t>
            </a:r>
            <a:r>
              <a:rPr lang="zh-CN" altLang="en-US" sz="2800" b="1"/>
              <a:t>若走（上</a:t>
            </a:r>
            <a:r>
              <a:rPr lang="en-US" altLang="zh-CN" sz="2800" b="1"/>
              <a:t>/</a:t>
            </a:r>
            <a:r>
              <a:rPr lang="zh-CN" altLang="en-US" sz="2800" b="1"/>
              <a:t>下</a:t>
            </a:r>
            <a:r>
              <a:rPr lang="en-US" altLang="zh-CN" sz="2800" b="1"/>
              <a:t>/</a:t>
            </a:r>
            <a:r>
              <a:rPr lang="zh-CN" altLang="en-US" sz="2800" b="1"/>
              <a:t>左</a:t>
            </a:r>
            <a:r>
              <a:rPr lang="en-US" altLang="zh-CN" sz="2800" b="1"/>
              <a:t>/</a:t>
            </a:r>
            <a:r>
              <a:rPr lang="zh-CN" altLang="en-US" sz="2800" b="1"/>
              <a:t>右）计路程为：</a:t>
            </a:r>
            <a:r>
              <a:rPr lang="en-US" altLang="zh-CN" sz="2800" b="1"/>
              <a:t>2</a:t>
            </a:r>
            <a:endParaRPr lang="en-US" altLang="zh-CN" sz="2800" b="1"/>
          </a:p>
          <a:p>
            <a:r>
              <a:rPr lang="en-US" altLang="zh-CN" sz="2800" b="1"/>
              <a:t>4.</a:t>
            </a:r>
            <a:r>
              <a:rPr lang="zh-CN" altLang="en-US" sz="2800" b="1"/>
              <a:t>若走（左上</a:t>
            </a:r>
            <a:r>
              <a:rPr lang="en-US" altLang="zh-CN" sz="2800" b="1"/>
              <a:t>/</a:t>
            </a:r>
            <a:r>
              <a:rPr lang="zh-CN" altLang="en-US" sz="2800" b="1"/>
              <a:t>左下</a:t>
            </a:r>
            <a:r>
              <a:rPr lang="en-US" altLang="zh-CN" sz="2800" b="1"/>
              <a:t>/</a:t>
            </a:r>
            <a:r>
              <a:rPr lang="zh-CN" altLang="en-US" sz="2800" b="1"/>
              <a:t>右上</a:t>
            </a:r>
            <a:r>
              <a:rPr lang="en-US" altLang="zh-CN" sz="2800" b="1"/>
              <a:t>/</a:t>
            </a:r>
            <a:r>
              <a:rPr lang="zh-CN" altLang="en-US" sz="2800" b="1"/>
              <a:t>右下）计路程为：</a:t>
            </a:r>
            <a:r>
              <a:rPr lang="en-US" altLang="zh-CN" sz="2800" b="1"/>
              <a:t>3</a:t>
            </a:r>
            <a:endParaRPr lang="en-US" altLang="zh-CN" sz="2800" b="1"/>
          </a:p>
          <a:p>
            <a:r>
              <a:rPr lang="en-US" altLang="zh-CN" sz="2800" b="1"/>
              <a:t>	</a:t>
            </a:r>
            <a:endParaRPr lang="zh-CN" altLang="en-US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3100070"/>
            <a:ext cx="5502275" cy="4132580"/>
          </a:xfrm>
          <a:prstGeom prst="rect">
            <a:avLst/>
          </a:prstGeom>
        </p:spPr>
      </p:pic>
      <p:sp>
        <p:nvSpPr>
          <p:cNvPr id="7" name="直角三角形 6"/>
          <p:cNvSpPr/>
          <p:nvPr/>
        </p:nvSpPr>
        <p:spPr>
          <a:xfrm>
            <a:off x="9344025" y="1290955"/>
            <a:ext cx="1080135" cy="1080135"/>
          </a:xfrm>
          <a:prstGeom prst="rtTriangle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0B549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91930" y="1646555"/>
            <a:ext cx="25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758045" y="2371090"/>
            <a:ext cx="25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graphicFrame>
        <p:nvGraphicFramePr>
          <p:cNvPr id="13" name="对象 12"/>
          <p:cNvGraphicFramePr/>
          <p:nvPr/>
        </p:nvGraphicFramePr>
        <p:xfrm>
          <a:off x="9861550" y="1452880"/>
          <a:ext cx="138239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4" imgW="387350" imgH="297180" progId="Equation.KSEE3">
                  <p:embed/>
                </p:oleObj>
              </mc:Choice>
              <mc:Fallback>
                <p:oleObj name="" r:id="rId4" imgW="387350" imgH="29718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61550" y="1452880"/>
                        <a:ext cx="138239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25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A*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221615" y="1791970"/>
            <a:ext cx="82296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5.</a:t>
            </a:r>
            <a:r>
              <a:rPr lang="zh-CN" altLang="en-US" sz="2800" b="1"/>
              <a:t>设置两个列表（或者数组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r>
              <a:rPr lang="en-US" altLang="zh-CN" sz="2800" b="1"/>
              <a:t>openlist=[ ]		——</a:t>
            </a:r>
            <a:r>
              <a:rPr lang="zh-CN" altLang="en-US" sz="2800" b="1"/>
              <a:t>存放待确定</a:t>
            </a:r>
            <a:r>
              <a:rPr lang="zh-CN" altLang="en-US" sz="2800" b="1">
                <a:sym typeface="+mn-ea"/>
              </a:rPr>
              <a:t>路径</a:t>
            </a:r>
            <a:r>
              <a:rPr lang="zh-CN" altLang="en-US" sz="2800" b="1"/>
              <a:t>的点</a:t>
            </a:r>
            <a:endParaRPr lang="en-US" altLang="zh-CN" sz="2800" b="1"/>
          </a:p>
          <a:p>
            <a:r>
              <a:rPr lang="en-US" altLang="zh-CN" sz="2800" b="1"/>
              <a:t>closedlist=[ ]	——</a:t>
            </a:r>
            <a:r>
              <a:rPr lang="zh-CN" altLang="en-US" sz="2800" b="1"/>
              <a:t>存放已确定路径的点</a:t>
            </a:r>
            <a:endParaRPr lang="zh-CN" altLang="en-US" sz="2800" b="1"/>
          </a:p>
          <a:p>
            <a:r>
              <a:rPr lang="en-US" altLang="zh-CN" sz="2800" b="1"/>
              <a:t>6.</a:t>
            </a:r>
            <a:r>
              <a:rPr lang="zh-CN" altLang="en-US" sz="2800" b="1"/>
              <a:t>每个点都记录自己的父节点，下标表示</a:t>
            </a:r>
            <a:endParaRPr lang="zh-CN" altLang="en-US" sz="2800" b="1"/>
          </a:p>
          <a:p>
            <a:r>
              <a:rPr lang="en-US" altLang="zh-CN" sz="2800" b="1"/>
              <a:t>7.</a:t>
            </a:r>
            <a:r>
              <a:rPr lang="zh-CN" altLang="en-US" sz="2800" b="1"/>
              <a:t>为了方便讲解</a:t>
            </a:r>
            <a:endParaRPr lang="zh-CN" altLang="en-US" sz="2800" b="1"/>
          </a:p>
          <a:p>
            <a:r>
              <a:rPr lang="en-US" altLang="zh-CN" sz="2800" b="1"/>
              <a:t>	</a:t>
            </a:r>
            <a:r>
              <a:rPr lang="zh-CN" altLang="en-US" sz="2800" b="1"/>
              <a:t>起点称</a:t>
            </a:r>
            <a:r>
              <a:rPr lang="en-US" altLang="zh-CN" sz="2800" b="1"/>
              <a:t>S</a:t>
            </a:r>
            <a:r>
              <a:rPr lang="zh-CN" altLang="en-US" sz="2800" b="1"/>
              <a:t>点</a:t>
            </a:r>
            <a:endParaRPr lang="zh-CN" altLang="en-US" sz="2800" b="1"/>
          </a:p>
          <a:p>
            <a:r>
              <a:rPr lang="en-US" altLang="zh-CN" sz="2800" b="1"/>
              <a:t>	</a:t>
            </a:r>
            <a:r>
              <a:rPr lang="zh-CN" altLang="en-US" sz="2800" b="1"/>
              <a:t>相邻</a:t>
            </a:r>
            <a:r>
              <a:rPr lang="en-US" altLang="zh-CN" sz="2800" b="1"/>
              <a:t>8</a:t>
            </a:r>
            <a:r>
              <a:rPr lang="zh-CN" altLang="en-US" sz="2800" b="1"/>
              <a:t>个点以</a:t>
            </a:r>
            <a:r>
              <a:rPr lang="en-US" altLang="zh-CN" sz="2800" b="1"/>
              <a:t>A-H</a:t>
            </a:r>
            <a:r>
              <a:rPr lang="zh-CN" altLang="en-US" sz="2800" b="1"/>
              <a:t>称呼</a:t>
            </a:r>
            <a:endParaRPr lang="zh-CN" altLang="en-US" sz="2800" b="1"/>
          </a:p>
          <a:p>
            <a:r>
              <a:rPr lang="en-US" altLang="zh-CN" sz="2800" b="1"/>
              <a:t>8.</a:t>
            </a:r>
            <a:r>
              <a:rPr lang="zh-CN" altLang="en-US" sz="2800" b="1"/>
              <a:t>已放进</a:t>
            </a:r>
            <a:r>
              <a:rPr lang="en-US" altLang="zh-CN" sz="2800" b="1">
                <a:sym typeface="+mn-ea"/>
              </a:rPr>
              <a:t>closedlist</a:t>
            </a:r>
            <a:r>
              <a:rPr lang="zh-CN" altLang="en-US" sz="2800" b="1">
                <a:sym typeface="+mn-ea"/>
              </a:rPr>
              <a:t>的点不走，因已确定路径</a:t>
            </a:r>
            <a:endParaRPr lang="zh-CN" altLang="en-US" sz="2800" b="1">
              <a:sym typeface="+mn-ea"/>
            </a:endParaRPr>
          </a:p>
          <a:p>
            <a:endParaRPr lang="zh-CN" altLang="en-US" sz="2800" b="1">
              <a:sym typeface="+mn-ea"/>
            </a:endParaRPr>
          </a:p>
          <a:p>
            <a:r>
              <a:rPr lang="en-US" altLang="zh-CN" sz="2800" b="1">
                <a:solidFill>
                  <a:srgbClr val="FF0000"/>
                </a:solidFill>
                <a:sym typeface="+mn-ea"/>
              </a:rPr>
              <a:t>9.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算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H*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估算距离时，忽略障碍物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3100070"/>
            <a:ext cx="5502275" cy="4132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0" y="1128395"/>
            <a:ext cx="1602740" cy="1490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89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A*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105" y="1660525"/>
            <a:ext cx="5827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①：起点为</a:t>
            </a:r>
            <a:r>
              <a:rPr lang="en-US" altLang="zh-CN" sz="2400" b="1">
                <a:sym typeface="+mn-ea"/>
              </a:rPr>
              <a:t>S</a:t>
            </a:r>
            <a:r>
              <a:rPr lang="zh-CN" altLang="en-US" sz="2400" b="1">
                <a:sym typeface="+mn-ea"/>
              </a:rPr>
              <a:t>点，计算周围点，父节点为</a:t>
            </a:r>
            <a:r>
              <a:rPr lang="en-US" altLang="zh-CN" sz="2400" b="1">
                <a:sym typeface="+mn-ea"/>
              </a:rPr>
              <a:t>S</a:t>
            </a:r>
            <a:endParaRPr lang="en-US" altLang="zh-CN" sz="2400" b="1"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7210" y="3741103"/>
          <a:ext cx="2942590" cy="320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727200" imgH="1879600" progId="Equation.KSEE3">
                  <p:embed/>
                </p:oleObj>
              </mc:Choice>
              <mc:Fallback>
                <p:oleObj name="" r:id="rId3" imgW="1727200" imgH="1879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7210" y="3741103"/>
                        <a:ext cx="2942590" cy="320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27285" y="5157788"/>
          <a:ext cx="276987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625600" imgH="215900" progId="Equation.KSEE3">
                  <p:embed/>
                </p:oleObj>
              </mc:Choice>
              <mc:Fallback>
                <p:oleObj name="" r:id="rId5" imgW="16256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27285" y="5157788"/>
                        <a:ext cx="276987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680" y="2892425"/>
            <a:ext cx="1363345" cy="1268095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6678" y="5967095"/>
          <a:ext cx="254444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8" imgW="1651000" imgH="279400" progId="Equation.KSEE3">
                  <p:embed/>
                </p:oleObj>
              </mc:Choice>
              <mc:Fallback>
                <p:oleObj name="" r:id="rId8" imgW="1651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6678" y="5967095"/>
                        <a:ext cx="254444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294130" y="5526405"/>
            <a:ext cx="19392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ym typeface="+mn-ea"/>
              </a:rPr>
              <a:t>F*   =   G   +   H*</a:t>
            </a:r>
            <a:endParaRPr lang="en-US" altLang="en-US" sz="2000" b="1"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28750" y="2435860"/>
            <a:ext cx="2744470" cy="2310130"/>
            <a:chOff x="2250" y="3836"/>
            <a:chExt cx="4322" cy="3638"/>
          </a:xfrm>
        </p:grpSpPr>
        <p:grpSp>
          <p:nvGrpSpPr>
            <p:cNvPr id="17" name="组合 16"/>
            <p:cNvGrpSpPr/>
            <p:nvPr/>
          </p:nvGrpSpPr>
          <p:grpSpPr>
            <a:xfrm>
              <a:off x="2250" y="3836"/>
              <a:ext cx="4322" cy="3638"/>
              <a:chOff x="2250" y="3836"/>
              <a:chExt cx="4322" cy="3638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0" y="3836"/>
                <a:ext cx="4322" cy="3638"/>
              </a:xfrm>
              <a:prstGeom prst="rect">
                <a:avLst/>
              </a:prstGeom>
            </p:spPr>
          </p:pic>
          <p:cxnSp>
            <p:nvCxnSpPr>
              <p:cNvPr id="29" name="直接箭头连接符 28"/>
              <p:cNvCxnSpPr/>
              <p:nvPr/>
            </p:nvCxnSpPr>
            <p:spPr>
              <a:xfrm>
                <a:off x="5215" y="4866"/>
                <a:ext cx="0" cy="19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3830" y="4880"/>
                <a:ext cx="137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3859" y="5306"/>
                <a:ext cx="120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5076" y="5294"/>
                <a:ext cx="0" cy="152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2888" y="7092"/>
                <a:ext cx="19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2888" y="5368"/>
                <a:ext cx="0" cy="16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2695" y="4222"/>
              <a:ext cx="1317" cy="1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25971" y="1547178"/>
          <a:ext cx="338709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1" imgW="2197100" imgH="228600" progId="Equation.KSEE3">
                  <p:embed/>
                </p:oleObj>
              </mc:Choice>
              <mc:Fallback>
                <p:oleObj name="" r:id="rId11" imgW="219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25971" y="1547178"/>
                        <a:ext cx="3387090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25971" y="2043113"/>
          <a:ext cx="338709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3" imgW="2197100" imgH="228600" progId="Equation.KSEE3">
                  <p:embed/>
                </p:oleObj>
              </mc:Choice>
              <mc:Fallback>
                <p:oleObj name="" r:id="rId13" imgW="219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25971" y="2043113"/>
                        <a:ext cx="3387090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25971" y="2539048"/>
          <a:ext cx="338709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5" imgW="2197100" imgH="228600" progId="Equation.KSEE3">
                  <p:embed/>
                </p:oleObj>
              </mc:Choice>
              <mc:Fallback>
                <p:oleObj name="" r:id="rId15" imgW="219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25971" y="2539048"/>
                        <a:ext cx="3387090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125970" y="2914650"/>
            <a:ext cx="6705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………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A*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105" y="1660525"/>
            <a:ext cx="670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②</a:t>
            </a:r>
            <a:r>
              <a:rPr lang="zh-CN" altLang="en-US" sz="2400" b="1">
                <a:sym typeface="+mn-ea"/>
              </a:rPr>
              <a:t>：</a:t>
            </a:r>
            <a:r>
              <a:rPr lang="zh-CN" altLang="en-US" sz="2400" b="1">
                <a:sym typeface="+mn-ea"/>
              </a:rPr>
              <a:t>取</a:t>
            </a:r>
            <a:r>
              <a:rPr lang="en-US" altLang="zh-CN" sz="2400" b="1">
                <a:sym typeface="+mn-ea"/>
              </a:rPr>
              <a:t>F</a:t>
            </a:r>
            <a:r>
              <a:rPr lang="zh-CN" altLang="en-US" sz="2400" b="1">
                <a:sym typeface="+mn-ea"/>
              </a:rPr>
              <a:t>最小的点作第二步中心点     ，重复步骤</a:t>
            </a:r>
            <a:r>
              <a:rPr lang="zh-CN" altLang="en-US" sz="2400" b="1">
                <a:sym typeface="+mn-ea"/>
              </a:rPr>
              <a:t>     </a:t>
            </a:r>
            <a:endParaRPr lang="en-US" altLang="zh-CN" sz="2400" b="1"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03203" y="3957321"/>
          <a:ext cx="4675505" cy="276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743200" imgH="1625600" progId="Equation.KSEE3">
                  <p:embed/>
                </p:oleObj>
              </mc:Choice>
              <mc:Fallback>
                <p:oleObj name="" r:id="rId3" imgW="2743200" imgH="1625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3203" y="3957321"/>
                        <a:ext cx="4675505" cy="276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67278" y="4930141"/>
          <a:ext cx="2986405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752600" imgH="482600" progId="Equation.KSEE3">
                  <p:embed/>
                </p:oleObj>
              </mc:Choice>
              <mc:Fallback>
                <p:oleObj name="" r:id="rId5" imgW="17526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67278" y="4930141"/>
                        <a:ext cx="2986405" cy="823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150" y="2892425"/>
            <a:ext cx="1363345" cy="1268095"/>
          </a:xfrm>
          <a:prstGeom prst="rect">
            <a:avLst/>
          </a:prstGeom>
        </p:spPr>
      </p:pic>
      <p:grpSp>
        <p:nvGrpSpPr>
          <p:cNvPr id="69" name="组合 68"/>
          <p:cNvGrpSpPr/>
          <p:nvPr/>
        </p:nvGrpSpPr>
        <p:grpSpPr>
          <a:xfrm>
            <a:off x="1589405" y="2539365"/>
            <a:ext cx="2517140" cy="2153920"/>
            <a:chOff x="2503" y="3999"/>
            <a:chExt cx="3964" cy="339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03" y="3999"/>
              <a:ext cx="3965" cy="3393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3260" y="4787"/>
              <a:ext cx="1317" cy="1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3311525" y="3234055"/>
            <a:ext cx="0" cy="1115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23260" y="3723640"/>
            <a:ext cx="0" cy="607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4784" y="1547178"/>
          <a:ext cx="350456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9" imgW="2273300" imgH="228600" progId="Equation.KSEE3">
                  <p:embed/>
                </p:oleObj>
              </mc:Choice>
              <mc:Fallback>
                <p:oleObj name="" r:id="rId9" imgW="2273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84784" y="1547178"/>
                        <a:ext cx="350456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3834" y="2043113"/>
          <a:ext cx="346646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1" imgW="2247900" imgH="228600" progId="Equation.KSEE3">
                  <p:embed/>
                </p:oleObj>
              </mc:Choice>
              <mc:Fallback>
                <p:oleObj name="" r:id="rId11" imgW="2247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03834" y="2043113"/>
                        <a:ext cx="346646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/>
          <p:cNvCxnSpPr/>
          <p:nvPr/>
        </p:nvCxnSpPr>
        <p:spPr>
          <a:xfrm>
            <a:off x="2504440" y="4503420"/>
            <a:ext cx="6318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3836" y="2539048"/>
          <a:ext cx="342646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3" imgW="2222500" imgH="228600" progId="Equation.KSEE3">
                  <p:embed/>
                </p:oleObj>
              </mc:Choice>
              <mc:Fallback>
                <p:oleObj name="" r:id="rId13" imgW="2222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23836" y="2539048"/>
                        <a:ext cx="3426460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8688" y="6231890"/>
          <a:ext cx="254444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5" imgW="1651000" imgH="279400" progId="Equation.KSEE3">
                  <p:embed/>
                </p:oleObj>
              </mc:Choice>
              <mc:Fallback>
                <p:oleObj name="" r:id="rId15" imgW="1651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8688" y="6231890"/>
                        <a:ext cx="254444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452755" y="5096510"/>
            <a:ext cx="4654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从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取出，放入</a:t>
            </a:r>
            <a:r>
              <a:rPr lang="en-US" altLang="zh-CN" sz="1800" b="1">
                <a:sym typeface="+mn-ea"/>
              </a:rPr>
              <a:t>closedlist</a:t>
            </a:r>
            <a:endParaRPr lang="en-US" altLang="zh-CN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计算中心点周围</a:t>
            </a:r>
            <a:r>
              <a:rPr lang="en-US" altLang="zh-CN" sz="1800" b="1">
                <a:sym typeface="+mn-ea"/>
              </a:rPr>
              <a:t>8</a:t>
            </a:r>
            <a:r>
              <a:rPr lang="zh-CN" altLang="en-US" sz="1800" b="1">
                <a:sym typeface="+mn-ea"/>
              </a:rPr>
              <a:t>个点，</a:t>
            </a:r>
            <a:r>
              <a:rPr lang="en-US" sz="1800" b="1">
                <a:sym typeface="+mn-ea"/>
              </a:rPr>
              <a:t>F = G + H</a:t>
            </a:r>
            <a:endParaRPr lang="zh-CN" altLang="en-US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若点已存在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，取实际路程</a:t>
            </a:r>
            <a:r>
              <a:rPr lang="en-US" altLang="zh-CN" sz="1800" b="1">
                <a:sym typeface="+mn-ea"/>
              </a:rPr>
              <a:t>G</a:t>
            </a:r>
            <a:r>
              <a:rPr lang="zh-CN" altLang="en-US" sz="1800" b="1">
                <a:sym typeface="+mn-ea"/>
              </a:rPr>
              <a:t>小的方案</a:t>
            </a:r>
            <a:endParaRPr lang="zh-CN" altLang="en-US" sz="1800" b="1">
              <a:sym typeface="+mn-ea"/>
            </a:endParaRPr>
          </a:p>
        </p:txBody>
      </p: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4383" y="1660525"/>
          <a:ext cx="40513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17" imgW="203200" imgH="228600" progId="Equation.KSEE3">
                  <p:embed/>
                </p:oleObj>
              </mc:Choice>
              <mc:Fallback>
                <p:oleObj name="" r:id="rId17" imgW="203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84383" y="1660525"/>
                        <a:ext cx="40513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2813050" y="3728085"/>
            <a:ext cx="4006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837815" y="3211830"/>
            <a:ext cx="4737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2489200" y="3750310"/>
            <a:ext cx="0" cy="743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843520" y="2914650"/>
            <a:ext cx="6705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………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0980" y="76263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A*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105" y="1660525"/>
            <a:ext cx="670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③</a:t>
            </a:r>
            <a:r>
              <a:rPr lang="zh-CN" altLang="en-US" sz="2400" b="1">
                <a:sym typeface="+mn-ea"/>
              </a:rPr>
              <a:t>：取</a:t>
            </a:r>
            <a:r>
              <a:rPr lang="en-US" altLang="zh-CN" sz="2400" b="1">
                <a:sym typeface="+mn-ea"/>
              </a:rPr>
              <a:t>F</a:t>
            </a:r>
            <a:r>
              <a:rPr lang="zh-CN" altLang="en-US" sz="2400" b="1">
                <a:sym typeface="+mn-ea"/>
              </a:rPr>
              <a:t>最小的点作第三</a:t>
            </a:r>
            <a:r>
              <a:rPr lang="zh-CN" altLang="en-US" sz="2400" b="1">
                <a:sym typeface="+mn-ea"/>
              </a:rPr>
              <a:t>步中心点       ，重复步骤</a:t>
            </a:r>
            <a:r>
              <a:rPr lang="zh-CN" altLang="en-US" sz="2400" b="1">
                <a:sym typeface="+mn-ea"/>
              </a:rPr>
              <a:t>     </a:t>
            </a:r>
            <a:endParaRPr lang="en-US" altLang="zh-CN" sz="2400" b="1"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6430" y="4180205"/>
          <a:ext cx="6257925" cy="271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6309360" imgH="2738120" progId="Equation.KSEE3">
                  <p:embed/>
                </p:oleObj>
              </mc:Choice>
              <mc:Fallback>
                <p:oleObj name="" r:id="rId3" imgW="6309360" imgH="273812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6430" y="4180205"/>
                        <a:ext cx="6257925" cy="271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920" y="2838450"/>
            <a:ext cx="1363345" cy="126809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535430" y="2460625"/>
            <a:ext cx="2487930" cy="2131060"/>
            <a:chOff x="2418" y="3875"/>
            <a:chExt cx="3918" cy="33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8" y="3875"/>
              <a:ext cx="3919" cy="3357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3622" y="5093"/>
              <a:ext cx="1232" cy="12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3311525" y="3342640"/>
            <a:ext cx="0" cy="1007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23260" y="3650615"/>
            <a:ext cx="0" cy="680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74307" y="1540828"/>
          <a:ext cx="352552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7" imgW="2286000" imgH="228600" progId="Equation.KSEE3">
                  <p:embed/>
                </p:oleObj>
              </mc:Choice>
              <mc:Fallback>
                <p:oleObj name="" r:id="rId7" imgW="2286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4307" y="1540828"/>
                        <a:ext cx="3525520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/>
          <p:cNvCxnSpPr/>
          <p:nvPr/>
        </p:nvCxnSpPr>
        <p:spPr>
          <a:xfrm>
            <a:off x="2975610" y="3638550"/>
            <a:ext cx="2476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74624" y="2036763"/>
          <a:ext cx="352488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9" imgW="2286000" imgH="228600" progId="Equation.KSEE3">
                  <p:embed/>
                </p:oleObj>
              </mc:Choice>
              <mc:Fallback>
                <p:oleObj name="" r:id="rId9" imgW="2286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74624" y="2036763"/>
                        <a:ext cx="352488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8688" y="6231890"/>
          <a:ext cx="254444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1" imgW="1651000" imgH="279400" progId="Equation.KSEE3">
                  <p:embed/>
                </p:oleObj>
              </mc:Choice>
              <mc:Fallback>
                <p:oleObj name="" r:id="rId11" imgW="1651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8688" y="6231890"/>
                        <a:ext cx="254444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452755" y="5096510"/>
            <a:ext cx="4654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从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取出，放入</a:t>
            </a:r>
            <a:r>
              <a:rPr lang="en-US" altLang="zh-CN" sz="1800" b="1">
                <a:sym typeface="+mn-ea"/>
              </a:rPr>
              <a:t>closedlist</a:t>
            </a:r>
            <a:endParaRPr lang="en-US" altLang="zh-CN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计算中心点周围</a:t>
            </a:r>
            <a:r>
              <a:rPr lang="en-US" altLang="zh-CN" sz="1800" b="1">
                <a:sym typeface="+mn-ea"/>
              </a:rPr>
              <a:t>8</a:t>
            </a:r>
            <a:r>
              <a:rPr lang="zh-CN" altLang="en-US" sz="1800" b="1">
                <a:sym typeface="+mn-ea"/>
              </a:rPr>
              <a:t>个点，</a:t>
            </a:r>
            <a:r>
              <a:rPr lang="en-US" sz="1800" b="1">
                <a:sym typeface="+mn-ea"/>
              </a:rPr>
              <a:t>F = G + H</a:t>
            </a:r>
            <a:endParaRPr lang="zh-CN" altLang="en-US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若点已存在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，取实际路程</a:t>
            </a:r>
            <a:r>
              <a:rPr lang="en-US" altLang="zh-CN" sz="1800" b="1">
                <a:sym typeface="+mn-ea"/>
              </a:rPr>
              <a:t>G</a:t>
            </a:r>
            <a:r>
              <a:rPr lang="zh-CN" altLang="en-US" sz="1800" b="1">
                <a:sym typeface="+mn-ea"/>
              </a:rPr>
              <a:t>小的方案</a:t>
            </a:r>
            <a:endParaRPr lang="zh-CN" altLang="en-US" sz="1800" b="1">
              <a:sym typeface="+mn-ea"/>
            </a:endParaRPr>
          </a:p>
        </p:txBody>
      </p: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5338" y="1660525"/>
          <a:ext cx="50673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13" imgW="254000" imgH="228600" progId="Equation.KSEE3">
                  <p:embed/>
                </p:oleObj>
              </mc:Choice>
              <mc:Fallback>
                <p:oleObj name="" r:id="rId13" imgW="2540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05338" y="1660525"/>
                        <a:ext cx="50673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959100" y="3335020"/>
            <a:ext cx="3429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46060" y="2864803"/>
          <a:ext cx="3094990" cy="121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1816100" imgH="711200" progId="Equation.KSEE3">
                  <p:embed/>
                </p:oleObj>
              </mc:Choice>
              <mc:Fallback>
                <p:oleObj name="" r:id="rId15" imgW="18161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46060" y="2864803"/>
                        <a:ext cx="3094990" cy="1214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137"/>
</p:tagLst>
</file>

<file path=ppt/theme/theme1.xml><?xml version="1.0" encoding="utf-8"?>
<a:theme xmlns:a="http://schemas.openxmlformats.org/drawingml/2006/main" name="Office Theme">
  <a:themeElements>
    <a:clrScheme name="自定义 293">
      <a:dk1>
        <a:sysClr val="windowText" lastClr="000000"/>
      </a:dk1>
      <a:lt1>
        <a:sysClr val="window" lastClr="FFFFFF"/>
      </a:lt1>
      <a:dk2>
        <a:srgbClr val="E56B00"/>
      </a:dk2>
      <a:lt2>
        <a:srgbClr val="E7E6E6"/>
      </a:lt2>
      <a:accent1>
        <a:srgbClr val="E56B00"/>
      </a:accent1>
      <a:accent2>
        <a:srgbClr val="BFBFBF"/>
      </a:accent2>
      <a:accent3>
        <a:srgbClr val="E56B00"/>
      </a:accent3>
      <a:accent4>
        <a:srgbClr val="BFBFBF"/>
      </a:accent4>
      <a:accent5>
        <a:srgbClr val="E56B00"/>
      </a:accent5>
      <a:accent6>
        <a:srgbClr val="BFBFBF"/>
      </a:accent6>
      <a:hlink>
        <a:srgbClr val="E56B0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B549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1460</Words>
  <Application>WPS 演示</Application>
  <PresentationFormat>自定义</PresentationFormat>
  <Paragraphs>140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</vt:i4>
      </vt:variant>
      <vt:variant>
        <vt:lpstr>幻灯片标题</vt:lpstr>
      </vt:variant>
      <vt:variant>
        <vt:i4>15</vt:i4>
      </vt:variant>
    </vt:vector>
  </HeadingPairs>
  <TitlesOfParts>
    <vt:vector size="63" baseType="lpstr">
      <vt:lpstr>Arial</vt:lpstr>
      <vt:lpstr>宋体</vt:lpstr>
      <vt:lpstr>Wingdings</vt:lpstr>
      <vt:lpstr>Calibri</vt:lpstr>
      <vt:lpstr>印品黑体</vt:lpstr>
      <vt:lpstr>黑体</vt:lpstr>
      <vt:lpstr>微软雅黑</vt:lpstr>
      <vt:lpstr>思源黑体 CN Regular</vt:lpstr>
      <vt:lpstr>思源黑体 CN Medium</vt:lpstr>
      <vt:lpstr>Arial Unicode MS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bt1137</dc:title>
  <dc:creator/>
  <cp:lastModifiedBy>29113</cp:lastModifiedBy>
  <cp:revision>35</cp:revision>
  <dcterms:created xsi:type="dcterms:W3CDTF">2017-02-19T09:39:00Z</dcterms:created>
  <dcterms:modified xsi:type="dcterms:W3CDTF">2021-03-05T08:11:55Z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