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8240" r:id="rId3"/>
    <p:sldId id="8515" r:id="rId5"/>
    <p:sldId id="8533" r:id="rId6"/>
    <p:sldId id="8538" r:id="rId7"/>
    <p:sldId id="8539" r:id="rId8"/>
    <p:sldId id="8543" r:id="rId9"/>
    <p:sldId id="8544" r:id="rId10"/>
    <p:sldId id="8546" r:id="rId11"/>
    <p:sldId id="8547" r:id="rId12"/>
    <p:sldId id="8536" r:id="rId13"/>
    <p:sldId id="8550" r:id="rId14"/>
    <p:sldId id="8455" r:id="rId15"/>
  </p:sldIdLst>
  <p:sldSz cx="12858750" cy="7232650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8BC"/>
    <a:srgbClr val="0B5490"/>
    <a:srgbClr val="BABABA"/>
    <a:srgbClr val="1A284D"/>
    <a:srgbClr val="AACD06"/>
    <a:srgbClr val="EE7C18"/>
    <a:srgbClr val="953423"/>
    <a:srgbClr val="622115"/>
    <a:srgbClr val="F4C73A"/>
    <a:srgbClr val="00A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5338" autoAdjust="0"/>
  </p:normalViewPr>
  <p:slideViewPr>
    <p:cSldViewPr>
      <p:cViewPr varScale="1">
        <p:scale>
          <a:sx n="59" d="100"/>
          <a:sy n="59" d="100"/>
        </p:scale>
        <p:origin x="60" y="1050"/>
      </p:cViewPr>
      <p:guideLst>
        <p:guide orient="horz" pos="400"/>
        <p:guide orient="horz" pos="4172"/>
        <p:guide pos="4009"/>
        <p:guide pos="550"/>
        <p:guide pos="7505"/>
        <p:guide pos="680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>
                <a:latin typeface="印品黑体" panose="00000500000000000000" pitchFamily="2" charset="-122"/>
              </a:rPr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>
                <a:latin typeface="印品黑体" panose="00000500000000000000" pitchFamily="2" charset="-122"/>
              </a:rPr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fld id="{418F03C3-53C1-4F10-8DAF-D1F318E96C6E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7" y="2246811"/>
            <a:ext cx="10929938" cy="155033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4" y="4098501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0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0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0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0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1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21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84A00-30C6-466E-9EE6-88B0CF2978B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324DE-58E6-4814-984F-6415033193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2938" y="6703596"/>
            <a:ext cx="3000375" cy="385072"/>
          </a:xfrm>
          <a:prstGeom prst="rect">
            <a:avLst/>
          </a:prstGeom>
        </p:spPr>
        <p:txBody>
          <a:bodyPr/>
          <a:lstStyle/>
          <a:p>
            <a:fld id="{3B085A59-86F2-4C02-8690-E4DB74BCA7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3407" y="6703596"/>
            <a:ext cx="4071937" cy="38507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5438" y="6703596"/>
            <a:ext cx="3000375" cy="385072"/>
          </a:xfrm>
          <a:prstGeom prst="rect">
            <a:avLst/>
          </a:prstGeom>
        </p:spPr>
        <p:txBody>
          <a:bodyPr/>
          <a:lstStyle/>
          <a:p>
            <a:fld id="{1987E667-AB9D-401A-9E25-1A5C32FE2F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印品黑体" panose="00000500000000000000" pitchFamily="2" charset="-122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27.png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4" Type="http://schemas.openxmlformats.org/officeDocument/2006/relationships/notesSlide" Target="../notesSlides/notesSlide10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5.pn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8.png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png"/><Relationship Id="rId18" Type="http://schemas.openxmlformats.org/officeDocument/2006/relationships/notesSlide" Target="../notesSlides/notesSlide5.xml"/><Relationship Id="rId17" Type="http://schemas.openxmlformats.org/officeDocument/2006/relationships/vmlDrawing" Target="../drawings/vmlDrawing2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5.wmf"/><Relationship Id="rId14" Type="http://schemas.openxmlformats.org/officeDocument/2006/relationships/oleObject" Target="../embeddings/oleObject6.bin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3.png"/><Relationship Id="rId13" Type="http://schemas.openxmlformats.org/officeDocument/2006/relationships/notesSlide" Target="../notesSlides/notesSlide6.xml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22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3.png"/><Relationship Id="rId13" Type="http://schemas.openxmlformats.org/officeDocument/2006/relationships/notesSlide" Target="../notesSlides/notesSlide7.xml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26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3.png"/><Relationship Id="rId13" Type="http://schemas.openxmlformats.org/officeDocument/2006/relationships/notesSlide" Target="../notesSlides/notesSlide8.xml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7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30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3.png"/><Relationship Id="rId13" Type="http://schemas.openxmlformats.org/officeDocument/2006/relationships/notesSlide" Target="../notesSlides/notesSlide9.xml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 vi 视觉通知及要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5090" y="0"/>
            <a:ext cx="12127865" cy="6329680"/>
          </a:xfrm>
          <a:prstGeom prst="rect">
            <a:avLst/>
          </a:prstGeom>
        </p:spPr>
      </p:pic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5421263" y="2960702"/>
            <a:ext cx="7725817" cy="182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全局路径规划</a:t>
            </a:r>
            <a:endParaRPr lang="zh-CN" altLang="en-US" sz="54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54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——Dijkstra</a:t>
            </a:r>
            <a:r>
              <a:rPr lang="zh-CN" altLang="en-US" sz="54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算法</a:t>
            </a:r>
            <a:endParaRPr lang="zh-CN" altLang="en-US" sz="54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5421263" y="5848573"/>
            <a:ext cx="72521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rPr>
              <a:t>东莞市微宏智能科技有限公司</a:t>
            </a:r>
            <a:endParaRPr lang="zh-CN" altLang="en-US" sz="16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372745" y="359410"/>
            <a:ext cx="5175885" cy="282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sz="5400" b="1">
                <a:solidFill>
                  <a:schemeClr val="bg1"/>
                </a:solidFill>
                <a:latin typeface="华康黑体W5(P)" panose="020B0500000000000000" charset="-122"/>
                <a:ea typeface="华康黑体W5(P)" panose="020B0500000000000000" charset="-122"/>
                <a:cs typeface="Arial" panose="020B0604020202020204" pitchFamily="34" charset="0"/>
              </a:rPr>
              <a:t>WHEELTEC</a:t>
            </a:r>
            <a:endParaRPr lang="en-US" sz="5400" b="1">
              <a:solidFill>
                <a:schemeClr val="bg1"/>
              </a:solidFill>
              <a:latin typeface="华康黑体W5(P)" panose="020B0500000000000000" charset="-122"/>
              <a:ea typeface="华康黑体W5(P)" panose="020B0500000000000000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5400" b="1">
                <a:solidFill>
                  <a:schemeClr val="bg1"/>
                </a:solidFill>
                <a:latin typeface="华康黑体W5(P)" panose="020B0500000000000000" charset="-122"/>
                <a:ea typeface="华康黑体W5(P)" panose="020B0500000000000000" charset="-122"/>
                <a:cs typeface="Arial" panose="020B0604020202020204" pitchFamily="34" charset="0"/>
              </a:rPr>
              <a:t>INTELLIGENT</a:t>
            </a:r>
            <a:endParaRPr lang="en-US" sz="5400" b="1">
              <a:solidFill>
                <a:schemeClr val="bg1"/>
              </a:solidFill>
              <a:latin typeface="华康黑体W5(P)" panose="020B0500000000000000" charset="-122"/>
              <a:ea typeface="华康黑体W5(P)" panose="020B0500000000000000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5400" dirty="0">
                <a:solidFill>
                  <a:schemeClr val="bg1"/>
                </a:solidFill>
                <a:latin typeface="华康黑体W5(P)" panose="020B0500000000000000" charset="-122"/>
                <a:ea typeface="华康黑体W5(P)" panose="020B0500000000000000" charset="-122"/>
                <a:cs typeface="Arial" panose="020B0604020202020204" pitchFamily="34" charset="0"/>
              </a:rPr>
              <a:t>TECHNOLOYG</a:t>
            </a:r>
            <a:endParaRPr lang="en-US" altLang="zh-CN" sz="5400" dirty="0">
              <a:solidFill>
                <a:schemeClr val="bg1"/>
              </a:solidFill>
              <a:latin typeface="华康黑体W5(P)" panose="020B0500000000000000" charset="-122"/>
              <a:ea typeface="华康黑体W5(P)" panose="020B0500000000000000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8255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621030" y="1176020"/>
            <a:ext cx="1402080" cy="1248410"/>
            <a:chOff x="2865" y="3893"/>
            <a:chExt cx="2208" cy="196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5" y="3893"/>
              <a:ext cx="2209" cy="1966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3208" y="4108"/>
              <a:ext cx="1588" cy="14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B549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252470" y="1181100"/>
            <a:ext cx="1122680" cy="1271270"/>
            <a:chOff x="15727" y="3872"/>
            <a:chExt cx="1768" cy="2002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27" y="3872"/>
              <a:ext cx="1769" cy="2003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15928" y="3976"/>
              <a:ext cx="1351" cy="13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B549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542915" y="1108075"/>
            <a:ext cx="1510030" cy="1417320"/>
            <a:chOff x="4327" y="3642"/>
            <a:chExt cx="2378" cy="223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7" y="3642"/>
              <a:ext cx="2378" cy="2233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023" y="4578"/>
              <a:ext cx="1148" cy="114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B549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038465" y="1056005"/>
            <a:ext cx="1559560" cy="1449070"/>
            <a:chOff x="5051" y="3488"/>
            <a:chExt cx="2456" cy="2282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51" y="3488"/>
              <a:ext cx="2456" cy="2282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5372" y="4060"/>
              <a:ext cx="1342" cy="11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B549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632440" y="1101090"/>
            <a:ext cx="1691640" cy="1432560"/>
            <a:chOff x="4183" y="3842"/>
            <a:chExt cx="2664" cy="225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83" y="3842"/>
              <a:ext cx="2664" cy="2256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5270" y="4371"/>
              <a:ext cx="1169" cy="11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B549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02615" y="3914775"/>
            <a:ext cx="1668780" cy="1562100"/>
            <a:chOff x="4218" y="3582"/>
            <a:chExt cx="2628" cy="246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8" y="3582"/>
              <a:ext cx="2629" cy="2461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4457" y="3697"/>
              <a:ext cx="1241" cy="12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B549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66415" y="3914775"/>
            <a:ext cx="1575435" cy="156273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707765" y="4067810"/>
            <a:ext cx="782320" cy="8001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B549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2915" y="3914775"/>
            <a:ext cx="1699260" cy="148717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6270625" y="4530090"/>
            <a:ext cx="782320" cy="8001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B549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73060" y="3831590"/>
            <a:ext cx="1535430" cy="149860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8110855" y="4512945"/>
            <a:ext cx="782320" cy="7454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B549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09580" y="3777615"/>
            <a:ext cx="1736725" cy="176149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11086465" y="3914775"/>
            <a:ext cx="782320" cy="7454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B549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1145" y="6136005"/>
            <a:ext cx="12781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ym typeface="+mn-ea"/>
              </a:rPr>
              <a:t>………………</a:t>
            </a:r>
            <a:r>
              <a:rPr lang="zh-CN" altLang="en-US" sz="2400" b="1">
                <a:sym typeface="+mn-ea"/>
              </a:rPr>
              <a:t>重复步骤</a:t>
            </a:r>
            <a:endParaRPr lang="zh-CN" altLang="en-US" sz="24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80010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1615" y="771525"/>
            <a:ext cx="1971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伪代码</a:t>
            </a:r>
            <a:r>
              <a:rPr lang="zh-CN" altLang="en-US" sz="3600" b="1"/>
              <a:t>：</a:t>
            </a:r>
            <a:endParaRPr lang="zh-CN" altLang="en-US" sz="3600" b="1"/>
          </a:p>
        </p:txBody>
      </p:sp>
      <p:sp>
        <p:nvSpPr>
          <p:cNvPr id="7" name="文本框 6"/>
          <p:cNvSpPr txBox="1"/>
          <p:nvPr/>
        </p:nvSpPr>
        <p:spPr>
          <a:xfrm>
            <a:off x="1934210" y="1416685"/>
            <a:ext cx="886079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获取起点坐标、目标点坐标，把</a:t>
            </a:r>
            <a:r>
              <a:rPr lang="zh-CN" altLang="en-US" sz="2000">
                <a:sym typeface="+mn-ea"/>
              </a:rPr>
              <a:t>起点放进</a:t>
            </a:r>
            <a:r>
              <a:rPr lang="en-US" altLang="zh-CN" sz="2000">
                <a:sym typeface="+mn-ea"/>
              </a:rPr>
              <a:t>openlist</a:t>
            </a:r>
            <a:endParaRPr lang="zh-CN" altLang="en-US" sz="2000"/>
          </a:p>
          <a:p>
            <a:r>
              <a:rPr lang="en-US" altLang="zh-CN" sz="2000"/>
              <a:t>while (</a:t>
            </a:r>
            <a:r>
              <a:rPr lang="en-US" altLang="zh-CN" sz="2000">
                <a:sym typeface="+mn-ea"/>
              </a:rPr>
              <a:t>openlist</a:t>
            </a:r>
            <a:r>
              <a:rPr lang="zh-CN" altLang="en-US" sz="2000">
                <a:sym typeface="+mn-ea"/>
              </a:rPr>
              <a:t>不为空列表</a:t>
            </a:r>
            <a:r>
              <a:rPr lang="en-US" altLang="zh-CN" sz="2000"/>
              <a:t>)</a:t>
            </a:r>
            <a:endParaRPr lang="zh-CN" altLang="en-US" sz="2000"/>
          </a:p>
          <a:p>
            <a:r>
              <a:rPr lang="en-US" altLang="zh-CN" sz="2000"/>
              <a:t>{	</a:t>
            </a:r>
            <a:r>
              <a:rPr lang="zh-CN" altLang="en-US" sz="2000"/>
              <a:t>取</a:t>
            </a:r>
            <a:r>
              <a:rPr lang="en-US" altLang="zh-CN" sz="2000"/>
              <a:t>openlist</a:t>
            </a:r>
            <a:r>
              <a:rPr lang="zh-CN" altLang="en-US" sz="2000"/>
              <a:t>中路程最小的点为中心点，从</a:t>
            </a:r>
            <a:r>
              <a:rPr lang="en-US" altLang="zh-CN" sz="2000"/>
              <a:t>openlist</a:t>
            </a:r>
            <a:r>
              <a:rPr lang="zh-CN" altLang="en-US" sz="2000"/>
              <a:t>剔除，放入</a:t>
            </a:r>
            <a:r>
              <a:rPr lang="en-US" altLang="zh-CN" sz="2000"/>
              <a:t>closedlist</a:t>
            </a:r>
            <a:endParaRPr lang="zh-CN" altLang="en-US" sz="2000"/>
          </a:p>
          <a:p>
            <a:r>
              <a:rPr lang="en-US" altLang="zh-CN" sz="2000"/>
              <a:t>	if (</a:t>
            </a:r>
            <a:r>
              <a:rPr lang="zh-CN" altLang="en-US" sz="2000"/>
              <a:t>中心点是目标点</a:t>
            </a:r>
            <a:r>
              <a:rPr lang="en-US" altLang="zh-CN" sz="2000"/>
              <a:t>)</a:t>
            </a:r>
            <a:endParaRPr lang="zh-CN" altLang="en-US" sz="2000"/>
          </a:p>
          <a:p>
            <a:r>
              <a:rPr lang="en-US" altLang="zh-CN" sz="2000"/>
              <a:t>		{</a:t>
            </a:r>
            <a:r>
              <a:rPr lang="zh-CN" altLang="en-US" sz="2000"/>
              <a:t>从目标点开始通过父节点反推，提取出路径，</a:t>
            </a:r>
            <a:r>
              <a:rPr lang="en-US" altLang="zh-CN" sz="2000"/>
              <a:t>break</a:t>
            </a:r>
            <a:r>
              <a:rPr lang="zh-CN" altLang="en-US" sz="2000"/>
              <a:t>跳出循环</a:t>
            </a:r>
            <a:r>
              <a:rPr lang="en-US" altLang="zh-CN" sz="2000"/>
              <a:t>}</a:t>
            </a:r>
            <a:endParaRPr lang="en-US" altLang="zh-CN" sz="2000"/>
          </a:p>
          <a:p>
            <a:r>
              <a:rPr lang="en-US" altLang="zh-CN" sz="2000"/>
              <a:t>	else</a:t>
            </a:r>
            <a:br>
              <a:rPr lang="en-US" altLang="zh-CN" sz="2000"/>
            </a:br>
            <a:r>
              <a:rPr lang="en-US" altLang="zh-CN" sz="2000"/>
              <a:t>		{</a:t>
            </a:r>
            <a:r>
              <a:rPr lang="zh-CN" altLang="en-US" sz="2000"/>
              <a:t>遍历相邻的八个点</a:t>
            </a:r>
            <a:endParaRPr lang="zh-CN" altLang="en-US" sz="2000"/>
          </a:p>
          <a:p>
            <a:r>
              <a:rPr lang="en-US" altLang="zh-CN" sz="2000"/>
              <a:t>			{</a:t>
            </a:r>
            <a:r>
              <a:rPr lang="en-US" altLang="zh-CN" sz="2000">
                <a:sym typeface="+mn-ea"/>
              </a:rPr>
              <a:t>if(</a:t>
            </a:r>
            <a:r>
              <a:rPr lang="zh-CN" altLang="en-US" sz="2000">
                <a:sym typeface="+mn-ea"/>
              </a:rPr>
              <a:t>点已存在</a:t>
            </a:r>
            <a:r>
              <a:rPr lang="en-US" altLang="zh-CN" sz="2000">
                <a:sym typeface="+mn-ea"/>
              </a:rPr>
              <a:t>closedlist</a:t>
            </a:r>
            <a:r>
              <a:rPr lang="zh-CN" altLang="en-US" sz="2000">
                <a:sym typeface="+mn-ea"/>
              </a:rPr>
              <a:t>中  </a:t>
            </a:r>
            <a:r>
              <a:rPr lang="en-US" altLang="zh-CN" sz="2000">
                <a:sym typeface="+mn-ea"/>
              </a:rPr>
              <a:t>or  </a:t>
            </a:r>
            <a:r>
              <a:rPr lang="zh-CN" altLang="en-US" sz="2000">
                <a:sym typeface="+mn-ea"/>
              </a:rPr>
              <a:t>遇到障碍物 </a:t>
            </a:r>
            <a:r>
              <a:rPr lang="en-US" altLang="zh-CN" sz="2000">
                <a:sym typeface="+mn-ea"/>
              </a:rPr>
              <a:t>)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				{</a:t>
            </a:r>
            <a:r>
              <a:rPr lang="zh-CN" altLang="en-US" sz="2000">
                <a:sym typeface="+mn-ea"/>
              </a:rPr>
              <a:t>跳过，不计算这个点</a:t>
            </a:r>
            <a:r>
              <a:rPr lang="en-US" altLang="zh-CN" sz="2000">
                <a:sym typeface="+mn-ea"/>
              </a:rPr>
              <a:t>}</a:t>
            </a:r>
            <a:endParaRPr lang="zh-CN" altLang="en-US" sz="2000"/>
          </a:p>
          <a:p>
            <a:r>
              <a:rPr lang="en-US" altLang="zh-CN" sz="2000"/>
              <a:t>			else</a:t>
            </a:r>
            <a:endParaRPr lang="en-US" altLang="zh-CN" sz="2000"/>
          </a:p>
          <a:p>
            <a:r>
              <a:rPr lang="en-US" altLang="zh-CN" sz="2000"/>
              <a:t>				{</a:t>
            </a:r>
            <a:r>
              <a:rPr lang="zh-CN" altLang="en-US" sz="2000"/>
              <a:t>累计</a:t>
            </a:r>
            <a:r>
              <a:rPr lang="zh-CN" altLang="en-US" sz="2000"/>
              <a:t>路径</a:t>
            </a:r>
            <a:endParaRPr lang="en-US" altLang="zh-CN" sz="2000"/>
          </a:p>
          <a:p>
            <a:r>
              <a:rPr lang="en-US" altLang="zh-CN" sz="2000"/>
              <a:t>				if(</a:t>
            </a:r>
            <a:r>
              <a:rPr lang="zh-CN" altLang="en-US" sz="2000"/>
              <a:t>点已存在</a:t>
            </a:r>
            <a:r>
              <a:rPr lang="en-US" altLang="zh-CN" sz="2000"/>
              <a:t>openlist</a:t>
            </a:r>
            <a:r>
              <a:rPr lang="zh-CN" altLang="en-US" sz="2000"/>
              <a:t>中</a:t>
            </a:r>
            <a:r>
              <a:rPr lang="en-US" altLang="zh-CN" sz="2000"/>
              <a:t>)</a:t>
            </a:r>
            <a:endParaRPr lang="en-US" altLang="zh-CN" sz="2000"/>
          </a:p>
          <a:p>
            <a:r>
              <a:rPr lang="en-US" altLang="zh-CN" sz="2000"/>
              <a:t>					if(</a:t>
            </a:r>
            <a:r>
              <a:rPr lang="zh-CN" altLang="en-US" sz="2000"/>
              <a:t>累计路程</a:t>
            </a:r>
            <a:r>
              <a:rPr lang="en-US" altLang="zh-CN" sz="2000"/>
              <a:t>&lt;</a:t>
            </a:r>
            <a:r>
              <a:rPr lang="zh-CN" altLang="en-US" sz="2000"/>
              <a:t>原来记录的路程</a:t>
            </a:r>
            <a:r>
              <a:rPr lang="en-US" altLang="zh-CN" sz="2000"/>
              <a:t>)</a:t>
            </a:r>
            <a:endParaRPr lang="en-US" altLang="zh-CN" sz="2000"/>
          </a:p>
          <a:p>
            <a:r>
              <a:rPr lang="en-US" altLang="zh-CN" sz="2000"/>
              <a:t>						{</a:t>
            </a:r>
            <a:r>
              <a:rPr lang="zh-CN" altLang="en-US" sz="2000"/>
              <a:t>替换数据</a:t>
            </a:r>
            <a:r>
              <a:rPr lang="en-US" altLang="zh-CN" sz="2000"/>
              <a:t>}</a:t>
            </a:r>
            <a:endParaRPr lang="en-US" altLang="zh-CN" sz="2000"/>
          </a:p>
          <a:p>
            <a:r>
              <a:rPr lang="en-US" altLang="zh-CN" sz="2000"/>
              <a:t>				else {</a:t>
            </a:r>
            <a:r>
              <a:rPr lang="zh-CN" altLang="en-US" sz="2000"/>
              <a:t>加入</a:t>
            </a:r>
            <a:r>
              <a:rPr lang="en-US" altLang="zh-CN" sz="2000">
                <a:sym typeface="+mn-ea"/>
              </a:rPr>
              <a:t>openlist</a:t>
            </a:r>
            <a:r>
              <a:rPr lang="en-US" altLang="zh-CN" sz="2000"/>
              <a:t>}</a:t>
            </a:r>
            <a:endParaRPr lang="en-US" altLang="zh-CN" sz="2000"/>
          </a:p>
          <a:p>
            <a:r>
              <a:rPr lang="en-US" altLang="zh-CN" sz="2000"/>
              <a:t>			}</a:t>
            </a:r>
            <a:endParaRPr lang="en-US" altLang="zh-CN" sz="2000"/>
          </a:p>
          <a:p>
            <a:r>
              <a:rPr lang="en-US" altLang="zh-CN" sz="2000"/>
              <a:t>		openlist</a:t>
            </a:r>
            <a:r>
              <a:rPr lang="zh-CN" altLang="en-US" sz="2000"/>
              <a:t>从小到大排序</a:t>
            </a:r>
            <a:endParaRPr lang="en-US" altLang="zh-CN" sz="2000"/>
          </a:p>
          <a:p>
            <a:r>
              <a:rPr lang="en-US" altLang="zh-CN" sz="2000"/>
              <a:t>	}</a:t>
            </a:r>
            <a:endParaRPr lang="en-US" altLang="zh-CN" sz="2000"/>
          </a:p>
          <a:p>
            <a:r>
              <a:rPr lang="en-US" altLang="zh-CN" sz="2000"/>
              <a:t>}</a:t>
            </a: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 vi 视觉通知及要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27865" cy="6329680"/>
          </a:xfrm>
          <a:prstGeom prst="rect">
            <a:avLst/>
          </a:prstGeom>
        </p:spPr>
      </p:pic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372745" y="359410"/>
            <a:ext cx="5175885" cy="282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sz="5400" b="1">
                <a:solidFill>
                  <a:schemeClr val="bg1"/>
                </a:solidFill>
                <a:latin typeface="华康黑体W5(P)" panose="020B0500000000000000" charset="-122"/>
                <a:ea typeface="华康黑体W5(P)" panose="020B0500000000000000" charset="-122"/>
                <a:cs typeface="Arial" panose="020B0604020202020204" pitchFamily="34" charset="0"/>
              </a:rPr>
              <a:t>WHEELTEC</a:t>
            </a:r>
            <a:endParaRPr lang="en-US" sz="5400" b="1">
              <a:solidFill>
                <a:schemeClr val="bg1"/>
              </a:solidFill>
              <a:latin typeface="华康黑体W5(P)" panose="020B0500000000000000" charset="-122"/>
              <a:ea typeface="华康黑体W5(P)" panose="020B0500000000000000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5400" b="1">
                <a:solidFill>
                  <a:schemeClr val="bg1"/>
                </a:solidFill>
                <a:latin typeface="华康黑体W5(P)" panose="020B0500000000000000" charset="-122"/>
                <a:ea typeface="华康黑体W5(P)" panose="020B0500000000000000" charset="-122"/>
                <a:cs typeface="Arial" panose="020B0604020202020204" pitchFamily="34" charset="0"/>
              </a:rPr>
              <a:t>INTELLIGENT</a:t>
            </a:r>
            <a:endParaRPr lang="en-US" sz="5400" b="1">
              <a:solidFill>
                <a:schemeClr val="bg1"/>
              </a:solidFill>
              <a:latin typeface="华康黑体W5(P)" panose="020B0500000000000000" charset="-122"/>
              <a:ea typeface="华康黑体W5(P)" panose="020B0500000000000000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5400" dirty="0">
                <a:solidFill>
                  <a:schemeClr val="bg1"/>
                </a:solidFill>
                <a:latin typeface="华康黑体W5(P)" panose="020B0500000000000000" charset="-122"/>
                <a:ea typeface="华康黑体W5(P)" panose="020B0500000000000000" charset="-122"/>
                <a:cs typeface="Arial" panose="020B0604020202020204" pitchFamily="34" charset="0"/>
              </a:rPr>
              <a:t>TECHNOLOYG</a:t>
            </a:r>
            <a:endParaRPr lang="en-US" altLang="zh-CN" sz="5400" dirty="0">
              <a:solidFill>
                <a:schemeClr val="bg1"/>
              </a:solidFill>
              <a:latin typeface="华康黑体W5(P)" panose="020B0500000000000000" charset="-122"/>
              <a:ea typeface="华康黑体W5(P)" panose="020B0500000000000000" charset="-122"/>
              <a:cs typeface="Arial" panose="020B0604020202020204" pitchFamily="34" charset="0"/>
            </a:endParaRP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5421263" y="2960702"/>
            <a:ext cx="7725817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6400" b="1">
                <a:solidFill>
                  <a:schemeClr val="bg1"/>
                </a:solidFill>
                <a:latin typeface="华康黑体W5(P)" panose="020B0500000000000000" charset="-122"/>
                <a:ea typeface="华康黑体W5(P)" panose="020B0500000000000000" charset="-122"/>
                <a:cs typeface="Arial" panose="020B0604020202020204" pitchFamily="34" charset="0"/>
              </a:rPr>
              <a:t>THANK YOU</a:t>
            </a:r>
            <a:endParaRPr lang="en-US" altLang="zh-CN" sz="6400" b="1" dirty="0">
              <a:solidFill>
                <a:schemeClr val="bg1"/>
              </a:solidFill>
              <a:latin typeface="华康黑体W5(P)" panose="020B0500000000000000" charset="-122"/>
              <a:ea typeface="华康黑体W5(P)" panose="020B0500000000000000" charset="-122"/>
              <a:cs typeface="Arial" panose="020B0604020202020204" pitchFamily="34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5433690" y="3976618"/>
            <a:ext cx="72521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800" spc="-15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感谢聆听，批评指导</a:t>
            </a:r>
            <a:endParaRPr lang="zh-CN" altLang="en-US" sz="2800" spc="-15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5421263" y="5848573"/>
            <a:ext cx="72521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rPr>
              <a:t>东莞市微宏智能科技有限公司</a:t>
            </a:r>
            <a:endParaRPr lang="zh-CN" altLang="en-US" sz="16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8255"/>
            <a:ext cx="12959715" cy="7249795"/>
            <a:chOff x="0" y="-13"/>
            <a:chExt cx="20409" cy="1141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1615" y="1058545"/>
            <a:ext cx="6561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Dijkstra</a:t>
            </a:r>
            <a:r>
              <a:rPr lang="zh-CN" altLang="en-US" sz="2800" b="1"/>
              <a:t>算法效果图</a:t>
            </a:r>
            <a:r>
              <a:rPr lang="en-US" altLang="zh-CN" sz="2800" b="1"/>
              <a:t>——</a:t>
            </a:r>
            <a:r>
              <a:rPr lang="zh-CN" altLang="en-US" sz="2800" b="1"/>
              <a:t>广度优先</a:t>
            </a:r>
            <a:endParaRPr lang="zh-CN" altLang="en-US" sz="2800" b="1"/>
          </a:p>
        </p:txBody>
      </p:sp>
      <p:pic>
        <p:nvPicPr>
          <p:cNvPr id="2" name="图片 1" descr="dijk"/>
          <p:cNvPicPr>
            <a:picLocks noChangeAspect="1"/>
          </p:cNvPicPr>
          <p:nvPr/>
        </p:nvPicPr>
        <p:blipFill>
          <a:blip r:embed="rId3"/>
          <a:srcRect t="2740" b="48948"/>
          <a:stretch>
            <a:fillRect/>
          </a:stretch>
        </p:blipFill>
        <p:spPr>
          <a:xfrm>
            <a:off x="6352540" y="1702435"/>
            <a:ext cx="6353175" cy="43440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1703070"/>
            <a:ext cx="5546725" cy="4343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2900" y="6304915"/>
            <a:ext cx="5582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需要下载</a:t>
            </a:r>
            <a:r>
              <a:rPr lang="en-US" altLang="zh-CN"/>
              <a:t>pygame</a:t>
            </a:r>
            <a:endParaRPr lang="en-US" altLang="zh-CN"/>
          </a:p>
          <a:p>
            <a:r>
              <a:rPr lang="en-US" altLang="zh-CN"/>
              <a:t>Ubuntu</a:t>
            </a:r>
            <a:r>
              <a:rPr lang="zh-CN" altLang="en-US"/>
              <a:t>：sudo apt-get install python-pygame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1615" y="771525"/>
            <a:ext cx="6561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Dijkstra</a:t>
            </a:r>
            <a:r>
              <a:rPr lang="zh-CN" altLang="en-US" sz="3600" b="1"/>
              <a:t>算法过程讲解：</a:t>
            </a:r>
            <a:endParaRPr lang="zh-CN" alt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221615" y="1791970"/>
            <a:ext cx="82296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基本思想：由近到远把所有点的最短路径算出来</a:t>
            </a:r>
            <a:endParaRPr lang="zh-CN" altLang="en-US" sz="2800" b="1"/>
          </a:p>
          <a:p>
            <a:endParaRPr lang="zh-CN" altLang="en-US" sz="2800" b="1"/>
          </a:p>
          <a:p>
            <a:r>
              <a:rPr lang="zh-CN" altLang="en-US" sz="2800" b="1"/>
              <a:t>情景假设：从起点开始</a:t>
            </a:r>
            <a:endParaRPr lang="zh-CN" altLang="en-US" sz="2800" b="1"/>
          </a:p>
          <a:p>
            <a:r>
              <a:rPr lang="en-US" altLang="zh-CN" sz="2800" b="1"/>
              <a:t>1.</a:t>
            </a:r>
            <a:r>
              <a:rPr lang="zh-CN" altLang="en-US" sz="2800" b="1"/>
              <a:t>每次走一格，不能跨格</a:t>
            </a:r>
            <a:endParaRPr lang="zh-CN" altLang="en-US" sz="2800" b="1"/>
          </a:p>
          <a:p>
            <a:r>
              <a:rPr lang="en-US" altLang="zh-CN" sz="2800" b="1"/>
              <a:t>2.</a:t>
            </a:r>
            <a:r>
              <a:rPr lang="zh-CN" altLang="en-US" sz="2800" b="1"/>
              <a:t>共有</a:t>
            </a:r>
            <a:r>
              <a:rPr lang="en-US" altLang="zh-CN" sz="2800" b="1"/>
              <a:t>8</a:t>
            </a:r>
            <a:r>
              <a:rPr lang="zh-CN" altLang="en-US" sz="2800" b="1"/>
              <a:t>个相邻栅格可以走</a:t>
            </a:r>
            <a:endParaRPr lang="zh-CN" altLang="en-US" sz="2800" b="1"/>
          </a:p>
          <a:p>
            <a:r>
              <a:rPr lang="en-US" altLang="zh-CN" sz="2800" b="1"/>
              <a:t>3.</a:t>
            </a:r>
            <a:r>
              <a:rPr lang="zh-CN" altLang="en-US" sz="2800" b="1"/>
              <a:t>若走（上</a:t>
            </a:r>
            <a:r>
              <a:rPr lang="en-US" altLang="zh-CN" sz="2800" b="1"/>
              <a:t>/</a:t>
            </a:r>
            <a:r>
              <a:rPr lang="zh-CN" altLang="en-US" sz="2800" b="1"/>
              <a:t>下</a:t>
            </a:r>
            <a:r>
              <a:rPr lang="en-US" altLang="zh-CN" sz="2800" b="1"/>
              <a:t>/</a:t>
            </a:r>
            <a:r>
              <a:rPr lang="zh-CN" altLang="en-US" sz="2800" b="1"/>
              <a:t>左</a:t>
            </a:r>
            <a:r>
              <a:rPr lang="en-US" altLang="zh-CN" sz="2800" b="1"/>
              <a:t>/</a:t>
            </a:r>
            <a:r>
              <a:rPr lang="zh-CN" altLang="en-US" sz="2800" b="1"/>
              <a:t>右）计路程为：</a:t>
            </a:r>
            <a:r>
              <a:rPr lang="en-US" altLang="zh-CN" sz="2800" b="1"/>
              <a:t>2</a:t>
            </a:r>
            <a:endParaRPr lang="en-US" altLang="zh-CN" sz="2800" b="1"/>
          </a:p>
          <a:p>
            <a:r>
              <a:rPr lang="en-US" altLang="zh-CN" sz="2800" b="1"/>
              <a:t>4.</a:t>
            </a:r>
            <a:r>
              <a:rPr lang="zh-CN" altLang="en-US" sz="2800" b="1"/>
              <a:t>若走（左上</a:t>
            </a:r>
            <a:r>
              <a:rPr lang="en-US" altLang="zh-CN" sz="2800" b="1"/>
              <a:t>/</a:t>
            </a:r>
            <a:r>
              <a:rPr lang="zh-CN" altLang="en-US" sz="2800" b="1"/>
              <a:t>左下</a:t>
            </a:r>
            <a:r>
              <a:rPr lang="en-US" altLang="zh-CN" sz="2800" b="1"/>
              <a:t>/</a:t>
            </a:r>
            <a:r>
              <a:rPr lang="zh-CN" altLang="en-US" sz="2800" b="1"/>
              <a:t>右下</a:t>
            </a:r>
            <a:r>
              <a:rPr lang="en-US" altLang="zh-CN" sz="2800" b="1"/>
              <a:t>/</a:t>
            </a:r>
            <a:r>
              <a:rPr lang="zh-CN" altLang="en-US" sz="2800" b="1"/>
              <a:t>右上）计路程为：</a:t>
            </a:r>
            <a:r>
              <a:rPr lang="en-US" altLang="zh-CN" sz="2800" b="1"/>
              <a:t>3</a:t>
            </a:r>
            <a:endParaRPr lang="en-US" altLang="zh-CN" sz="2800" b="1"/>
          </a:p>
          <a:p>
            <a:r>
              <a:rPr lang="en-US" altLang="zh-CN" sz="2800" b="1"/>
              <a:t>	</a:t>
            </a:r>
            <a:endParaRPr lang="zh-CN" altLang="en-US" sz="28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440" y="3100070"/>
            <a:ext cx="5502275" cy="4132580"/>
          </a:xfrm>
          <a:prstGeom prst="rect">
            <a:avLst/>
          </a:prstGeom>
        </p:spPr>
      </p:pic>
      <p:sp>
        <p:nvSpPr>
          <p:cNvPr id="7" name="直角三角形 6"/>
          <p:cNvSpPr/>
          <p:nvPr/>
        </p:nvSpPr>
        <p:spPr>
          <a:xfrm>
            <a:off x="9344025" y="1290955"/>
            <a:ext cx="1080135" cy="1080135"/>
          </a:xfrm>
          <a:prstGeom prst="rtTriangle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0B549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091930" y="1646555"/>
            <a:ext cx="25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758045" y="2371090"/>
            <a:ext cx="25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graphicFrame>
        <p:nvGraphicFramePr>
          <p:cNvPr id="13" name="对象 12"/>
          <p:cNvGraphicFramePr/>
          <p:nvPr/>
        </p:nvGraphicFramePr>
        <p:xfrm>
          <a:off x="9861550" y="1452880"/>
          <a:ext cx="1382395" cy="33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4" imgW="387350" imgH="297180" progId="Equation.KSEE3">
                  <p:embed/>
                </p:oleObj>
              </mc:Choice>
              <mc:Fallback>
                <p:oleObj name="" r:id="rId4" imgW="387350" imgH="29718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61550" y="1452880"/>
                        <a:ext cx="1382395" cy="33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8255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1615" y="771525"/>
            <a:ext cx="6561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Dijkstra</a:t>
            </a:r>
            <a:r>
              <a:rPr lang="zh-CN" altLang="en-US" sz="3600" b="1"/>
              <a:t>算法过程讲解：</a:t>
            </a:r>
            <a:endParaRPr lang="zh-CN" alt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221615" y="1791970"/>
            <a:ext cx="822960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5.</a:t>
            </a:r>
            <a:r>
              <a:rPr lang="zh-CN" altLang="en-US" sz="2800" b="1"/>
              <a:t>设置两个列表（或者数组</a:t>
            </a:r>
            <a:r>
              <a:rPr lang="zh-CN" altLang="en-US" sz="2800" b="1"/>
              <a:t>）</a:t>
            </a:r>
            <a:endParaRPr lang="zh-CN" altLang="en-US" sz="2800" b="1"/>
          </a:p>
          <a:p>
            <a:r>
              <a:rPr lang="en-US" altLang="zh-CN" sz="2800" b="1"/>
              <a:t>openlist=[ ]		——</a:t>
            </a:r>
            <a:r>
              <a:rPr lang="zh-CN" altLang="en-US" sz="2800" b="1"/>
              <a:t>存放待确定</a:t>
            </a:r>
            <a:r>
              <a:rPr lang="zh-CN" altLang="en-US" sz="2800" b="1">
                <a:sym typeface="+mn-ea"/>
              </a:rPr>
              <a:t>路径</a:t>
            </a:r>
            <a:r>
              <a:rPr lang="zh-CN" altLang="en-US" sz="2800" b="1"/>
              <a:t>的点</a:t>
            </a:r>
            <a:endParaRPr lang="en-US" altLang="zh-CN" sz="2800" b="1"/>
          </a:p>
          <a:p>
            <a:r>
              <a:rPr lang="en-US" altLang="zh-CN" sz="2800" b="1"/>
              <a:t>closedlist=[ ]	——</a:t>
            </a:r>
            <a:r>
              <a:rPr lang="zh-CN" altLang="en-US" sz="2800" b="1"/>
              <a:t>存放已确定路径的点</a:t>
            </a:r>
            <a:endParaRPr lang="zh-CN" altLang="en-US" sz="2800" b="1"/>
          </a:p>
          <a:p>
            <a:endParaRPr lang="zh-CN" altLang="en-US" sz="2800" b="1"/>
          </a:p>
          <a:p>
            <a:r>
              <a:rPr lang="en-US" altLang="zh-CN" sz="2800" b="1"/>
              <a:t>6.</a:t>
            </a:r>
            <a:r>
              <a:rPr lang="zh-CN" altLang="en-US" sz="2800" b="1"/>
              <a:t>每个点都记录自己的父节点，下标表示</a:t>
            </a:r>
            <a:endParaRPr lang="zh-CN" altLang="en-US" sz="2800" b="1"/>
          </a:p>
          <a:p>
            <a:endParaRPr lang="zh-CN" altLang="en-US" sz="2800" b="1"/>
          </a:p>
          <a:p>
            <a:r>
              <a:rPr lang="en-US" altLang="zh-CN" sz="2800" b="1"/>
              <a:t>7.</a:t>
            </a:r>
            <a:r>
              <a:rPr lang="zh-CN" altLang="en-US" sz="2800" b="1"/>
              <a:t>为了方便讲解</a:t>
            </a:r>
            <a:endParaRPr lang="zh-CN" altLang="en-US" sz="2800" b="1"/>
          </a:p>
          <a:p>
            <a:r>
              <a:rPr lang="en-US" altLang="zh-CN" sz="2800" b="1"/>
              <a:t>	</a:t>
            </a:r>
            <a:r>
              <a:rPr lang="zh-CN" altLang="en-US" sz="2800" b="1"/>
              <a:t>起点称</a:t>
            </a:r>
            <a:r>
              <a:rPr lang="en-US" altLang="zh-CN" sz="2800" b="1"/>
              <a:t>S</a:t>
            </a:r>
            <a:r>
              <a:rPr lang="zh-CN" altLang="en-US" sz="2800" b="1"/>
              <a:t>点</a:t>
            </a:r>
            <a:endParaRPr lang="zh-CN" altLang="en-US" sz="2800" b="1"/>
          </a:p>
          <a:p>
            <a:r>
              <a:rPr lang="en-US" altLang="zh-CN" sz="2800" b="1"/>
              <a:t>	</a:t>
            </a:r>
            <a:r>
              <a:rPr lang="zh-CN" altLang="en-US" sz="2800" b="1"/>
              <a:t>相邻</a:t>
            </a:r>
            <a:r>
              <a:rPr lang="en-US" altLang="zh-CN" sz="2800" b="1"/>
              <a:t>8</a:t>
            </a:r>
            <a:r>
              <a:rPr lang="zh-CN" altLang="en-US" sz="2800" b="1"/>
              <a:t>个点以</a:t>
            </a:r>
            <a:r>
              <a:rPr lang="en-US" altLang="zh-CN" sz="2800" b="1"/>
              <a:t>A-H</a:t>
            </a:r>
            <a:r>
              <a:rPr lang="zh-CN" altLang="en-US" sz="2800" b="1"/>
              <a:t>称呼</a:t>
            </a:r>
            <a:endParaRPr lang="zh-CN" altLang="en-US" sz="2800" b="1"/>
          </a:p>
          <a:p>
            <a:endParaRPr lang="zh-CN" altLang="en-US" sz="2800" b="1"/>
          </a:p>
          <a:p>
            <a:r>
              <a:rPr lang="en-US" altLang="zh-CN" sz="2800" b="1"/>
              <a:t>8.</a:t>
            </a:r>
            <a:r>
              <a:rPr lang="zh-CN" altLang="en-US" sz="2800" b="1"/>
              <a:t>已放进</a:t>
            </a:r>
            <a:r>
              <a:rPr lang="en-US" altLang="zh-CN" sz="2800" b="1">
                <a:sym typeface="+mn-ea"/>
              </a:rPr>
              <a:t>closedlist</a:t>
            </a:r>
            <a:r>
              <a:rPr lang="zh-CN" altLang="en-US" sz="2800" b="1">
                <a:sym typeface="+mn-ea"/>
              </a:rPr>
              <a:t>的点不走，因已确定路径</a:t>
            </a:r>
            <a:endParaRPr lang="zh-CN" altLang="en-US" sz="2800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440" y="3100070"/>
            <a:ext cx="5502275" cy="41325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050" y="1128395"/>
            <a:ext cx="1602740" cy="1490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1615" y="771525"/>
            <a:ext cx="6561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Dijkstra</a:t>
            </a:r>
            <a:r>
              <a:rPr lang="zh-CN" altLang="en-US" sz="3600" b="1"/>
              <a:t>算法过程讲解：</a:t>
            </a:r>
            <a:endParaRPr lang="zh-CN" alt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78105" y="1660525"/>
            <a:ext cx="8229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①：起点为</a:t>
            </a:r>
            <a:r>
              <a:rPr lang="en-US" altLang="zh-CN" sz="2400" b="1">
                <a:sym typeface="+mn-ea"/>
              </a:rPr>
              <a:t>S</a:t>
            </a:r>
            <a:r>
              <a:rPr lang="zh-CN" altLang="en-US" sz="2400" b="1">
                <a:sym typeface="+mn-ea"/>
              </a:rPr>
              <a:t>点，计算周围点，父节点为</a:t>
            </a:r>
            <a:r>
              <a:rPr lang="en-US" altLang="zh-CN" sz="2400" b="1">
                <a:sym typeface="+mn-ea"/>
              </a:rPr>
              <a:t>S</a:t>
            </a:r>
            <a:endParaRPr lang="en-US" altLang="zh-CN" sz="2400" b="1">
              <a:sym typeface="+mn-ea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9235" y="3853498"/>
          <a:ext cx="2119630" cy="320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1244600" imgH="1879600" progId="Equation.KSEE3">
                  <p:embed/>
                </p:oleObj>
              </mc:Choice>
              <mc:Fallback>
                <p:oleObj name="" r:id="rId3" imgW="1244600" imgH="1879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235" y="3853498"/>
                        <a:ext cx="2119630" cy="320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3363" y="5270183"/>
          <a:ext cx="19907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168400" imgH="215900" progId="Equation.KSEE3">
                  <p:embed/>
                </p:oleObj>
              </mc:Choice>
              <mc:Fallback>
                <p:oleObj name="" r:id="rId5" imgW="1168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3363" y="5270183"/>
                        <a:ext cx="199072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7515" y="2462530"/>
            <a:ext cx="1363345" cy="12680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783070" y="956310"/>
            <a:ext cx="61766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②：取一个最小值的点作第二步中心点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从</a:t>
            </a:r>
            <a:r>
              <a:rPr lang="en-US" altLang="zh-CN" sz="2400" b="1">
                <a:sym typeface="+mn-ea"/>
              </a:rPr>
              <a:t>openlist</a:t>
            </a:r>
            <a:r>
              <a:rPr lang="zh-CN" altLang="en-US" sz="2400" b="1">
                <a:sym typeface="+mn-ea"/>
              </a:rPr>
              <a:t>取出，放入</a:t>
            </a:r>
            <a:r>
              <a:rPr lang="en-US" altLang="zh-CN" sz="2400" b="1">
                <a:sym typeface="+mn-ea"/>
              </a:rPr>
              <a:t>closedlist</a:t>
            </a:r>
            <a:endParaRPr lang="en-US" altLang="zh-CN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计算中心点周围</a:t>
            </a:r>
            <a:r>
              <a:rPr lang="en-US" altLang="zh-CN" sz="2400" b="1">
                <a:sym typeface="+mn-ea"/>
              </a:rPr>
              <a:t>8</a:t>
            </a:r>
            <a:r>
              <a:rPr lang="zh-CN" altLang="en-US" sz="2400" b="1">
                <a:sym typeface="+mn-ea"/>
              </a:rPr>
              <a:t>个点，累计路程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若</a:t>
            </a:r>
            <a:r>
              <a:rPr lang="zh-CN" altLang="en-US" sz="2400" b="1">
                <a:sym typeface="+mn-ea"/>
              </a:rPr>
              <a:t>点已存在</a:t>
            </a:r>
            <a:r>
              <a:rPr lang="en-US" altLang="zh-CN" sz="2400" b="1">
                <a:sym typeface="+mn-ea"/>
              </a:rPr>
              <a:t>openlist</a:t>
            </a:r>
            <a:r>
              <a:rPr lang="zh-CN" altLang="en-US" sz="2400" b="1">
                <a:sym typeface="+mn-ea"/>
              </a:rPr>
              <a:t>，取路程小的方案</a:t>
            </a:r>
            <a:endParaRPr lang="zh-CN" altLang="en-US" sz="2400" b="1">
              <a:sym typeface="+mn-ea"/>
            </a:endParaRPr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89130" y="961390"/>
          <a:ext cx="404495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8" imgW="203200" imgH="228600" progId="Equation.KSEE3">
                  <p:embed/>
                </p:oleObj>
              </mc:Choice>
              <mc:Fallback>
                <p:oleObj name="" r:id="rId8" imgW="2032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089130" y="961390"/>
                        <a:ext cx="404495" cy="455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59868" y="3074036"/>
          <a:ext cx="2164715" cy="3982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0" imgW="1270000" imgH="2336800" progId="Equation.KSEE3">
                  <p:embed/>
                </p:oleObj>
              </mc:Choice>
              <mc:Fallback>
                <p:oleObj name="" r:id="rId10" imgW="1270000" imgH="2336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59868" y="3074036"/>
                        <a:ext cx="2164715" cy="3982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1819275" y="2472055"/>
            <a:ext cx="1402080" cy="1248410"/>
            <a:chOff x="2865" y="3893"/>
            <a:chExt cx="2208" cy="196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65" y="3893"/>
              <a:ext cx="2209" cy="1966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3208" y="4108"/>
              <a:ext cx="1588" cy="14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B549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986645" y="2458720"/>
            <a:ext cx="1122680" cy="1271270"/>
            <a:chOff x="15727" y="3872"/>
            <a:chExt cx="1768" cy="2002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727" y="3872"/>
              <a:ext cx="1769" cy="2003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15928" y="3976"/>
              <a:ext cx="1351" cy="13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B549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85973" y="4653281"/>
          <a:ext cx="2228215" cy="82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4" imgW="1308100" imgH="482600" progId="Equation.KSEE3">
                  <p:embed/>
                </p:oleObj>
              </mc:Choice>
              <mc:Fallback>
                <p:oleObj name="" r:id="rId14" imgW="1308100" imgH="482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685973" y="4653281"/>
                        <a:ext cx="2228215" cy="823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619615" y="5963920"/>
            <a:ext cx="30022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每走一步都是正数，不可能通过第三个点中转，使得</a:t>
            </a:r>
            <a:r>
              <a:rPr lang="en-US" altLang="zh-CN"/>
              <a:t>S</a:t>
            </a:r>
            <a:r>
              <a:rPr lang="zh-CN" altLang="en-US"/>
              <a:t>到</a:t>
            </a:r>
            <a:r>
              <a:rPr lang="en-US" altLang="zh-CN"/>
              <a:t>BS</a:t>
            </a:r>
            <a:r>
              <a:rPr lang="zh-CN" altLang="en-US"/>
              <a:t>的路程缩短。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8890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1615" y="771525"/>
            <a:ext cx="6561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Dijkstra</a:t>
            </a:r>
            <a:r>
              <a:rPr lang="zh-CN" altLang="en-US" sz="3600" b="1"/>
              <a:t>算法过程讲解：</a:t>
            </a:r>
            <a:endParaRPr lang="zh-CN" alt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78105" y="1660525"/>
            <a:ext cx="12781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③：</a:t>
            </a:r>
            <a:r>
              <a:rPr lang="zh-CN" altLang="en-US" sz="2400" b="1">
                <a:sym typeface="+mn-ea"/>
              </a:rPr>
              <a:t>取一个最小值的点作第三步中心点       ，</a:t>
            </a:r>
            <a:r>
              <a:rPr lang="zh-CN" altLang="en-US" sz="2400" b="1">
                <a:sym typeface="+mn-ea"/>
              </a:rPr>
              <a:t>重复第二步步骤</a:t>
            </a:r>
            <a:endParaRPr lang="zh-CN" altLang="en-US" sz="2400" b="1">
              <a:sym typeface="+mn-ea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99590" y="4264343"/>
          <a:ext cx="4024630" cy="2379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2362200" imgH="1397000" progId="Equation.KSEE3">
                  <p:embed/>
                </p:oleObj>
              </mc:Choice>
              <mc:Fallback>
                <p:oleObj name="" r:id="rId3" imgW="2362200" imgH="1397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9590" y="4264343"/>
                        <a:ext cx="4024630" cy="2379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04168" y="1665605"/>
          <a:ext cx="379730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190500" imgH="228600" progId="Equation.KSEE3">
                  <p:embed/>
                </p:oleObj>
              </mc:Choice>
              <mc:Fallback>
                <p:oleObj name="" r:id="rId5" imgW="1905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04168" y="1665605"/>
                        <a:ext cx="379730" cy="455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25503" y="4847274"/>
          <a:ext cx="2228215" cy="1214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7" imgW="1308100" imgH="711200" progId="Equation.KSEE3">
                  <p:embed/>
                </p:oleObj>
              </mc:Choice>
              <mc:Fallback>
                <p:oleObj name="" r:id="rId7" imgW="1308100" imgH="711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25503" y="4847274"/>
                        <a:ext cx="2228215" cy="1214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4039235" y="2312670"/>
            <a:ext cx="1510030" cy="1417320"/>
            <a:chOff x="4327" y="3642"/>
            <a:chExt cx="2378" cy="2232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27" y="3642"/>
              <a:ext cx="2378" cy="2233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5023" y="4578"/>
              <a:ext cx="1148" cy="114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B549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32695" y="2411730"/>
            <a:ext cx="1363345" cy="126809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8731885" y="1517650"/>
            <a:ext cx="4654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ym typeface="+mn-ea"/>
              </a:rPr>
              <a:t>从</a:t>
            </a:r>
            <a:r>
              <a:rPr lang="en-US" altLang="zh-CN" sz="1800" b="1">
                <a:sym typeface="+mn-ea"/>
              </a:rPr>
              <a:t>openlist</a:t>
            </a:r>
            <a:r>
              <a:rPr lang="zh-CN" altLang="en-US" sz="1800" b="1">
                <a:sym typeface="+mn-ea"/>
              </a:rPr>
              <a:t>取出，放入</a:t>
            </a:r>
            <a:r>
              <a:rPr lang="en-US" altLang="zh-CN" sz="1800" b="1">
                <a:sym typeface="+mn-ea"/>
              </a:rPr>
              <a:t>closedlist</a:t>
            </a:r>
            <a:endParaRPr lang="en-US" altLang="zh-CN" sz="1800" b="1">
              <a:sym typeface="+mn-ea"/>
            </a:endParaRPr>
          </a:p>
          <a:p>
            <a:r>
              <a:rPr lang="zh-CN" altLang="en-US" sz="1800" b="1">
                <a:sym typeface="+mn-ea"/>
              </a:rPr>
              <a:t>计算中心点周围</a:t>
            </a:r>
            <a:r>
              <a:rPr lang="en-US" altLang="zh-CN" sz="1800" b="1">
                <a:sym typeface="+mn-ea"/>
              </a:rPr>
              <a:t>8</a:t>
            </a:r>
            <a:r>
              <a:rPr lang="zh-CN" altLang="en-US" sz="1800" b="1">
                <a:sym typeface="+mn-ea"/>
              </a:rPr>
              <a:t>个点，累计路程</a:t>
            </a:r>
            <a:endParaRPr lang="zh-CN" altLang="en-US" sz="1800" b="1">
              <a:sym typeface="+mn-ea"/>
            </a:endParaRPr>
          </a:p>
          <a:p>
            <a:r>
              <a:rPr lang="zh-CN" altLang="en-US" sz="1800" b="1">
                <a:sym typeface="+mn-ea"/>
              </a:rPr>
              <a:t>若点已存在</a:t>
            </a:r>
            <a:r>
              <a:rPr lang="en-US" altLang="zh-CN" sz="1800" b="1">
                <a:sym typeface="+mn-ea"/>
              </a:rPr>
              <a:t>openlist</a:t>
            </a:r>
            <a:r>
              <a:rPr lang="zh-CN" altLang="en-US" sz="1800" b="1">
                <a:sym typeface="+mn-ea"/>
              </a:rPr>
              <a:t>，取路程小的方案</a:t>
            </a:r>
            <a:endParaRPr lang="zh-CN" altLang="en-US" sz="1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88900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1615" y="771525"/>
            <a:ext cx="6561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Dijkstra</a:t>
            </a:r>
            <a:r>
              <a:rPr lang="zh-CN" altLang="en-US" sz="3600" b="1"/>
              <a:t>算法过程讲解：</a:t>
            </a:r>
            <a:endParaRPr lang="zh-CN" alt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78105" y="1660525"/>
            <a:ext cx="12781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④：取一个最小值的点作第四</a:t>
            </a:r>
            <a:r>
              <a:rPr lang="zh-CN" altLang="en-US" sz="2400" b="1">
                <a:sym typeface="+mn-ea"/>
              </a:rPr>
              <a:t>步中心点       ，</a:t>
            </a:r>
            <a:r>
              <a:rPr lang="zh-CN" altLang="en-US" sz="2400" b="1">
                <a:sym typeface="+mn-ea"/>
              </a:rPr>
              <a:t>重复步骤</a:t>
            </a:r>
            <a:endParaRPr lang="zh-CN" altLang="en-US" sz="2400" b="1">
              <a:sym typeface="+mn-ea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688" y="4458971"/>
          <a:ext cx="5019675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2946400" imgH="1168400" progId="Equation.KSEE3">
                  <p:embed/>
                </p:oleObj>
              </mc:Choice>
              <mc:Fallback>
                <p:oleObj name="" r:id="rId3" imgW="2946400" imgH="1168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688" y="4458971"/>
                        <a:ext cx="5019675" cy="199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66068" y="1665605"/>
          <a:ext cx="455930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228600" imgH="228600" progId="Equation.KSEE3">
                  <p:embed/>
                </p:oleObj>
              </mc:Choice>
              <mc:Fallback>
                <p:oleObj name="" r:id="rId5" imgW="2286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6068" y="1665605"/>
                        <a:ext cx="455930" cy="455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03596" y="4652012"/>
          <a:ext cx="2272030" cy="1604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7" imgW="1333500" imgH="939800" progId="Equation.KSEE3">
                  <p:embed/>
                </p:oleObj>
              </mc:Choice>
              <mc:Fallback>
                <p:oleObj name="" r:id="rId7" imgW="1333500" imgH="939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3596" y="4652012"/>
                        <a:ext cx="2272030" cy="1604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32695" y="2411730"/>
            <a:ext cx="1363345" cy="126809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8731885" y="1517650"/>
            <a:ext cx="4654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ym typeface="+mn-ea"/>
              </a:rPr>
              <a:t>从</a:t>
            </a:r>
            <a:r>
              <a:rPr lang="en-US" altLang="zh-CN" sz="1800" b="1">
                <a:sym typeface="+mn-ea"/>
              </a:rPr>
              <a:t>openlist</a:t>
            </a:r>
            <a:r>
              <a:rPr lang="zh-CN" altLang="en-US" sz="1800" b="1">
                <a:sym typeface="+mn-ea"/>
              </a:rPr>
              <a:t>取出，放入</a:t>
            </a:r>
            <a:r>
              <a:rPr lang="en-US" altLang="zh-CN" sz="1800" b="1">
                <a:sym typeface="+mn-ea"/>
              </a:rPr>
              <a:t>closedlist</a:t>
            </a:r>
            <a:endParaRPr lang="en-US" altLang="zh-CN" sz="1800" b="1">
              <a:sym typeface="+mn-ea"/>
            </a:endParaRPr>
          </a:p>
          <a:p>
            <a:r>
              <a:rPr lang="zh-CN" altLang="en-US" sz="1800" b="1">
                <a:sym typeface="+mn-ea"/>
              </a:rPr>
              <a:t>计算中心点周围</a:t>
            </a:r>
            <a:r>
              <a:rPr lang="en-US" altLang="zh-CN" sz="1800" b="1">
                <a:sym typeface="+mn-ea"/>
              </a:rPr>
              <a:t>8</a:t>
            </a:r>
            <a:r>
              <a:rPr lang="zh-CN" altLang="en-US" sz="1800" b="1">
                <a:sym typeface="+mn-ea"/>
              </a:rPr>
              <a:t>个点，累计路程</a:t>
            </a:r>
            <a:endParaRPr lang="zh-CN" altLang="en-US" sz="1800" b="1">
              <a:sym typeface="+mn-ea"/>
            </a:endParaRPr>
          </a:p>
          <a:p>
            <a:r>
              <a:rPr lang="zh-CN" altLang="en-US" sz="1800" b="1">
                <a:sym typeface="+mn-ea"/>
              </a:rPr>
              <a:t>若点已存在</a:t>
            </a:r>
            <a:r>
              <a:rPr lang="en-US" altLang="zh-CN" sz="1800" b="1">
                <a:sym typeface="+mn-ea"/>
              </a:rPr>
              <a:t>openlist</a:t>
            </a:r>
            <a:r>
              <a:rPr lang="zh-CN" altLang="en-US" sz="1800" b="1">
                <a:sym typeface="+mn-ea"/>
              </a:rPr>
              <a:t>，取路程小的方案</a:t>
            </a:r>
            <a:endParaRPr lang="zh-CN" altLang="en-US" sz="1800" b="1"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07385" y="2214880"/>
            <a:ext cx="1559560" cy="1449070"/>
            <a:chOff x="5051" y="3488"/>
            <a:chExt cx="2456" cy="228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51" y="3488"/>
              <a:ext cx="2456" cy="228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372" y="4060"/>
              <a:ext cx="1342" cy="11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B549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88900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1615" y="771525"/>
            <a:ext cx="6561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Dijkstra</a:t>
            </a:r>
            <a:r>
              <a:rPr lang="zh-CN" altLang="en-US" sz="3600" b="1"/>
              <a:t>算法过程讲解：</a:t>
            </a:r>
            <a:endParaRPr lang="zh-CN" alt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78105" y="1660525"/>
            <a:ext cx="12781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⑤：取一个最小值的点作第五</a:t>
            </a:r>
            <a:r>
              <a:rPr lang="zh-CN" altLang="en-US" sz="2400" b="1">
                <a:sym typeface="+mn-ea"/>
              </a:rPr>
              <a:t>步中心点       ，</a:t>
            </a:r>
            <a:r>
              <a:rPr lang="zh-CN" altLang="en-US" sz="2400" b="1">
                <a:sym typeface="+mn-ea"/>
              </a:rPr>
              <a:t>重复步骤</a:t>
            </a:r>
            <a:endParaRPr lang="zh-CN" altLang="en-US" sz="2400" b="1">
              <a:sym typeface="+mn-ea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7960" y="4653599"/>
          <a:ext cx="5993130" cy="1601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3517265" imgH="939800" progId="Equation.KSEE3">
                  <p:embed/>
                </p:oleObj>
              </mc:Choice>
              <mc:Fallback>
                <p:oleObj name="" r:id="rId3" imgW="3517265" imgH="939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960" y="4653599"/>
                        <a:ext cx="5993130" cy="1601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78451" y="1665605"/>
          <a:ext cx="431165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215900" imgH="228600" progId="Equation.KSEE3">
                  <p:embed/>
                </p:oleObj>
              </mc:Choice>
              <mc:Fallback>
                <p:oleObj name="" r:id="rId5" imgW="2159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78451" y="1665605"/>
                        <a:ext cx="431165" cy="455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59856" y="4456749"/>
          <a:ext cx="2272030" cy="1995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7" imgW="1333500" imgH="1168400" progId="Equation.KSEE3">
                  <p:embed/>
                </p:oleObj>
              </mc:Choice>
              <mc:Fallback>
                <p:oleObj name="" r:id="rId7" imgW="1333500" imgH="1168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59856" y="4456749"/>
                        <a:ext cx="2272030" cy="1995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32695" y="2411730"/>
            <a:ext cx="1363345" cy="126809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8731885" y="1517650"/>
            <a:ext cx="4654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ym typeface="+mn-ea"/>
              </a:rPr>
              <a:t>从</a:t>
            </a:r>
            <a:r>
              <a:rPr lang="en-US" altLang="zh-CN" sz="1800" b="1">
                <a:sym typeface="+mn-ea"/>
              </a:rPr>
              <a:t>openlist</a:t>
            </a:r>
            <a:r>
              <a:rPr lang="zh-CN" altLang="en-US" sz="1800" b="1">
                <a:sym typeface="+mn-ea"/>
              </a:rPr>
              <a:t>取出，放入</a:t>
            </a:r>
            <a:r>
              <a:rPr lang="en-US" altLang="zh-CN" sz="1800" b="1">
                <a:sym typeface="+mn-ea"/>
              </a:rPr>
              <a:t>closedlist</a:t>
            </a:r>
            <a:endParaRPr lang="en-US" altLang="zh-CN" sz="1800" b="1">
              <a:sym typeface="+mn-ea"/>
            </a:endParaRPr>
          </a:p>
          <a:p>
            <a:r>
              <a:rPr lang="zh-CN" altLang="en-US" sz="1800" b="1">
                <a:sym typeface="+mn-ea"/>
              </a:rPr>
              <a:t>计算中心点周围</a:t>
            </a:r>
            <a:r>
              <a:rPr lang="en-US" altLang="zh-CN" sz="1800" b="1">
                <a:sym typeface="+mn-ea"/>
              </a:rPr>
              <a:t>8</a:t>
            </a:r>
            <a:r>
              <a:rPr lang="zh-CN" altLang="en-US" sz="1800" b="1">
                <a:sym typeface="+mn-ea"/>
              </a:rPr>
              <a:t>个点，累计路程</a:t>
            </a:r>
            <a:endParaRPr lang="zh-CN" altLang="en-US" sz="1800" b="1">
              <a:sym typeface="+mn-ea"/>
            </a:endParaRPr>
          </a:p>
          <a:p>
            <a:r>
              <a:rPr lang="zh-CN" altLang="en-US" sz="1800" b="1">
                <a:sym typeface="+mn-ea"/>
              </a:rPr>
              <a:t>若点已存在</a:t>
            </a:r>
            <a:r>
              <a:rPr lang="en-US" altLang="zh-CN" sz="1800" b="1">
                <a:sym typeface="+mn-ea"/>
              </a:rPr>
              <a:t>openlist</a:t>
            </a:r>
            <a:r>
              <a:rPr lang="zh-CN" altLang="en-US" sz="1800" b="1">
                <a:sym typeface="+mn-ea"/>
              </a:rPr>
              <a:t>，取路程小的方案</a:t>
            </a:r>
            <a:endParaRPr lang="zh-CN" altLang="en-US" sz="1800" b="1"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56205" y="2439670"/>
            <a:ext cx="1691640" cy="1432560"/>
            <a:chOff x="4183" y="3842"/>
            <a:chExt cx="2664" cy="225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83" y="3842"/>
              <a:ext cx="2664" cy="225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5270" y="4371"/>
              <a:ext cx="1169" cy="11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B549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88900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1615" y="771525"/>
            <a:ext cx="6561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Dijkstra</a:t>
            </a:r>
            <a:r>
              <a:rPr lang="zh-CN" altLang="en-US" sz="3600" b="1"/>
              <a:t>算法过程讲解：</a:t>
            </a:r>
            <a:endParaRPr lang="zh-CN" alt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78105" y="1660525"/>
            <a:ext cx="12781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⑥：取一个最小值的点作第六</a:t>
            </a:r>
            <a:r>
              <a:rPr lang="zh-CN" altLang="en-US" sz="2400" b="1">
                <a:sym typeface="+mn-ea"/>
              </a:rPr>
              <a:t>步中心点       ，</a:t>
            </a:r>
            <a:r>
              <a:rPr lang="zh-CN" altLang="en-US" sz="2400" b="1">
                <a:sym typeface="+mn-ea"/>
              </a:rPr>
              <a:t>重复步骤</a:t>
            </a:r>
            <a:endParaRPr lang="zh-CN" altLang="en-US" sz="2400" b="1">
              <a:sym typeface="+mn-ea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-33337" y="4848227"/>
          <a:ext cx="6969125" cy="1212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4089400" imgH="711200" progId="Equation.KSEE3">
                  <p:embed/>
                </p:oleObj>
              </mc:Choice>
              <mc:Fallback>
                <p:oleObj name="" r:id="rId3" imgW="4089400" imgH="711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3337" y="4848227"/>
                        <a:ext cx="6969125" cy="1212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90834" y="1665605"/>
          <a:ext cx="406400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203200" imgH="228600" progId="Equation.KSEE3">
                  <p:embed/>
                </p:oleObj>
              </mc:Choice>
              <mc:Fallback>
                <p:oleObj name="" r:id="rId5" imgW="2032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0834" y="1665605"/>
                        <a:ext cx="406400" cy="455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31431" y="4260852"/>
          <a:ext cx="2272030" cy="2385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7" imgW="1333500" imgH="1397000" progId="Equation.KSEE3">
                  <p:embed/>
                </p:oleObj>
              </mc:Choice>
              <mc:Fallback>
                <p:oleObj name="" r:id="rId7" imgW="1333500" imgH="1397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31431" y="4260852"/>
                        <a:ext cx="2272030" cy="2385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32695" y="2411730"/>
            <a:ext cx="1363345" cy="126809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8731885" y="1517650"/>
            <a:ext cx="4654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ym typeface="+mn-ea"/>
              </a:rPr>
              <a:t>从</a:t>
            </a:r>
            <a:r>
              <a:rPr lang="en-US" altLang="zh-CN" sz="1800" b="1">
                <a:sym typeface="+mn-ea"/>
              </a:rPr>
              <a:t>openlist</a:t>
            </a:r>
            <a:r>
              <a:rPr lang="zh-CN" altLang="en-US" sz="1800" b="1">
                <a:sym typeface="+mn-ea"/>
              </a:rPr>
              <a:t>取出，放入</a:t>
            </a:r>
            <a:r>
              <a:rPr lang="en-US" altLang="zh-CN" sz="1800" b="1">
                <a:sym typeface="+mn-ea"/>
              </a:rPr>
              <a:t>closedlist</a:t>
            </a:r>
            <a:endParaRPr lang="en-US" altLang="zh-CN" sz="1800" b="1">
              <a:sym typeface="+mn-ea"/>
            </a:endParaRPr>
          </a:p>
          <a:p>
            <a:r>
              <a:rPr lang="zh-CN" altLang="en-US" sz="1800" b="1">
                <a:sym typeface="+mn-ea"/>
              </a:rPr>
              <a:t>计算中心点周围</a:t>
            </a:r>
            <a:r>
              <a:rPr lang="en-US" altLang="zh-CN" sz="1800" b="1">
                <a:sym typeface="+mn-ea"/>
              </a:rPr>
              <a:t>8</a:t>
            </a:r>
            <a:r>
              <a:rPr lang="zh-CN" altLang="en-US" sz="1800" b="1">
                <a:sym typeface="+mn-ea"/>
              </a:rPr>
              <a:t>个点，累计路程</a:t>
            </a:r>
            <a:endParaRPr lang="zh-CN" altLang="en-US" sz="1800" b="1">
              <a:sym typeface="+mn-ea"/>
            </a:endParaRPr>
          </a:p>
          <a:p>
            <a:r>
              <a:rPr lang="zh-CN" altLang="en-US" sz="1800" b="1">
                <a:sym typeface="+mn-ea"/>
              </a:rPr>
              <a:t>若点已存在</a:t>
            </a:r>
            <a:r>
              <a:rPr lang="en-US" altLang="zh-CN" sz="1800" b="1">
                <a:sym typeface="+mn-ea"/>
              </a:rPr>
              <a:t>openlist</a:t>
            </a:r>
            <a:r>
              <a:rPr lang="zh-CN" altLang="en-US" sz="1800" b="1">
                <a:sym typeface="+mn-ea"/>
              </a:rPr>
              <a:t>，取路程小的方案</a:t>
            </a:r>
            <a:endParaRPr lang="zh-CN" altLang="en-US" sz="1800" b="1"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78430" y="2274570"/>
            <a:ext cx="1668780" cy="1562100"/>
            <a:chOff x="4218" y="3582"/>
            <a:chExt cx="2628" cy="246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218" y="3582"/>
              <a:ext cx="2629" cy="2461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4457" y="3697"/>
              <a:ext cx="1241" cy="12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B549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1137"/>
</p:tagLst>
</file>

<file path=ppt/theme/theme1.xml><?xml version="1.0" encoding="utf-8"?>
<a:theme xmlns:a="http://schemas.openxmlformats.org/drawingml/2006/main" name="Office Theme">
  <a:themeElements>
    <a:clrScheme name="自定义 293">
      <a:dk1>
        <a:sysClr val="windowText" lastClr="000000"/>
      </a:dk1>
      <a:lt1>
        <a:sysClr val="window" lastClr="FFFFFF"/>
      </a:lt1>
      <a:dk2>
        <a:srgbClr val="E56B00"/>
      </a:dk2>
      <a:lt2>
        <a:srgbClr val="E7E6E6"/>
      </a:lt2>
      <a:accent1>
        <a:srgbClr val="E56B00"/>
      </a:accent1>
      <a:accent2>
        <a:srgbClr val="BFBFBF"/>
      </a:accent2>
      <a:accent3>
        <a:srgbClr val="E56B00"/>
      </a:accent3>
      <a:accent4>
        <a:srgbClr val="BFBFBF"/>
      </a:accent4>
      <a:accent5>
        <a:srgbClr val="E56B00"/>
      </a:accent5>
      <a:accent6>
        <a:srgbClr val="BFBFBF"/>
      </a:accent6>
      <a:hlink>
        <a:srgbClr val="E56B00"/>
      </a:hlink>
      <a:folHlink>
        <a:srgbClr val="BFBFB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B549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1355</Words>
  <Application>WPS 演示</Application>
  <PresentationFormat>自定义</PresentationFormat>
  <Paragraphs>119</Paragraphs>
  <Slides>12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</vt:i4>
      </vt:variant>
      <vt:variant>
        <vt:lpstr>幻灯片标题</vt:lpstr>
      </vt:variant>
      <vt:variant>
        <vt:i4>12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印品黑体</vt:lpstr>
      <vt:lpstr>黑体</vt:lpstr>
      <vt:lpstr>微软雅黑</vt:lpstr>
      <vt:lpstr>思源黑体 CN Regular</vt:lpstr>
      <vt:lpstr>华康黑体W5(P)</vt:lpstr>
      <vt:lpstr>思源黑体 CN Medium</vt:lpstr>
      <vt:lpstr>Arial Unicode MS</vt:lpstr>
      <vt:lpstr>Office Theme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bt1137</dc:title>
  <dc:creator/>
  <cp:lastModifiedBy>Choi</cp:lastModifiedBy>
  <cp:revision>111</cp:revision>
  <dcterms:created xsi:type="dcterms:W3CDTF">2017-02-19T09:39:00Z</dcterms:created>
  <dcterms:modified xsi:type="dcterms:W3CDTF">2021-03-02T02:45:10Z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