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8240" r:id="rId3"/>
    <p:sldId id="8515" r:id="rId5"/>
    <p:sldId id="8533" r:id="rId6"/>
    <p:sldId id="8534" r:id="rId7"/>
    <p:sldId id="8455" r:id="rId8"/>
  </p:sldIdLst>
  <p:sldSz cx="12858750" cy="7232650"/>
  <p:notesSz cx="6858000" cy="9144000"/>
  <p:custDataLst>
    <p:tags r:id="rId1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98BC"/>
    <a:srgbClr val="0B5490"/>
    <a:srgbClr val="BABABA"/>
    <a:srgbClr val="1A284D"/>
    <a:srgbClr val="AACD06"/>
    <a:srgbClr val="EE7C18"/>
    <a:srgbClr val="953423"/>
    <a:srgbClr val="622115"/>
    <a:srgbClr val="F4C73A"/>
    <a:srgbClr val="00A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5338" autoAdjust="0"/>
  </p:normalViewPr>
  <p:slideViewPr>
    <p:cSldViewPr>
      <p:cViewPr varScale="1">
        <p:scale>
          <a:sx n="59" d="100"/>
          <a:sy n="59" d="100"/>
        </p:scale>
        <p:origin x="60" y="1050"/>
      </p:cViewPr>
      <p:guideLst>
        <p:guide orient="horz" pos="400"/>
        <p:guide orient="horz" pos="4197"/>
        <p:guide pos="3964"/>
        <p:guide pos="550"/>
        <p:guide pos="7497"/>
        <p:guide pos="6817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>
                <a:latin typeface="印品黑体" panose="00000500000000000000" pitchFamily="2" charset="-122"/>
              </a:rPr>
            </a:fld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>
                <a:latin typeface="印品黑体" panose="00000500000000000000" pitchFamily="2" charset="-122"/>
              </a:rPr>
            </a:fld>
            <a:endParaRPr lang="zh-CN" altLang="en-US" dirty="0">
              <a:latin typeface="印品黑体" panose="00000500000000000000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</a:defRPr>
            </a:lvl1pPr>
          </a:lstStyle>
          <a:p>
            <a:pPr>
              <a:defRPr/>
            </a:pPr>
            <a:fld id="{06024D97-E667-405D-B634-E583E2108D71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印品黑体" panose="00000500000000000000" pitchFamily="2" charset="-122"/>
              </a:defRPr>
            </a:lvl1pPr>
          </a:lstStyle>
          <a:p>
            <a:fld id="{418F03C3-53C1-4F10-8DAF-D1F318E96C6E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7" y="2246811"/>
            <a:ext cx="10929938" cy="155033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4" y="4098501"/>
            <a:ext cx="9001125" cy="1848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0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0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60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00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4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81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21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84A00-30C6-466E-9EE6-88B0CF2978B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324DE-58E6-4814-984F-6415033193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42938" y="6703596"/>
            <a:ext cx="3000375" cy="385072"/>
          </a:xfrm>
          <a:prstGeom prst="rect">
            <a:avLst/>
          </a:prstGeom>
        </p:spPr>
        <p:txBody>
          <a:bodyPr/>
          <a:lstStyle/>
          <a:p>
            <a:fld id="{3B085A59-86F2-4C02-8690-E4DB74BCA7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393407" y="6703596"/>
            <a:ext cx="4071937" cy="38507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15438" y="6703596"/>
            <a:ext cx="3000375" cy="385072"/>
          </a:xfrm>
          <a:prstGeom prst="rect">
            <a:avLst/>
          </a:prstGeom>
        </p:spPr>
        <p:txBody>
          <a:bodyPr/>
          <a:lstStyle/>
          <a:p>
            <a:fld id="{1987E667-AB9D-401A-9E25-1A5C32FE2F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  <p:txStyles>
    <p:titleStyle>
      <a:lvl1pPr algn="l" defTabSz="964565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印品黑体" panose="00000500000000000000" pitchFamily="2" charset="-122"/>
          <a:ea typeface="+mj-ea"/>
          <a:cs typeface="+mj-cs"/>
        </a:defRPr>
      </a:lvl1pPr>
    </p:titleStyle>
    <p:bodyStyle>
      <a:lvl1pPr marL="241300" indent="-241300" algn="l" defTabSz="964565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1pPr>
      <a:lvl2pPr marL="72326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2pPr>
      <a:lvl3pPr marL="12052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3pPr>
      <a:lvl4pPr marL="16878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4pPr>
      <a:lvl5pPr marL="216979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 vi 视觉通知及要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5090" y="0"/>
            <a:ext cx="12127865" cy="6329680"/>
          </a:xfrm>
          <a:prstGeom prst="rect">
            <a:avLst/>
          </a:prstGeom>
        </p:spPr>
      </p:pic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5421263" y="2960702"/>
            <a:ext cx="7725817" cy="182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54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</a:rPr>
              <a:t>全局路径规划</a:t>
            </a:r>
            <a:endParaRPr lang="zh-CN" altLang="en-US" sz="5400" b="1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54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</a:rPr>
              <a:t>——</a:t>
            </a:r>
            <a:r>
              <a:rPr lang="zh-CN" altLang="en-US" sz="54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</a:rPr>
              <a:t>概述</a:t>
            </a:r>
            <a:endParaRPr lang="zh-CN" altLang="en-US" sz="5400" b="1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5421263" y="5848573"/>
            <a:ext cx="72521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rPr>
              <a:t>东莞市微宏智能科技有限公司</a:t>
            </a:r>
            <a:endParaRPr lang="zh-CN" altLang="en-US" sz="16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372745" y="359410"/>
            <a:ext cx="5175885" cy="282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sz="5400" b="1">
                <a:solidFill>
                  <a:schemeClr val="bg1"/>
                </a:solidFill>
                <a:latin typeface="华康黑体W5(P)" panose="020B0500000000000000" charset="-122"/>
                <a:ea typeface="华康黑体W5(P)" panose="020B0500000000000000" charset="-122"/>
                <a:cs typeface="Arial" panose="020B0604020202020204" pitchFamily="34" charset="0"/>
              </a:rPr>
              <a:t>WHEELTEC</a:t>
            </a:r>
            <a:endParaRPr lang="en-US" sz="5400" b="1">
              <a:solidFill>
                <a:schemeClr val="bg1"/>
              </a:solidFill>
              <a:latin typeface="华康黑体W5(P)" panose="020B0500000000000000" charset="-122"/>
              <a:ea typeface="华康黑体W5(P)" panose="020B0500000000000000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5400" b="1">
                <a:solidFill>
                  <a:schemeClr val="bg1"/>
                </a:solidFill>
                <a:latin typeface="华康黑体W5(P)" panose="020B0500000000000000" charset="-122"/>
                <a:ea typeface="华康黑体W5(P)" panose="020B0500000000000000" charset="-122"/>
                <a:cs typeface="Arial" panose="020B0604020202020204" pitchFamily="34" charset="0"/>
              </a:rPr>
              <a:t>INTELLIGENT</a:t>
            </a:r>
            <a:endParaRPr lang="en-US" sz="5400" b="1">
              <a:solidFill>
                <a:schemeClr val="bg1"/>
              </a:solidFill>
              <a:latin typeface="华康黑体W5(P)" panose="020B0500000000000000" charset="-122"/>
              <a:ea typeface="华康黑体W5(P)" panose="020B0500000000000000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5400" dirty="0">
                <a:solidFill>
                  <a:schemeClr val="bg1"/>
                </a:solidFill>
                <a:latin typeface="华康黑体W5(P)" panose="020B0500000000000000" charset="-122"/>
                <a:ea typeface="华康黑体W5(P)" panose="020B0500000000000000" charset="-122"/>
                <a:cs typeface="Arial" panose="020B0604020202020204" pitchFamily="34" charset="0"/>
              </a:rPr>
              <a:t>TECHNOLOYG</a:t>
            </a:r>
            <a:endParaRPr lang="en-US" altLang="zh-CN" sz="5400" dirty="0">
              <a:solidFill>
                <a:schemeClr val="bg1"/>
              </a:solidFill>
              <a:latin typeface="华康黑体W5(P)" panose="020B0500000000000000" charset="-122"/>
              <a:ea typeface="华康黑体W5(P)" panose="020B0500000000000000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8255"/>
            <a:ext cx="12959080" cy="7249160"/>
            <a:chOff x="0" y="-13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3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415925" y="1936750"/>
            <a:ext cx="12127230" cy="4960620"/>
            <a:chOff x="655" y="3050"/>
            <a:chExt cx="19098" cy="7812"/>
          </a:xfrm>
        </p:grpSpPr>
        <p:pic>
          <p:nvPicPr>
            <p:cNvPr id="10" name="图片 9" descr="overview_t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" y="3050"/>
              <a:ext cx="19099" cy="78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矩形 10"/>
            <p:cNvSpPr/>
            <p:nvPr/>
          </p:nvSpPr>
          <p:spPr>
            <a:xfrm>
              <a:off x="7257" y="4172"/>
              <a:ext cx="3175" cy="1248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B549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21615" y="1058545"/>
            <a:ext cx="73298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b="1"/>
              <a:t>全局路径规划在导航功能中的位置</a:t>
            </a:r>
            <a:endParaRPr lang="zh-CN" altLang="en-US" sz="2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8890"/>
            <a:ext cx="12959080" cy="7249160"/>
            <a:chOff x="0" y="-13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3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1505585" y="1355090"/>
            <a:ext cx="1263713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ROS</a:t>
            </a:r>
            <a:r>
              <a:rPr lang="zh-CN" altLang="en-US" sz="3600" b="1"/>
              <a:t>官方导航功能包：</a:t>
            </a:r>
            <a:endParaRPr lang="zh-CN" altLang="en-US" sz="3600" b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b="1"/>
              <a:t>提供</a:t>
            </a:r>
            <a:r>
              <a:rPr lang="en-US" altLang="zh-CN" sz="3600" b="1"/>
              <a:t>Dijkstra</a:t>
            </a:r>
            <a:r>
              <a:rPr lang="zh-CN" altLang="en-US" sz="3600" b="1"/>
              <a:t>和</a:t>
            </a:r>
            <a:r>
              <a:rPr lang="en-US" altLang="zh-CN" sz="3600" b="1"/>
              <a:t>A*</a:t>
            </a:r>
            <a:r>
              <a:rPr lang="zh-CN" altLang="en-US" sz="3600" b="1"/>
              <a:t>算法，默认使用</a:t>
            </a:r>
            <a:r>
              <a:rPr lang="en-US" altLang="zh-CN" sz="3600" b="1">
                <a:sym typeface="+mn-ea"/>
              </a:rPr>
              <a:t>Dijkstra</a:t>
            </a:r>
            <a:endParaRPr lang="en-US" altLang="zh-CN" sz="3600" b="1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600" b="1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b="1">
                <a:sym typeface="+mn-ea"/>
              </a:rPr>
              <a:t>程序入口</a:t>
            </a:r>
            <a:endParaRPr lang="zh-CN" altLang="en-US" sz="3600" b="1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3600" b="1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b="1">
                <a:sym typeface="+mn-ea"/>
              </a:rPr>
              <a:t>global_planner和navfn功能包区别</a:t>
            </a:r>
            <a:endParaRPr lang="zh-CN" altLang="en-US" sz="3600" b="1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3600" b="1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b="1">
                <a:sym typeface="+mn-ea"/>
              </a:rPr>
              <a:t>如何切换</a:t>
            </a:r>
            <a:r>
              <a:rPr lang="en-US" altLang="zh-CN" sz="3600" b="1">
                <a:sym typeface="+mn-ea"/>
              </a:rPr>
              <a:t>Dijkstra</a:t>
            </a:r>
            <a:r>
              <a:rPr lang="zh-CN" altLang="en-US" sz="3600" b="1">
                <a:sym typeface="+mn-ea"/>
              </a:rPr>
              <a:t>和</a:t>
            </a:r>
            <a:r>
              <a:rPr lang="en-US" altLang="zh-CN" sz="3600" b="1">
                <a:sym typeface="+mn-ea"/>
              </a:rPr>
              <a:t>A*</a:t>
            </a:r>
            <a:r>
              <a:rPr lang="zh-CN" altLang="en-US" sz="3600" b="1">
                <a:sym typeface="+mn-ea"/>
              </a:rPr>
              <a:t>算法</a:t>
            </a:r>
            <a:endParaRPr lang="zh-CN" altLang="en-US" sz="36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8255"/>
            <a:ext cx="12959080" cy="7249160"/>
            <a:chOff x="0" y="-13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3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221615" y="1058545"/>
            <a:ext cx="126371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算法区别：</a:t>
            </a:r>
            <a:r>
              <a:rPr lang="en-US" altLang="zh-CN" sz="3200" b="1">
                <a:sym typeface="+mn-ea"/>
              </a:rPr>
              <a:t>Dijkstra</a:t>
            </a:r>
            <a:r>
              <a:rPr lang="zh-CN" altLang="en-US" sz="3200" b="1"/>
              <a:t>广度优先、</a:t>
            </a:r>
            <a:r>
              <a:rPr lang="en-US" altLang="zh-CN" sz="3200" b="1">
                <a:sym typeface="+mn-ea"/>
              </a:rPr>
              <a:t>A*</a:t>
            </a:r>
            <a:r>
              <a:rPr lang="zh-CN" altLang="en-US" sz="3200" b="1">
                <a:sym typeface="+mn-ea"/>
              </a:rPr>
              <a:t>深度优先</a:t>
            </a:r>
            <a:endParaRPr lang="zh-CN" altLang="en-US" sz="3200" b="1">
              <a:sym typeface="+mn-ea"/>
            </a:endParaRPr>
          </a:p>
        </p:txBody>
      </p:sp>
      <p:pic>
        <p:nvPicPr>
          <p:cNvPr id="2" name="图片 1" descr="dijk"/>
          <p:cNvPicPr>
            <a:picLocks noChangeAspect="1"/>
          </p:cNvPicPr>
          <p:nvPr/>
        </p:nvPicPr>
        <p:blipFill>
          <a:blip r:embed="rId3"/>
          <a:srcRect t="2740" b="48948"/>
          <a:stretch>
            <a:fillRect/>
          </a:stretch>
        </p:blipFill>
        <p:spPr>
          <a:xfrm>
            <a:off x="24130" y="1940560"/>
            <a:ext cx="6353175" cy="4344035"/>
          </a:xfrm>
          <a:prstGeom prst="rect">
            <a:avLst/>
          </a:prstGeom>
        </p:spPr>
      </p:pic>
      <p:pic>
        <p:nvPicPr>
          <p:cNvPr id="5" name="图片 4" descr="dijk"/>
          <p:cNvPicPr>
            <a:picLocks noChangeAspect="1"/>
          </p:cNvPicPr>
          <p:nvPr/>
        </p:nvPicPr>
        <p:blipFill>
          <a:blip r:embed="rId3"/>
          <a:srcRect l="1669" t="53546" r="1029"/>
          <a:stretch>
            <a:fillRect/>
          </a:stretch>
        </p:blipFill>
        <p:spPr>
          <a:xfrm>
            <a:off x="6438265" y="1940560"/>
            <a:ext cx="6366510" cy="4302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 vi 视觉通知及要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27865" cy="6329680"/>
          </a:xfrm>
          <a:prstGeom prst="rect">
            <a:avLst/>
          </a:prstGeom>
        </p:spPr>
      </p:pic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372745" y="359410"/>
            <a:ext cx="5175885" cy="282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sz="5400" b="1">
                <a:solidFill>
                  <a:schemeClr val="bg1"/>
                </a:solidFill>
                <a:latin typeface="华康黑体W5(P)" panose="020B0500000000000000" charset="-122"/>
                <a:ea typeface="华康黑体W5(P)" panose="020B0500000000000000" charset="-122"/>
                <a:cs typeface="Arial" panose="020B0604020202020204" pitchFamily="34" charset="0"/>
              </a:rPr>
              <a:t>WHEELTEC</a:t>
            </a:r>
            <a:endParaRPr lang="en-US" sz="5400" b="1">
              <a:solidFill>
                <a:schemeClr val="bg1"/>
              </a:solidFill>
              <a:latin typeface="华康黑体W5(P)" panose="020B0500000000000000" charset="-122"/>
              <a:ea typeface="华康黑体W5(P)" panose="020B0500000000000000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5400" b="1">
                <a:solidFill>
                  <a:schemeClr val="bg1"/>
                </a:solidFill>
                <a:latin typeface="华康黑体W5(P)" panose="020B0500000000000000" charset="-122"/>
                <a:ea typeface="华康黑体W5(P)" panose="020B0500000000000000" charset="-122"/>
                <a:cs typeface="Arial" panose="020B0604020202020204" pitchFamily="34" charset="0"/>
              </a:rPr>
              <a:t>INTELLIGENT</a:t>
            </a:r>
            <a:endParaRPr lang="en-US" sz="5400" b="1">
              <a:solidFill>
                <a:schemeClr val="bg1"/>
              </a:solidFill>
              <a:latin typeface="华康黑体W5(P)" panose="020B0500000000000000" charset="-122"/>
              <a:ea typeface="华康黑体W5(P)" panose="020B0500000000000000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5400" dirty="0">
                <a:solidFill>
                  <a:schemeClr val="bg1"/>
                </a:solidFill>
                <a:latin typeface="华康黑体W5(P)" panose="020B0500000000000000" charset="-122"/>
                <a:ea typeface="华康黑体W5(P)" panose="020B0500000000000000" charset="-122"/>
                <a:cs typeface="Arial" panose="020B0604020202020204" pitchFamily="34" charset="0"/>
              </a:rPr>
              <a:t>TECHNOLOYG</a:t>
            </a:r>
            <a:endParaRPr lang="en-US" altLang="zh-CN" sz="5400" dirty="0">
              <a:solidFill>
                <a:schemeClr val="bg1"/>
              </a:solidFill>
              <a:latin typeface="华康黑体W5(P)" panose="020B0500000000000000" charset="-122"/>
              <a:ea typeface="华康黑体W5(P)" panose="020B0500000000000000" charset="-122"/>
              <a:cs typeface="Arial" panose="020B0604020202020204" pitchFamily="34" charset="0"/>
            </a:endParaRPr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5421263" y="2960702"/>
            <a:ext cx="7725817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6400" b="1">
                <a:solidFill>
                  <a:schemeClr val="bg1"/>
                </a:solidFill>
                <a:latin typeface="华康黑体W5(P)" panose="020B0500000000000000" charset="-122"/>
                <a:ea typeface="华康黑体W5(P)" panose="020B0500000000000000" charset="-122"/>
                <a:cs typeface="Arial" panose="020B0604020202020204" pitchFamily="34" charset="0"/>
              </a:rPr>
              <a:t>THANK YOU</a:t>
            </a:r>
            <a:endParaRPr lang="en-US" altLang="zh-CN" sz="6400" b="1" dirty="0">
              <a:solidFill>
                <a:schemeClr val="bg1"/>
              </a:solidFill>
              <a:latin typeface="华康黑体W5(P)" panose="020B0500000000000000" charset="-122"/>
              <a:ea typeface="华康黑体W5(P)" panose="020B0500000000000000" charset="-122"/>
              <a:cs typeface="Arial" panose="020B0604020202020204" pitchFamily="34" charset="0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5433690" y="3976618"/>
            <a:ext cx="72521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800" spc="-15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感谢聆听，批评指导</a:t>
            </a:r>
            <a:endParaRPr lang="zh-CN" altLang="en-US" sz="2800" spc="-15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5421263" y="5848573"/>
            <a:ext cx="72521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rPr>
              <a:t>东莞市微宏智能科技有限公司</a:t>
            </a:r>
            <a:endParaRPr lang="zh-CN" altLang="en-US" sz="16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1137"/>
</p:tagLst>
</file>

<file path=ppt/theme/theme1.xml><?xml version="1.0" encoding="utf-8"?>
<a:theme xmlns:a="http://schemas.openxmlformats.org/drawingml/2006/main" name="Office Theme">
  <a:themeElements>
    <a:clrScheme name="自定义 293">
      <a:dk1>
        <a:sysClr val="windowText" lastClr="000000"/>
      </a:dk1>
      <a:lt1>
        <a:sysClr val="window" lastClr="FFFFFF"/>
      </a:lt1>
      <a:dk2>
        <a:srgbClr val="E56B00"/>
      </a:dk2>
      <a:lt2>
        <a:srgbClr val="E7E6E6"/>
      </a:lt2>
      <a:accent1>
        <a:srgbClr val="E56B00"/>
      </a:accent1>
      <a:accent2>
        <a:srgbClr val="BFBFBF"/>
      </a:accent2>
      <a:accent3>
        <a:srgbClr val="E56B00"/>
      </a:accent3>
      <a:accent4>
        <a:srgbClr val="BFBFBF"/>
      </a:accent4>
      <a:accent5>
        <a:srgbClr val="E56B00"/>
      </a:accent5>
      <a:accent6>
        <a:srgbClr val="BFBFBF"/>
      </a:accent6>
      <a:hlink>
        <a:srgbClr val="E56B00"/>
      </a:hlink>
      <a:folHlink>
        <a:srgbClr val="BFBFBF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B549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236</Words>
  <Application>WPS 演示</Application>
  <PresentationFormat>自定义</PresentationFormat>
  <Paragraphs>32</Paragraphs>
  <Slides>5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印品黑体</vt:lpstr>
      <vt:lpstr>黑体</vt:lpstr>
      <vt:lpstr>微软雅黑</vt:lpstr>
      <vt:lpstr>思源黑体 CN Regular</vt:lpstr>
      <vt:lpstr>华康黑体W5(P)</vt:lpstr>
      <vt:lpstr>思源黑体 CN Medium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bt1137</dc:title>
  <dc:creator/>
  <cp:lastModifiedBy>Choi</cp:lastModifiedBy>
  <cp:revision>92</cp:revision>
  <dcterms:created xsi:type="dcterms:W3CDTF">2017-02-19T09:39:00Z</dcterms:created>
  <dcterms:modified xsi:type="dcterms:W3CDTF">2021-02-25T02:55:35Z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