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261" r:id="rId4"/>
    <p:sldId id="258" r:id="rId5"/>
    <p:sldId id="260" r:id="rId6"/>
    <p:sldId id="264" r:id="rId7"/>
    <p:sldId id="277" r:id="rId8"/>
    <p:sldId id="381" r:id="rId9"/>
    <p:sldId id="290" r:id="rId10"/>
    <p:sldId id="278" r:id="rId11"/>
    <p:sldId id="306" r:id="rId12"/>
    <p:sldId id="307" r:id="rId13"/>
    <p:sldId id="310" r:id="rId14"/>
    <p:sldId id="324" r:id="rId15"/>
    <p:sldId id="325" r:id="rId16"/>
    <p:sldId id="326" r:id="rId17"/>
    <p:sldId id="327" r:id="rId18"/>
    <p:sldId id="328" r:id="rId19"/>
    <p:sldId id="329" r:id="rId20"/>
    <p:sldId id="330" r:id="rId21"/>
    <p:sldId id="331" r:id="rId22"/>
    <p:sldId id="332" r:id="rId23"/>
    <p:sldId id="333" r:id="rId24"/>
    <p:sldId id="363" r:id="rId25"/>
    <p:sldId id="365" r:id="rId26"/>
    <p:sldId id="334" r:id="rId27"/>
    <p:sldId id="311" r:id="rId28"/>
    <p:sldId id="335" r:id="rId29"/>
    <p:sldId id="336" r:id="rId30"/>
    <p:sldId id="337" r:id="rId31"/>
    <p:sldId id="338" r:id="rId32"/>
    <p:sldId id="339" r:id="rId33"/>
    <p:sldId id="312" r:id="rId34"/>
    <p:sldId id="366" r:id="rId35"/>
    <p:sldId id="367" r:id="rId36"/>
    <p:sldId id="308" r:id="rId37"/>
    <p:sldId id="303" r:id="rId38"/>
    <p:sldId id="304" r:id="rId39"/>
    <p:sldId id="313" r:id="rId40"/>
    <p:sldId id="370" r:id="rId41"/>
    <p:sldId id="314" r:id="rId42"/>
    <p:sldId id="372" r:id="rId43"/>
    <p:sldId id="373" r:id="rId44"/>
    <p:sldId id="374" r:id="rId45"/>
    <p:sldId id="375" r:id="rId46"/>
    <p:sldId id="376" r:id="rId47"/>
    <p:sldId id="305" r:id="rId48"/>
    <p:sldId id="300" r:id="rId49"/>
    <p:sldId id="301" r:id="rId50"/>
    <p:sldId id="345" r:id="rId51"/>
    <p:sldId id="315" r:id="rId52"/>
    <p:sldId id="371" r:id="rId53"/>
    <p:sldId id="316" r:id="rId54"/>
    <p:sldId id="344" r:id="rId55"/>
    <p:sldId id="302" r:id="rId56"/>
    <p:sldId id="297" r:id="rId57"/>
    <p:sldId id="343" r:id="rId58"/>
    <p:sldId id="349" r:id="rId59"/>
    <p:sldId id="353" r:id="rId60"/>
    <p:sldId id="359" r:id="rId61"/>
    <p:sldId id="383" r:id="rId62"/>
    <p:sldId id="355" r:id="rId63"/>
    <p:sldId id="356" r:id="rId64"/>
    <p:sldId id="357" r:id="rId65"/>
    <p:sldId id="382" r:id="rId66"/>
    <p:sldId id="384" r:id="rId67"/>
    <p:sldId id="352" r:id="rId68"/>
    <p:sldId id="350" r:id="rId69"/>
    <p:sldId id="351" r:id="rId70"/>
    <p:sldId id="317" r:id="rId71"/>
    <p:sldId id="299" r:id="rId72"/>
    <p:sldId id="294" r:id="rId73"/>
    <p:sldId id="295" r:id="rId74"/>
    <p:sldId id="377" r:id="rId75"/>
    <p:sldId id="385" r:id="rId76"/>
    <p:sldId id="386" r:id="rId77"/>
    <p:sldId id="387" r:id="rId78"/>
    <p:sldId id="388" r:id="rId79"/>
    <p:sldId id="318" r:id="rId80"/>
    <p:sldId id="391" r:id="rId81"/>
    <p:sldId id="390" r:id="rId82"/>
    <p:sldId id="319" r:id="rId83"/>
    <p:sldId id="320" r:id="rId84"/>
    <p:sldId id="291" r:id="rId85"/>
    <p:sldId id="292" r:id="rId86"/>
    <p:sldId id="340" r:id="rId87"/>
    <p:sldId id="341" r:id="rId88"/>
    <p:sldId id="342" r:id="rId89"/>
    <p:sldId id="321" r:id="rId90"/>
    <p:sldId id="322" r:id="rId91"/>
    <p:sldId id="347" r:id="rId92"/>
    <p:sldId id="348" r:id="rId93"/>
    <p:sldId id="360" r:id="rId94"/>
    <p:sldId id="323" r:id="rId95"/>
    <p:sldId id="362" r:id="rId96"/>
    <p:sldId id="378" r:id="rId97"/>
    <p:sldId id="361" r:id="rId98"/>
    <p:sldId id="379" r:id="rId99"/>
    <p:sldId id="380" r:id="rId100"/>
    <p:sldId id="293" r:id="rId101"/>
    <p:sldId id="368" r:id="rId102"/>
    <p:sldId id="369" r:id="rId103"/>
    <p:sldId id="392" r:id="rId10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A09FA-78C8-4C0B-95C3-4069A13FE4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031C97-7653-4534-8ADB-A2A5AA11D9CE}">
      <dgm:prSet/>
      <dgm:spPr/>
      <dgm:t>
        <a:bodyPr/>
        <a:lstStyle/>
        <a:p>
          <a:r>
            <a:rPr lang="fr-FR"/>
            <a:t>Présentation du formateur</a:t>
          </a:r>
          <a:endParaRPr lang="en-US"/>
        </a:p>
      </dgm:t>
    </dgm:pt>
    <dgm:pt modelId="{3A9D47DB-F9B5-457E-B688-A62C4381BA53}" type="parTrans" cxnId="{BED68F05-A78E-4B83-90E3-418FD838A929}">
      <dgm:prSet/>
      <dgm:spPr/>
      <dgm:t>
        <a:bodyPr/>
        <a:lstStyle/>
        <a:p>
          <a:endParaRPr lang="en-US"/>
        </a:p>
      </dgm:t>
    </dgm:pt>
    <dgm:pt modelId="{77B29383-FC41-4139-A2D3-D3E47211A84F}" type="sibTrans" cxnId="{BED68F05-A78E-4B83-90E3-418FD838A929}">
      <dgm:prSet/>
      <dgm:spPr/>
      <dgm:t>
        <a:bodyPr/>
        <a:lstStyle/>
        <a:p>
          <a:endParaRPr lang="en-US"/>
        </a:p>
      </dgm:t>
    </dgm:pt>
    <dgm:pt modelId="{722CB7F3-89C4-480C-A738-6155B8DEEAB1}">
      <dgm:prSet/>
      <dgm:spPr/>
      <dgm:t>
        <a:bodyPr/>
        <a:lstStyle/>
        <a:p>
          <a:r>
            <a:rPr lang="fr-FR"/>
            <a:t>Tour de table des stagiaires:</a:t>
          </a:r>
          <a:endParaRPr lang="en-US"/>
        </a:p>
      </dgm:t>
    </dgm:pt>
    <dgm:pt modelId="{A27E8DA4-0AD4-4255-81BB-765E0DA05320}" type="parTrans" cxnId="{96326482-1448-4B57-AAA6-25AE50A01306}">
      <dgm:prSet/>
      <dgm:spPr/>
      <dgm:t>
        <a:bodyPr/>
        <a:lstStyle/>
        <a:p>
          <a:endParaRPr lang="en-US"/>
        </a:p>
      </dgm:t>
    </dgm:pt>
    <dgm:pt modelId="{83F356BE-AE6E-4305-BDB5-67E3600984DF}" type="sibTrans" cxnId="{96326482-1448-4B57-AAA6-25AE50A01306}">
      <dgm:prSet/>
      <dgm:spPr/>
      <dgm:t>
        <a:bodyPr/>
        <a:lstStyle/>
        <a:p>
          <a:endParaRPr lang="en-US"/>
        </a:p>
      </dgm:t>
    </dgm:pt>
    <dgm:pt modelId="{E7108CE0-BA9F-4555-9461-F3F9B54EDEC5}">
      <dgm:prSet/>
      <dgm:spPr/>
      <dgm:t>
        <a:bodyPr/>
        <a:lstStyle/>
        <a:p>
          <a:r>
            <a:rPr lang="fr-FR"/>
            <a:t>Nom/Prénom, profil, attentes</a:t>
          </a:r>
          <a:endParaRPr lang="en-US"/>
        </a:p>
      </dgm:t>
    </dgm:pt>
    <dgm:pt modelId="{7F711AA3-F566-4A1F-9BD0-8BFFBF9475EC}" type="parTrans" cxnId="{917CD84F-B9E3-429D-A44B-6A305E21B232}">
      <dgm:prSet/>
      <dgm:spPr/>
      <dgm:t>
        <a:bodyPr/>
        <a:lstStyle/>
        <a:p>
          <a:endParaRPr lang="en-US"/>
        </a:p>
      </dgm:t>
    </dgm:pt>
    <dgm:pt modelId="{F81B5E03-79F5-4EBE-BF0F-FDD519F4C7D9}" type="sibTrans" cxnId="{917CD84F-B9E3-429D-A44B-6A305E21B232}">
      <dgm:prSet/>
      <dgm:spPr/>
      <dgm:t>
        <a:bodyPr/>
        <a:lstStyle/>
        <a:p>
          <a:endParaRPr lang="en-US"/>
        </a:p>
      </dgm:t>
    </dgm:pt>
    <dgm:pt modelId="{D5976CFC-4EB9-4298-AF5C-A7126FDC27CE}">
      <dgm:prSet/>
      <dgm:spPr/>
      <dgm:t>
        <a:bodyPr/>
        <a:lstStyle/>
        <a:p>
          <a:r>
            <a:rPr lang="fr-FR"/>
            <a:t>Présentation de l’organisation de la formation</a:t>
          </a:r>
          <a:endParaRPr lang="en-US"/>
        </a:p>
      </dgm:t>
    </dgm:pt>
    <dgm:pt modelId="{88FAFEC7-C52E-48EF-8761-6D403DDA971E}" type="parTrans" cxnId="{95EA73D4-87BB-4A34-A677-02E5B5D208F9}">
      <dgm:prSet/>
      <dgm:spPr/>
      <dgm:t>
        <a:bodyPr/>
        <a:lstStyle/>
        <a:p>
          <a:endParaRPr lang="en-US"/>
        </a:p>
      </dgm:t>
    </dgm:pt>
    <dgm:pt modelId="{EEB877F5-E27F-4FE0-8134-7DE16A940603}" type="sibTrans" cxnId="{95EA73D4-87BB-4A34-A677-02E5B5D208F9}">
      <dgm:prSet/>
      <dgm:spPr/>
      <dgm:t>
        <a:bodyPr/>
        <a:lstStyle/>
        <a:p>
          <a:endParaRPr lang="en-US"/>
        </a:p>
      </dgm:t>
    </dgm:pt>
    <dgm:pt modelId="{BDAC7A2C-7FBA-4548-ABD7-3DA81FE31B5C}" type="pres">
      <dgm:prSet presAssocID="{904A09FA-78C8-4C0B-95C3-4069A13FE429}" presName="root" presStyleCnt="0">
        <dgm:presLayoutVars>
          <dgm:dir/>
          <dgm:resizeHandles val="exact"/>
        </dgm:presLayoutVars>
      </dgm:prSet>
      <dgm:spPr/>
    </dgm:pt>
    <dgm:pt modelId="{68650E29-C973-42FF-86A5-74E20B529524}" type="pres">
      <dgm:prSet presAssocID="{68031C97-7653-4534-8ADB-A2A5AA11D9CE}" presName="compNode" presStyleCnt="0"/>
      <dgm:spPr/>
    </dgm:pt>
    <dgm:pt modelId="{A965B53F-1BB1-4AC4-931F-EA830A7381C3}" type="pres">
      <dgm:prSet presAssocID="{68031C97-7653-4534-8ADB-A2A5AA11D9CE}" presName="bgRect" presStyleLbl="bgShp" presStyleIdx="0" presStyleCnt="3"/>
      <dgm:spPr/>
    </dgm:pt>
    <dgm:pt modelId="{41A59D48-553C-4669-A714-F40EE2E438B2}" type="pres">
      <dgm:prSet presAssocID="{68031C97-7653-4534-8ADB-A2A5AA11D9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seignant"/>
        </a:ext>
      </dgm:extLst>
    </dgm:pt>
    <dgm:pt modelId="{6664E2A0-72BD-4F1F-9D2A-E1F40D9D21F5}" type="pres">
      <dgm:prSet presAssocID="{68031C97-7653-4534-8ADB-A2A5AA11D9CE}" presName="spaceRect" presStyleCnt="0"/>
      <dgm:spPr/>
    </dgm:pt>
    <dgm:pt modelId="{4C075E82-A3B5-4FA7-8CF3-6F0994BEE125}" type="pres">
      <dgm:prSet presAssocID="{68031C97-7653-4534-8ADB-A2A5AA11D9CE}" presName="parTx" presStyleLbl="revTx" presStyleIdx="0" presStyleCnt="4">
        <dgm:presLayoutVars>
          <dgm:chMax val="0"/>
          <dgm:chPref val="0"/>
        </dgm:presLayoutVars>
      </dgm:prSet>
      <dgm:spPr/>
    </dgm:pt>
    <dgm:pt modelId="{DDA89612-B8B4-402C-BDDA-2A751F9D3C8B}" type="pres">
      <dgm:prSet presAssocID="{77B29383-FC41-4139-A2D3-D3E47211A84F}" presName="sibTrans" presStyleCnt="0"/>
      <dgm:spPr/>
    </dgm:pt>
    <dgm:pt modelId="{D28FFDE7-9CE6-420A-8DD3-788AD5FBD6F1}" type="pres">
      <dgm:prSet presAssocID="{722CB7F3-89C4-480C-A738-6155B8DEEAB1}" presName="compNode" presStyleCnt="0"/>
      <dgm:spPr/>
    </dgm:pt>
    <dgm:pt modelId="{D58CF6CB-B5C6-4E21-8491-802369CC94BD}" type="pres">
      <dgm:prSet presAssocID="{722CB7F3-89C4-480C-A738-6155B8DEEAB1}" presName="bgRect" presStyleLbl="bgShp" presStyleIdx="1" presStyleCnt="3"/>
      <dgm:spPr/>
    </dgm:pt>
    <dgm:pt modelId="{A41528E5-4D64-4C8F-A8A1-F4DAF55520C3}" type="pres">
      <dgm:prSet presAssocID="{722CB7F3-89C4-480C-A738-6155B8DEEA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73644560-5707-42B8-96AD-1A1D4E88CDEF}" type="pres">
      <dgm:prSet presAssocID="{722CB7F3-89C4-480C-A738-6155B8DEEAB1}" presName="spaceRect" presStyleCnt="0"/>
      <dgm:spPr/>
    </dgm:pt>
    <dgm:pt modelId="{848FC551-60E5-4898-9986-A979FE5FF342}" type="pres">
      <dgm:prSet presAssocID="{722CB7F3-89C4-480C-A738-6155B8DEEAB1}" presName="parTx" presStyleLbl="revTx" presStyleIdx="1" presStyleCnt="4">
        <dgm:presLayoutVars>
          <dgm:chMax val="0"/>
          <dgm:chPref val="0"/>
        </dgm:presLayoutVars>
      </dgm:prSet>
      <dgm:spPr/>
    </dgm:pt>
    <dgm:pt modelId="{F15A4AAA-0A99-47A6-9612-68B90CEC41E7}" type="pres">
      <dgm:prSet presAssocID="{722CB7F3-89C4-480C-A738-6155B8DEEAB1}" presName="desTx" presStyleLbl="revTx" presStyleIdx="2" presStyleCnt="4">
        <dgm:presLayoutVars/>
      </dgm:prSet>
      <dgm:spPr/>
    </dgm:pt>
    <dgm:pt modelId="{FDF1FB22-95BB-4D74-B11F-1D897B826ECB}" type="pres">
      <dgm:prSet presAssocID="{83F356BE-AE6E-4305-BDB5-67E3600984DF}" presName="sibTrans" presStyleCnt="0"/>
      <dgm:spPr/>
    </dgm:pt>
    <dgm:pt modelId="{CABE2C86-CDF8-4B7C-B5D0-119FBE23A78B}" type="pres">
      <dgm:prSet presAssocID="{D5976CFC-4EB9-4298-AF5C-A7126FDC27CE}" presName="compNode" presStyleCnt="0"/>
      <dgm:spPr/>
    </dgm:pt>
    <dgm:pt modelId="{D2A9F242-4C5B-42AA-A0D7-E851A49CAC44}" type="pres">
      <dgm:prSet presAssocID="{D5976CFC-4EB9-4298-AF5C-A7126FDC27CE}" presName="bgRect" presStyleLbl="bgShp" presStyleIdx="2" presStyleCnt="3"/>
      <dgm:spPr/>
    </dgm:pt>
    <dgm:pt modelId="{EEB67490-0A16-459C-82FD-4E4104063BE0}" type="pres">
      <dgm:prSet presAssocID="{D5976CFC-4EB9-4298-AF5C-A7126FDC27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jector screen"/>
        </a:ext>
      </dgm:extLst>
    </dgm:pt>
    <dgm:pt modelId="{B0508996-AA96-40C4-9631-ADC27135DD84}" type="pres">
      <dgm:prSet presAssocID="{D5976CFC-4EB9-4298-AF5C-A7126FDC27CE}" presName="spaceRect" presStyleCnt="0"/>
      <dgm:spPr/>
    </dgm:pt>
    <dgm:pt modelId="{A67DBBF9-48D3-48F0-BF27-3CEA8BAF782E}" type="pres">
      <dgm:prSet presAssocID="{D5976CFC-4EB9-4298-AF5C-A7126FDC27CE}" presName="parTx" presStyleLbl="revTx" presStyleIdx="3" presStyleCnt="4">
        <dgm:presLayoutVars>
          <dgm:chMax val="0"/>
          <dgm:chPref val="0"/>
        </dgm:presLayoutVars>
      </dgm:prSet>
      <dgm:spPr/>
    </dgm:pt>
  </dgm:ptLst>
  <dgm:cxnLst>
    <dgm:cxn modelId="{BED68F05-A78E-4B83-90E3-418FD838A929}" srcId="{904A09FA-78C8-4C0B-95C3-4069A13FE429}" destId="{68031C97-7653-4534-8ADB-A2A5AA11D9CE}" srcOrd="0" destOrd="0" parTransId="{3A9D47DB-F9B5-457E-B688-A62C4381BA53}" sibTransId="{77B29383-FC41-4139-A2D3-D3E47211A84F}"/>
    <dgm:cxn modelId="{E1A1B44C-F8AE-488E-913E-F488DB672AC0}" type="presOf" srcId="{68031C97-7653-4534-8ADB-A2A5AA11D9CE}" destId="{4C075E82-A3B5-4FA7-8CF3-6F0994BEE125}" srcOrd="0" destOrd="0" presId="urn:microsoft.com/office/officeart/2018/2/layout/IconVerticalSolidList"/>
    <dgm:cxn modelId="{917CD84F-B9E3-429D-A44B-6A305E21B232}" srcId="{722CB7F3-89C4-480C-A738-6155B8DEEAB1}" destId="{E7108CE0-BA9F-4555-9461-F3F9B54EDEC5}" srcOrd="0" destOrd="0" parTransId="{7F711AA3-F566-4A1F-9BD0-8BFFBF9475EC}" sibTransId="{F81B5E03-79F5-4EBE-BF0F-FDD519F4C7D9}"/>
    <dgm:cxn modelId="{96326482-1448-4B57-AAA6-25AE50A01306}" srcId="{904A09FA-78C8-4C0B-95C3-4069A13FE429}" destId="{722CB7F3-89C4-480C-A738-6155B8DEEAB1}" srcOrd="1" destOrd="0" parTransId="{A27E8DA4-0AD4-4255-81BB-765E0DA05320}" sibTransId="{83F356BE-AE6E-4305-BDB5-67E3600984DF}"/>
    <dgm:cxn modelId="{F4B2B6A5-E806-4AEE-8BD0-2B25DA197D19}" type="presOf" srcId="{D5976CFC-4EB9-4298-AF5C-A7126FDC27CE}" destId="{A67DBBF9-48D3-48F0-BF27-3CEA8BAF782E}" srcOrd="0" destOrd="0" presId="urn:microsoft.com/office/officeart/2018/2/layout/IconVerticalSolidList"/>
    <dgm:cxn modelId="{95EA73D4-87BB-4A34-A677-02E5B5D208F9}" srcId="{904A09FA-78C8-4C0B-95C3-4069A13FE429}" destId="{D5976CFC-4EB9-4298-AF5C-A7126FDC27CE}" srcOrd="2" destOrd="0" parTransId="{88FAFEC7-C52E-48EF-8761-6D403DDA971E}" sibTransId="{EEB877F5-E27F-4FE0-8134-7DE16A940603}"/>
    <dgm:cxn modelId="{BCC889E0-8B50-4C7C-A426-FC64C2C11BF4}" type="presOf" srcId="{E7108CE0-BA9F-4555-9461-F3F9B54EDEC5}" destId="{F15A4AAA-0A99-47A6-9612-68B90CEC41E7}" srcOrd="0" destOrd="0" presId="urn:microsoft.com/office/officeart/2018/2/layout/IconVerticalSolidList"/>
    <dgm:cxn modelId="{0EDC94F5-B622-4CE2-8B10-3BC9711D9B31}" type="presOf" srcId="{904A09FA-78C8-4C0B-95C3-4069A13FE429}" destId="{BDAC7A2C-7FBA-4548-ABD7-3DA81FE31B5C}" srcOrd="0" destOrd="0" presId="urn:microsoft.com/office/officeart/2018/2/layout/IconVerticalSolidList"/>
    <dgm:cxn modelId="{AFFD52FC-5A97-4162-9363-0274548666B5}" type="presOf" srcId="{722CB7F3-89C4-480C-A738-6155B8DEEAB1}" destId="{848FC551-60E5-4898-9986-A979FE5FF342}" srcOrd="0" destOrd="0" presId="urn:microsoft.com/office/officeart/2018/2/layout/IconVerticalSolidList"/>
    <dgm:cxn modelId="{B551EDF0-9983-40E1-B325-8BC95DA08A59}" type="presParOf" srcId="{BDAC7A2C-7FBA-4548-ABD7-3DA81FE31B5C}" destId="{68650E29-C973-42FF-86A5-74E20B529524}" srcOrd="0" destOrd="0" presId="urn:microsoft.com/office/officeart/2018/2/layout/IconVerticalSolidList"/>
    <dgm:cxn modelId="{3378017E-32CD-4BD1-BF1D-EB763F4339D8}" type="presParOf" srcId="{68650E29-C973-42FF-86A5-74E20B529524}" destId="{A965B53F-1BB1-4AC4-931F-EA830A7381C3}" srcOrd="0" destOrd="0" presId="urn:microsoft.com/office/officeart/2018/2/layout/IconVerticalSolidList"/>
    <dgm:cxn modelId="{F55AFC0A-6C6C-4AF6-809D-9600F711581F}" type="presParOf" srcId="{68650E29-C973-42FF-86A5-74E20B529524}" destId="{41A59D48-553C-4669-A714-F40EE2E438B2}" srcOrd="1" destOrd="0" presId="urn:microsoft.com/office/officeart/2018/2/layout/IconVerticalSolidList"/>
    <dgm:cxn modelId="{E7D852DD-DD82-4F63-9952-2D7A4AD2A281}" type="presParOf" srcId="{68650E29-C973-42FF-86A5-74E20B529524}" destId="{6664E2A0-72BD-4F1F-9D2A-E1F40D9D21F5}" srcOrd="2" destOrd="0" presId="urn:microsoft.com/office/officeart/2018/2/layout/IconVerticalSolidList"/>
    <dgm:cxn modelId="{56A6F4D5-B958-4B6A-8CD2-82FE30ACBD94}" type="presParOf" srcId="{68650E29-C973-42FF-86A5-74E20B529524}" destId="{4C075E82-A3B5-4FA7-8CF3-6F0994BEE125}" srcOrd="3" destOrd="0" presId="urn:microsoft.com/office/officeart/2018/2/layout/IconVerticalSolidList"/>
    <dgm:cxn modelId="{E982EDE3-CBE9-473D-9C49-F14333637FE5}" type="presParOf" srcId="{BDAC7A2C-7FBA-4548-ABD7-3DA81FE31B5C}" destId="{DDA89612-B8B4-402C-BDDA-2A751F9D3C8B}" srcOrd="1" destOrd="0" presId="urn:microsoft.com/office/officeart/2018/2/layout/IconVerticalSolidList"/>
    <dgm:cxn modelId="{F8BF9D96-290E-4386-9CD2-30937AA17EF0}" type="presParOf" srcId="{BDAC7A2C-7FBA-4548-ABD7-3DA81FE31B5C}" destId="{D28FFDE7-9CE6-420A-8DD3-788AD5FBD6F1}" srcOrd="2" destOrd="0" presId="urn:microsoft.com/office/officeart/2018/2/layout/IconVerticalSolidList"/>
    <dgm:cxn modelId="{3052FF3A-409C-4649-952A-90FCFBEFF459}" type="presParOf" srcId="{D28FFDE7-9CE6-420A-8DD3-788AD5FBD6F1}" destId="{D58CF6CB-B5C6-4E21-8491-802369CC94BD}" srcOrd="0" destOrd="0" presId="urn:microsoft.com/office/officeart/2018/2/layout/IconVerticalSolidList"/>
    <dgm:cxn modelId="{01D8B9DD-5893-4D15-AABD-9662F5823761}" type="presParOf" srcId="{D28FFDE7-9CE6-420A-8DD3-788AD5FBD6F1}" destId="{A41528E5-4D64-4C8F-A8A1-F4DAF55520C3}" srcOrd="1" destOrd="0" presId="urn:microsoft.com/office/officeart/2018/2/layout/IconVerticalSolidList"/>
    <dgm:cxn modelId="{396B2106-2DEB-4121-8AA4-72DFA0F36A93}" type="presParOf" srcId="{D28FFDE7-9CE6-420A-8DD3-788AD5FBD6F1}" destId="{73644560-5707-42B8-96AD-1A1D4E88CDEF}" srcOrd="2" destOrd="0" presId="urn:microsoft.com/office/officeart/2018/2/layout/IconVerticalSolidList"/>
    <dgm:cxn modelId="{8576B3A0-D7CE-41F0-B475-62EC2921125A}" type="presParOf" srcId="{D28FFDE7-9CE6-420A-8DD3-788AD5FBD6F1}" destId="{848FC551-60E5-4898-9986-A979FE5FF342}" srcOrd="3" destOrd="0" presId="urn:microsoft.com/office/officeart/2018/2/layout/IconVerticalSolidList"/>
    <dgm:cxn modelId="{E1798AF5-40DA-4B3D-94ED-40CA5F2E565D}" type="presParOf" srcId="{D28FFDE7-9CE6-420A-8DD3-788AD5FBD6F1}" destId="{F15A4AAA-0A99-47A6-9612-68B90CEC41E7}" srcOrd="4" destOrd="0" presId="urn:microsoft.com/office/officeart/2018/2/layout/IconVerticalSolidList"/>
    <dgm:cxn modelId="{1C050030-A930-48A6-925C-79505602EC2F}" type="presParOf" srcId="{BDAC7A2C-7FBA-4548-ABD7-3DA81FE31B5C}" destId="{FDF1FB22-95BB-4D74-B11F-1D897B826ECB}" srcOrd="3" destOrd="0" presId="urn:microsoft.com/office/officeart/2018/2/layout/IconVerticalSolidList"/>
    <dgm:cxn modelId="{BAAF4E8E-7A1C-424A-A8FF-EC6D9EAB58E8}" type="presParOf" srcId="{BDAC7A2C-7FBA-4548-ABD7-3DA81FE31B5C}" destId="{CABE2C86-CDF8-4B7C-B5D0-119FBE23A78B}" srcOrd="4" destOrd="0" presId="urn:microsoft.com/office/officeart/2018/2/layout/IconVerticalSolidList"/>
    <dgm:cxn modelId="{C3844858-ED5A-4ECE-A1C2-7C07CAA5ADB3}" type="presParOf" srcId="{CABE2C86-CDF8-4B7C-B5D0-119FBE23A78B}" destId="{D2A9F242-4C5B-42AA-A0D7-E851A49CAC44}" srcOrd="0" destOrd="0" presId="urn:microsoft.com/office/officeart/2018/2/layout/IconVerticalSolidList"/>
    <dgm:cxn modelId="{F54E0A6A-BCAC-4A14-88B3-FB75F84B6B8D}" type="presParOf" srcId="{CABE2C86-CDF8-4B7C-B5D0-119FBE23A78B}" destId="{EEB67490-0A16-459C-82FD-4E4104063BE0}" srcOrd="1" destOrd="0" presId="urn:microsoft.com/office/officeart/2018/2/layout/IconVerticalSolidList"/>
    <dgm:cxn modelId="{E6C06BE2-6325-4B1D-B908-5693BDBC69BF}" type="presParOf" srcId="{CABE2C86-CDF8-4B7C-B5D0-119FBE23A78B}" destId="{B0508996-AA96-40C4-9631-ADC27135DD84}" srcOrd="2" destOrd="0" presId="urn:microsoft.com/office/officeart/2018/2/layout/IconVerticalSolidList"/>
    <dgm:cxn modelId="{65F95851-7264-4494-95B6-6CD2BB5A6FE2}" type="presParOf" srcId="{CABE2C86-CDF8-4B7C-B5D0-119FBE23A78B}" destId="{A67DBBF9-48D3-48F0-BF27-3CEA8BAF78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5B53F-1BB1-4AC4-931F-EA830A7381C3}">
      <dsp:nvSpPr>
        <dsp:cNvPr id="0" name=""/>
        <dsp:cNvSpPr/>
      </dsp:nvSpPr>
      <dsp:spPr>
        <a:xfrm>
          <a:off x="0" y="718"/>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A59D48-553C-4669-A714-F40EE2E438B2}">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075E82-A3B5-4FA7-8CF3-6F0994BEE125}">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Présentation du formateur</a:t>
          </a:r>
          <a:endParaRPr lang="en-US" sz="2500" kern="1200"/>
        </a:p>
      </dsp:txBody>
      <dsp:txXfrm>
        <a:off x="1941716" y="718"/>
        <a:ext cx="4571887" cy="1681139"/>
      </dsp:txXfrm>
    </dsp:sp>
    <dsp:sp modelId="{D58CF6CB-B5C6-4E21-8491-802369CC94BD}">
      <dsp:nvSpPr>
        <dsp:cNvPr id="0" name=""/>
        <dsp:cNvSpPr/>
      </dsp:nvSpPr>
      <dsp:spPr>
        <a:xfrm>
          <a:off x="0" y="2102143"/>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1528E5-4D64-4C8F-A8A1-F4DAF55520C3}">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8FC551-60E5-4898-9986-A979FE5FF342}">
      <dsp:nvSpPr>
        <dsp:cNvPr id="0" name=""/>
        <dsp:cNvSpPr/>
      </dsp:nvSpPr>
      <dsp:spPr>
        <a:xfrm>
          <a:off x="1941716" y="2102143"/>
          <a:ext cx="2931121"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Tour de table des stagiaires:</a:t>
          </a:r>
          <a:endParaRPr lang="en-US" sz="2500" kern="1200"/>
        </a:p>
      </dsp:txBody>
      <dsp:txXfrm>
        <a:off x="1941716" y="2102143"/>
        <a:ext cx="2931121" cy="1681139"/>
      </dsp:txXfrm>
    </dsp:sp>
    <dsp:sp modelId="{F15A4AAA-0A99-47A6-9612-68B90CEC41E7}">
      <dsp:nvSpPr>
        <dsp:cNvPr id="0" name=""/>
        <dsp:cNvSpPr/>
      </dsp:nvSpPr>
      <dsp:spPr>
        <a:xfrm>
          <a:off x="4872838" y="2102143"/>
          <a:ext cx="1640765"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666750">
            <a:lnSpc>
              <a:spcPct val="90000"/>
            </a:lnSpc>
            <a:spcBef>
              <a:spcPct val="0"/>
            </a:spcBef>
            <a:spcAft>
              <a:spcPct val="35000"/>
            </a:spcAft>
            <a:buNone/>
          </a:pPr>
          <a:r>
            <a:rPr lang="fr-FR" sz="1500" kern="1200"/>
            <a:t>Nom/Prénom, profil, attentes</a:t>
          </a:r>
          <a:endParaRPr lang="en-US" sz="1500" kern="1200"/>
        </a:p>
      </dsp:txBody>
      <dsp:txXfrm>
        <a:off x="4872838" y="2102143"/>
        <a:ext cx="1640765" cy="1681139"/>
      </dsp:txXfrm>
    </dsp:sp>
    <dsp:sp modelId="{D2A9F242-4C5B-42AA-A0D7-E851A49CAC44}">
      <dsp:nvSpPr>
        <dsp:cNvPr id="0" name=""/>
        <dsp:cNvSpPr/>
      </dsp:nvSpPr>
      <dsp:spPr>
        <a:xfrm>
          <a:off x="0" y="4203567"/>
          <a:ext cx="6513603" cy="1681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67490-0A16-459C-82FD-4E4104063BE0}">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7DBBF9-48D3-48F0-BF27-3CEA8BAF782E}">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111250">
            <a:lnSpc>
              <a:spcPct val="90000"/>
            </a:lnSpc>
            <a:spcBef>
              <a:spcPct val="0"/>
            </a:spcBef>
            <a:spcAft>
              <a:spcPct val="35000"/>
            </a:spcAft>
            <a:buNone/>
          </a:pPr>
          <a:r>
            <a:rPr lang="fr-FR" sz="2500" kern="1200"/>
            <a:t>Présentation de l’organisation de la formation</a:t>
          </a:r>
          <a:endParaRPr lang="en-US" sz="2500" kern="1200"/>
        </a:p>
      </dsp:txBody>
      <dsp:txXfrm>
        <a:off x="1941716" y="4203567"/>
        <a:ext cx="4571887" cy="168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622A0C-4D1A-4B0F-8551-22E7126A923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71DDC56-2671-4209-B962-FDE28145CC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B2B176D-6274-4BAB-BC80-DBD091E2F379}"/>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E810BE66-7146-4DFA-9AF5-0DFE49A2A5E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FCDCDCE-BA23-4BAE-A80C-93A4E96F0A7F}"/>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44497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00311-3DD8-45CD-83A5-22C56C35326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834F5B2-3C2F-4E93-BECC-4C8A7BD8E3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86FC6D-8E66-4154-9628-7B40F144F38D}"/>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365DDAFA-3FB5-455C-ADF0-8A4F04105B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E59433-B3FE-4628-9AFC-AE566579E8D2}"/>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38289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D20B95-76F1-41E6-9354-901CB56FE3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D95BE70-39A0-4046-B5C5-7A6331421D5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767EA8-3346-4C0D-B820-E5DA0DDA473B}"/>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67D7BDD8-A0B1-428C-93B8-2C0460123D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63162B-0F55-4A26-9FA3-18B31A6D146F}"/>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168115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EAFBB1-AF5E-457A-A04A-58F03D64885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03C3B9-534D-44FD-B191-1C5E8E301DC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964F8F9-97A5-484D-BFC4-F86A858984A0}"/>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AC688C53-6705-4005-8535-9CC91893AB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1F75D5-F248-428E-AC7C-C111F6FD2833}"/>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49542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D33DD-13D4-4718-8991-D84FEDA86D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C32DB44-21EF-4AD3-8A66-1D0826268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4F94DE5-0943-4339-9067-913990AE4F5B}"/>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716AAAFB-8CE1-4D4A-BC90-1D684EFD552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212988-49C4-4505-87B6-D93BB8692B69}"/>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0287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4FD7B-5486-44CD-9194-B2B8A056E9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829C52B-48E0-46B7-8BD6-2203F1FF3B6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626699C-6BAF-444E-A12C-8C431D6DD95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1A9ADCE-D484-402A-BB1C-0DFCCA16D445}"/>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4D4C4FD3-514E-43CC-B14A-7BAF44BA0DD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865E728-B8F1-482D-8601-C9CB21A6752B}"/>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25671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B2B761-256B-4991-A482-00159FD096B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79E4E84-D7DA-406D-81F6-855EA3DF8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33EF530-D73B-4BC2-9DDC-2164EDE1EE2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A83E5CA-7CF7-44C4-B339-7C790AB49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F1EEFF-FAF1-43C3-A907-D87B1B22A90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9B111B5-D6EA-4AE9-B515-AF01E0AFE1C3}"/>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8" name="Espace réservé du pied de page 7">
            <a:extLst>
              <a:ext uri="{FF2B5EF4-FFF2-40B4-BE49-F238E27FC236}">
                <a16:creationId xmlns:a16="http://schemas.microsoft.com/office/drawing/2014/main" id="{77C91CE0-AF57-4F06-B3EB-A7BA1A5522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23875D5-4D6B-4F84-9266-51413797DEE1}"/>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88485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6DF6E-6BD9-4E0C-A95C-9D900D294D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9E12577-30C7-4353-A9E7-25EFD74104C8}"/>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4" name="Espace réservé du pied de page 3">
            <a:extLst>
              <a:ext uri="{FF2B5EF4-FFF2-40B4-BE49-F238E27FC236}">
                <a16:creationId xmlns:a16="http://schemas.microsoft.com/office/drawing/2014/main" id="{D9897CA6-143B-436C-908D-70AB72291AD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06B6D00-0E72-4623-B50A-1EAE970197D0}"/>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412493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AA0FE4-8EC9-42FA-B37A-4B9F9F81B9A8}"/>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3" name="Espace réservé du pied de page 2">
            <a:extLst>
              <a:ext uri="{FF2B5EF4-FFF2-40B4-BE49-F238E27FC236}">
                <a16:creationId xmlns:a16="http://schemas.microsoft.com/office/drawing/2014/main" id="{287738EE-5DE5-4BF7-80B6-76497A6497E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1821F5-D7A8-494B-A17C-342F941CFD50}"/>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397560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4C6B0-3A24-47FB-872E-3288E3F3FC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974313-7977-485A-875F-A9DFF7EC6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0C5F0EC-1C82-44D5-AC4A-85D7474FD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03EDAF-7B59-4828-A858-EF2140C8F2E7}"/>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0FF725E4-5BA0-4641-B94E-081E30678C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DF427A-58F5-48C8-9B39-27DB923C89C3}"/>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11157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EE6E4B-EDF3-4E73-AD03-AEB6D85FAC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A71686C-6CF6-43E8-973F-939DF054E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042822E-2444-44B4-991E-898359CE3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04F6B1-50BB-43CF-B679-3A856208CF1B}"/>
              </a:ext>
            </a:extLst>
          </p:cNvPr>
          <p:cNvSpPr>
            <a:spLocks noGrp="1"/>
          </p:cNvSpPr>
          <p:nvPr>
            <p:ph type="dt" sz="half" idx="10"/>
          </p:nvPr>
        </p:nvSpPr>
        <p:spPr/>
        <p:txBody>
          <a:bodyPr/>
          <a:lstStyle/>
          <a:p>
            <a:fld id="{F8E64DC8-18DF-407C-A171-0D1A2CFA66D9}" type="datetimeFigureOut">
              <a:rPr lang="fr-FR" smtClean="0"/>
              <a:t>30/06/2023</a:t>
            </a:fld>
            <a:endParaRPr lang="fr-FR"/>
          </a:p>
        </p:txBody>
      </p:sp>
      <p:sp>
        <p:nvSpPr>
          <p:cNvPr id="6" name="Espace réservé du pied de page 5">
            <a:extLst>
              <a:ext uri="{FF2B5EF4-FFF2-40B4-BE49-F238E27FC236}">
                <a16:creationId xmlns:a16="http://schemas.microsoft.com/office/drawing/2014/main" id="{04AE0A28-EDFD-458B-A9B5-5FCA9A3FE1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7C87D0-3FE8-422B-9EF0-2E5FEEBDE149}"/>
              </a:ext>
            </a:extLst>
          </p:cNvPr>
          <p:cNvSpPr>
            <a:spLocks noGrp="1"/>
          </p:cNvSpPr>
          <p:nvPr>
            <p:ph type="sldNum" sz="quarter" idx="12"/>
          </p:nvPr>
        </p:nvSpPr>
        <p:spPr/>
        <p:txBody>
          <a:bodyPr/>
          <a:lstStyle/>
          <a:p>
            <a:fld id="{E1CB492D-6C19-48D1-A3E9-9BDF760360ED}" type="slidenum">
              <a:rPr lang="fr-FR" smtClean="0"/>
              <a:t>‹N°›</a:t>
            </a:fld>
            <a:endParaRPr lang="fr-FR"/>
          </a:p>
        </p:txBody>
      </p:sp>
    </p:spTree>
    <p:extLst>
      <p:ext uri="{BB962C8B-B14F-4D97-AF65-F5344CB8AC3E}">
        <p14:creationId xmlns:p14="http://schemas.microsoft.com/office/powerpoint/2010/main" val="26642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800F80E-337C-4BFA-88C8-6D892F547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07DC34D-276B-4DB4-AE15-CBC72A281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C6A72F-CD0C-44CC-8335-AF53D26F4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64DC8-18DF-407C-A171-0D1A2CFA66D9}" type="datetimeFigureOut">
              <a:rPr lang="fr-FR" smtClean="0"/>
              <a:t>30/06/2023</a:t>
            </a:fld>
            <a:endParaRPr lang="fr-FR"/>
          </a:p>
        </p:txBody>
      </p:sp>
      <p:sp>
        <p:nvSpPr>
          <p:cNvPr id="5" name="Espace réservé du pied de page 4">
            <a:extLst>
              <a:ext uri="{FF2B5EF4-FFF2-40B4-BE49-F238E27FC236}">
                <a16:creationId xmlns:a16="http://schemas.microsoft.com/office/drawing/2014/main" id="{1D37F684-2A2A-4D3F-9BA8-4A05EC22F4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D13E0F1-B0CC-4257-8377-ABC1D2BC5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B492D-6C19-48D1-A3E9-9BDF760360ED}" type="slidenum">
              <a:rPr lang="fr-FR" smtClean="0"/>
              <a:t>‹N°›</a:t>
            </a:fld>
            <a:endParaRPr lang="fr-FR"/>
          </a:p>
        </p:txBody>
      </p:sp>
    </p:spTree>
    <p:extLst>
      <p:ext uri="{BB962C8B-B14F-4D97-AF65-F5344CB8AC3E}">
        <p14:creationId xmlns:p14="http://schemas.microsoft.com/office/powerpoint/2010/main" val="349227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docs.python.org/fr/3/library/text.html" TargetMode="External"/><Relationship Id="rId13" Type="http://schemas.openxmlformats.org/officeDocument/2006/relationships/hyperlink" Target="https://docs.python.org/fr/3/library/filesys.html" TargetMode="External"/><Relationship Id="rId3" Type="http://schemas.openxmlformats.org/officeDocument/2006/relationships/hyperlink" Target="https://docs.python.org/fr/3/library/" TargetMode="External"/><Relationship Id="rId7" Type="http://schemas.openxmlformats.org/officeDocument/2006/relationships/hyperlink" Target="https://docs.python.org/fr/3/library/exceptions.html" TargetMode="External"/><Relationship Id="rId12" Type="http://schemas.openxmlformats.org/officeDocument/2006/relationships/hyperlink" Target="https://docs.python.org/fr/3/library/functional.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stdtypes.html" TargetMode="External"/><Relationship Id="rId11" Type="http://schemas.openxmlformats.org/officeDocument/2006/relationships/hyperlink" Target="https://docs.python.org/fr/3/library/numeric.html" TargetMode="External"/><Relationship Id="rId5" Type="http://schemas.openxmlformats.org/officeDocument/2006/relationships/hyperlink" Target="https://docs.python.org/fr/3/library/constants.html" TargetMode="External"/><Relationship Id="rId10" Type="http://schemas.openxmlformats.org/officeDocument/2006/relationships/hyperlink" Target="https://docs.python.org/fr/3/library/datatypes.html" TargetMode="External"/><Relationship Id="rId4" Type="http://schemas.openxmlformats.org/officeDocument/2006/relationships/hyperlink" Target="https://docs.python.org/fr/3/library/functions.html" TargetMode="External"/><Relationship Id="rId9" Type="http://schemas.openxmlformats.org/officeDocument/2006/relationships/hyperlink" Target="https://docs.python.org/fr/3/library/binary.html"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docs.python.org/fr/3/library/concurrency.html" TargetMode="External"/><Relationship Id="rId3" Type="http://schemas.openxmlformats.org/officeDocument/2006/relationships/hyperlink" Target="https://docs.python.org/fr/3/library/persistence.html" TargetMode="External"/><Relationship Id="rId7" Type="http://schemas.openxmlformats.org/officeDocument/2006/relationships/hyperlink" Target="https://docs.python.org/fr/3/library/allos.html" TargetMode="External"/><Relationship Id="rId12" Type="http://schemas.openxmlformats.org/officeDocument/2006/relationships/hyperlink" Target="https://docs.python.org/fr/3/library/internet.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crypto.html" TargetMode="External"/><Relationship Id="rId11" Type="http://schemas.openxmlformats.org/officeDocument/2006/relationships/hyperlink" Target="https://docs.python.org/fr/3/library/markup.html" TargetMode="External"/><Relationship Id="rId5" Type="http://schemas.openxmlformats.org/officeDocument/2006/relationships/hyperlink" Target="https://docs.python.org/fr/3/library/fileformats.html" TargetMode="External"/><Relationship Id="rId10" Type="http://schemas.openxmlformats.org/officeDocument/2006/relationships/hyperlink" Target="https://docs.python.org/fr/3/library/netdata.html" TargetMode="External"/><Relationship Id="rId4" Type="http://schemas.openxmlformats.org/officeDocument/2006/relationships/hyperlink" Target="https://docs.python.org/fr/3/library/archiving.html" TargetMode="External"/><Relationship Id="rId9" Type="http://schemas.openxmlformats.org/officeDocument/2006/relationships/hyperlink" Target="https://docs.python.org/fr/3/library/ipc.html"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docs.python.org/fr/3/library/debug.html" TargetMode="External"/><Relationship Id="rId13" Type="http://schemas.openxmlformats.org/officeDocument/2006/relationships/hyperlink" Target="https://docs.python.org/fr/3/library/language.html" TargetMode="External"/><Relationship Id="rId3" Type="http://schemas.openxmlformats.org/officeDocument/2006/relationships/hyperlink" Target="https://docs.python.org/fr/3/library/mm.html" TargetMode="External"/><Relationship Id="rId7" Type="http://schemas.openxmlformats.org/officeDocument/2006/relationships/hyperlink" Target="https://docs.python.org/fr/3/library/development.html" TargetMode="External"/><Relationship Id="rId12" Type="http://schemas.openxmlformats.org/officeDocument/2006/relationships/hyperlink" Target="https://docs.python.org/fr/3/library/module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docs.python.org/fr/3/library/tk.html" TargetMode="External"/><Relationship Id="rId11" Type="http://schemas.openxmlformats.org/officeDocument/2006/relationships/hyperlink" Target="https://docs.python.org/fr/3/library/custominterp.html" TargetMode="External"/><Relationship Id="rId5" Type="http://schemas.openxmlformats.org/officeDocument/2006/relationships/hyperlink" Target="https://docs.python.org/fr/3/library/frameworks.html" TargetMode="External"/><Relationship Id="rId15" Type="http://schemas.openxmlformats.org/officeDocument/2006/relationships/hyperlink" Target="https://docs.python.org/fr/3/library/unix.html" TargetMode="External"/><Relationship Id="rId10" Type="http://schemas.openxmlformats.org/officeDocument/2006/relationships/hyperlink" Target="https://docs.python.org/fr/3/library/python.html" TargetMode="External"/><Relationship Id="rId4" Type="http://schemas.openxmlformats.org/officeDocument/2006/relationships/hyperlink" Target="https://docs.python.org/fr/3/library/i18n.html" TargetMode="External"/><Relationship Id="rId9" Type="http://schemas.openxmlformats.org/officeDocument/2006/relationships/hyperlink" Target="https://docs.python.org/fr/3/library/distribution.html" TargetMode="External"/><Relationship Id="rId14" Type="http://schemas.openxmlformats.org/officeDocument/2006/relationships/hyperlink" Target="https://docs.python.org/fr/3/library/windows.htm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docs.python.org/fr/3/library/function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hyperlink" Target="https://docs.python.org/fr/3/library/text.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docs.python.org/fr/3/library/datetime.html"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s://docs.python.org/fr/3/library/calendar.html" TargetMode="External"/><Relationship Id="rId4" Type="http://schemas.openxmlformats.org/officeDocument/2006/relationships/hyperlink" Target="https://docs.python.org/fr/3/library/zoneinfo.html"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Python Logo - Marques et logos: histoire et signification | PNG">
            <a:extLst>
              <a:ext uri="{FF2B5EF4-FFF2-40B4-BE49-F238E27FC236}">
                <a16:creationId xmlns:a16="http://schemas.microsoft.com/office/drawing/2014/main" id="{E92A5B7A-BE33-4454-AFB7-53554ED595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4" r="-26" b="-26"/>
          <a:stretch/>
        </p:blipFill>
        <p:spPr bwMode="auto">
          <a:xfrm>
            <a:off x="2733778" y="166651"/>
            <a:ext cx="6777732" cy="373367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8574BF40-73C3-4D8A-B5DC-88CBF7B69BA5}"/>
              </a:ext>
            </a:extLst>
          </p:cNvPr>
          <p:cNvSpPr>
            <a:spLocks noGrp="1"/>
          </p:cNvSpPr>
          <p:nvPr>
            <p:ph type="ctrTitle"/>
          </p:nvPr>
        </p:nvSpPr>
        <p:spPr>
          <a:xfrm>
            <a:off x="1237672" y="3900326"/>
            <a:ext cx="9716655" cy="1581184"/>
          </a:xfrm>
        </p:spPr>
        <p:txBody>
          <a:bodyPr>
            <a:normAutofit fontScale="90000"/>
          </a:bodyPr>
          <a:lstStyle/>
          <a:p>
            <a:pPr algn="l"/>
            <a:r>
              <a:rPr lang="fr-FR" dirty="0"/>
              <a:t>Formation Développeur Python - </a:t>
            </a:r>
            <a:br>
              <a:rPr lang="fr-FR" dirty="0"/>
            </a:br>
            <a:r>
              <a:rPr lang="fr-FR" dirty="0"/>
              <a:t>Initiation à Python par la pratique</a:t>
            </a:r>
            <a:br>
              <a:rPr lang="fr-FR" dirty="0"/>
            </a:br>
            <a:r>
              <a:rPr lang="fr-FR" sz="2200" b="1" u="sng" dirty="0"/>
              <a:t>Formateur: Davy Bureau</a:t>
            </a:r>
          </a:p>
        </p:txBody>
      </p:sp>
    </p:spTree>
    <p:extLst>
      <p:ext uri="{BB962C8B-B14F-4D97-AF65-F5344CB8AC3E}">
        <p14:creationId xmlns:p14="http://schemas.microsoft.com/office/powerpoint/2010/main" val="23233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Mise en place d'un environnement de développement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endParaRPr lang="fr-FR" dirty="0"/>
          </a:p>
        </p:txBody>
      </p:sp>
    </p:spTree>
    <p:extLst>
      <p:ext uri="{BB962C8B-B14F-4D97-AF65-F5344CB8AC3E}">
        <p14:creationId xmlns:p14="http://schemas.microsoft.com/office/powerpoint/2010/main" val="3354665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Conception d’une application et</a:t>
            </a:r>
            <a:br>
              <a:rPr lang="fr-FR" sz="4400" b="0" i="0" dirty="0">
                <a:solidFill>
                  <a:srgbClr val="1D0000"/>
                </a:solidFill>
                <a:effectLst/>
                <a:latin typeface="Graphik"/>
              </a:rPr>
            </a:br>
            <a:r>
              <a:rPr lang="fr-FR" sz="4400" b="0" i="0" dirty="0">
                <a:solidFill>
                  <a:srgbClr val="1D0000"/>
                </a:solidFill>
                <a:effectLst/>
                <a:latin typeface="Graphik"/>
              </a:rPr>
              <a:t>implémentation objet </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créer une application de jeu à 2, contre l’ordinateur pour deviner un chiffre choisi aléatoirement.</a:t>
            </a:r>
          </a:p>
          <a:p>
            <a:r>
              <a:rPr lang="fr-FR" dirty="0"/>
              <a:t>Etapes:</a:t>
            </a:r>
          </a:p>
          <a:p>
            <a:pPr lvl="1"/>
            <a:r>
              <a:rPr lang="fr-FR" dirty="0"/>
              <a:t>D’abord un programme simple pour deviner un nombre en N coups max,</a:t>
            </a:r>
          </a:p>
          <a:p>
            <a:pPr lvl="1"/>
            <a:r>
              <a:rPr lang="fr-FR" dirty="0"/>
              <a:t>Ensuite un programme où deux joueurs (dont un humain) s’affrontent,</a:t>
            </a:r>
          </a:p>
          <a:p>
            <a:pPr lvl="1"/>
            <a:r>
              <a:rPr lang="fr-FR" dirty="0"/>
              <a:t>Puis un programme où le joueur ordinateur joue plus intelligemment,</a:t>
            </a:r>
          </a:p>
          <a:p>
            <a:pPr lvl="1"/>
            <a:r>
              <a:rPr lang="fr-FR" dirty="0"/>
              <a:t>Ensuite une transformation du programme en version objet</a:t>
            </a:r>
          </a:p>
          <a:p>
            <a:pPr lvl="1"/>
            <a:endParaRPr lang="fr-FR" dirty="0"/>
          </a:p>
          <a:p>
            <a:r>
              <a:rPr lang="fr-FR" dirty="0"/>
              <a:t>L’intérêt est de passer d’une version procédurale à une version objet en comprenant la modélisation et l’intérêt</a:t>
            </a:r>
          </a:p>
        </p:txBody>
      </p:sp>
    </p:spTree>
    <p:extLst>
      <p:ext uri="{BB962C8B-B14F-4D97-AF65-F5344CB8AC3E}">
        <p14:creationId xmlns:p14="http://schemas.microsoft.com/office/powerpoint/2010/main" val="4407370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4458056" cy="5849618"/>
          </a:xfrm>
        </p:spPr>
        <p:txBody>
          <a:bodyPr>
            <a:noAutofit/>
          </a:bodyPr>
          <a:lstStyle/>
          <a:p>
            <a:pPr algn="l"/>
            <a:r>
              <a:rPr lang="fr-FR" sz="1400" b="1" i="0" dirty="0">
                <a:solidFill>
                  <a:srgbClr val="222222"/>
                </a:solidFill>
                <a:effectLst/>
                <a:latin typeface="Graphik"/>
              </a:rPr>
              <a:t>Programme</a:t>
            </a:r>
          </a:p>
          <a:p>
            <a:pPr algn="l"/>
            <a:r>
              <a:rPr lang="fr-FR" sz="1400" b="1" dirty="0">
                <a:solidFill>
                  <a:srgbClr val="222222"/>
                </a:solidFill>
                <a:latin typeface="Graphik"/>
              </a:rPr>
              <a:t>Jour 1</a:t>
            </a:r>
            <a:endParaRPr lang="fr-FR" sz="1400" b="1" i="0" dirty="0">
              <a:solidFill>
                <a:srgbClr val="222222"/>
              </a:solidFill>
              <a:effectLst/>
              <a:latin typeface="Graphik"/>
            </a:endParaRPr>
          </a:p>
          <a:p>
            <a:pPr algn="l"/>
            <a:r>
              <a:rPr lang="fr-FR" sz="1400" b="1" i="0" dirty="0">
                <a:solidFill>
                  <a:srgbClr val="1D0000"/>
                </a:solidFill>
                <a:effectLst/>
                <a:latin typeface="Graphik"/>
              </a:rPr>
              <a:t>1 - Qu'est Python?</a:t>
            </a:r>
          </a:p>
          <a:p>
            <a:pPr algn="l">
              <a:buFont typeface="Arial" panose="020B0604020202020204" pitchFamily="34" charset="0"/>
              <a:buChar char="•"/>
            </a:pPr>
            <a:r>
              <a:rPr lang="fr-FR" sz="1400" b="0" i="0" dirty="0">
                <a:solidFill>
                  <a:srgbClr val="1D0000"/>
                </a:solidFill>
                <a:effectLst/>
                <a:highlight>
                  <a:srgbClr val="FFFF00"/>
                </a:highlight>
                <a:latin typeface="Graphik"/>
              </a:rPr>
              <a:t> L'histoire du Python</a:t>
            </a:r>
          </a:p>
          <a:p>
            <a:pPr algn="l">
              <a:buFont typeface="Arial" panose="020B0604020202020204" pitchFamily="34" charset="0"/>
              <a:buChar char="•"/>
            </a:pPr>
            <a:r>
              <a:rPr lang="fr-FR" sz="1400" b="0" i="0" dirty="0">
                <a:solidFill>
                  <a:srgbClr val="1D0000"/>
                </a:solidFill>
                <a:effectLst/>
                <a:highlight>
                  <a:srgbClr val="FFFF00"/>
                </a:highlight>
                <a:latin typeface="Graphik"/>
              </a:rPr>
              <a:t> Les acteurs dans les environnements de développement intégrés</a:t>
            </a:r>
          </a:p>
          <a:p>
            <a:pPr algn="l">
              <a:buFont typeface="Arial" panose="020B0604020202020204" pitchFamily="34" charset="0"/>
              <a:buChar char="•"/>
            </a:pPr>
            <a:r>
              <a:rPr lang="fr-FR" sz="1400" b="0" i="0" dirty="0">
                <a:solidFill>
                  <a:srgbClr val="1D0000"/>
                </a:solidFill>
                <a:effectLst/>
                <a:latin typeface="Graphik"/>
              </a:rPr>
              <a:t> Atelier : Mise en place d'un environnement de développement</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2 - </a:t>
            </a:r>
            <a:r>
              <a:rPr lang="fr-FR" sz="1400" b="1" i="0" dirty="0">
                <a:solidFill>
                  <a:srgbClr val="1D0000"/>
                </a:solidFill>
                <a:effectLst/>
                <a:highlight>
                  <a:srgbClr val="FFFF00"/>
                </a:highlight>
                <a:latin typeface="Graphik"/>
              </a:rPr>
              <a:t>Maîtriser la syntaxe de base</a:t>
            </a:r>
          </a:p>
          <a:p>
            <a:pPr algn="l">
              <a:buFont typeface="Arial" panose="020B0604020202020204" pitchFamily="34" charset="0"/>
              <a:buChar char="•"/>
            </a:pPr>
            <a:r>
              <a:rPr lang="fr-FR" sz="1400" b="0" i="0" dirty="0">
                <a:solidFill>
                  <a:srgbClr val="1D0000"/>
                </a:solidFill>
                <a:effectLst/>
                <a:highlight>
                  <a:srgbClr val="FFFF00"/>
                </a:highlight>
                <a:latin typeface="Graphik"/>
              </a:rPr>
              <a:t> Interprétation directe et en script</a:t>
            </a:r>
          </a:p>
          <a:p>
            <a:pPr algn="l">
              <a:buFont typeface="Arial" panose="020B0604020202020204" pitchFamily="34" charset="0"/>
              <a:buChar char="•"/>
            </a:pPr>
            <a:r>
              <a:rPr lang="fr-FR" sz="1400" b="0" i="0" dirty="0">
                <a:solidFill>
                  <a:srgbClr val="1D0000"/>
                </a:solidFill>
                <a:effectLst/>
                <a:highlight>
                  <a:srgbClr val="FFFF00"/>
                </a:highlight>
                <a:latin typeface="Graphik"/>
              </a:rPr>
              <a:t> Les variables, les opérateurs, les expressions</a:t>
            </a:r>
          </a:p>
          <a:p>
            <a:pPr algn="l">
              <a:buFont typeface="Arial" panose="020B0604020202020204" pitchFamily="34" charset="0"/>
              <a:buChar char="•"/>
            </a:pPr>
            <a:r>
              <a:rPr lang="fr-FR" sz="1400" b="0" i="0" dirty="0">
                <a:solidFill>
                  <a:srgbClr val="1D0000"/>
                </a:solidFill>
                <a:effectLst/>
                <a:highlight>
                  <a:srgbClr val="FFFF00"/>
                </a:highlight>
                <a:latin typeface="Graphik"/>
              </a:rPr>
              <a:t> Les tests et les boucles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opérations avancées</a:t>
            </a:r>
          </a:p>
          <a:p>
            <a:pPr algn="l">
              <a:buFont typeface="Arial" panose="020B0604020202020204" pitchFamily="34" charset="0"/>
              <a:buChar char="•"/>
            </a:pPr>
            <a:r>
              <a:rPr lang="fr-FR" sz="1400" b="0" i="0" dirty="0">
                <a:solidFill>
                  <a:srgbClr val="1D0000"/>
                </a:solidFill>
                <a:effectLst/>
                <a:highlight>
                  <a:srgbClr val="FFFF00"/>
                </a:highlight>
                <a:latin typeface="Graphik"/>
              </a:rPr>
              <a:t> Atelier : Multiples algorithmes pour maîtriser la syntaxe de base</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3 - </a:t>
            </a:r>
            <a:r>
              <a:rPr lang="fr-FR" sz="1400" b="1" i="0" dirty="0">
                <a:solidFill>
                  <a:srgbClr val="1D0000"/>
                </a:solidFill>
                <a:effectLst/>
                <a:highlight>
                  <a:srgbClr val="FFFF00"/>
                </a:highlight>
                <a:latin typeface="Graphik"/>
              </a:rPr>
              <a:t>Comment structurer son code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 code procédural</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fr-FR" sz="1400" b="0" i="0" dirty="0">
              <a:solidFill>
                <a:srgbClr val="1D0000"/>
              </a:solidFill>
              <a:effectLst/>
              <a:latin typeface="Graphik"/>
            </a:endParaRPr>
          </a:p>
          <a:p>
            <a:pPr algn="l">
              <a:buFont typeface="Arial" panose="020B0604020202020204" pitchFamily="34" charset="0"/>
              <a:buChar char="•"/>
            </a:pPr>
            <a:endParaRPr lang="fr-FR" sz="1400" dirty="0">
              <a:solidFill>
                <a:srgbClr val="1D0000"/>
              </a:solidFill>
              <a:latin typeface="Graphik"/>
            </a:endParaRP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fonctions dans un algorithme complexe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fonctions spécifiques</a:t>
            </a:r>
          </a:p>
          <a:p>
            <a:pPr algn="l"/>
            <a:r>
              <a:rPr lang="fr-FR" sz="1400" b="0" i="0" dirty="0">
                <a:solidFill>
                  <a:srgbClr val="1D0000"/>
                </a:solidFill>
                <a:effectLst/>
                <a:highlight>
                  <a:srgbClr val="FFFF00"/>
                </a:highlight>
                <a:latin typeface="Graphik"/>
              </a:rPr>
              <a:t>Atelier : Opérations sur les chaînes de caractères par des fonctions</a:t>
            </a:r>
            <a:endParaRPr lang="fr-FR" sz="1400" b="0" i="0" dirty="0">
              <a:solidFill>
                <a:srgbClr val="222222"/>
              </a:solidFill>
              <a:effectLst/>
              <a:highlight>
                <a:srgbClr val="FFFF00"/>
              </a:highlight>
              <a:latin typeface="Graphik"/>
            </a:endParaRPr>
          </a:p>
          <a:p>
            <a:pPr algn="l"/>
            <a:endParaRPr lang="fr-FR" sz="1400" b="1" i="0" dirty="0">
              <a:solidFill>
                <a:srgbClr val="1D0000"/>
              </a:solidFill>
              <a:effectLst/>
              <a:latin typeface="Graphik"/>
            </a:endParaRPr>
          </a:p>
          <a:p>
            <a:pPr algn="l"/>
            <a:r>
              <a:rPr lang="fr-FR" sz="1400" b="1" i="0" dirty="0">
                <a:solidFill>
                  <a:srgbClr val="1D0000"/>
                </a:solidFill>
                <a:effectLst/>
                <a:latin typeface="Graphik"/>
              </a:rPr>
              <a:t>4 - </a:t>
            </a:r>
            <a:r>
              <a:rPr lang="fr-FR" sz="1400" b="1" i="0" dirty="0">
                <a:solidFill>
                  <a:srgbClr val="1D0000"/>
                </a:solidFill>
                <a:effectLst/>
                <a:highlight>
                  <a:srgbClr val="FFFF00"/>
                </a:highlight>
                <a:latin typeface="Graphik"/>
              </a:rPr>
              <a:t>Les algorithmes de bases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représentations graphiques</a:t>
            </a:r>
          </a:p>
          <a:p>
            <a:pPr algn="l">
              <a:buFont typeface="Arial" panose="020B0604020202020204" pitchFamily="34" charset="0"/>
              <a:buChar char="•"/>
            </a:pPr>
            <a:r>
              <a:rPr lang="fr-FR" sz="1400" b="0" i="0" dirty="0">
                <a:solidFill>
                  <a:srgbClr val="1D0000"/>
                </a:solidFill>
                <a:effectLst/>
                <a:highlight>
                  <a:srgbClr val="FFFF00"/>
                </a:highlight>
                <a:latin typeface="Graphik"/>
              </a:rPr>
              <a:t> Les boucles prévisibles et imprévisibles</a:t>
            </a:r>
          </a:p>
          <a:p>
            <a:pPr algn="l">
              <a:buFont typeface="Arial" panose="020B0604020202020204" pitchFamily="34" charset="0"/>
              <a:buChar char="•"/>
            </a:pPr>
            <a:r>
              <a:rPr lang="fr-FR" sz="1400" b="0" i="0" dirty="0">
                <a:solidFill>
                  <a:srgbClr val="1D0000"/>
                </a:solidFill>
                <a:effectLst/>
                <a:highlight>
                  <a:srgbClr val="FFFF00"/>
                </a:highlight>
                <a:latin typeface="Graphik"/>
              </a:rPr>
              <a:t> La récursivité</a:t>
            </a:r>
          </a:p>
          <a:p>
            <a:pPr algn="l">
              <a:buFont typeface="Arial" panose="020B0604020202020204" pitchFamily="34" charset="0"/>
              <a:buChar char="•"/>
            </a:pPr>
            <a:r>
              <a:rPr lang="fr-FR" sz="1400" b="0" i="0" dirty="0">
                <a:solidFill>
                  <a:srgbClr val="1D0000"/>
                </a:solidFill>
                <a:effectLst/>
                <a:highlight>
                  <a:srgbClr val="FFFF00"/>
                </a:highlight>
                <a:latin typeface="Graphik"/>
              </a:rPr>
              <a:t> Atelier : Écriture en Python d'algorithmes courants</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5 - La structuration de données</a:t>
            </a:r>
          </a:p>
          <a:p>
            <a:pPr algn="l">
              <a:buFont typeface="Arial" panose="020B0604020202020204" pitchFamily="34" charset="0"/>
              <a:buChar char="•"/>
            </a:pPr>
            <a:r>
              <a:rPr lang="fr-FR" sz="1400" b="0" i="0" dirty="0">
                <a:solidFill>
                  <a:srgbClr val="1D0000"/>
                </a:solidFill>
                <a:effectLst/>
                <a:latin typeface="Graphik"/>
              </a:rPr>
              <a:t> Comment choisir sa structure</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Comment simplifier son algorithme</a:t>
            </a:r>
          </a:p>
          <a:p>
            <a:pPr algn="l">
              <a:buFont typeface="Arial" panose="020B0604020202020204" pitchFamily="34" charset="0"/>
              <a:buChar char="•"/>
            </a:pPr>
            <a:r>
              <a:rPr lang="fr-FR" sz="1400" b="0" i="0" dirty="0">
                <a:solidFill>
                  <a:srgbClr val="1D0000"/>
                </a:solidFill>
                <a:effectLst/>
                <a:latin typeface="Graphik"/>
              </a:rPr>
              <a:t> Atelier : Écriture en Python d'algorithmes plus étendus</a:t>
            </a:r>
          </a:p>
          <a:p>
            <a:pPr algn="l">
              <a:buFont typeface="Arial" panose="020B0604020202020204" pitchFamily="34" charset="0"/>
              <a:buChar char="•"/>
            </a:pPr>
            <a:endParaRPr lang="fr-FR" sz="1400" b="0" i="0" dirty="0">
              <a:solidFill>
                <a:srgbClr val="1D0000"/>
              </a:solidFill>
              <a:effectLst/>
              <a:latin typeface="Graphik"/>
            </a:endParaRPr>
          </a:p>
        </p:txBody>
      </p:sp>
    </p:spTree>
    <p:extLst>
      <p:ext uri="{BB962C8B-B14F-4D97-AF65-F5344CB8AC3E}">
        <p14:creationId xmlns:p14="http://schemas.microsoft.com/office/powerpoint/2010/main" val="25060005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8036090" cy="5849618"/>
          </a:xfrm>
        </p:spPr>
        <p:txBody>
          <a:bodyPr>
            <a:noAutofit/>
          </a:bodyPr>
          <a:lstStyle/>
          <a:p>
            <a:pPr algn="l"/>
            <a:r>
              <a:rPr lang="fr-FR" sz="1400" b="1" i="0" dirty="0">
                <a:solidFill>
                  <a:srgbClr val="1D0000"/>
                </a:solidFill>
                <a:effectLst/>
                <a:latin typeface="Graphik"/>
              </a:rPr>
              <a:t>Jour 2</a:t>
            </a:r>
          </a:p>
          <a:p>
            <a:pPr algn="l"/>
            <a:r>
              <a:rPr lang="fr-FR" sz="1400" b="1" i="0" dirty="0">
                <a:solidFill>
                  <a:srgbClr val="1D0000"/>
                </a:solidFill>
                <a:effectLst/>
                <a:highlight>
                  <a:srgbClr val="FFFF00"/>
                </a:highlight>
                <a:latin typeface="Graphik"/>
              </a:rPr>
              <a:t>6 - Les calculs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données temporelles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Manipulation des entrées et sorties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calculs scientifiques</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L'essentiel du Python au quotidien</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highlight>
                  <a:srgbClr val="FFFF00"/>
                </a:highlight>
                <a:latin typeface="Graphik"/>
              </a:rPr>
              <a:t>7 - Les bases de la programmation orienté objet</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Les apports de l'objet</a:t>
            </a:r>
          </a:p>
          <a:p>
            <a:pPr algn="l">
              <a:buFont typeface="Arial" panose="020B0604020202020204" pitchFamily="34" charset="0"/>
              <a:buChar char="•"/>
            </a:pPr>
            <a:r>
              <a:rPr lang="fr-FR" sz="1400" b="0" i="0" dirty="0">
                <a:solidFill>
                  <a:srgbClr val="1D0000"/>
                </a:solidFill>
                <a:effectLst/>
                <a:highlight>
                  <a:srgbClr val="FFFF00"/>
                </a:highlight>
                <a:latin typeface="Graphik"/>
              </a:rPr>
              <a:t> Objets et classes</a:t>
            </a:r>
          </a:p>
          <a:p>
            <a:pPr algn="l">
              <a:buFont typeface="Arial" panose="020B0604020202020204" pitchFamily="34" charset="0"/>
              <a:buChar char="•"/>
            </a:pPr>
            <a:r>
              <a:rPr lang="fr-FR" sz="1400" b="0" i="0" dirty="0">
                <a:solidFill>
                  <a:srgbClr val="1D0000"/>
                </a:solidFill>
                <a:effectLst/>
                <a:highlight>
                  <a:srgbClr val="FFFF00"/>
                </a:highlight>
                <a:latin typeface="Graphik"/>
              </a:rPr>
              <a:t> Instanciation, destruction, encapsulation, agrégation</a:t>
            </a:r>
          </a:p>
          <a:p>
            <a:pPr algn="l">
              <a:buFont typeface="Arial" panose="020B0604020202020204" pitchFamily="34" charset="0"/>
              <a:buChar char="•"/>
            </a:pPr>
            <a:r>
              <a:rPr lang="fr-FR" sz="1400" b="0" i="0" dirty="0">
                <a:solidFill>
                  <a:srgbClr val="1D0000"/>
                </a:solidFill>
                <a:effectLst/>
                <a:highlight>
                  <a:srgbClr val="FFFF00"/>
                </a:highlight>
                <a:latin typeface="Graphik"/>
              </a:rPr>
              <a:t> Polymorphisme et introspection</a:t>
            </a:r>
          </a:p>
          <a:p>
            <a:pPr algn="l">
              <a:buFont typeface="Arial" panose="020B0604020202020204" pitchFamily="34" charset="0"/>
              <a:buChar char="•"/>
            </a:pPr>
            <a:r>
              <a:rPr lang="fr-FR" sz="1400" b="0" i="0" dirty="0">
                <a:solidFill>
                  <a:srgbClr val="1D0000"/>
                </a:solidFill>
                <a:effectLst/>
                <a:latin typeface="Graphik"/>
              </a:rPr>
              <a:t> </a:t>
            </a:r>
            <a:r>
              <a:rPr lang="fr-FR" sz="1400" b="0" i="0" dirty="0">
                <a:solidFill>
                  <a:srgbClr val="1D0000"/>
                </a:solidFill>
                <a:effectLst/>
                <a:highlight>
                  <a:srgbClr val="FFFF00"/>
                </a:highlight>
                <a:latin typeface="Graphik"/>
              </a:rPr>
              <a:t>Atelier : Conception d'une application et implémentation Objet</a:t>
            </a:r>
          </a:p>
          <a:p>
            <a:pPr algn="l">
              <a:buFont typeface="Arial" panose="020B0604020202020204" pitchFamily="34" charset="0"/>
              <a:buChar char="•"/>
            </a:pPr>
            <a:endParaRPr lang="fr-FR" sz="1400" dirty="0">
              <a:solidFill>
                <a:srgbClr val="1D0000"/>
              </a:solidFill>
              <a:latin typeface="Graphik"/>
            </a:endParaRPr>
          </a:p>
          <a:p>
            <a:pPr algn="l"/>
            <a:r>
              <a:rPr lang="fr-FR" sz="1400" b="0" i="0" dirty="0">
                <a:solidFill>
                  <a:srgbClr val="1D0000"/>
                </a:solidFill>
                <a:effectLst/>
                <a:latin typeface="Graphik"/>
              </a:rPr>
              <a:t>https://www.ib-formation.fr/formations/developpement/initiation-a-la-programmation-avec-python</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fr-FR" sz="1400" dirty="0">
              <a:solidFill>
                <a:srgbClr val="222222"/>
              </a:solidFill>
              <a:latin typeface="Graphik"/>
            </a:endParaRPr>
          </a:p>
        </p:txBody>
      </p:sp>
    </p:spTree>
    <p:extLst>
      <p:ext uri="{BB962C8B-B14F-4D97-AF65-F5344CB8AC3E}">
        <p14:creationId xmlns:p14="http://schemas.microsoft.com/office/powerpoint/2010/main" val="41604876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59E7FDE-7939-AC88-4D74-66A6A12CE7C4}"/>
              </a:ext>
            </a:extLst>
          </p:cNvPr>
          <p:cNvSpPr>
            <a:spLocks noGrp="1"/>
          </p:cNvSpPr>
          <p:nvPr>
            <p:ph idx="1"/>
          </p:nvPr>
        </p:nvSpPr>
        <p:spPr>
          <a:xfrm>
            <a:off x="838200" y="307649"/>
            <a:ext cx="4383280" cy="5869314"/>
          </a:xfrm>
        </p:spPr>
        <p:txBody>
          <a:bodyPr>
            <a:noAutofit/>
          </a:bodyPr>
          <a:lstStyle/>
          <a:p>
            <a:pPr marL="0" indent="0">
              <a:buNone/>
            </a:pPr>
            <a:r>
              <a:rPr lang="fr-FR" sz="1100" dirty="0"/>
              <a:t>Python niveau 1</a:t>
            </a:r>
          </a:p>
          <a:p>
            <a:r>
              <a:rPr lang="fr-FR" sz="1100" dirty="0"/>
              <a:t>1er jour : prise en main de python</a:t>
            </a:r>
          </a:p>
          <a:p>
            <a:r>
              <a:rPr lang="fr-FR" sz="1100" dirty="0"/>
              <a:t>Fondamentaux python (45mn)</a:t>
            </a:r>
          </a:p>
          <a:p>
            <a:r>
              <a:rPr lang="fr-FR" sz="1100" dirty="0"/>
              <a:t>• Variables, types</a:t>
            </a:r>
          </a:p>
          <a:p>
            <a:r>
              <a:rPr lang="fr-FR" sz="1100" dirty="0"/>
              <a:t>• Utilisation de l'environnement Python</a:t>
            </a:r>
          </a:p>
          <a:p>
            <a:endParaRPr lang="fr-FR" sz="1100" dirty="0"/>
          </a:p>
          <a:p>
            <a:r>
              <a:rPr lang="fr-FR" sz="1100" dirty="0"/>
              <a:t>Analyse de données tabulaires (1h30)</a:t>
            </a:r>
          </a:p>
          <a:p>
            <a:r>
              <a:rPr lang="fr-FR" sz="1100" dirty="0"/>
              <a:t>• Utilisation de modules et de fonctions </a:t>
            </a:r>
            <a:r>
              <a:rPr lang="fr-FR" sz="1100" dirty="0" err="1"/>
              <a:t>pré-existantes</a:t>
            </a:r>
            <a:endParaRPr lang="fr-FR" sz="1100" dirty="0"/>
          </a:p>
          <a:p>
            <a:r>
              <a:rPr lang="fr-FR" sz="1100" dirty="0"/>
              <a:t>• Utilisation de la bibliothèque </a:t>
            </a:r>
            <a:r>
              <a:rPr lang="fr-FR" sz="1100" dirty="0" err="1"/>
              <a:t>numpy</a:t>
            </a:r>
            <a:endParaRPr lang="fr-FR" sz="1100" dirty="0"/>
          </a:p>
          <a:p>
            <a:endParaRPr lang="fr-FR" sz="1100" dirty="0"/>
          </a:p>
          <a:p>
            <a:r>
              <a:rPr lang="fr-FR" sz="1100" dirty="0"/>
              <a:t>Structures de contrôle (1h30)</a:t>
            </a:r>
          </a:p>
          <a:p>
            <a:r>
              <a:rPr lang="fr-FR" sz="1100" dirty="0"/>
              <a:t>• Boucles et conditions</a:t>
            </a:r>
          </a:p>
          <a:p>
            <a:endParaRPr lang="fr-FR" sz="1100" dirty="0"/>
          </a:p>
          <a:p>
            <a:r>
              <a:rPr lang="fr-FR" sz="1100" dirty="0"/>
              <a:t>Fonctions (45mn)</a:t>
            </a:r>
          </a:p>
          <a:p>
            <a:r>
              <a:rPr lang="fr-FR" sz="1100" dirty="0"/>
              <a:t>• Pourquoi et comment définir une fonction ?</a:t>
            </a:r>
          </a:p>
          <a:p>
            <a:r>
              <a:rPr lang="fr-FR" sz="1100" dirty="0"/>
              <a:t>• Comment appeler une fonction ?</a:t>
            </a:r>
          </a:p>
          <a:p>
            <a:endParaRPr lang="fr-FR" sz="1100" dirty="0"/>
          </a:p>
          <a:p>
            <a:r>
              <a:rPr lang="fr-FR" sz="1100" dirty="0"/>
              <a:t>Erreurs et exceptions (30mn)</a:t>
            </a:r>
          </a:p>
          <a:p>
            <a:r>
              <a:rPr lang="fr-FR" sz="1100" dirty="0"/>
              <a:t>• Comment Python signale-t-il les erreurs ?</a:t>
            </a:r>
          </a:p>
          <a:p>
            <a:r>
              <a:rPr lang="fr-FR" sz="1100" dirty="0"/>
              <a:t>• Comment gérer les erreurs ?</a:t>
            </a:r>
          </a:p>
          <a:p>
            <a:r>
              <a:rPr lang="fr-FR" sz="1100" dirty="0"/>
              <a:t>• Comment déboguer un programme ?</a:t>
            </a:r>
          </a:p>
          <a:p>
            <a:endParaRPr lang="fr-FR" sz="1100" dirty="0"/>
          </a:p>
          <a:p>
            <a:r>
              <a:rPr lang="fr-FR" sz="1100" dirty="0"/>
              <a:t>Structures de données (1h)</a:t>
            </a:r>
          </a:p>
          <a:p>
            <a:r>
              <a:rPr lang="fr-FR" sz="1100" dirty="0"/>
              <a:t>• listes, ensembles et dictionnaires</a:t>
            </a:r>
          </a:p>
          <a:p>
            <a:endParaRPr lang="fr-FR" sz="1100" dirty="0"/>
          </a:p>
          <a:p>
            <a:r>
              <a:rPr lang="fr-FR" sz="1100" dirty="0"/>
              <a:t>Mini-projet final (1h)</a:t>
            </a:r>
          </a:p>
          <a:p>
            <a:r>
              <a:rPr lang="fr-FR" sz="1100" dirty="0"/>
              <a:t>Toutes les notions seront introduites en étudiant des cas concrets d'analyse de données financières</a:t>
            </a:r>
          </a:p>
        </p:txBody>
      </p:sp>
      <p:sp>
        <p:nvSpPr>
          <p:cNvPr id="4" name="Espace réservé du contenu 2">
            <a:extLst>
              <a:ext uri="{FF2B5EF4-FFF2-40B4-BE49-F238E27FC236}">
                <a16:creationId xmlns:a16="http://schemas.microsoft.com/office/drawing/2014/main" id="{88FA0ADE-7221-3128-F008-9D57D97B5662}"/>
              </a:ext>
            </a:extLst>
          </p:cNvPr>
          <p:cNvSpPr txBox="1">
            <a:spLocks/>
          </p:cNvSpPr>
          <p:nvPr/>
        </p:nvSpPr>
        <p:spPr>
          <a:xfrm>
            <a:off x="5613875" y="307649"/>
            <a:ext cx="4383280" cy="5869314"/>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2ème jour : python pour l’analyse des données</a:t>
            </a:r>
          </a:p>
          <a:p>
            <a:r>
              <a:rPr lang="fr-FR" dirty="0"/>
              <a:t>Représentations graphiques (1h)</a:t>
            </a:r>
          </a:p>
          <a:p>
            <a:r>
              <a:rPr lang="fr-FR" dirty="0"/>
              <a:t>• découverte de </a:t>
            </a:r>
            <a:r>
              <a:rPr lang="fr-FR" dirty="0" err="1"/>
              <a:t>matplotlib</a:t>
            </a:r>
            <a:r>
              <a:rPr lang="fr-FR" dirty="0"/>
              <a:t> et </a:t>
            </a:r>
            <a:r>
              <a:rPr lang="fr-FR" dirty="0" err="1"/>
              <a:t>seaborn</a:t>
            </a:r>
            <a:endParaRPr lang="fr-FR" dirty="0"/>
          </a:p>
          <a:p>
            <a:r>
              <a:rPr lang="fr-FR" dirty="0"/>
              <a:t>• personnalisation des graphes</a:t>
            </a:r>
          </a:p>
          <a:p>
            <a:pPr marL="0" indent="0">
              <a:buNone/>
            </a:pPr>
            <a:endParaRPr lang="fr-FR" dirty="0"/>
          </a:p>
          <a:p>
            <a:r>
              <a:rPr lang="fr-FR" dirty="0"/>
              <a:t>Représentation des données par des </a:t>
            </a:r>
            <a:r>
              <a:rPr lang="fr-FR" dirty="0" err="1"/>
              <a:t>DataFrame</a:t>
            </a:r>
            <a:r>
              <a:rPr lang="fr-FR" dirty="0"/>
              <a:t> (1h)</a:t>
            </a:r>
          </a:p>
          <a:p>
            <a:r>
              <a:rPr lang="fr-FR" dirty="0"/>
              <a:t>• prise en mains de pandas</a:t>
            </a:r>
          </a:p>
          <a:p>
            <a:r>
              <a:rPr lang="fr-FR" dirty="0"/>
              <a:t>• chargement de données</a:t>
            </a:r>
          </a:p>
          <a:p>
            <a:r>
              <a:rPr lang="fr-FR" dirty="0"/>
              <a:t>• opérations basiques (filtres, opérations sur les colonnes, ...)</a:t>
            </a:r>
          </a:p>
          <a:p>
            <a:endParaRPr lang="fr-FR" dirty="0"/>
          </a:p>
          <a:p>
            <a:r>
              <a:rPr lang="fr-FR" dirty="0"/>
              <a:t>Manipulation des </a:t>
            </a:r>
            <a:r>
              <a:rPr lang="fr-FR" dirty="0" err="1"/>
              <a:t>DataFrame</a:t>
            </a:r>
            <a:r>
              <a:rPr lang="fr-FR" dirty="0"/>
              <a:t> (1h30)</a:t>
            </a:r>
          </a:p>
          <a:p>
            <a:r>
              <a:rPr lang="fr-FR" dirty="0"/>
              <a:t>• </a:t>
            </a:r>
            <a:r>
              <a:rPr lang="fr-FR" dirty="0" err="1"/>
              <a:t>groupby</a:t>
            </a:r>
            <a:endParaRPr lang="fr-FR" dirty="0"/>
          </a:p>
          <a:p>
            <a:r>
              <a:rPr lang="fr-FR" dirty="0"/>
              <a:t>• jointures</a:t>
            </a:r>
          </a:p>
          <a:p>
            <a:endParaRPr lang="fr-FR" dirty="0"/>
          </a:p>
          <a:p>
            <a:r>
              <a:rPr lang="fr-FR" dirty="0"/>
              <a:t>Manipulation de séries temporelles (1h)</a:t>
            </a:r>
          </a:p>
          <a:p>
            <a:r>
              <a:rPr lang="fr-FR" dirty="0"/>
              <a:t>• index et filtrage</a:t>
            </a:r>
          </a:p>
          <a:p>
            <a:r>
              <a:rPr lang="fr-FR" dirty="0"/>
              <a:t>• opérations glissantes</a:t>
            </a:r>
          </a:p>
          <a:p>
            <a:endParaRPr lang="fr-FR" dirty="0"/>
          </a:p>
          <a:p>
            <a:r>
              <a:rPr lang="fr-FR" dirty="0"/>
              <a:t>Classification &amp; régression (1h30)</a:t>
            </a:r>
          </a:p>
          <a:p>
            <a:r>
              <a:rPr lang="fr-FR" dirty="0"/>
              <a:t>• Aperçu de la bibliothèque </a:t>
            </a:r>
            <a:r>
              <a:rPr lang="fr-FR" dirty="0" err="1"/>
              <a:t>sklearn</a:t>
            </a:r>
            <a:endParaRPr lang="fr-FR" dirty="0"/>
          </a:p>
          <a:p>
            <a:endParaRPr lang="fr-FR" dirty="0"/>
          </a:p>
          <a:p>
            <a:r>
              <a:rPr lang="fr-FR" dirty="0"/>
              <a:t>Mini-projet final (1h)</a:t>
            </a:r>
          </a:p>
        </p:txBody>
      </p:sp>
    </p:spTree>
    <p:extLst>
      <p:ext uri="{BB962C8B-B14F-4D97-AF65-F5344CB8AC3E}">
        <p14:creationId xmlns:p14="http://schemas.microsoft.com/office/powerpoint/2010/main" val="136818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Maitriser la syntaxe de base (2/7)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Interprétation directe et en script</a:t>
            </a:r>
          </a:p>
          <a:p>
            <a:pPr algn="l">
              <a:buFont typeface="Arial" panose="020B0604020202020204" pitchFamily="34" charset="0"/>
              <a:buChar char="•"/>
            </a:pPr>
            <a:r>
              <a:rPr lang="fr-FR" sz="2400" b="0" i="0" dirty="0">
                <a:solidFill>
                  <a:srgbClr val="1D0000"/>
                </a:solidFill>
                <a:effectLst/>
                <a:latin typeface="Graphik"/>
              </a:rPr>
              <a:t>Les variables, les opérateurs, les expressions</a:t>
            </a:r>
          </a:p>
          <a:p>
            <a:pPr algn="l">
              <a:buFont typeface="Arial" panose="020B0604020202020204" pitchFamily="34" charset="0"/>
              <a:buChar char="•"/>
            </a:pPr>
            <a:r>
              <a:rPr lang="fr-FR" sz="2400" b="0" i="0" dirty="0">
                <a:solidFill>
                  <a:srgbClr val="1D0000"/>
                </a:solidFill>
                <a:effectLst/>
                <a:latin typeface="Graphik"/>
              </a:rPr>
              <a:t>Les tests et les boucles</a:t>
            </a:r>
          </a:p>
          <a:p>
            <a:pPr algn="l">
              <a:buFont typeface="Arial" panose="020B0604020202020204" pitchFamily="34" charset="0"/>
              <a:buChar char="•"/>
            </a:pPr>
            <a:r>
              <a:rPr lang="fr-FR" sz="2400" b="0" i="0" dirty="0">
                <a:solidFill>
                  <a:srgbClr val="1D0000"/>
                </a:solidFill>
                <a:effectLst/>
                <a:latin typeface="Graphik"/>
              </a:rPr>
              <a:t>Les opérations avancées</a:t>
            </a:r>
          </a:p>
          <a:p>
            <a:pPr algn="l">
              <a:buFont typeface="Arial" panose="020B0604020202020204" pitchFamily="34" charset="0"/>
              <a:buChar char="•"/>
            </a:pPr>
            <a:r>
              <a:rPr lang="fr-FR" sz="2400" b="0" i="0" dirty="0">
                <a:solidFill>
                  <a:srgbClr val="1D0000"/>
                </a:solidFill>
                <a:effectLst/>
                <a:latin typeface="Graphik"/>
              </a:rPr>
              <a:t>Atelier : Multiples algorithmes pour maîtriser la syntaxe de base</a:t>
            </a:r>
          </a:p>
          <a:p>
            <a:pPr marL="0" indent="0">
              <a:buNone/>
            </a:pPr>
            <a:endParaRPr lang="fr-FR" sz="2400" dirty="0"/>
          </a:p>
        </p:txBody>
      </p:sp>
    </p:spTree>
    <p:extLst>
      <p:ext uri="{BB962C8B-B14F-4D97-AF65-F5344CB8AC3E}">
        <p14:creationId xmlns:p14="http://schemas.microsoft.com/office/powerpoint/2010/main" val="170579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Interprétation directe et en script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instructions en python peuvent être exécutées au fil de l’eau ou bien stockée dans un fichier et exécutées en une fois</a:t>
            </a:r>
          </a:p>
        </p:txBody>
      </p:sp>
      <p:pic>
        <p:nvPicPr>
          <p:cNvPr id="7" name="Image 6">
            <a:extLst>
              <a:ext uri="{FF2B5EF4-FFF2-40B4-BE49-F238E27FC236}">
                <a16:creationId xmlns:a16="http://schemas.microsoft.com/office/drawing/2014/main" id="{EF896430-30D9-425F-192E-9114A4FD2148}"/>
              </a:ext>
            </a:extLst>
          </p:cNvPr>
          <p:cNvPicPr>
            <a:picLocks noChangeAspect="1"/>
          </p:cNvPicPr>
          <p:nvPr/>
        </p:nvPicPr>
        <p:blipFill>
          <a:blip r:embed="rId3"/>
          <a:stretch>
            <a:fillRect/>
          </a:stretch>
        </p:blipFill>
        <p:spPr>
          <a:xfrm>
            <a:off x="1003071" y="3092897"/>
            <a:ext cx="3277057" cy="2524477"/>
          </a:xfrm>
          <a:prstGeom prst="rect">
            <a:avLst/>
          </a:prstGeom>
        </p:spPr>
      </p:pic>
      <p:pic>
        <p:nvPicPr>
          <p:cNvPr id="9" name="Image 8">
            <a:extLst>
              <a:ext uri="{FF2B5EF4-FFF2-40B4-BE49-F238E27FC236}">
                <a16:creationId xmlns:a16="http://schemas.microsoft.com/office/drawing/2014/main" id="{CB1BC531-43AC-74ED-9D4F-85B0910833D7}"/>
              </a:ext>
            </a:extLst>
          </p:cNvPr>
          <p:cNvPicPr>
            <a:picLocks noChangeAspect="1"/>
          </p:cNvPicPr>
          <p:nvPr/>
        </p:nvPicPr>
        <p:blipFill>
          <a:blip r:embed="rId4"/>
          <a:stretch>
            <a:fillRect/>
          </a:stretch>
        </p:blipFill>
        <p:spPr>
          <a:xfrm>
            <a:off x="5230937" y="4433330"/>
            <a:ext cx="6439799" cy="1200318"/>
          </a:xfrm>
          <a:prstGeom prst="rect">
            <a:avLst/>
          </a:prstGeom>
        </p:spPr>
      </p:pic>
      <p:pic>
        <p:nvPicPr>
          <p:cNvPr id="11" name="Image 10">
            <a:extLst>
              <a:ext uri="{FF2B5EF4-FFF2-40B4-BE49-F238E27FC236}">
                <a16:creationId xmlns:a16="http://schemas.microsoft.com/office/drawing/2014/main" id="{854432F3-5D60-CAD3-FBBD-32C21B4264EE}"/>
              </a:ext>
            </a:extLst>
          </p:cNvPr>
          <p:cNvPicPr>
            <a:picLocks noChangeAspect="1"/>
          </p:cNvPicPr>
          <p:nvPr/>
        </p:nvPicPr>
        <p:blipFill>
          <a:blip r:embed="rId5"/>
          <a:stretch>
            <a:fillRect/>
          </a:stretch>
        </p:blipFill>
        <p:spPr>
          <a:xfrm>
            <a:off x="5230937" y="3092897"/>
            <a:ext cx="2572109" cy="1333686"/>
          </a:xfrm>
          <a:prstGeom prst="rect">
            <a:avLst/>
          </a:prstGeom>
        </p:spPr>
      </p:pic>
      <p:sp>
        <p:nvSpPr>
          <p:cNvPr id="13" name="Organigramme : Procédé 12">
            <a:extLst>
              <a:ext uri="{FF2B5EF4-FFF2-40B4-BE49-F238E27FC236}">
                <a16:creationId xmlns:a16="http://schemas.microsoft.com/office/drawing/2014/main" id="{7D76CD7A-9507-0478-FDF3-459AF79789AB}"/>
              </a:ext>
            </a:extLst>
          </p:cNvPr>
          <p:cNvSpPr/>
          <p:nvPr/>
        </p:nvSpPr>
        <p:spPr>
          <a:xfrm>
            <a:off x="923626" y="2683558"/>
            <a:ext cx="3490989" cy="3078279"/>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Interprétation directe</a:t>
            </a:r>
          </a:p>
        </p:txBody>
      </p:sp>
      <p:sp>
        <p:nvSpPr>
          <p:cNvPr id="14" name="Organigramme : Procédé 13">
            <a:extLst>
              <a:ext uri="{FF2B5EF4-FFF2-40B4-BE49-F238E27FC236}">
                <a16:creationId xmlns:a16="http://schemas.microsoft.com/office/drawing/2014/main" id="{0C71B3B3-BF28-C961-1A19-3DA531C3CBB7}"/>
              </a:ext>
            </a:extLst>
          </p:cNvPr>
          <p:cNvSpPr/>
          <p:nvPr/>
        </p:nvSpPr>
        <p:spPr>
          <a:xfrm>
            <a:off x="5110385" y="2683558"/>
            <a:ext cx="6708449" cy="3078279"/>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dirty="0">
                <a:solidFill>
                  <a:schemeClr val="tx1"/>
                </a:solidFill>
              </a:rPr>
              <a:t>Interprétation en script</a:t>
            </a:r>
          </a:p>
        </p:txBody>
      </p:sp>
      <p:sp>
        <p:nvSpPr>
          <p:cNvPr id="15" name="Rectangle 14">
            <a:extLst>
              <a:ext uri="{FF2B5EF4-FFF2-40B4-BE49-F238E27FC236}">
                <a16:creationId xmlns:a16="http://schemas.microsoft.com/office/drawing/2014/main" id="{25D930C8-B8B3-2309-5904-D4B7B5983982}"/>
              </a:ext>
            </a:extLst>
          </p:cNvPr>
          <p:cNvSpPr/>
          <p:nvPr/>
        </p:nvSpPr>
        <p:spPr>
          <a:xfrm>
            <a:off x="7366475" y="5896598"/>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85414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algn="l"/>
            <a:r>
              <a:rPr lang="fr-FR" sz="1800" b="1" i="0" dirty="0">
                <a:solidFill>
                  <a:srgbClr val="000000"/>
                </a:solidFill>
                <a:effectLst/>
                <a:latin typeface="Open Sans" panose="020B0606030504020204" pitchFamily="34" charset="0"/>
              </a:rPr>
              <a:t>Les variables</a:t>
            </a:r>
          </a:p>
          <a:p>
            <a:pPr algn="l">
              <a:buFont typeface="Arial" panose="020B0604020202020204" pitchFamily="34" charset="0"/>
              <a:buChar char="•"/>
            </a:pPr>
            <a:r>
              <a:rPr lang="fr-FR" b="0" i="0" dirty="0">
                <a:solidFill>
                  <a:srgbClr val="000000"/>
                </a:solidFill>
                <a:effectLst/>
                <a:latin typeface="Open Sans" panose="020B0606030504020204" pitchFamily="34" charset="0"/>
              </a:rPr>
              <a:t>Qu'est-ce qu'une variable ?</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Les types primitifs : entiers, chaînes de caractères, nombres réels, autres.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Déclaration, définition et initialisation d'une variable. Les constantes.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Saisie, affichage, affectation, conversion de type.</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Organiser ses données sous forme de tableaux.</a:t>
            </a:r>
            <a:endParaRPr lang="fr-FR" b="0" i="0" dirty="0">
              <a:solidFill>
                <a:srgbClr val="FEC809"/>
              </a:solidFill>
              <a:effectLst/>
              <a:latin typeface="Open Sans" panose="020B0606030504020204" pitchFamily="34" charset="0"/>
            </a:endParaRPr>
          </a:p>
          <a:p>
            <a:pPr algn="l"/>
            <a:r>
              <a:rPr lang="fr-FR" b="1" i="0" dirty="0">
                <a:solidFill>
                  <a:srgbClr val="098289"/>
                </a:solidFill>
                <a:effectLst/>
                <a:latin typeface="Open Sans" panose="020B0606030504020204" pitchFamily="34" charset="0"/>
              </a:rPr>
              <a:t>Travaux pratiques</a:t>
            </a:r>
          </a:p>
          <a:p>
            <a:pPr algn="l"/>
            <a:r>
              <a:rPr lang="fr-FR" b="0" i="0" dirty="0">
                <a:solidFill>
                  <a:srgbClr val="000000"/>
                </a:solidFill>
                <a:effectLst/>
                <a:latin typeface="Open Sans" panose="020B0606030504020204" pitchFamily="34" charset="0"/>
              </a:rPr>
              <a:t>Manipulation des variables.</a:t>
            </a:r>
          </a:p>
          <a:p>
            <a:pPr algn="l"/>
            <a:br>
              <a:rPr lang="fr-FR" b="0" i="0" dirty="0">
                <a:solidFill>
                  <a:srgbClr val="000000"/>
                </a:solidFill>
                <a:effectLst/>
                <a:latin typeface="Open Sans" panose="020B0606030504020204" pitchFamily="34" charset="0"/>
              </a:rPr>
            </a:br>
            <a:endParaRPr lang="fr-FR" b="0" i="0" dirty="0">
              <a:solidFill>
                <a:srgbClr val="000000"/>
              </a:solidFill>
              <a:effectLst/>
              <a:latin typeface="Open Sans" panose="020B0606030504020204" pitchFamily="34" charset="0"/>
            </a:endParaRPr>
          </a:p>
          <a:p>
            <a:pPr algn="l"/>
            <a:r>
              <a:rPr lang="fr-FR" sz="1800" b="1" i="0" dirty="0">
                <a:solidFill>
                  <a:srgbClr val="000000"/>
                </a:solidFill>
                <a:effectLst/>
                <a:latin typeface="Open Sans" panose="020B0606030504020204" pitchFamily="34" charset="0"/>
              </a:rPr>
              <a:t>Opérateurs et expressions</a:t>
            </a:r>
          </a:p>
          <a:p>
            <a:pPr algn="l">
              <a:buFont typeface="Arial" panose="020B0604020202020204" pitchFamily="34" charset="0"/>
              <a:buChar char="•"/>
            </a:pPr>
            <a:r>
              <a:rPr lang="fr-FR" b="0" i="0" dirty="0">
                <a:solidFill>
                  <a:srgbClr val="000000"/>
                </a:solidFill>
                <a:effectLst/>
                <a:latin typeface="Open Sans" panose="020B0606030504020204" pitchFamily="34" charset="0"/>
              </a:rPr>
              <a:t>Les différents opérateurs (addition, égalité...).</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Combinaison d'opérateurs.</a:t>
            </a:r>
            <a:endParaRPr lang="fr-FR" b="0" i="0" dirty="0">
              <a:solidFill>
                <a:srgbClr val="FEC809"/>
              </a:solidFill>
              <a:effectLst/>
              <a:latin typeface="Open Sans" panose="020B0606030504020204" pitchFamily="34" charset="0"/>
            </a:endParaRPr>
          </a:p>
          <a:p>
            <a:pPr algn="l">
              <a:buFont typeface="Arial" panose="020B0604020202020204" pitchFamily="34" charset="0"/>
              <a:buChar char="•"/>
            </a:pPr>
            <a:r>
              <a:rPr lang="fr-FR" b="0" i="0" dirty="0">
                <a:solidFill>
                  <a:srgbClr val="000000"/>
                </a:solidFill>
                <a:effectLst/>
                <a:latin typeface="Open Sans" panose="020B0606030504020204" pitchFamily="34" charset="0"/>
              </a:rPr>
              <a:t>Expression booléenne.</a:t>
            </a:r>
            <a:endParaRPr lang="fr-FR" b="0" i="0" dirty="0">
              <a:solidFill>
                <a:srgbClr val="FEC809"/>
              </a:solidFill>
              <a:effectLst/>
              <a:latin typeface="Open Sans" panose="020B0606030504020204" pitchFamily="34" charset="0"/>
            </a:endParaRPr>
          </a:p>
          <a:p>
            <a:pPr algn="l"/>
            <a:r>
              <a:rPr lang="fr-FR" b="1" i="0" dirty="0">
                <a:solidFill>
                  <a:srgbClr val="098289"/>
                </a:solidFill>
                <a:effectLst/>
                <a:latin typeface="Open Sans" panose="020B0606030504020204" pitchFamily="34" charset="0"/>
              </a:rPr>
              <a:t>Exercice</a:t>
            </a:r>
          </a:p>
          <a:p>
            <a:pPr algn="l"/>
            <a:r>
              <a:rPr lang="fr-FR" b="0" i="0" dirty="0">
                <a:solidFill>
                  <a:srgbClr val="000000"/>
                </a:solidFill>
                <a:effectLst/>
                <a:latin typeface="Open Sans" panose="020B0606030504020204" pitchFamily="34" charset="0"/>
              </a:rPr>
              <a:t>Manipulation des opérateurs et des expressions booléennes.</a:t>
            </a:r>
          </a:p>
          <a:p>
            <a:endParaRPr lang="fr-FR" dirty="0"/>
          </a:p>
        </p:txBody>
      </p:sp>
    </p:spTree>
    <p:extLst>
      <p:ext uri="{BB962C8B-B14F-4D97-AF65-F5344CB8AC3E}">
        <p14:creationId xmlns:p14="http://schemas.microsoft.com/office/powerpoint/2010/main" val="192199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b="0" i="0" dirty="0">
                <a:solidFill>
                  <a:srgbClr val="000000"/>
                </a:solidFill>
                <a:effectLst/>
                <a:latin typeface="Open Sans" panose="020B0606030504020204" pitchFamily="34" charset="0"/>
              </a:rPr>
              <a:t>Qu'est-ce qu'une variable ?</a:t>
            </a:r>
          </a:p>
          <a:p>
            <a:pPr marL="0" indent="0" algn="just">
              <a:buNone/>
            </a:pPr>
            <a:r>
              <a:rPr lang="fr-FR" b="1" u="sng" dirty="0">
                <a:solidFill>
                  <a:srgbClr val="000000"/>
                </a:solidFill>
                <a:latin typeface="Open Sans" panose="020B0606030504020204" pitchFamily="34" charset="0"/>
              </a:rPr>
              <a:t>Définition:</a:t>
            </a:r>
            <a:r>
              <a:rPr lang="fr-FR" dirty="0">
                <a:solidFill>
                  <a:srgbClr val="000000"/>
                </a:solidFill>
                <a:latin typeface="Open Sans" panose="020B0606030504020204" pitchFamily="34" charset="0"/>
              </a:rPr>
              <a:t> une variable est un emplacement où on va stocker une valeur, et qui nous permettra de la manipuler plus tard.</a:t>
            </a:r>
            <a:endParaRPr lang="fr-FR" dirty="0"/>
          </a:p>
          <a:p>
            <a:pPr algn="just"/>
            <a:r>
              <a:rPr lang="fr-FR" dirty="0"/>
              <a:t>Dans Excel, le nom de la cellule permet de référencer automatiquement la valeur à l’intérieur ailleurs dans une </a:t>
            </a:r>
            <a:r>
              <a:rPr lang="fr-FR" dirty="0" err="1"/>
              <a:t>spreadsheet</a:t>
            </a:r>
            <a:r>
              <a:rPr lang="fr-FR" dirty="0"/>
              <a:t> Excel, même quand cette valeur change</a:t>
            </a:r>
          </a:p>
          <a:p>
            <a:pPr marL="0" indent="0" algn="just">
              <a:buNone/>
            </a:pPr>
            <a:r>
              <a:rPr lang="fr-FR" dirty="0"/>
              <a:t>La cellule est la variable, son contenu</a:t>
            </a:r>
          </a:p>
          <a:p>
            <a:pPr marL="0" indent="0" algn="just">
              <a:buNone/>
            </a:pPr>
            <a:r>
              <a:rPr lang="fr-FR" dirty="0"/>
              <a:t>La valeur, et B2, ici, son identifiant</a:t>
            </a:r>
          </a:p>
        </p:txBody>
      </p:sp>
      <p:pic>
        <p:nvPicPr>
          <p:cNvPr id="5" name="Image 4">
            <a:extLst>
              <a:ext uri="{FF2B5EF4-FFF2-40B4-BE49-F238E27FC236}">
                <a16:creationId xmlns:a16="http://schemas.microsoft.com/office/drawing/2014/main" id="{E699541A-53B7-B884-BFAC-07B8A2FABF53}"/>
              </a:ext>
            </a:extLst>
          </p:cNvPr>
          <p:cNvPicPr>
            <a:picLocks noChangeAspect="1"/>
          </p:cNvPicPr>
          <p:nvPr/>
        </p:nvPicPr>
        <p:blipFill>
          <a:blip r:embed="rId3"/>
          <a:stretch>
            <a:fillRect/>
          </a:stretch>
        </p:blipFill>
        <p:spPr>
          <a:xfrm>
            <a:off x="7175593" y="4640576"/>
            <a:ext cx="3929525" cy="1671324"/>
          </a:xfrm>
          <a:prstGeom prst="rect">
            <a:avLst/>
          </a:prstGeom>
        </p:spPr>
      </p:pic>
    </p:spTree>
    <p:extLst>
      <p:ext uri="{BB962C8B-B14F-4D97-AF65-F5344CB8AC3E}">
        <p14:creationId xmlns:p14="http://schemas.microsoft.com/office/powerpoint/2010/main" val="118575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pic>
        <p:nvPicPr>
          <p:cNvPr id="6" name="Image 5">
            <a:extLst>
              <a:ext uri="{FF2B5EF4-FFF2-40B4-BE49-F238E27FC236}">
                <a16:creationId xmlns:a16="http://schemas.microsoft.com/office/drawing/2014/main" id="{0D38251C-9278-7545-56F6-C807A3893F6E}"/>
              </a:ext>
            </a:extLst>
          </p:cNvPr>
          <p:cNvPicPr>
            <a:picLocks noChangeAspect="1"/>
          </p:cNvPicPr>
          <p:nvPr/>
        </p:nvPicPr>
        <p:blipFill>
          <a:blip r:embed="rId3"/>
          <a:stretch>
            <a:fillRect/>
          </a:stretch>
        </p:blipFill>
        <p:spPr>
          <a:xfrm>
            <a:off x="2185538" y="2135236"/>
            <a:ext cx="2934109" cy="2057687"/>
          </a:xfrm>
          <a:prstGeom prst="rect">
            <a:avLst/>
          </a:prstGeom>
        </p:spPr>
      </p:pic>
      <p:pic>
        <p:nvPicPr>
          <p:cNvPr id="8" name="Image 7">
            <a:extLst>
              <a:ext uri="{FF2B5EF4-FFF2-40B4-BE49-F238E27FC236}">
                <a16:creationId xmlns:a16="http://schemas.microsoft.com/office/drawing/2014/main" id="{5BEFA412-6579-0D90-2F65-1F2344BC0AC4}"/>
              </a:ext>
            </a:extLst>
          </p:cNvPr>
          <p:cNvPicPr>
            <a:picLocks noChangeAspect="1"/>
          </p:cNvPicPr>
          <p:nvPr/>
        </p:nvPicPr>
        <p:blipFill>
          <a:blip r:embed="rId4"/>
          <a:stretch>
            <a:fillRect/>
          </a:stretch>
        </p:blipFill>
        <p:spPr>
          <a:xfrm>
            <a:off x="6530932" y="2135236"/>
            <a:ext cx="2676899" cy="2743583"/>
          </a:xfrm>
          <a:prstGeom prst="rect">
            <a:avLst/>
          </a:prstGeom>
        </p:spPr>
      </p:pic>
      <p:sp>
        <p:nvSpPr>
          <p:cNvPr id="9" name="ZoneTexte 8">
            <a:extLst>
              <a:ext uri="{FF2B5EF4-FFF2-40B4-BE49-F238E27FC236}">
                <a16:creationId xmlns:a16="http://schemas.microsoft.com/office/drawing/2014/main" id="{B6A54CE6-C199-1F2C-4CCB-BEE1FBE03851}"/>
              </a:ext>
            </a:extLst>
          </p:cNvPr>
          <p:cNvSpPr txBox="1"/>
          <p:nvPr/>
        </p:nvSpPr>
        <p:spPr>
          <a:xfrm>
            <a:off x="3529114" y="5323367"/>
            <a:ext cx="6003636" cy="369332"/>
          </a:xfrm>
          <a:prstGeom prst="rect">
            <a:avLst/>
          </a:prstGeom>
          <a:noFill/>
        </p:spPr>
        <p:txBody>
          <a:bodyPr wrap="square" rtlCol="0">
            <a:spAutoFit/>
          </a:bodyPr>
          <a:lstStyle/>
          <a:p>
            <a:r>
              <a:rPr lang="fr-FR" b="1" dirty="0"/>
              <a:t>Dans les exemples ci-dessus, a et b sont des variables</a:t>
            </a:r>
          </a:p>
        </p:txBody>
      </p:sp>
    </p:spTree>
    <p:extLst>
      <p:ext uri="{BB962C8B-B14F-4D97-AF65-F5344CB8AC3E}">
        <p14:creationId xmlns:p14="http://schemas.microsoft.com/office/powerpoint/2010/main" val="3298991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dirty="0"/>
              <a:t>Le nom d’une variable est son identifiant (on y reviendra pour les fonctions) .</a:t>
            </a:r>
          </a:p>
          <a:p>
            <a:pPr marL="0" indent="0" algn="l">
              <a:buNone/>
            </a:pPr>
            <a:r>
              <a:rPr lang="fr-FR" dirty="0"/>
              <a:t>Dans les exemples précédents, a et b sont des identifiants de variable.</a:t>
            </a:r>
          </a:p>
          <a:p>
            <a:pPr marL="0" indent="0" algn="l">
              <a:buNone/>
            </a:pPr>
            <a:r>
              <a:rPr lang="fr-FR" dirty="0"/>
              <a:t>Les règles de nommage usuelles en Python sont les suivantes:</a:t>
            </a:r>
          </a:p>
          <a:p>
            <a:pPr lvl="1"/>
            <a:r>
              <a:rPr lang="fr-FR" sz="1800" b="0" i="0" u="none" strike="noStrike" baseline="0" dirty="0">
                <a:solidFill>
                  <a:srgbClr val="000000"/>
                </a:solidFill>
                <a:latin typeface="ArialNarrow"/>
              </a:rPr>
              <a:t>La convention recommandée (</a:t>
            </a:r>
            <a:r>
              <a:rPr lang="fr-FR" sz="1800" b="0" i="0" u="none" strike="noStrike" baseline="0" dirty="0">
                <a:solidFill>
                  <a:srgbClr val="000000"/>
                </a:solidFill>
                <a:latin typeface="ArialNarrow"/>
                <a:hlinkClick r:id="rId3"/>
              </a:rPr>
              <a:t>Doc PEP8</a:t>
            </a:r>
            <a:r>
              <a:rPr lang="fr-FR" sz="1800" b="0" i="0" u="none" strike="noStrike" baseline="0" dirty="0">
                <a:solidFill>
                  <a:srgbClr val="000000"/>
                </a:solidFill>
                <a:latin typeface="ArialNarrow"/>
              </a:rPr>
              <a:t>): un identifiant est une suite de mots en minuscules séparés par un underscore. </a:t>
            </a:r>
          </a:p>
          <a:p>
            <a:pPr lvl="2"/>
            <a:r>
              <a:rPr lang="fr-FR" sz="1400" b="0" i="0" u="none" strike="noStrike" baseline="0" dirty="0">
                <a:solidFill>
                  <a:srgbClr val="000000"/>
                </a:solidFill>
                <a:latin typeface="ArialNarrow"/>
              </a:rPr>
              <a:t>Exemple: </a:t>
            </a:r>
            <a:r>
              <a:rPr lang="fr-FR" sz="1400" b="0" i="0" u="none" strike="noStrike" baseline="0" dirty="0" err="1">
                <a:solidFill>
                  <a:srgbClr val="000000"/>
                </a:solidFill>
                <a:latin typeface="ArialNarrow"/>
              </a:rPr>
              <a:t>un_troupeau_de_bufles</a:t>
            </a:r>
            <a:endParaRPr lang="fr-FR" sz="1400" b="0" i="0" u="none" strike="noStrike" baseline="0" dirty="0">
              <a:solidFill>
                <a:srgbClr val="000000"/>
              </a:solidFill>
              <a:latin typeface="ArialNarrow"/>
            </a:endParaRPr>
          </a:p>
          <a:p>
            <a:pPr lvl="2"/>
            <a:endParaRPr lang="fr-FR" sz="1400" b="0" i="0" u="none" strike="noStrike" baseline="0" dirty="0">
              <a:solidFill>
                <a:srgbClr val="000000"/>
              </a:solidFill>
              <a:latin typeface="ArialNarrow"/>
            </a:endParaRPr>
          </a:p>
          <a:p>
            <a:pPr lvl="1"/>
            <a:r>
              <a:rPr lang="fr-FR" sz="1800" b="0" i="0" u="none" strike="noStrike" baseline="0" dirty="0">
                <a:solidFill>
                  <a:srgbClr val="000000"/>
                </a:solidFill>
                <a:latin typeface="ArialNarrow"/>
              </a:rPr>
              <a:t>La convention « CamelCase » est tolérée : un identifiant est une suite de mots en minuscule commençant par une majuscule sauf le premier mot. </a:t>
            </a:r>
          </a:p>
          <a:p>
            <a:pPr lvl="2"/>
            <a:r>
              <a:rPr lang="fr-FR" sz="1400" b="0" i="0" u="none" strike="noStrike" baseline="0" dirty="0">
                <a:solidFill>
                  <a:srgbClr val="000000"/>
                </a:solidFill>
                <a:latin typeface="ArialNarrow"/>
              </a:rPr>
              <a:t>Exemple: </a:t>
            </a:r>
            <a:r>
              <a:rPr lang="fr-FR" sz="1400" b="0" i="0" u="none" strike="noStrike" baseline="0" dirty="0" err="1">
                <a:solidFill>
                  <a:srgbClr val="000000"/>
                </a:solidFill>
                <a:latin typeface="ArialNarrow"/>
              </a:rPr>
              <a:t>unTroupeauDeBufles</a:t>
            </a:r>
            <a:endParaRPr lang="fr-FR" sz="1400" b="0" i="0" u="none" strike="noStrike" baseline="0" dirty="0">
              <a:solidFill>
                <a:srgbClr val="000000"/>
              </a:solidFill>
              <a:latin typeface="ArialNarrow"/>
            </a:endParaRPr>
          </a:p>
        </p:txBody>
      </p:sp>
    </p:spTree>
    <p:extLst>
      <p:ext uri="{BB962C8B-B14F-4D97-AF65-F5344CB8AC3E}">
        <p14:creationId xmlns:p14="http://schemas.microsoft.com/office/powerpoint/2010/main" val="265076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a:bodyPr>
          <a:lstStyle/>
          <a:p>
            <a:pPr marL="0" indent="0" algn="l">
              <a:buNone/>
            </a:pPr>
            <a:r>
              <a:rPr lang="fr-FR" dirty="0"/>
              <a:t>Une variable a un type, qui indique la nature de la donnée de cette variable.</a:t>
            </a:r>
          </a:p>
          <a:p>
            <a:pPr marL="0" indent="0" algn="l">
              <a:buNone/>
            </a:pPr>
            <a:endParaRPr lang="fr-FR" dirty="0"/>
          </a:p>
          <a:p>
            <a:pPr marL="0" indent="0" algn="l">
              <a:buNone/>
            </a:pPr>
            <a:r>
              <a:rPr lang="fr-FR" b="0" i="0" u="none" strike="noStrike" baseline="0" dirty="0">
                <a:solidFill>
                  <a:srgbClr val="000000"/>
                </a:solidFill>
                <a:latin typeface="ArialNarrow"/>
              </a:rPr>
              <a:t>Les types de </a:t>
            </a:r>
            <a:r>
              <a:rPr lang="fr-FR" dirty="0">
                <a:solidFill>
                  <a:srgbClr val="000000"/>
                </a:solidFill>
                <a:latin typeface="ArialNarrow"/>
              </a:rPr>
              <a:t>base sont les suivants:</a:t>
            </a:r>
          </a:p>
          <a:p>
            <a:r>
              <a:rPr lang="fr-FR" dirty="0" err="1">
                <a:solidFill>
                  <a:srgbClr val="000000"/>
                </a:solidFill>
                <a:latin typeface="ArialNarrow"/>
              </a:rPr>
              <a:t>int</a:t>
            </a:r>
            <a:r>
              <a:rPr lang="fr-FR" dirty="0">
                <a:solidFill>
                  <a:srgbClr val="000000"/>
                </a:solidFill>
                <a:latin typeface="ArialNarrow"/>
              </a:rPr>
              <a:t>		=&gt; représente un entier. Exemple: 3</a:t>
            </a:r>
          </a:p>
          <a:p>
            <a:r>
              <a:rPr lang="fr-FR" dirty="0" err="1">
                <a:solidFill>
                  <a:srgbClr val="000000"/>
                </a:solidFill>
                <a:latin typeface="ArialNarrow"/>
              </a:rPr>
              <a:t>f</a:t>
            </a:r>
            <a:r>
              <a:rPr lang="fr-FR" b="0" i="0" u="none" strike="noStrike" baseline="0" dirty="0" err="1">
                <a:solidFill>
                  <a:srgbClr val="000000"/>
                </a:solidFill>
                <a:latin typeface="ArialNarrow"/>
              </a:rPr>
              <a:t>loat</a:t>
            </a:r>
            <a:r>
              <a:rPr lang="fr-FR" dirty="0">
                <a:solidFill>
                  <a:srgbClr val="000000"/>
                </a:solidFill>
                <a:latin typeface="ArialNarrow"/>
              </a:rPr>
              <a:t>		=&gt; représente un nombre flottant. Exemple: 3,14</a:t>
            </a:r>
            <a:endParaRPr lang="fr-FR" b="0" i="0" u="none" strike="noStrike" baseline="0" dirty="0">
              <a:solidFill>
                <a:srgbClr val="000000"/>
              </a:solidFill>
              <a:latin typeface="ArialNarrow"/>
            </a:endParaRPr>
          </a:p>
          <a:p>
            <a:r>
              <a:rPr lang="fr-FR" dirty="0" err="1">
                <a:solidFill>
                  <a:srgbClr val="000000"/>
                </a:solidFill>
                <a:latin typeface="ArialNarrow"/>
              </a:rPr>
              <a:t>s</a:t>
            </a:r>
            <a:r>
              <a:rPr lang="fr-FR" b="0" i="0" u="none" strike="noStrike" baseline="0" dirty="0" err="1">
                <a:solidFill>
                  <a:srgbClr val="000000"/>
                </a:solidFill>
                <a:latin typeface="ArialNarrow"/>
              </a:rPr>
              <a:t>tr</a:t>
            </a:r>
            <a:r>
              <a:rPr lang="fr-FR" b="0" i="0" u="none" strike="noStrike" baseline="0" dirty="0">
                <a:solidFill>
                  <a:srgbClr val="000000"/>
                </a:solidFill>
                <a:latin typeface="ArialNarrow"/>
              </a:rPr>
              <a:t>		=&gt; représente une cha</a:t>
            </a:r>
            <a:r>
              <a:rPr lang="fr-FR" dirty="0">
                <a:solidFill>
                  <a:srgbClr val="000000"/>
                </a:solidFill>
                <a:latin typeface="ArialNarrow"/>
              </a:rPr>
              <a:t>îne de caractère. Exemple: « toto »</a:t>
            </a:r>
            <a:endParaRPr lang="fr-FR" b="0" i="0" u="none" strike="noStrike" baseline="0" dirty="0">
              <a:solidFill>
                <a:srgbClr val="000000"/>
              </a:solidFill>
              <a:latin typeface="ArialNarrow"/>
            </a:endParaRPr>
          </a:p>
          <a:p>
            <a:r>
              <a:rPr lang="fr-FR" dirty="0" err="1">
                <a:solidFill>
                  <a:srgbClr val="000000"/>
                </a:solidFill>
                <a:latin typeface="ArialNarrow"/>
              </a:rPr>
              <a:t>bool</a:t>
            </a:r>
            <a:r>
              <a:rPr lang="fr-FR" dirty="0">
                <a:solidFill>
                  <a:srgbClr val="000000"/>
                </a:solidFill>
                <a:latin typeface="ArialNarrow"/>
              </a:rPr>
              <a:t>		=&gt; prend une valeur entre </a:t>
            </a:r>
            <a:r>
              <a:rPr lang="fr-FR" dirty="0" err="1">
                <a:solidFill>
                  <a:srgbClr val="000000"/>
                </a:solidFill>
                <a:latin typeface="ArialNarrow"/>
              </a:rPr>
              <a:t>True</a:t>
            </a:r>
            <a:r>
              <a:rPr lang="fr-FR" dirty="0">
                <a:solidFill>
                  <a:srgbClr val="000000"/>
                </a:solidFill>
                <a:latin typeface="ArialNarrow"/>
              </a:rPr>
              <a:t> et False</a:t>
            </a:r>
          </a:p>
          <a:p>
            <a:r>
              <a:rPr lang="fr-FR" dirty="0">
                <a:solidFill>
                  <a:srgbClr val="000000"/>
                </a:solidFill>
                <a:latin typeface="ArialNarrow"/>
              </a:rPr>
              <a:t>b</a:t>
            </a:r>
            <a:r>
              <a:rPr lang="fr-FR" b="0" i="0" u="none" strike="noStrike" baseline="0" dirty="0">
                <a:solidFill>
                  <a:srgbClr val="000000"/>
                </a:solidFill>
                <a:latin typeface="ArialNarrow"/>
              </a:rPr>
              <a:t>ytes 	=&gt; représente un tableau d’octets</a:t>
            </a:r>
          </a:p>
        </p:txBody>
      </p:sp>
    </p:spTree>
    <p:extLst>
      <p:ext uri="{BB962C8B-B14F-4D97-AF65-F5344CB8AC3E}">
        <p14:creationId xmlns:p14="http://schemas.microsoft.com/office/powerpoint/2010/main" val="366647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l">
              <a:buNone/>
            </a:pPr>
            <a:r>
              <a:rPr lang="fr-FR" b="0" i="0" u="none" strike="noStrike" baseline="0" dirty="0">
                <a:solidFill>
                  <a:srgbClr val="000000"/>
                </a:solidFill>
                <a:latin typeface="ArialNarrow"/>
              </a:rPr>
              <a:t>Les types plus complexes sont les suivants:</a:t>
            </a:r>
          </a:p>
          <a:p>
            <a:pPr lvl="1"/>
            <a:r>
              <a:rPr lang="fr-FR" dirty="0">
                <a:solidFill>
                  <a:srgbClr val="000000"/>
                </a:solidFill>
                <a:latin typeface="ArialNarrow"/>
              </a:rPr>
              <a:t>Les listes: </a:t>
            </a:r>
            <a:r>
              <a:rPr lang="fr-FR" dirty="0" err="1">
                <a:solidFill>
                  <a:srgbClr val="000000"/>
                </a:solidFill>
                <a:latin typeface="ArialNarrow"/>
              </a:rPr>
              <a:t>list</a:t>
            </a:r>
            <a:r>
              <a:rPr lang="fr-FR" dirty="0">
                <a:solidFill>
                  <a:srgbClr val="000000"/>
                </a:solidFill>
                <a:latin typeface="ArialNarrow"/>
              </a:rPr>
              <a:t> et tuple</a:t>
            </a:r>
          </a:p>
          <a:p>
            <a:pPr lvl="1"/>
            <a:r>
              <a:rPr lang="fr-FR" b="0" i="0" u="none" strike="noStrike" baseline="0" dirty="0">
                <a:solidFill>
                  <a:srgbClr val="000000"/>
                </a:solidFill>
                <a:latin typeface="ArialNarrow"/>
              </a:rPr>
              <a:t>Les structures associatives: dict, set</a:t>
            </a:r>
          </a:p>
          <a:p>
            <a:pPr lvl="1"/>
            <a:r>
              <a:rPr lang="fr-FR" b="0" i="0" u="none" strike="noStrike" baseline="0" dirty="0">
                <a:solidFill>
                  <a:srgbClr val="000000"/>
                </a:solidFill>
                <a:latin typeface="ArialNarrow"/>
              </a:rPr>
              <a:t>Les ty</a:t>
            </a:r>
            <a:r>
              <a:rPr lang="fr-FR" dirty="0">
                <a:solidFill>
                  <a:srgbClr val="000000"/>
                </a:solidFill>
                <a:latin typeface="ArialNarrow"/>
              </a:rPr>
              <a:t>pes définis par l’utilisateur (on verra les classes plus tard)</a:t>
            </a:r>
          </a:p>
          <a:p>
            <a:pPr lvl="1"/>
            <a:r>
              <a:rPr lang="fr-FR" b="0" i="0" u="none" strike="noStrike" baseline="0" dirty="0">
                <a:solidFill>
                  <a:srgbClr val="000000"/>
                </a:solidFill>
                <a:latin typeface="ArialNarrow"/>
              </a:rPr>
              <a:t>Les fonctions</a:t>
            </a:r>
            <a:endParaRPr lang="fr-FR" dirty="0">
              <a:solidFill>
                <a:srgbClr val="000000"/>
              </a:solidFill>
              <a:latin typeface="ArialNarrow"/>
            </a:endParaRPr>
          </a:p>
          <a:p>
            <a:pPr lvl="1"/>
            <a:endParaRPr lang="fr-FR" b="0" i="0" u="none" strike="noStrike" baseline="0" dirty="0">
              <a:solidFill>
                <a:srgbClr val="000000"/>
              </a:solidFill>
              <a:latin typeface="ArialNarrow"/>
            </a:endParaRPr>
          </a:p>
          <a:p>
            <a:pPr lvl="1"/>
            <a:endParaRPr lang="fr-FR" dirty="0">
              <a:solidFill>
                <a:srgbClr val="000000"/>
              </a:solidFill>
              <a:latin typeface="ArialNarrow"/>
            </a:endParaRPr>
          </a:p>
          <a:p>
            <a:pPr marL="0" indent="0">
              <a:buNone/>
            </a:pPr>
            <a:r>
              <a:rPr lang="fr-FR" b="0" i="0" u="none" strike="noStrike" baseline="0" dirty="0">
                <a:solidFill>
                  <a:srgbClr val="000000"/>
                </a:solidFill>
                <a:latin typeface="ArialNarrow"/>
              </a:rPr>
              <a:t>Un type sous-entend que certa</a:t>
            </a:r>
            <a:r>
              <a:rPr lang="fr-FR" dirty="0">
                <a:solidFill>
                  <a:srgbClr val="000000"/>
                </a:solidFill>
                <a:latin typeface="ArialNarrow"/>
              </a:rPr>
              <a:t>ines opérations se comporteront d’une certaine manière.</a:t>
            </a:r>
            <a:endParaRPr lang="fr-FR" b="0" i="0" u="none" strike="noStrike" baseline="0" dirty="0">
              <a:solidFill>
                <a:srgbClr val="000000"/>
              </a:solidFill>
              <a:latin typeface="ArialNarrow"/>
            </a:endParaRPr>
          </a:p>
        </p:txBody>
      </p:sp>
    </p:spTree>
    <p:extLst>
      <p:ext uri="{BB962C8B-B14F-4D97-AF65-F5344CB8AC3E}">
        <p14:creationId xmlns:p14="http://schemas.microsoft.com/office/powerpoint/2010/main" val="1080768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variables, les opérateurs, les</a:t>
            </a:r>
            <a:br>
              <a:rPr lang="fr-FR" b="1" dirty="0"/>
            </a:br>
            <a:r>
              <a:rPr lang="fr-FR" b="1" dirty="0"/>
              <a:t>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92500" lnSpcReduction="10000"/>
          </a:bodyPr>
          <a:lstStyle/>
          <a:p>
            <a:pPr marL="0" indent="0" algn="l">
              <a:buNone/>
            </a:pPr>
            <a:r>
              <a:rPr lang="fr-FR" b="0" i="0" u="none" strike="noStrike" baseline="0" dirty="0">
                <a:solidFill>
                  <a:srgbClr val="000000"/>
                </a:solidFill>
                <a:latin typeface="ArialNarrow"/>
              </a:rPr>
              <a:t>Pour créer une variable et contrairement à d’autres langages, on n’a pas besoin de la déclarer. Rappelez-vous l’exemple donné:</a:t>
            </a: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endParaRPr lang="fr-FR" dirty="0">
              <a:solidFill>
                <a:srgbClr val="000000"/>
              </a:solidFill>
              <a:latin typeface="ArialNarrow"/>
            </a:endParaRPr>
          </a:p>
          <a:p>
            <a:pPr marL="0" indent="0" algn="l">
              <a:buNone/>
            </a:pPr>
            <a:endParaRPr lang="fr-FR" b="0" i="0" u="none" strike="noStrike" baseline="0" dirty="0">
              <a:solidFill>
                <a:srgbClr val="000000"/>
              </a:solidFill>
              <a:latin typeface="ArialNarrow"/>
            </a:endParaRPr>
          </a:p>
          <a:p>
            <a:pPr marL="0" indent="0" algn="l">
              <a:buNone/>
            </a:pPr>
            <a:r>
              <a:rPr lang="fr-FR" b="0" i="0" u="none" strike="noStrike" baseline="0" dirty="0">
                <a:solidFill>
                  <a:srgbClr val="000000"/>
                </a:solidFill>
                <a:latin typeface="ArialNarrow"/>
              </a:rPr>
              <a:t>Pour créer une variable, il suffit de donner une valeur à son celle-ci grâce à l’opérateur « = »</a:t>
            </a:r>
          </a:p>
        </p:txBody>
      </p:sp>
      <p:pic>
        <p:nvPicPr>
          <p:cNvPr id="4" name="Image 3">
            <a:extLst>
              <a:ext uri="{FF2B5EF4-FFF2-40B4-BE49-F238E27FC236}">
                <a16:creationId xmlns:a16="http://schemas.microsoft.com/office/drawing/2014/main" id="{7F8D77D5-B8DE-D289-96EE-29BFEB9D458F}"/>
              </a:ext>
            </a:extLst>
          </p:cNvPr>
          <p:cNvPicPr>
            <a:picLocks noChangeAspect="1"/>
          </p:cNvPicPr>
          <p:nvPr/>
        </p:nvPicPr>
        <p:blipFill>
          <a:blip r:embed="rId3"/>
          <a:stretch>
            <a:fillRect/>
          </a:stretch>
        </p:blipFill>
        <p:spPr>
          <a:xfrm>
            <a:off x="2117172" y="2878721"/>
            <a:ext cx="2934109" cy="2057687"/>
          </a:xfrm>
          <a:prstGeom prst="rect">
            <a:avLst/>
          </a:prstGeom>
        </p:spPr>
      </p:pic>
      <p:pic>
        <p:nvPicPr>
          <p:cNvPr id="5" name="Image 4">
            <a:extLst>
              <a:ext uri="{FF2B5EF4-FFF2-40B4-BE49-F238E27FC236}">
                <a16:creationId xmlns:a16="http://schemas.microsoft.com/office/drawing/2014/main" id="{A03A14B4-3B6D-44F8-A70E-17EAD8E0E1CD}"/>
              </a:ext>
            </a:extLst>
          </p:cNvPr>
          <p:cNvPicPr>
            <a:picLocks noChangeAspect="1"/>
          </p:cNvPicPr>
          <p:nvPr/>
        </p:nvPicPr>
        <p:blipFill>
          <a:blip r:embed="rId4"/>
          <a:stretch>
            <a:fillRect/>
          </a:stretch>
        </p:blipFill>
        <p:spPr>
          <a:xfrm>
            <a:off x="6462566" y="2878721"/>
            <a:ext cx="2676899" cy="2743583"/>
          </a:xfrm>
          <a:prstGeom prst="rect">
            <a:avLst/>
          </a:prstGeom>
        </p:spPr>
      </p:pic>
    </p:spTree>
    <p:extLst>
      <p:ext uri="{BB962C8B-B14F-4D97-AF65-F5344CB8AC3E}">
        <p14:creationId xmlns:p14="http://schemas.microsoft.com/office/powerpoint/2010/main" val="250413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fontScale="92500" lnSpcReduction="10000"/>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endParaRPr lang="fr-FR" sz="2400" dirty="0">
              <a:solidFill>
                <a:srgbClr val="1D0000"/>
              </a:solidFill>
              <a:latin typeface="Graphik"/>
            </a:endParaRPr>
          </a:p>
          <a:p>
            <a:pPr algn="l"/>
            <a:r>
              <a:rPr lang="fr-FR" sz="2400" b="1" i="0" dirty="0">
                <a:effectLst/>
                <a:latin typeface="Graphik"/>
              </a:rPr>
              <a:t>Objectifs pédagogiques / Compétences visées:</a:t>
            </a:r>
          </a:p>
          <a:p>
            <a:pPr marL="742950" lvl="1" indent="-285750"/>
            <a:r>
              <a:rPr lang="fr-FR" sz="2000" b="0" i="0" dirty="0">
                <a:effectLst/>
                <a:latin typeface="Graphik"/>
              </a:rPr>
              <a:t>Maîtriser la syntaxe de base du langage</a:t>
            </a:r>
          </a:p>
          <a:p>
            <a:pPr marL="742950" lvl="1" indent="-285750"/>
            <a:r>
              <a:rPr lang="fr-FR" sz="2000" b="0" i="0" dirty="0">
                <a:effectLst/>
                <a:latin typeface="Graphik"/>
              </a:rPr>
              <a:t>Savoir structurer le code et les données</a:t>
            </a:r>
          </a:p>
          <a:p>
            <a:pPr marL="742950" lvl="1" indent="-285750"/>
            <a:r>
              <a:rPr lang="fr-FR" sz="2000" b="0" i="0" dirty="0">
                <a:effectLst/>
                <a:latin typeface="Graphik"/>
              </a:rPr>
              <a:t>Connaître les notions de base de la programmation orientée objet</a:t>
            </a:r>
          </a:p>
          <a:p>
            <a:pPr marL="742950" lvl="1" indent="-285750"/>
            <a:endParaRPr lang="fr-FR" sz="2000" b="0" i="0" dirty="0">
              <a:effectLst/>
              <a:latin typeface="Graphik"/>
            </a:endParaRPr>
          </a:p>
          <a:p>
            <a:pPr algn="l"/>
            <a:r>
              <a:rPr lang="fr-FR" sz="2400" b="1" i="0" dirty="0">
                <a:effectLst/>
                <a:latin typeface="Graphik"/>
              </a:rPr>
              <a:t>Niveau requis</a:t>
            </a:r>
          </a:p>
          <a:p>
            <a:pPr lvl="1"/>
            <a:r>
              <a:rPr lang="fr-FR" sz="2000" b="0" i="0" dirty="0">
                <a:effectLst/>
                <a:latin typeface="Graphik"/>
              </a:rPr>
              <a:t>Aucun</a:t>
            </a:r>
          </a:p>
          <a:p>
            <a:pPr algn="l"/>
            <a:endParaRPr lang="fr-FR" sz="2400" b="1" i="0" dirty="0">
              <a:effectLst/>
              <a:latin typeface="Graphik"/>
            </a:endParaRPr>
          </a:p>
          <a:p>
            <a:pPr algn="l"/>
            <a:r>
              <a:rPr lang="fr-FR" sz="2400" b="1" i="0" dirty="0">
                <a:effectLst/>
                <a:latin typeface="Graphik"/>
              </a:rPr>
              <a:t>Public concerné</a:t>
            </a:r>
          </a:p>
          <a:p>
            <a:pPr lvl="1"/>
            <a:r>
              <a:rPr lang="fr-FR" sz="2000" b="0" i="0" dirty="0">
                <a:effectLst/>
                <a:latin typeface="Graphik"/>
              </a:rPr>
              <a:t>Toute personne souhaitant apprendre la programmation objet avec Python</a:t>
            </a:r>
          </a:p>
          <a:p>
            <a:pPr marL="0" indent="0">
              <a:buNone/>
            </a:pPr>
            <a:endParaRPr lang="fr-FR" sz="2400" dirty="0"/>
          </a:p>
        </p:txBody>
      </p:sp>
    </p:spTree>
    <p:extLst>
      <p:ext uri="{BB962C8B-B14F-4D97-AF65-F5344CB8AC3E}">
        <p14:creationId xmlns:p14="http://schemas.microsoft.com/office/powerpoint/2010/main" val="25278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62500" lnSpcReduction="20000"/>
          </a:bodyPr>
          <a:lstStyle/>
          <a:p>
            <a:pPr marL="0" indent="0" algn="l">
              <a:buNone/>
            </a:pPr>
            <a:r>
              <a:rPr lang="fr-FR" b="0" i="0" u="none" strike="noStrike" baseline="0" dirty="0">
                <a:latin typeface="ArialNarrow"/>
              </a:rPr>
              <a:t>Pour le type entier, les opérateurs sont les suivants:</a:t>
            </a:r>
          </a:p>
          <a:p>
            <a:pPr algn="l">
              <a:buFont typeface="+mj-lt"/>
              <a:buAutoNum type="arabicPeriod"/>
            </a:pPr>
            <a:r>
              <a:rPr lang="fr-FR" b="1" i="0" dirty="0">
                <a:effectLst/>
                <a:latin typeface="Söhne"/>
              </a:rPr>
              <a:t>Opérateurs arithmétiques :</a:t>
            </a:r>
          </a:p>
          <a:p>
            <a:pPr marL="742950" lvl="1" indent="-285750" algn="l">
              <a:buFont typeface="+mj-lt"/>
              <a:buAutoNum type="arabicPeriod"/>
            </a:pPr>
            <a:r>
              <a:rPr lang="fr-FR" b="0" i="0" dirty="0">
                <a:effectLst/>
                <a:latin typeface="Söhne"/>
              </a:rPr>
              <a:t>Addition (+) : Effectue l'addition de deux entiers. </a:t>
            </a:r>
          </a:p>
          <a:p>
            <a:pPr marL="742950" lvl="1" indent="-285750" algn="l">
              <a:buFont typeface="+mj-lt"/>
              <a:buAutoNum type="arabicPeriod"/>
            </a:pPr>
            <a:r>
              <a:rPr lang="fr-FR" b="0" i="0" dirty="0">
                <a:effectLst/>
                <a:latin typeface="Söhne"/>
              </a:rPr>
              <a:t>Soustraction (-) : Effectue la soustraction de deux entiers. </a:t>
            </a:r>
          </a:p>
          <a:p>
            <a:pPr marL="742950" lvl="1" indent="-285750" algn="l">
              <a:buFont typeface="+mj-lt"/>
              <a:buAutoNum type="arabicPeriod"/>
            </a:pPr>
            <a:r>
              <a:rPr lang="fr-FR" b="0" i="0" dirty="0">
                <a:effectLst/>
                <a:latin typeface="Söhne"/>
              </a:rPr>
              <a:t>Multiplication (*) : Effectue la multiplication de deux entiers. </a:t>
            </a:r>
          </a:p>
          <a:p>
            <a:pPr marL="742950" lvl="1" indent="-285750" algn="l">
              <a:buFont typeface="+mj-lt"/>
              <a:buAutoNum type="arabicPeriod"/>
            </a:pPr>
            <a:r>
              <a:rPr lang="fr-FR" b="0" i="0" dirty="0">
                <a:effectLst/>
                <a:latin typeface="Söhne"/>
              </a:rPr>
              <a:t>Division (/) : Effectue la division de deux entiers et renvoie un résultat en virgule flottante. </a:t>
            </a:r>
          </a:p>
          <a:p>
            <a:pPr marL="742950" lvl="1" indent="-285750" algn="l">
              <a:buFont typeface="+mj-lt"/>
              <a:buAutoNum type="arabicPeriod"/>
            </a:pPr>
            <a:r>
              <a:rPr lang="fr-FR" b="0" i="0" dirty="0">
                <a:effectLst/>
                <a:latin typeface="Söhne"/>
              </a:rPr>
              <a:t>Division entière (//) : Effectue la division de deux entiers et renvoie la partie entière du résultat. </a:t>
            </a:r>
          </a:p>
          <a:p>
            <a:pPr marL="742950" lvl="1" indent="-285750" algn="l">
              <a:buFont typeface="+mj-lt"/>
              <a:buAutoNum type="arabicPeriod"/>
            </a:pPr>
            <a:r>
              <a:rPr lang="fr-FR" b="0" i="0" dirty="0">
                <a:effectLst/>
                <a:latin typeface="Söhne"/>
              </a:rPr>
              <a:t>Modulo (%) : Renvoie le reste de la division entière de deux entiers. </a:t>
            </a:r>
          </a:p>
          <a:p>
            <a:pPr marL="742950" lvl="1" indent="-285750" algn="l">
              <a:buFont typeface="+mj-lt"/>
              <a:buAutoNum type="arabicPeriod"/>
            </a:pPr>
            <a:r>
              <a:rPr lang="fr-FR" b="0" i="0" dirty="0">
                <a:effectLst/>
                <a:latin typeface="Söhne"/>
              </a:rPr>
              <a:t>Puissance (**) : Effectue l'élévation à la puissance d'un entier par un autre. </a:t>
            </a:r>
          </a:p>
          <a:p>
            <a:pPr algn="l">
              <a:buFont typeface="+mj-lt"/>
              <a:buAutoNum type="arabicPeriod"/>
            </a:pPr>
            <a:r>
              <a:rPr lang="fr-FR" b="1" i="0" dirty="0">
                <a:effectLst/>
                <a:latin typeface="Söhne"/>
              </a:rPr>
              <a:t>Opérateurs de comparaison :</a:t>
            </a:r>
          </a:p>
          <a:p>
            <a:pPr marL="742950" lvl="1" indent="-285750" algn="l">
              <a:buFont typeface="+mj-lt"/>
              <a:buAutoNum type="arabicPeriod"/>
            </a:pPr>
            <a:r>
              <a:rPr lang="fr-FR" b="0" i="0" dirty="0">
                <a:effectLst/>
                <a:latin typeface="Söhne"/>
              </a:rPr>
              <a:t>Égalité (==) : Vérifie si deux entiers sont égaux.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Différence (!=) : Vérifie si deux entiers sont différents.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Supérieur (&gt;) : Vérifie si le premier entier est strictement supérieur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Inférieur (&lt;) : Vérifie si le premier entier est strictement inférieur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Supérieur ou égal (&gt;=) : Vérifie si le premier entier est supérieur ou égal au deuxième. Renvoie </a:t>
            </a:r>
            <a:r>
              <a:rPr lang="fr-FR" b="0" i="0" dirty="0" err="1">
                <a:effectLst/>
                <a:latin typeface="Söhne"/>
              </a:rPr>
              <a:t>True</a:t>
            </a:r>
            <a:r>
              <a:rPr lang="fr-FR" b="0" i="0" dirty="0">
                <a:effectLst/>
                <a:latin typeface="Söhne"/>
              </a:rPr>
              <a:t> si c'est le cas, False sinon.</a:t>
            </a:r>
          </a:p>
          <a:p>
            <a:pPr marL="742950" lvl="1" indent="-285750" algn="l">
              <a:buFont typeface="+mj-lt"/>
              <a:buAutoNum type="arabicPeriod"/>
            </a:pPr>
            <a:r>
              <a:rPr lang="fr-FR" b="0" i="0" dirty="0">
                <a:effectLst/>
                <a:latin typeface="Söhne"/>
              </a:rPr>
              <a:t>Inférieur ou égal (&lt;=) : Vérifie si le premier entier est inférieur ou égal au deuxième. Renvoie </a:t>
            </a:r>
            <a:r>
              <a:rPr lang="fr-FR" b="0" i="0" dirty="0" err="1">
                <a:effectLst/>
                <a:latin typeface="Söhne"/>
              </a:rPr>
              <a:t>True</a:t>
            </a:r>
            <a:r>
              <a:rPr lang="fr-FR" b="0" i="0" dirty="0">
                <a:effectLst/>
                <a:latin typeface="Söhne"/>
              </a:rPr>
              <a:t> si c'est le cas, False sinon.</a:t>
            </a:r>
          </a:p>
          <a:p>
            <a:pPr algn="l">
              <a:buFont typeface="+mj-lt"/>
              <a:buAutoNum type="arabicPeriod"/>
            </a:pPr>
            <a:r>
              <a:rPr lang="fr-FR" b="1" i="0" dirty="0">
                <a:effectLst/>
                <a:latin typeface="Söhne"/>
              </a:rPr>
              <a:t>Opérateurs d'incrémentation et de décrémentation :</a:t>
            </a:r>
          </a:p>
          <a:p>
            <a:pPr marL="742950" lvl="1" indent="-285750" algn="l">
              <a:buFont typeface="+mj-lt"/>
              <a:buAutoNum type="arabicPeriod"/>
            </a:pPr>
            <a:r>
              <a:rPr lang="fr-FR" b="0" i="0" dirty="0">
                <a:effectLst/>
                <a:latin typeface="Söhne"/>
              </a:rPr>
              <a:t>Incrémentation (+=) : Ajoute une valeur à la variable existante. </a:t>
            </a:r>
          </a:p>
          <a:p>
            <a:pPr marL="742950" lvl="1" indent="-285750" algn="l">
              <a:buFont typeface="+mj-lt"/>
              <a:buAutoNum type="arabicPeriod"/>
            </a:pPr>
            <a:r>
              <a:rPr lang="fr-FR" b="0" i="0" dirty="0">
                <a:effectLst/>
                <a:latin typeface="Söhne"/>
              </a:rPr>
              <a:t>Décrémentation (-=) : Soustrait une valeur à la variable existante. </a:t>
            </a:r>
            <a:endParaRPr lang="fr-FR" b="0" i="0" u="none" strike="noStrike" baseline="0" dirty="0">
              <a:latin typeface="ArialNarrow"/>
            </a:endParaRPr>
          </a:p>
        </p:txBody>
      </p:sp>
    </p:spTree>
    <p:extLst>
      <p:ext uri="{BB962C8B-B14F-4D97-AF65-F5344CB8AC3E}">
        <p14:creationId xmlns:p14="http://schemas.microsoft.com/office/powerpoint/2010/main" val="91050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 sur chaînes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fontScale="92500" lnSpcReduction="20000"/>
          </a:bodyPr>
          <a:lstStyle/>
          <a:p>
            <a:pPr marL="0" indent="0" algn="l">
              <a:buNone/>
            </a:pPr>
            <a:r>
              <a:rPr lang="fr-FR" b="0" i="0" u="none" strike="noStrike" baseline="0" dirty="0">
                <a:latin typeface="ArialNarrow"/>
              </a:rPr>
              <a:t>Pour le type chaine de caractères, les opérateurs sont les suivants:</a:t>
            </a:r>
          </a:p>
          <a:p>
            <a:pPr marL="514350" indent="-514350">
              <a:buFont typeface="+mj-lt"/>
              <a:buAutoNum type="arabicPeriod"/>
            </a:pPr>
            <a:r>
              <a:rPr lang="fr-FR" b="1" i="0" dirty="0">
                <a:effectLst/>
                <a:latin typeface="Söhne"/>
              </a:rPr>
              <a:t>Concaténation</a:t>
            </a:r>
            <a:r>
              <a:rPr lang="fr-FR" b="0" i="0" dirty="0">
                <a:effectLst/>
                <a:latin typeface="Söhne"/>
              </a:rPr>
              <a:t> (+) : L'opérateur de concaténation permet de fusionner deux chaînes de caractères en une seule chaîne. </a:t>
            </a:r>
          </a:p>
          <a:p>
            <a:pPr marL="514350" indent="-514350">
              <a:buFont typeface="+mj-lt"/>
              <a:buAutoNum type="arabicPeriod"/>
            </a:pPr>
            <a:r>
              <a:rPr lang="fr-FR" b="1" i="0" dirty="0">
                <a:effectLst/>
                <a:latin typeface="Söhne"/>
              </a:rPr>
              <a:t>Répétition</a:t>
            </a:r>
            <a:r>
              <a:rPr lang="fr-FR" b="0" i="0" dirty="0">
                <a:effectLst/>
                <a:latin typeface="Söhne"/>
              </a:rPr>
              <a:t> (*) : L'opérateur de répétition permet de répéter une chaîne de caractères plusieurs fois. </a:t>
            </a:r>
          </a:p>
          <a:p>
            <a:pPr marL="514350" indent="-514350">
              <a:buFont typeface="+mj-lt"/>
              <a:buAutoNum type="arabicPeriod"/>
            </a:pPr>
            <a:r>
              <a:rPr lang="fr-FR" b="1" i="0" dirty="0">
                <a:effectLst/>
                <a:latin typeface="Söhne"/>
              </a:rPr>
              <a:t>Indexation</a:t>
            </a:r>
            <a:r>
              <a:rPr lang="fr-FR" b="0" i="0" dirty="0">
                <a:effectLst/>
                <a:latin typeface="Söhne"/>
              </a:rPr>
              <a:t> ([]): Les chaînes de caractères peuvent être indexées pour accéder à des caractères individuels. L'indexation commence à zéro pour le premier caractère et peut être utilisée avec des nombres négatifs pour compter à partir de la fin de la chaîne. </a:t>
            </a:r>
          </a:p>
          <a:p>
            <a:pPr marL="514350" indent="-514350">
              <a:buFont typeface="+mj-lt"/>
              <a:buAutoNum type="arabicPeriod"/>
            </a:pPr>
            <a:r>
              <a:rPr lang="fr-FR" b="1" i="0" dirty="0">
                <a:effectLst/>
                <a:latin typeface="Söhne"/>
              </a:rPr>
              <a:t>Tranches</a:t>
            </a:r>
            <a:r>
              <a:rPr lang="fr-FR" b="0" i="0" dirty="0">
                <a:effectLst/>
                <a:latin typeface="Söhne"/>
              </a:rPr>
              <a:t> (</a:t>
            </a:r>
            <a:r>
              <a:rPr lang="fr-FR" b="0" i="0" dirty="0" err="1">
                <a:effectLst/>
                <a:latin typeface="Söhne"/>
              </a:rPr>
              <a:t>slicing</a:t>
            </a:r>
            <a:r>
              <a:rPr lang="fr-FR" b="0" i="0" dirty="0">
                <a:effectLst/>
                <a:latin typeface="Söhne"/>
              </a:rPr>
              <a:t>) : L'opérateur de tranche permet d'extraire une partie spécifique d'une chaîne de caractères. </a:t>
            </a:r>
          </a:p>
          <a:p>
            <a:pPr marL="514350" indent="-514350">
              <a:buFont typeface="+mj-lt"/>
              <a:buAutoNum type="arabicPeriod"/>
            </a:pPr>
            <a:r>
              <a:rPr lang="fr-FR" b="1" i="0" dirty="0">
                <a:effectLst/>
                <a:latin typeface="Söhne"/>
              </a:rPr>
              <a:t>Longueur</a:t>
            </a:r>
            <a:r>
              <a:rPr lang="fr-FR" b="0" i="0" dirty="0">
                <a:effectLst/>
                <a:latin typeface="Söhne"/>
              </a:rPr>
              <a:t> (</a:t>
            </a:r>
            <a:r>
              <a:rPr lang="fr-FR" b="0" i="0" dirty="0" err="1">
                <a:effectLst/>
                <a:latin typeface="Söhne"/>
              </a:rPr>
              <a:t>len</a:t>
            </a:r>
            <a:r>
              <a:rPr lang="fr-FR" b="0" i="0" dirty="0">
                <a:effectLst/>
                <a:latin typeface="Söhne"/>
              </a:rPr>
              <a:t>()) : La fonction </a:t>
            </a:r>
            <a:r>
              <a:rPr lang="fr-FR" b="0" i="0" dirty="0" err="1">
                <a:effectLst/>
                <a:latin typeface="Söhne"/>
              </a:rPr>
              <a:t>len</a:t>
            </a:r>
            <a:r>
              <a:rPr lang="fr-FR" b="0" i="0" dirty="0">
                <a:effectLst/>
                <a:latin typeface="Söhne"/>
              </a:rPr>
              <a:t>() permet de déterminer la longueur d'une chaîne de caractères, c'est-à-dire le nombre de caractères qu'elle contient. </a:t>
            </a:r>
          </a:p>
          <a:p>
            <a:pPr marL="0" indent="0">
              <a:buNone/>
            </a:pPr>
            <a:endParaRPr lang="fr-FR" b="0" i="0" dirty="0">
              <a:effectLst/>
              <a:latin typeface="Söhne"/>
            </a:endParaRPr>
          </a:p>
          <a:p>
            <a:pPr marL="0" indent="0" algn="l">
              <a:buNone/>
            </a:pPr>
            <a:endParaRPr lang="fr-FR" b="0" i="0" u="none" strike="noStrike" baseline="0" dirty="0">
              <a:latin typeface="ArialNarrow"/>
            </a:endParaRPr>
          </a:p>
        </p:txBody>
      </p:sp>
    </p:spTree>
    <p:extLst>
      <p:ext uri="{BB962C8B-B14F-4D97-AF65-F5344CB8AC3E}">
        <p14:creationId xmlns:p14="http://schemas.microsoft.com/office/powerpoint/2010/main" val="20716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opérateurs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l">
              <a:buNone/>
            </a:pPr>
            <a:r>
              <a:rPr lang="fr-FR" b="0" i="0" u="none" strike="noStrike" baseline="0" dirty="0">
                <a:latin typeface="ArialNarrow"/>
              </a:rPr>
              <a:t>On peut aussi réaliser des opérations sur le type des variables avec les opérateurs suivants:</a:t>
            </a:r>
          </a:p>
          <a:p>
            <a:pPr marL="971550" lvl="1" indent="-514350">
              <a:buFont typeface="+mj-lt"/>
              <a:buAutoNum type="arabicPeriod"/>
            </a:pPr>
            <a:r>
              <a:rPr lang="fr-FR" dirty="0" err="1">
                <a:latin typeface="ArialNarrow"/>
              </a:rPr>
              <a:t>str</a:t>
            </a:r>
            <a:r>
              <a:rPr lang="fr-FR" dirty="0">
                <a:latin typeface="ArialNarrow"/>
              </a:rPr>
              <a:t>()</a:t>
            </a:r>
          </a:p>
          <a:p>
            <a:pPr marL="971550" lvl="1" indent="-514350">
              <a:buFont typeface="+mj-lt"/>
              <a:buAutoNum type="arabicPeriod"/>
            </a:pPr>
            <a:r>
              <a:rPr lang="fr-FR" dirty="0" err="1">
                <a:latin typeface="ArialNarrow"/>
              </a:rPr>
              <a:t>i</a:t>
            </a:r>
            <a:r>
              <a:rPr lang="fr-FR" b="0" i="0" u="none" strike="noStrike" baseline="0" dirty="0" err="1">
                <a:latin typeface="ArialNarrow"/>
              </a:rPr>
              <a:t>nt</a:t>
            </a:r>
            <a:r>
              <a:rPr lang="fr-FR" b="0" i="0" u="none" strike="noStrike" baseline="0" dirty="0">
                <a:latin typeface="ArialNarrow"/>
              </a:rPr>
              <a:t>(</a:t>
            </a:r>
            <a:r>
              <a:rPr lang="fr-FR" dirty="0">
                <a:latin typeface="ArialNarrow"/>
              </a:rPr>
              <a:t>)</a:t>
            </a:r>
          </a:p>
          <a:p>
            <a:pPr marL="971550" lvl="1" indent="-514350">
              <a:buFont typeface="+mj-lt"/>
              <a:buAutoNum type="arabicPeriod"/>
            </a:pPr>
            <a:r>
              <a:rPr lang="fr-FR" dirty="0" err="1">
                <a:latin typeface="ArialNarrow"/>
              </a:rPr>
              <a:t>f</a:t>
            </a:r>
            <a:r>
              <a:rPr lang="fr-FR" b="0" i="0" u="none" strike="noStrike" baseline="0" dirty="0" err="1">
                <a:latin typeface="ArialNarrow"/>
              </a:rPr>
              <a:t>loat</a:t>
            </a:r>
            <a:r>
              <a:rPr lang="fr-FR" b="0" i="0" u="none" strike="noStrike" baseline="0" dirty="0">
                <a:latin typeface="ArialNarrow"/>
              </a:rPr>
              <a:t>(</a:t>
            </a:r>
            <a:r>
              <a:rPr lang="fr-FR" dirty="0">
                <a:latin typeface="ArialNarrow"/>
              </a:rPr>
              <a:t>)</a:t>
            </a:r>
          </a:p>
          <a:p>
            <a:pPr marL="971550" lvl="1" indent="-514350">
              <a:buFont typeface="+mj-lt"/>
              <a:buAutoNum type="arabicPeriod"/>
            </a:pPr>
            <a:r>
              <a:rPr lang="fr-FR" dirty="0" err="1">
                <a:latin typeface="ArialNarrow"/>
              </a:rPr>
              <a:t>b</a:t>
            </a:r>
            <a:r>
              <a:rPr lang="fr-FR" b="0" i="0" u="none" strike="noStrike" baseline="0" dirty="0" err="1">
                <a:latin typeface="ArialNarrow"/>
              </a:rPr>
              <a:t>ool</a:t>
            </a:r>
            <a:r>
              <a:rPr lang="fr-FR" b="0" i="0" u="none" strike="noStrike" baseline="0" dirty="0">
                <a:latin typeface="ArialNarrow"/>
              </a:rPr>
              <a:t>()</a:t>
            </a:r>
          </a:p>
          <a:p>
            <a:pPr marL="971550" lvl="1" indent="-514350">
              <a:buFont typeface="+mj-lt"/>
              <a:buAutoNum type="arabicPeriod"/>
            </a:pPr>
            <a:r>
              <a:rPr lang="fr-FR" dirty="0">
                <a:latin typeface="ArialNarrow"/>
              </a:rPr>
              <a:t>type()</a:t>
            </a:r>
            <a:endParaRPr lang="fr-FR" b="0" i="0" u="none" strike="noStrike" baseline="0" dirty="0">
              <a:latin typeface="ArialNarrow"/>
            </a:endParaRPr>
          </a:p>
        </p:txBody>
      </p:sp>
    </p:spTree>
    <p:extLst>
      <p:ext uri="{BB962C8B-B14F-4D97-AF65-F5344CB8AC3E}">
        <p14:creationId xmlns:p14="http://schemas.microsoft.com/office/powerpoint/2010/main" val="737083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l">
              <a:buNone/>
            </a:pPr>
            <a:r>
              <a:rPr lang="fr-FR" b="0" i="0" dirty="0">
                <a:effectLst/>
                <a:latin typeface="Söhne"/>
              </a:rPr>
              <a:t>En programmation, une expression est une combinaison de valeurs, de variables et d'opérateurs qui, lorsqu'elle est évaluée, produit une valeur. Les expressions sont utilisées pour effectuer des calculs, manipuler des données et obtenir des résultats dans un programme.</a:t>
            </a:r>
          </a:p>
          <a:p>
            <a:pPr marL="0" indent="0" algn="l">
              <a:buNone/>
            </a:pPr>
            <a:r>
              <a:rPr lang="fr-FR" b="0" i="0" dirty="0">
                <a:effectLst/>
                <a:latin typeface="Söhne"/>
              </a:rPr>
              <a:t>Voici quelques exemples d'expressions en Python :</a:t>
            </a:r>
          </a:p>
          <a:p>
            <a:pPr algn="l">
              <a:buFont typeface="+mj-lt"/>
              <a:buAutoNum type="arabicPeriod"/>
            </a:pPr>
            <a:r>
              <a:rPr lang="fr-FR" b="0" i="0" dirty="0">
                <a:effectLst/>
                <a:latin typeface="Söhne"/>
              </a:rPr>
              <a:t>Expression arithmétique</a:t>
            </a:r>
          </a:p>
          <a:p>
            <a:pPr algn="l">
              <a:buFont typeface="+mj-lt"/>
              <a:buAutoNum type="arabicPeriod"/>
            </a:pPr>
            <a:r>
              <a:rPr lang="fr-FR" b="0" i="0" dirty="0">
                <a:effectLst/>
                <a:latin typeface="Söhne"/>
              </a:rPr>
              <a:t>Expression de concaténation de chaînes</a:t>
            </a:r>
          </a:p>
          <a:p>
            <a:pPr algn="l">
              <a:buFont typeface="+mj-lt"/>
              <a:buAutoNum type="arabicPeriod"/>
            </a:pPr>
            <a:r>
              <a:rPr lang="fr-FR" b="0" i="0" dirty="0">
                <a:effectLst/>
                <a:latin typeface="Söhne"/>
              </a:rPr>
              <a:t>Expression d'évaluation de condition</a:t>
            </a:r>
          </a:p>
          <a:p>
            <a:pPr algn="l">
              <a:buFont typeface="+mj-lt"/>
              <a:buAutoNum type="arabicPeriod"/>
            </a:pPr>
            <a:r>
              <a:rPr lang="fr-FR" b="0" i="0" dirty="0">
                <a:effectLst/>
                <a:latin typeface="Söhne"/>
              </a:rPr>
              <a:t>Expression d'indexation</a:t>
            </a:r>
          </a:p>
        </p:txBody>
      </p:sp>
    </p:spTree>
    <p:extLst>
      <p:ext uri="{BB962C8B-B14F-4D97-AF65-F5344CB8AC3E}">
        <p14:creationId xmlns:p14="http://schemas.microsoft.com/office/powerpoint/2010/main" val="3361544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nchor="t"/>
          <a:lstStyle/>
          <a:p>
            <a:r>
              <a:rPr lang="fr-FR" b="1" dirty="0"/>
              <a:t>Les expressions</a:t>
            </a:r>
          </a:p>
        </p:txBody>
      </p:sp>
      <p:pic>
        <p:nvPicPr>
          <p:cNvPr id="5" name="Image 4">
            <a:extLst>
              <a:ext uri="{FF2B5EF4-FFF2-40B4-BE49-F238E27FC236}">
                <a16:creationId xmlns:a16="http://schemas.microsoft.com/office/drawing/2014/main" id="{8434A1D4-A1FD-4534-9363-B604F4AF7033}"/>
              </a:ext>
            </a:extLst>
          </p:cNvPr>
          <p:cNvPicPr>
            <a:picLocks noChangeAspect="1"/>
          </p:cNvPicPr>
          <p:nvPr/>
        </p:nvPicPr>
        <p:blipFill>
          <a:blip r:embed="rId3"/>
          <a:stretch>
            <a:fillRect/>
          </a:stretch>
        </p:blipFill>
        <p:spPr>
          <a:xfrm>
            <a:off x="655308" y="1371313"/>
            <a:ext cx="4372585" cy="2057687"/>
          </a:xfrm>
          <a:prstGeom prst="rect">
            <a:avLst/>
          </a:prstGeom>
        </p:spPr>
      </p:pic>
      <p:pic>
        <p:nvPicPr>
          <p:cNvPr id="7" name="Image 6">
            <a:extLst>
              <a:ext uri="{FF2B5EF4-FFF2-40B4-BE49-F238E27FC236}">
                <a16:creationId xmlns:a16="http://schemas.microsoft.com/office/drawing/2014/main" id="{844F98DD-7759-F26C-B3D8-0AC8124F60E1}"/>
              </a:ext>
            </a:extLst>
          </p:cNvPr>
          <p:cNvPicPr>
            <a:picLocks noChangeAspect="1"/>
          </p:cNvPicPr>
          <p:nvPr/>
        </p:nvPicPr>
        <p:blipFill>
          <a:blip r:embed="rId4"/>
          <a:stretch>
            <a:fillRect/>
          </a:stretch>
        </p:blipFill>
        <p:spPr>
          <a:xfrm>
            <a:off x="639269" y="3981994"/>
            <a:ext cx="10307488" cy="2724530"/>
          </a:xfrm>
          <a:prstGeom prst="rect">
            <a:avLst/>
          </a:prstGeom>
        </p:spPr>
      </p:pic>
      <p:sp>
        <p:nvSpPr>
          <p:cNvPr id="12" name="Organigramme : Procédé 11">
            <a:extLst>
              <a:ext uri="{FF2B5EF4-FFF2-40B4-BE49-F238E27FC236}">
                <a16:creationId xmlns:a16="http://schemas.microsoft.com/office/drawing/2014/main" id="{3190D385-BEE5-A9F3-0E97-85A42F76F1AD}"/>
              </a:ext>
            </a:extLst>
          </p:cNvPr>
          <p:cNvSpPr/>
          <p:nvPr/>
        </p:nvSpPr>
        <p:spPr>
          <a:xfrm>
            <a:off x="466043" y="1027906"/>
            <a:ext cx="4775200" cy="248441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arithmétique</a:t>
            </a:r>
          </a:p>
        </p:txBody>
      </p:sp>
      <p:sp>
        <p:nvSpPr>
          <p:cNvPr id="13" name="Organigramme : Procédé 12">
            <a:extLst>
              <a:ext uri="{FF2B5EF4-FFF2-40B4-BE49-F238E27FC236}">
                <a16:creationId xmlns:a16="http://schemas.microsoft.com/office/drawing/2014/main" id="{F80C1825-5629-7FB0-291F-D1A611206DAA}"/>
              </a:ext>
            </a:extLst>
          </p:cNvPr>
          <p:cNvSpPr/>
          <p:nvPr/>
        </p:nvSpPr>
        <p:spPr>
          <a:xfrm>
            <a:off x="461473" y="3574281"/>
            <a:ext cx="10579693" cy="3262357"/>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de concaténation de chaîne de caractères</a:t>
            </a:r>
          </a:p>
        </p:txBody>
      </p:sp>
    </p:spTree>
    <p:extLst>
      <p:ext uri="{BB962C8B-B14F-4D97-AF65-F5344CB8AC3E}">
        <p14:creationId xmlns:p14="http://schemas.microsoft.com/office/powerpoint/2010/main" val="124922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nchor="t"/>
          <a:lstStyle/>
          <a:p>
            <a:r>
              <a:rPr lang="fr-FR" b="1" dirty="0"/>
              <a:t>Les expressions</a:t>
            </a:r>
          </a:p>
        </p:txBody>
      </p:sp>
      <p:sp>
        <p:nvSpPr>
          <p:cNvPr id="12" name="Organigramme : Procédé 11">
            <a:extLst>
              <a:ext uri="{FF2B5EF4-FFF2-40B4-BE49-F238E27FC236}">
                <a16:creationId xmlns:a16="http://schemas.microsoft.com/office/drawing/2014/main" id="{3190D385-BEE5-A9F3-0E97-85A42F76F1AD}"/>
              </a:ext>
            </a:extLst>
          </p:cNvPr>
          <p:cNvSpPr/>
          <p:nvPr/>
        </p:nvSpPr>
        <p:spPr>
          <a:xfrm>
            <a:off x="466043" y="1027906"/>
            <a:ext cx="8216484" cy="350991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arithmétique</a:t>
            </a:r>
          </a:p>
        </p:txBody>
      </p:sp>
      <p:sp>
        <p:nvSpPr>
          <p:cNvPr id="13" name="Organigramme : Procédé 12">
            <a:extLst>
              <a:ext uri="{FF2B5EF4-FFF2-40B4-BE49-F238E27FC236}">
                <a16:creationId xmlns:a16="http://schemas.microsoft.com/office/drawing/2014/main" id="{F80C1825-5629-7FB0-291F-D1A611206DAA}"/>
              </a:ext>
            </a:extLst>
          </p:cNvPr>
          <p:cNvSpPr/>
          <p:nvPr/>
        </p:nvSpPr>
        <p:spPr>
          <a:xfrm>
            <a:off x="466043" y="4666004"/>
            <a:ext cx="3375589" cy="172625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Expression d’indexation</a:t>
            </a:r>
          </a:p>
        </p:txBody>
      </p:sp>
      <p:pic>
        <p:nvPicPr>
          <p:cNvPr id="3" name="Image 2">
            <a:extLst>
              <a:ext uri="{FF2B5EF4-FFF2-40B4-BE49-F238E27FC236}">
                <a16:creationId xmlns:a16="http://schemas.microsoft.com/office/drawing/2014/main" id="{2286F3F0-302C-7365-AB7B-66884E590B9F}"/>
              </a:ext>
            </a:extLst>
          </p:cNvPr>
          <p:cNvPicPr>
            <a:picLocks noChangeAspect="1"/>
          </p:cNvPicPr>
          <p:nvPr/>
        </p:nvPicPr>
        <p:blipFill>
          <a:blip r:embed="rId3"/>
          <a:stretch>
            <a:fillRect/>
          </a:stretch>
        </p:blipFill>
        <p:spPr>
          <a:xfrm>
            <a:off x="584195" y="1408127"/>
            <a:ext cx="7973538" cy="3048425"/>
          </a:xfrm>
          <a:prstGeom prst="rect">
            <a:avLst/>
          </a:prstGeom>
        </p:spPr>
      </p:pic>
      <p:pic>
        <p:nvPicPr>
          <p:cNvPr id="4" name="Image 3">
            <a:extLst>
              <a:ext uri="{FF2B5EF4-FFF2-40B4-BE49-F238E27FC236}">
                <a16:creationId xmlns:a16="http://schemas.microsoft.com/office/drawing/2014/main" id="{0F969A85-FCEC-0E1E-12A6-C8F32EB61242}"/>
              </a:ext>
            </a:extLst>
          </p:cNvPr>
          <p:cNvPicPr>
            <a:picLocks noChangeAspect="1"/>
          </p:cNvPicPr>
          <p:nvPr/>
        </p:nvPicPr>
        <p:blipFill>
          <a:blip r:embed="rId4"/>
          <a:stretch>
            <a:fillRect/>
          </a:stretch>
        </p:blipFill>
        <p:spPr>
          <a:xfrm>
            <a:off x="588765" y="5125140"/>
            <a:ext cx="3086531" cy="1095528"/>
          </a:xfrm>
          <a:prstGeom prst="rect">
            <a:avLst/>
          </a:prstGeom>
        </p:spPr>
      </p:pic>
    </p:spTree>
    <p:extLst>
      <p:ext uri="{BB962C8B-B14F-4D97-AF65-F5344CB8AC3E}">
        <p14:creationId xmlns:p14="http://schemas.microsoft.com/office/powerpoint/2010/main" val="327957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expressions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838200" y="1825625"/>
            <a:ext cx="10515600" cy="4843030"/>
          </a:xfrm>
        </p:spPr>
        <p:txBody>
          <a:bodyPr>
            <a:normAutofit/>
          </a:bodyPr>
          <a:lstStyle/>
          <a:p>
            <a:pPr marL="0" indent="0" algn="just">
              <a:buNone/>
            </a:pPr>
            <a:r>
              <a:rPr lang="fr-FR" b="0" i="0" dirty="0">
                <a:effectLst/>
                <a:latin typeface="Söhne"/>
              </a:rPr>
              <a:t>Les expressions sont utilisées dans différents contextes:</a:t>
            </a:r>
          </a:p>
          <a:p>
            <a:pPr marL="514350" indent="-514350" algn="just">
              <a:buFont typeface="+mj-lt"/>
              <a:buAutoNum type="arabicPeriod"/>
            </a:pPr>
            <a:r>
              <a:rPr lang="fr-FR" b="0" i="0" dirty="0">
                <a:effectLst/>
                <a:latin typeface="Söhne"/>
              </a:rPr>
              <a:t>l'attribution de valeurs à des variables, </a:t>
            </a:r>
          </a:p>
          <a:p>
            <a:pPr marL="514350" indent="-514350" algn="just">
              <a:buFont typeface="+mj-lt"/>
              <a:buAutoNum type="arabicPeriod"/>
            </a:pPr>
            <a:r>
              <a:rPr lang="fr-FR" b="0" i="0" dirty="0">
                <a:effectLst/>
                <a:latin typeface="Söhne"/>
              </a:rPr>
              <a:t>l'utilisation dans des conditions, des boucles et des fonctions. </a:t>
            </a:r>
          </a:p>
          <a:p>
            <a:pPr marL="514350" indent="-514350" algn="just">
              <a:buFont typeface="+mj-lt"/>
              <a:buAutoNum type="arabicPeriod"/>
            </a:pPr>
            <a:r>
              <a:rPr lang="fr-FR" b="0" i="0" dirty="0">
                <a:effectLst/>
                <a:latin typeface="Söhne"/>
              </a:rPr>
              <a:t>Elles permettent de manipuler et de traiter des données de manière dynamique dans un programme Python.</a:t>
            </a:r>
          </a:p>
          <a:p>
            <a:pPr marL="0" indent="0" algn="just">
              <a:buNone/>
            </a:pPr>
            <a:r>
              <a:rPr lang="fr-FR" b="1" i="0" dirty="0">
                <a:effectLst/>
                <a:latin typeface="Söhne"/>
              </a:rPr>
              <a:t>Important:</a:t>
            </a:r>
            <a:r>
              <a:rPr lang="fr-FR" b="0" i="0" dirty="0">
                <a:effectLst/>
                <a:latin typeface="Söhne"/>
              </a:rPr>
              <a:t> les expressions doivent être correctement </a:t>
            </a:r>
            <a:r>
              <a:rPr lang="fr-FR" b="0" i="0" dirty="0" err="1">
                <a:effectLst/>
                <a:latin typeface="Söhne"/>
              </a:rPr>
              <a:t>syntaxées</a:t>
            </a:r>
            <a:r>
              <a:rPr lang="fr-FR" b="0" i="0" dirty="0">
                <a:effectLst/>
                <a:latin typeface="Söhne"/>
              </a:rPr>
              <a:t> pour être évaluées avec succès. Les parenthèses peuvent également être utilisées pour grouper des parties d'une expression et spécifier l'ordre d'évaluation.</a:t>
            </a:r>
          </a:p>
        </p:txBody>
      </p:sp>
      <p:sp>
        <p:nvSpPr>
          <p:cNvPr id="4" name="Rectangle 3">
            <a:extLst>
              <a:ext uri="{FF2B5EF4-FFF2-40B4-BE49-F238E27FC236}">
                <a16:creationId xmlns:a16="http://schemas.microsoft.com/office/drawing/2014/main" id="{3813CA59-19B1-CA73-5B35-B5E79352A668}"/>
              </a:ext>
            </a:extLst>
          </p:cNvPr>
          <p:cNvSpPr/>
          <p:nvPr/>
        </p:nvSpPr>
        <p:spPr>
          <a:xfrm>
            <a:off x="7366475" y="5896598"/>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052273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0000" lnSpcReduction="20000"/>
          </a:bodyPr>
          <a:lstStyle/>
          <a:p>
            <a:pPr marL="0" indent="0" algn="just">
              <a:buNone/>
            </a:pPr>
            <a:r>
              <a:rPr lang="fr-FR" b="0" i="0" dirty="0">
                <a:effectLst/>
                <a:latin typeface="Söhne"/>
              </a:rPr>
              <a:t>Un test est une expression qui fait ce qu’elle dit: tester une condition.</a:t>
            </a:r>
          </a:p>
          <a:p>
            <a:pPr marL="0" indent="0" algn="just">
              <a:buNone/>
            </a:pPr>
            <a:r>
              <a:rPr lang="fr-FR" b="0" i="0" dirty="0">
                <a:effectLst/>
                <a:latin typeface="Söhne"/>
              </a:rPr>
              <a:t>Une instruction conditionnelle permet d'exécuter des blocs de code en fonction d'une condition.</a:t>
            </a:r>
          </a:p>
          <a:p>
            <a:pPr marL="0" indent="0" algn="just">
              <a:buNone/>
            </a:pPr>
            <a:r>
              <a:rPr lang="fr-FR" b="0" i="0" dirty="0">
                <a:effectLst/>
                <a:latin typeface="Söhne"/>
              </a:rPr>
              <a:t>On prend une décision en fonction d'une situation donnée. Elle permet d'exécuter certains blocs de code uniquement si une condition est vérifiée (</a:t>
            </a:r>
            <a:r>
              <a:rPr lang="fr-FR" b="0" i="0" dirty="0" err="1">
                <a:effectLst/>
                <a:latin typeface="Söhne"/>
              </a:rPr>
              <a:t>True</a:t>
            </a:r>
            <a:r>
              <a:rPr lang="fr-FR" b="0" i="0" dirty="0">
                <a:effectLst/>
                <a:latin typeface="Söhne"/>
              </a:rPr>
              <a:t>) et d'exécuter d'autres blocs de code dans le cas contraire (False).</a:t>
            </a:r>
          </a:p>
          <a:p>
            <a:pPr marL="0" indent="0" algn="just">
              <a:buNone/>
            </a:pPr>
            <a:r>
              <a:rPr lang="fr-FR" b="0" i="0" dirty="0">
                <a:effectLst/>
                <a:latin typeface="Söhne"/>
              </a:rPr>
              <a:t>Les conditions les plus couramment utilisées en Python sont les suivantes :</a:t>
            </a:r>
          </a:p>
          <a:p>
            <a:pPr algn="just">
              <a:buFont typeface="+mj-lt"/>
              <a:buAutoNum type="arabicPeriod"/>
            </a:pPr>
            <a:r>
              <a:rPr lang="fr-FR" b="1" i="0" dirty="0">
                <a:effectLst/>
                <a:latin typeface="Söhne"/>
              </a:rPr>
              <a:t>L'instruction "if" simple </a:t>
            </a:r>
            <a:r>
              <a:rPr lang="fr-FR" b="0" i="0" dirty="0">
                <a:effectLst/>
                <a:latin typeface="Söhne"/>
              </a:rPr>
              <a:t>: L'instruction "if" est utilisée pour exécuter un bloc de code uniquement si une condition est évaluée à </a:t>
            </a:r>
            <a:r>
              <a:rPr lang="fr-FR" b="0" i="0" dirty="0" err="1">
                <a:effectLst/>
                <a:latin typeface="Söhne"/>
              </a:rPr>
              <a:t>True</a:t>
            </a:r>
            <a:r>
              <a:rPr lang="fr-FR" b="0" i="0" dirty="0">
                <a:effectLst/>
                <a:latin typeface="Söhne"/>
              </a:rPr>
              <a:t>. </a:t>
            </a:r>
          </a:p>
          <a:p>
            <a:pPr algn="just">
              <a:buFont typeface="+mj-lt"/>
              <a:buAutoNum type="arabicPeriod"/>
            </a:pPr>
            <a:r>
              <a:rPr lang="fr-FR" b="1" i="0" dirty="0">
                <a:effectLst/>
                <a:latin typeface="Söhne"/>
              </a:rPr>
              <a:t>L'instruction "if-</a:t>
            </a:r>
            <a:r>
              <a:rPr lang="fr-FR" b="1" i="0" dirty="0" err="1">
                <a:effectLst/>
                <a:latin typeface="Söhne"/>
              </a:rPr>
              <a:t>else</a:t>
            </a:r>
            <a:r>
              <a:rPr lang="fr-FR" b="1" i="0" dirty="0">
                <a:effectLst/>
                <a:latin typeface="Söhne"/>
              </a:rPr>
              <a:t>" </a:t>
            </a:r>
            <a:r>
              <a:rPr lang="fr-FR" b="0" i="0" dirty="0">
                <a:effectLst/>
                <a:latin typeface="Söhne"/>
              </a:rPr>
              <a:t>: L'instruction "if-</a:t>
            </a:r>
            <a:r>
              <a:rPr lang="fr-FR" b="0" i="0" dirty="0" err="1">
                <a:effectLst/>
                <a:latin typeface="Söhne"/>
              </a:rPr>
              <a:t>else</a:t>
            </a:r>
            <a:r>
              <a:rPr lang="fr-FR" b="0" i="0" dirty="0">
                <a:effectLst/>
                <a:latin typeface="Söhne"/>
              </a:rPr>
              <a:t>" permet d'exécuter un bloc de code si une condition est évaluée à </a:t>
            </a:r>
            <a:r>
              <a:rPr lang="fr-FR" b="0" i="0" dirty="0" err="1">
                <a:effectLst/>
                <a:latin typeface="Söhne"/>
              </a:rPr>
              <a:t>True</a:t>
            </a:r>
            <a:r>
              <a:rPr lang="fr-FR" b="0" i="0" dirty="0">
                <a:effectLst/>
                <a:latin typeface="Söhne"/>
              </a:rPr>
              <a:t>, et un autre bloc de code si la condition est évaluée à False. </a:t>
            </a:r>
          </a:p>
          <a:p>
            <a:pPr algn="just">
              <a:buFont typeface="+mj-lt"/>
              <a:buAutoNum type="arabicPeriod"/>
            </a:pPr>
            <a:r>
              <a:rPr lang="fr-FR" b="1" i="0" dirty="0">
                <a:effectLst/>
                <a:latin typeface="Söhne"/>
              </a:rPr>
              <a:t>L'instruction "if-</a:t>
            </a:r>
            <a:r>
              <a:rPr lang="fr-FR" b="1" i="0" dirty="0" err="1">
                <a:effectLst/>
                <a:latin typeface="Söhne"/>
              </a:rPr>
              <a:t>elif</a:t>
            </a:r>
            <a:r>
              <a:rPr lang="fr-FR" b="1" i="0" dirty="0">
                <a:effectLst/>
                <a:latin typeface="Söhne"/>
              </a:rPr>
              <a:t>-</a:t>
            </a:r>
            <a:r>
              <a:rPr lang="fr-FR" b="1" i="0" dirty="0" err="1">
                <a:effectLst/>
                <a:latin typeface="Söhne"/>
              </a:rPr>
              <a:t>else</a:t>
            </a:r>
            <a:r>
              <a:rPr lang="fr-FR" b="1" i="0" dirty="0">
                <a:effectLst/>
                <a:latin typeface="Söhne"/>
              </a:rPr>
              <a:t>" </a:t>
            </a:r>
            <a:r>
              <a:rPr lang="fr-FR" b="0" i="0" dirty="0">
                <a:effectLst/>
                <a:latin typeface="Söhne"/>
              </a:rPr>
              <a:t>: L'instruction "if-</a:t>
            </a:r>
            <a:r>
              <a:rPr lang="fr-FR" b="0" i="0" dirty="0" err="1">
                <a:effectLst/>
                <a:latin typeface="Söhne"/>
              </a:rPr>
              <a:t>elif</a:t>
            </a:r>
            <a:r>
              <a:rPr lang="fr-FR" b="0" i="0" dirty="0">
                <a:effectLst/>
                <a:latin typeface="Söhne"/>
              </a:rPr>
              <a:t>-</a:t>
            </a:r>
            <a:r>
              <a:rPr lang="fr-FR" b="0" i="0" dirty="0" err="1">
                <a:effectLst/>
                <a:latin typeface="Söhne"/>
              </a:rPr>
              <a:t>else</a:t>
            </a:r>
            <a:r>
              <a:rPr lang="fr-FR" b="0" i="0" dirty="0">
                <a:effectLst/>
                <a:latin typeface="Söhne"/>
              </a:rPr>
              <a:t>" permet d'évaluer plusieurs conditions les unes après les autres et d'exécuter différents blocs de code en fonction de la première condition évaluée à </a:t>
            </a:r>
            <a:r>
              <a:rPr lang="fr-FR" b="0" i="0" dirty="0" err="1">
                <a:effectLst/>
                <a:latin typeface="Söhne"/>
              </a:rPr>
              <a:t>True</a:t>
            </a:r>
            <a:r>
              <a:rPr lang="fr-FR" b="0" i="0" dirty="0">
                <a:effectLst/>
                <a:latin typeface="Söhne"/>
              </a:rPr>
              <a:t>. </a:t>
            </a:r>
          </a:p>
          <a:p>
            <a:pPr algn="just">
              <a:buFont typeface="+mj-lt"/>
              <a:buAutoNum type="arabicPeriod"/>
            </a:pPr>
            <a:r>
              <a:rPr lang="fr-FR" b="1" i="0" dirty="0">
                <a:effectLst/>
                <a:latin typeface="Söhne"/>
              </a:rPr>
              <a:t>Les opérateurs logiques </a:t>
            </a:r>
            <a:r>
              <a:rPr lang="fr-FR" b="0" i="0" dirty="0">
                <a:effectLst/>
                <a:latin typeface="Söhne"/>
              </a:rPr>
              <a:t>: Les opérateurs logiques tels que "and", "or" et "not" permettent de combiner plusieurs conditions pour obtenir des évaluations plus complexes. Voici un exemple :</a:t>
            </a:r>
          </a:p>
          <a:p>
            <a:pPr marL="0" indent="0" algn="just">
              <a:buNone/>
            </a:pPr>
            <a:endParaRPr lang="fr-FR" dirty="0"/>
          </a:p>
        </p:txBody>
      </p:sp>
    </p:spTree>
    <p:extLst>
      <p:ext uri="{BB962C8B-B14F-4D97-AF65-F5344CB8AC3E}">
        <p14:creationId xmlns:p14="http://schemas.microsoft.com/office/powerpoint/2010/main" val="740544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b="0" i="0" dirty="0">
                <a:effectLst/>
                <a:latin typeface="Söhne"/>
              </a:rPr>
              <a:t>Les conditions sont basées sur des expressions booléennes, qui peuvent être soit </a:t>
            </a:r>
            <a:r>
              <a:rPr lang="fr-FR" b="0" i="0" dirty="0" err="1">
                <a:effectLst/>
                <a:latin typeface="Söhne"/>
              </a:rPr>
              <a:t>True</a:t>
            </a:r>
            <a:r>
              <a:rPr lang="fr-FR" b="0" i="0" dirty="0">
                <a:effectLst/>
                <a:latin typeface="Söhne"/>
              </a:rPr>
              <a:t> (vrai) soit False (faux). Voici les principaux opérateurs de comparaison utilisés pour évaluer les conditions :</a:t>
            </a:r>
          </a:p>
          <a:p>
            <a:pPr lvl="1" algn="just"/>
            <a:r>
              <a:rPr lang="fr-FR" b="0" i="0" dirty="0">
                <a:effectLst/>
                <a:latin typeface="Söhne"/>
              </a:rPr>
              <a:t>Égalité (==) : Vérifie si deux valeurs sont égales.</a:t>
            </a:r>
          </a:p>
          <a:p>
            <a:pPr lvl="1" algn="just"/>
            <a:r>
              <a:rPr lang="fr-FR" b="0" i="0" dirty="0">
                <a:effectLst/>
                <a:latin typeface="Söhne"/>
              </a:rPr>
              <a:t>Différence (!=) : Vérifie si deux valeurs sont différentes.</a:t>
            </a:r>
          </a:p>
          <a:p>
            <a:pPr lvl="1" algn="just"/>
            <a:r>
              <a:rPr lang="fr-FR" b="0" i="0" dirty="0">
                <a:effectLst/>
                <a:latin typeface="Söhne"/>
              </a:rPr>
              <a:t>Inférieur (&lt;) : Vérifie si une valeur est inférieure à une autre.</a:t>
            </a:r>
          </a:p>
          <a:p>
            <a:pPr lvl="1" algn="just"/>
            <a:r>
              <a:rPr lang="fr-FR" b="0" i="0" dirty="0">
                <a:effectLst/>
                <a:latin typeface="Söhne"/>
              </a:rPr>
              <a:t>Inférieur ou égal (&lt;=) : Vérifie si une valeur est inférieure ou égale à une autre.</a:t>
            </a:r>
          </a:p>
          <a:p>
            <a:pPr lvl="1" algn="just"/>
            <a:r>
              <a:rPr lang="fr-FR" b="0" i="0" dirty="0">
                <a:effectLst/>
                <a:latin typeface="Söhne"/>
              </a:rPr>
              <a:t>Supérieur (&gt;) : Vérifie si une valeur est supérieure à une autre.</a:t>
            </a:r>
          </a:p>
          <a:p>
            <a:pPr lvl="1" algn="just"/>
            <a:r>
              <a:rPr lang="fr-FR" b="0" i="0" dirty="0">
                <a:effectLst/>
                <a:latin typeface="Söhne"/>
              </a:rPr>
              <a:t>Supérieur ou égal (&gt;=) : Vérifie si une valeur est supérieure ou égale à une autre.</a:t>
            </a:r>
          </a:p>
          <a:p>
            <a:pPr marL="0" indent="0" algn="just">
              <a:buNone/>
            </a:pPr>
            <a:endParaRPr lang="fr-FR" dirty="0"/>
          </a:p>
        </p:txBody>
      </p:sp>
    </p:spTree>
    <p:extLst>
      <p:ext uri="{BB962C8B-B14F-4D97-AF65-F5344CB8AC3E}">
        <p14:creationId xmlns:p14="http://schemas.microsoft.com/office/powerpoint/2010/main" val="1517405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tests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Exemples de syntaxe:</a:t>
            </a:r>
          </a:p>
        </p:txBody>
      </p:sp>
      <p:sp>
        <p:nvSpPr>
          <p:cNvPr id="4" name="Rectangle 3">
            <a:extLst>
              <a:ext uri="{FF2B5EF4-FFF2-40B4-BE49-F238E27FC236}">
                <a16:creationId xmlns:a16="http://schemas.microsoft.com/office/drawing/2014/main" id="{B6177C10-9C8A-F194-2071-02F0D82C9574}"/>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6" name="Image 5">
            <a:extLst>
              <a:ext uri="{FF2B5EF4-FFF2-40B4-BE49-F238E27FC236}">
                <a16:creationId xmlns:a16="http://schemas.microsoft.com/office/drawing/2014/main" id="{C1BF170D-BE8A-AFF7-6E70-ECE0F177A661}"/>
              </a:ext>
            </a:extLst>
          </p:cNvPr>
          <p:cNvPicPr>
            <a:picLocks noChangeAspect="1"/>
          </p:cNvPicPr>
          <p:nvPr/>
        </p:nvPicPr>
        <p:blipFill>
          <a:blip r:embed="rId3"/>
          <a:stretch>
            <a:fillRect/>
          </a:stretch>
        </p:blipFill>
        <p:spPr>
          <a:xfrm>
            <a:off x="397086" y="2317941"/>
            <a:ext cx="2772162" cy="1390844"/>
          </a:xfrm>
          <a:prstGeom prst="rect">
            <a:avLst/>
          </a:prstGeom>
        </p:spPr>
      </p:pic>
      <p:pic>
        <p:nvPicPr>
          <p:cNvPr id="8" name="Image 7">
            <a:extLst>
              <a:ext uri="{FF2B5EF4-FFF2-40B4-BE49-F238E27FC236}">
                <a16:creationId xmlns:a16="http://schemas.microsoft.com/office/drawing/2014/main" id="{4B2660FF-2155-5E6A-001B-1F6808171D38}"/>
              </a:ext>
            </a:extLst>
          </p:cNvPr>
          <p:cNvPicPr>
            <a:picLocks noChangeAspect="1"/>
          </p:cNvPicPr>
          <p:nvPr/>
        </p:nvPicPr>
        <p:blipFill>
          <a:blip r:embed="rId4"/>
          <a:stretch>
            <a:fillRect/>
          </a:stretch>
        </p:blipFill>
        <p:spPr>
          <a:xfrm>
            <a:off x="1146272" y="4500329"/>
            <a:ext cx="4220164" cy="1676634"/>
          </a:xfrm>
          <a:prstGeom prst="rect">
            <a:avLst/>
          </a:prstGeom>
        </p:spPr>
      </p:pic>
      <p:pic>
        <p:nvPicPr>
          <p:cNvPr id="10" name="Image 9">
            <a:extLst>
              <a:ext uri="{FF2B5EF4-FFF2-40B4-BE49-F238E27FC236}">
                <a16:creationId xmlns:a16="http://schemas.microsoft.com/office/drawing/2014/main" id="{449D8244-E4D3-6CD8-D6CE-9D24EEB0FCA5}"/>
              </a:ext>
            </a:extLst>
          </p:cNvPr>
          <p:cNvPicPr>
            <a:picLocks noChangeAspect="1"/>
          </p:cNvPicPr>
          <p:nvPr/>
        </p:nvPicPr>
        <p:blipFill>
          <a:blip r:embed="rId5"/>
          <a:stretch>
            <a:fillRect/>
          </a:stretch>
        </p:blipFill>
        <p:spPr>
          <a:xfrm>
            <a:off x="3375678" y="2317941"/>
            <a:ext cx="2686425" cy="1781424"/>
          </a:xfrm>
          <a:prstGeom prst="rect">
            <a:avLst/>
          </a:prstGeom>
        </p:spPr>
      </p:pic>
      <p:pic>
        <p:nvPicPr>
          <p:cNvPr id="12" name="Image 11">
            <a:extLst>
              <a:ext uri="{FF2B5EF4-FFF2-40B4-BE49-F238E27FC236}">
                <a16:creationId xmlns:a16="http://schemas.microsoft.com/office/drawing/2014/main" id="{2279C3A6-228A-99A5-DA62-E9EC106E13E2}"/>
              </a:ext>
            </a:extLst>
          </p:cNvPr>
          <p:cNvPicPr>
            <a:picLocks noChangeAspect="1"/>
          </p:cNvPicPr>
          <p:nvPr/>
        </p:nvPicPr>
        <p:blipFill>
          <a:blip r:embed="rId6"/>
          <a:stretch>
            <a:fillRect/>
          </a:stretch>
        </p:blipFill>
        <p:spPr>
          <a:xfrm>
            <a:off x="6337562" y="2363357"/>
            <a:ext cx="5601482" cy="3458058"/>
          </a:xfrm>
          <a:prstGeom prst="rect">
            <a:avLst/>
          </a:prstGeom>
        </p:spPr>
      </p:pic>
    </p:spTree>
    <p:extLst>
      <p:ext uri="{BB962C8B-B14F-4D97-AF65-F5344CB8AC3E}">
        <p14:creationId xmlns:p14="http://schemas.microsoft.com/office/powerpoint/2010/main" val="104209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Freeform: Shape 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2" name="Espace réservé du contenu 2">
            <a:extLst>
              <a:ext uri="{FF2B5EF4-FFF2-40B4-BE49-F238E27FC236}">
                <a16:creationId xmlns:a16="http://schemas.microsoft.com/office/drawing/2014/main" id="{F7F6CBCF-967D-4A81-BC9D-1604150D073B}"/>
              </a:ext>
            </a:extLst>
          </p:cNvPr>
          <p:cNvGraphicFramePr>
            <a:graphicFrameLocks noGrp="1"/>
          </p:cNvGraphicFramePr>
          <p:nvPr>
            <p:ph idx="1"/>
            <p:extLst>
              <p:ext uri="{D42A27DB-BD31-4B8C-83A1-F6EECF244321}">
                <p14:modId xmlns:p14="http://schemas.microsoft.com/office/powerpoint/2010/main" val="16333236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06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7500" lnSpcReduction="20000"/>
          </a:bodyPr>
          <a:lstStyle/>
          <a:p>
            <a:pPr marL="0" indent="0">
              <a:buNone/>
            </a:pPr>
            <a:r>
              <a:rPr lang="fr-FR" dirty="0"/>
              <a:t>Une boucle en programmation est une structure qui permet:</a:t>
            </a:r>
          </a:p>
          <a:p>
            <a:r>
              <a:rPr lang="fr-FR" b="1" dirty="0"/>
              <a:t>d'exécuter un bloc de code de manière répétée </a:t>
            </a:r>
          </a:p>
          <a:p>
            <a:r>
              <a:rPr lang="fr-FR" b="1" dirty="0"/>
              <a:t>tant qu'une condition est vérifiée ou pour un nombre défini de fois.</a:t>
            </a:r>
          </a:p>
          <a:p>
            <a:pPr marL="0" indent="0">
              <a:buNone/>
            </a:pPr>
            <a:endParaRPr lang="fr-FR" dirty="0"/>
          </a:p>
          <a:p>
            <a:pPr marL="0" indent="0">
              <a:buNone/>
            </a:pPr>
            <a:r>
              <a:rPr lang="fr-FR" dirty="0"/>
              <a:t>Il existe deux instructions de boucles en Python :</a:t>
            </a:r>
          </a:p>
          <a:p>
            <a:r>
              <a:rPr lang="fr-FR" dirty="0"/>
              <a:t>La boucle "</a:t>
            </a:r>
            <a:r>
              <a:rPr lang="fr-FR" b="1" dirty="0" err="1"/>
              <a:t>while</a:t>
            </a:r>
            <a:r>
              <a:rPr lang="fr-FR" dirty="0"/>
              <a:t>" :</a:t>
            </a:r>
          </a:p>
          <a:p>
            <a:pPr marL="0" indent="0">
              <a:buNone/>
            </a:pPr>
            <a:r>
              <a:rPr lang="fr-FR" dirty="0"/>
              <a:t>	La boucle "</a:t>
            </a:r>
            <a:r>
              <a:rPr lang="fr-FR" b="1" dirty="0" err="1"/>
              <a:t>while</a:t>
            </a:r>
            <a:r>
              <a:rPr lang="fr-FR" dirty="0"/>
              <a:t>" s'exécute tant qu'une condition spécifiée est vraie. </a:t>
            </a:r>
          </a:p>
          <a:p>
            <a:pPr marL="0" indent="0">
              <a:buNone/>
            </a:pPr>
            <a:r>
              <a:rPr lang="fr-FR" dirty="0"/>
              <a:t>	Elle vérifie la condition à chaque itération avant d'exécuter le bloc de code.</a:t>
            </a:r>
          </a:p>
          <a:p>
            <a:r>
              <a:rPr lang="fr-FR" dirty="0"/>
              <a:t>La boucle "</a:t>
            </a:r>
            <a:r>
              <a:rPr lang="fr-FR" b="1" dirty="0"/>
              <a:t>for</a:t>
            </a:r>
            <a:r>
              <a:rPr lang="fr-FR" dirty="0"/>
              <a:t>" :</a:t>
            </a:r>
          </a:p>
          <a:p>
            <a:pPr marL="0" indent="0">
              <a:buNone/>
            </a:pPr>
            <a:r>
              <a:rPr lang="fr-FR" dirty="0"/>
              <a:t>	La boucle "</a:t>
            </a:r>
            <a:r>
              <a:rPr lang="fr-FR" b="1" dirty="0"/>
              <a:t>for</a:t>
            </a:r>
            <a:r>
              <a:rPr lang="fr-FR" dirty="0"/>
              <a:t>" permet d'itérer sur une séquence (comme une liste, une chaîne de caractères, etc.) ou sur d'autres objets itérables. </a:t>
            </a:r>
          </a:p>
          <a:p>
            <a:pPr marL="0" indent="0">
              <a:buNone/>
            </a:pPr>
            <a:r>
              <a:rPr lang="fr-FR" dirty="0"/>
              <a:t>	Elle exécute un bloc de code pour chaque élément de la séquence.</a:t>
            </a:r>
          </a:p>
          <a:p>
            <a:pPr marL="0" indent="0">
              <a:buNone/>
            </a:pPr>
            <a:endParaRPr lang="fr-FR" dirty="0"/>
          </a:p>
        </p:txBody>
      </p:sp>
    </p:spTree>
    <p:extLst>
      <p:ext uri="{BB962C8B-B14F-4D97-AF65-F5344CB8AC3E}">
        <p14:creationId xmlns:p14="http://schemas.microsoft.com/office/powerpoint/2010/main" val="276653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Les boucles peuvent également être utilisées de manière plus complexe en combinant différentes instructions et structures de contrôle :</a:t>
            </a:r>
          </a:p>
          <a:p>
            <a:r>
              <a:rPr lang="fr-FR" dirty="0"/>
              <a:t>Utilisation de l'instruction "</a:t>
            </a:r>
            <a:r>
              <a:rPr lang="fr-FR" b="1" dirty="0"/>
              <a:t>break</a:t>
            </a:r>
            <a:r>
              <a:rPr lang="fr-FR" dirty="0"/>
              <a:t>" pour </a:t>
            </a:r>
            <a:r>
              <a:rPr lang="fr-FR" b="1" dirty="0"/>
              <a:t>interrompre une boucle prématurément</a:t>
            </a:r>
            <a:r>
              <a:rPr lang="fr-FR" dirty="0"/>
              <a:t>.</a:t>
            </a:r>
          </a:p>
          <a:p>
            <a:r>
              <a:rPr lang="fr-FR" dirty="0"/>
              <a:t>Utilisation de l'instruction "</a:t>
            </a:r>
            <a:r>
              <a:rPr lang="fr-FR" b="1" dirty="0"/>
              <a:t>continue</a:t>
            </a:r>
            <a:r>
              <a:rPr lang="fr-FR" dirty="0"/>
              <a:t>" pour </a:t>
            </a:r>
            <a:r>
              <a:rPr lang="fr-FR" b="1" dirty="0"/>
              <a:t>passer à l'itération suivante de la boucle</a:t>
            </a:r>
            <a:r>
              <a:rPr lang="fr-FR" dirty="0"/>
              <a:t>.</a:t>
            </a:r>
          </a:p>
          <a:p>
            <a:r>
              <a:rPr lang="fr-FR" dirty="0"/>
              <a:t>Utilisation de </a:t>
            </a:r>
            <a:r>
              <a:rPr lang="fr-FR" b="1" dirty="0"/>
              <a:t>boucles imbriquées </a:t>
            </a:r>
            <a:r>
              <a:rPr lang="fr-FR" dirty="0"/>
              <a:t>pour réaliser des itérations multiples.</a:t>
            </a:r>
          </a:p>
          <a:p>
            <a:r>
              <a:rPr lang="fr-FR" dirty="0"/>
              <a:t>Utilisation de la fonction "</a:t>
            </a:r>
            <a:r>
              <a:rPr lang="fr-FR" b="1" dirty="0"/>
              <a:t>range()</a:t>
            </a:r>
            <a:r>
              <a:rPr lang="fr-FR" dirty="0"/>
              <a:t>" pour </a:t>
            </a:r>
            <a:r>
              <a:rPr lang="fr-FR" b="1" dirty="0"/>
              <a:t>générer une séquence de nombres.</a:t>
            </a:r>
          </a:p>
          <a:p>
            <a:pPr marL="0" indent="0">
              <a:buNone/>
            </a:pPr>
            <a:endParaRPr lang="fr-FR" dirty="0"/>
          </a:p>
        </p:txBody>
      </p:sp>
    </p:spTree>
    <p:extLst>
      <p:ext uri="{BB962C8B-B14F-4D97-AF65-F5344CB8AC3E}">
        <p14:creationId xmlns:p14="http://schemas.microsoft.com/office/powerpoint/2010/main" val="190133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a:t>
            </a:r>
          </a:p>
        </p:txBody>
      </p:sp>
      <p:sp>
        <p:nvSpPr>
          <p:cNvPr id="4" name="Rectangle 3">
            <a:extLst>
              <a:ext uri="{FF2B5EF4-FFF2-40B4-BE49-F238E27FC236}">
                <a16:creationId xmlns:a16="http://schemas.microsoft.com/office/drawing/2014/main" id="{8EA57116-EF17-1315-E191-9861F92BD858}"/>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8" name="Image 7">
            <a:extLst>
              <a:ext uri="{FF2B5EF4-FFF2-40B4-BE49-F238E27FC236}">
                <a16:creationId xmlns:a16="http://schemas.microsoft.com/office/drawing/2014/main" id="{3F66AEC4-783A-58A9-F0B8-A1A7363FB429}"/>
              </a:ext>
            </a:extLst>
          </p:cNvPr>
          <p:cNvPicPr>
            <a:picLocks noChangeAspect="1"/>
          </p:cNvPicPr>
          <p:nvPr/>
        </p:nvPicPr>
        <p:blipFill>
          <a:blip r:embed="rId3"/>
          <a:stretch>
            <a:fillRect/>
          </a:stretch>
        </p:blipFill>
        <p:spPr>
          <a:xfrm>
            <a:off x="620939" y="3382959"/>
            <a:ext cx="2562583" cy="3315163"/>
          </a:xfrm>
          <a:prstGeom prst="rect">
            <a:avLst/>
          </a:prstGeom>
        </p:spPr>
      </p:pic>
      <p:pic>
        <p:nvPicPr>
          <p:cNvPr id="10" name="Image 9">
            <a:extLst>
              <a:ext uri="{FF2B5EF4-FFF2-40B4-BE49-F238E27FC236}">
                <a16:creationId xmlns:a16="http://schemas.microsoft.com/office/drawing/2014/main" id="{C69120E7-B435-E29C-A55D-5B2C59F771FC}"/>
              </a:ext>
            </a:extLst>
          </p:cNvPr>
          <p:cNvPicPr>
            <a:picLocks noChangeAspect="1"/>
          </p:cNvPicPr>
          <p:nvPr/>
        </p:nvPicPr>
        <p:blipFill>
          <a:blip r:embed="rId4"/>
          <a:stretch>
            <a:fillRect/>
          </a:stretch>
        </p:blipFill>
        <p:spPr>
          <a:xfrm>
            <a:off x="3372675" y="3382959"/>
            <a:ext cx="2314898" cy="2791215"/>
          </a:xfrm>
          <a:prstGeom prst="rect">
            <a:avLst/>
          </a:prstGeom>
        </p:spPr>
      </p:pic>
      <p:pic>
        <p:nvPicPr>
          <p:cNvPr id="12" name="Image 11">
            <a:extLst>
              <a:ext uri="{FF2B5EF4-FFF2-40B4-BE49-F238E27FC236}">
                <a16:creationId xmlns:a16="http://schemas.microsoft.com/office/drawing/2014/main" id="{2D3DAF5B-24B7-BE33-DAC1-D4DEE7A035AC}"/>
              </a:ext>
            </a:extLst>
          </p:cNvPr>
          <p:cNvPicPr>
            <a:picLocks noChangeAspect="1"/>
          </p:cNvPicPr>
          <p:nvPr/>
        </p:nvPicPr>
        <p:blipFill>
          <a:blip r:embed="rId5"/>
          <a:stretch>
            <a:fillRect/>
          </a:stretch>
        </p:blipFill>
        <p:spPr>
          <a:xfrm>
            <a:off x="5956053" y="3382959"/>
            <a:ext cx="2505425" cy="2410161"/>
          </a:xfrm>
          <a:prstGeom prst="rect">
            <a:avLst/>
          </a:prstGeom>
        </p:spPr>
      </p:pic>
      <p:pic>
        <p:nvPicPr>
          <p:cNvPr id="14" name="Image 13">
            <a:extLst>
              <a:ext uri="{FF2B5EF4-FFF2-40B4-BE49-F238E27FC236}">
                <a16:creationId xmlns:a16="http://schemas.microsoft.com/office/drawing/2014/main" id="{0B5B0B5D-0777-E0AE-65A2-F5B0D56B6C69}"/>
              </a:ext>
            </a:extLst>
          </p:cNvPr>
          <p:cNvPicPr>
            <a:picLocks noChangeAspect="1"/>
          </p:cNvPicPr>
          <p:nvPr/>
        </p:nvPicPr>
        <p:blipFill>
          <a:blip r:embed="rId6"/>
          <a:stretch>
            <a:fillRect/>
          </a:stretch>
        </p:blipFill>
        <p:spPr>
          <a:xfrm>
            <a:off x="629092" y="1328252"/>
            <a:ext cx="2743583" cy="1905266"/>
          </a:xfrm>
          <a:prstGeom prst="rect">
            <a:avLst/>
          </a:prstGeom>
        </p:spPr>
      </p:pic>
      <p:pic>
        <p:nvPicPr>
          <p:cNvPr id="16" name="Image 15">
            <a:extLst>
              <a:ext uri="{FF2B5EF4-FFF2-40B4-BE49-F238E27FC236}">
                <a16:creationId xmlns:a16="http://schemas.microsoft.com/office/drawing/2014/main" id="{FA676875-7CB7-8565-595E-8FD0631BD565}"/>
              </a:ext>
            </a:extLst>
          </p:cNvPr>
          <p:cNvPicPr>
            <a:picLocks noChangeAspect="1"/>
          </p:cNvPicPr>
          <p:nvPr/>
        </p:nvPicPr>
        <p:blipFill>
          <a:blip r:embed="rId7"/>
          <a:stretch>
            <a:fillRect/>
          </a:stretch>
        </p:blipFill>
        <p:spPr>
          <a:xfrm>
            <a:off x="3545217" y="1328252"/>
            <a:ext cx="2524477" cy="1457528"/>
          </a:xfrm>
          <a:prstGeom prst="rect">
            <a:avLst/>
          </a:prstGeom>
        </p:spPr>
      </p:pic>
    </p:spTree>
    <p:extLst>
      <p:ext uri="{BB962C8B-B14F-4D97-AF65-F5344CB8AC3E}">
        <p14:creationId xmlns:p14="http://schemas.microsoft.com/office/powerpoint/2010/main" val="3076319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opération </a:t>
            </a:r>
            <a:br>
              <a:rPr lang="fr-FR" b="1" dirty="0"/>
            </a:br>
            <a:r>
              <a:rPr lang="fr-FR" b="1" dirty="0"/>
              <a:t>ternaire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L’operateur ternaire est une syntaxe un peu différente pour faire un test</a:t>
            </a:r>
          </a:p>
          <a:p>
            <a:pPr marL="0" indent="0">
              <a:buNone/>
            </a:pPr>
            <a:endParaRPr lang="fr-FR" dirty="0"/>
          </a:p>
          <a:p>
            <a:pPr marL="0" indent="0" algn="ctr">
              <a:buNone/>
            </a:pPr>
            <a:r>
              <a:rPr lang="fr-FR" b="1" dirty="0"/>
              <a:t>résultat if condition </a:t>
            </a:r>
            <a:r>
              <a:rPr lang="fr-FR" b="1" dirty="0" err="1"/>
              <a:t>else</a:t>
            </a:r>
            <a:r>
              <a:rPr lang="fr-FR" b="1" dirty="0"/>
              <a:t> résultat si la condition n’est pas remplie</a:t>
            </a:r>
          </a:p>
          <a:p>
            <a:pPr marL="0" indent="0" algn="ctr">
              <a:buNone/>
            </a:pPr>
            <a:endParaRPr lang="fr-FR" b="1" dirty="0"/>
          </a:p>
          <a:p>
            <a:pPr marL="0" indent="0" algn="ctr">
              <a:buNone/>
            </a:pPr>
            <a:endParaRPr lang="fr-FR" b="1" dirty="0"/>
          </a:p>
          <a:p>
            <a:pPr marL="0" indent="0" algn="ctr">
              <a:buNone/>
            </a:pPr>
            <a:endParaRPr lang="fr-FR" b="1" dirty="0"/>
          </a:p>
          <a:p>
            <a:pPr marL="0" indent="0" algn="ctr">
              <a:buNone/>
            </a:pPr>
            <a:endParaRPr lang="fr-FR" b="1" dirty="0"/>
          </a:p>
          <a:p>
            <a:pPr marL="0" indent="0">
              <a:buNone/>
            </a:pPr>
            <a:r>
              <a:rPr lang="fr-FR" dirty="0"/>
              <a:t>Cette syntaxe est plus compacte mais peut-être plus difficile à </a:t>
            </a:r>
            <a:r>
              <a:rPr lang="fr-FR" dirty="0" err="1"/>
              <a:t>débugguer</a:t>
            </a:r>
            <a:r>
              <a:rPr lang="fr-FR" dirty="0"/>
              <a:t>.</a:t>
            </a:r>
          </a:p>
        </p:txBody>
      </p:sp>
      <p:pic>
        <p:nvPicPr>
          <p:cNvPr id="5" name="Image 4">
            <a:extLst>
              <a:ext uri="{FF2B5EF4-FFF2-40B4-BE49-F238E27FC236}">
                <a16:creationId xmlns:a16="http://schemas.microsoft.com/office/drawing/2014/main" id="{937C91AD-A8C2-654C-DEF2-6F44F36928C0}"/>
              </a:ext>
            </a:extLst>
          </p:cNvPr>
          <p:cNvPicPr>
            <a:picLocks noChangeAspect="1"/>
          </p:cNvPicPr>
          <p:nvPr/>
        </p:nvPicPr>
        <p:blipFill>
          <a:blip r:embed="rId3"/>
          <a:stretch>
            <a:fillRect/>
          </a:stretch>
        </p:blipFill>
        <p:spPr>
          <a:xfrm>
            <a:off x="3585812" y="3879691"/>
            <a:ext cx="5020376" cy="790685"/>
          </a:xfrm>
          <a:prstGeom prst="rect">
            <a:avLst/>
          </a:prstGeom>
        </p:spPr>
      </p:pic>
      <p:sp>
        <p:nvSpPr>
          <p:cNvPr id="4" name="Rectangle 3">
            <a:extLst>
              <a:ext uri="{FF2B5EF4-FFF2-40B4-BE49-F238E27FC236}">
                <a16:creationId xmlns:a16="http://schemas.microsoft.com/office/drawing/2014/main" id="{970FA239-BE1B-5227-8DB7-40CCE7424529}"/>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609323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a:t>
            </a:r>
            <a:r>
              <a:rPr lang="fr-FR" b="1" dirty="0" err="1"/>
              <a:t>list</a:t>
            </a:r>
            <a:r>
              <a:rPr lang="fr-FR" b="1" dirty="0"/>
              <a:t> </a:t>
            </a:r>
            <a:br>
              <a:rPr lang="fr-FR" b="1" dirty="0"/>
            </a:br>
            <a:r>
              <a:rPr lang="fr-FR" b="1" dirty="0" err="1"/>
              <a:t>comprehension</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a:t>
            </a:r>
            <a:r>
              <a:rPr lang="fr-FR" dirty="0" err="1"/>
              <a:t>list</a:t>
            </a:r>
            <a:r>
              <a:rPr lang="fr-FR" dirty="0"/>
              <a:t> </a:t>
            </a:r>
            <a:r>
              <a:rPr lang="fr-FR" dirty="0" err="1"/>
              <a:t>comprehension</a:t>
            </a:r>
            <a:r>
              <a:rPr lang="fr-FR" dirty="0"/>
              <a:t> est une syntaxe pour générer des listes à partir</a:t>
            </a:r>
          </a:p>
          <a:p>
            <a:pPr marL="0" indent="0">
              <a:buNone/>
            </a:pPr>
            <a:r>
              <a:rPr lang="fr-FR" dirty="0"/>
              <a:t>d’une itérable (en gros une variable « parcourable ») et lui appliquer un traitement.</a:t>
            </a:r>
          </a:p>
        </p:txBody>
      </p:sp>
      <p:pic>
        <p:nvPicPr>
          <p:cNvPr id="7" name="Image 6">
            <a:extLst>
              <a:ext uri="{FF2B5EF4-FFF2-40B4-BE49-F238E27FC236}">
                <a16:creationId xmlns:a16="http://schemas.microsoft.com/office/drawing/2014/main" id="{1747E8DC-CECC-0478-1523-03368F925D41}"/>
              </a:ext>
            </a:extLst>
          </p:cNvPr>
          <p:cNvPicPr>
            <a:picLocks noChangeAspect="1"/>
          </p:cNvPicPr>
          <p:nvPr/>
        </p:nvPicPr>
        <p:blipFill>
          <a:blip r:embed="rId3"/>
          <a:stretch>
            <a:fillRect/>
          </a:stretch>
        </p:blipFill>
        <p:spPr>
          <a:xfrm>
            <a:off x="3066627" y="3957422"/>
            <a:ext cx="6058746" cy="1686160"/>
          </a:xfrm>
          <a:prstGeom prst="rect">
            <a:avLst/>
          </a:prstGeom>
        </p:spPr>
      </p:pic>
      <p:sp>
        <p:nvSpPr>
          <p:cNvPr id="4" name="Rectangle 3">
            <a:extLst>
              <a:ext uri="{FF2B5EF4-FFF2-40B4-BE49-F238E27FC236}">
                <a16:creationId xmlns:a16="http://schemas.microsoft.com/office/drawing/2014/main" id="{FE1CE687-0978-7A47-7A4D-4599420424B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866536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opérations avancées: tuple </a:t>
            </a:r>
            <a:br>
              <a:rPr lang="fr-FR" b="1" dirty="0"/>
            </a:br>
            <a:r>
              <a:rPr lang="fr-FR" b="1" dirty="0" err="1"/>
              <a:t>unpacking</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 tuple </a:t>
            </a:r>
            <a:r>
              <a:rPr lang="fr-FR" dirty="0" err="1"/>
              <a:t>unpacking</a:t>
            </a:r>
            <a:r>
              <a:rPr lang="fr-FR" dirty="0"/>
              <a:t> est une syntaxe pour transformer un tuple (une liste non modifiable) en plusieurs variables.</a:t>
            </a:r>
          </a:p>
        </p:txBody>
      </p:sp>
      <p:pic>
        <p:nvPicPr>
          <p:cNvPr id="5" name="Image 4">
            <a:extLst>
              <a:ext uri="{FF2B5EF4-FFF2-40B4-BE49-F238E27FC236}">
                <a16:creationId xmlns:a16="http://schemas.microsoft.com/office/drawing/2014/main" id="{C78445C8-4DAB-ABBF-8566-34CFDFB72B31}"/>
              </a:ext>
            </a:extLst>
          </p:cNvPr>
          <p:cNvPicPr>
            <a:picLocks noChangeAspect="1"/>
          </p:cNvPicPr>
          <p:nvPr/>
        </p:nvPicPr>
        <p:blipFill>
          <a:blip r:embed="rId3"/>
          <a:stretch>
            <a:fillRect/>
          </a:stretch>
        </p:blipFill>
        <p:spPr>
          <a:xfrm>
            <a:off x="5335296" y="4416817"/>
            <a:ext cx="1829055" cy="819264"/>
          </a:xfrm>
          <a:prstGeom prst="rect">
            <a:avLst/>
          </a:prstGeom>
        </p:spPr>
      </p:pic>
      <p:sp>
        <p:nvSpPr>
          <p:cNvPr id="6" name="Accolade fermante 5">
            <a:extLst>
              <a:ext uri="{FF2B5EF4-FFF2-40B4-BE49-F238E27FC236}">
                <a16:creationId xmlns:a16="http://schemas.microsoft.com/office/drawing/2014/main" id="{7173699B-01A3-4868-9BE7-5C3984B341D4}"/>
              </a:ext>
            </a:extLst>
          </p:cNvPr>
          <p:cNvSpPr/>
          <p:nvPr/>
        </p:nvSpPr>
        <p:spPr>
          <a:xfrm rot="16200000">
            <a:off x="6430435" y="3729504"/>
            <a:ext cx="274016" cy="96567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Accolade fermante 6">
            <a:extLst>
              <a:ext uri="{FF2B5EF4-FFF2-40B4-BE49-F238E27FC236}">
                <a16:creationId xmlns:a16="http://schemas.microsoft.com/office/drawing/2014/main" id="{9ECBFFC0-52EE-FEB6-9131-828055362597}"/>
              </a:ext>
            </a:extLst>
          </p:cNvPr>
          <p:cNvSpPr/>
          <p:nvPr/>
        </p:nvSpPr>
        <p:spPr>
          <a:xfrm rot="16200000">
            <a:off x="5533130" y="3951693"/>
            <a:ext cx="274016" cy="521293"/>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72F648EE-CAA2-1233-5267-89258E8C584E}"/>
              </a:ext>
            </a:extLst>
          </p:cNvPr>
          <p:cNvSpPr txBox="1"/>
          <p:nvPr/>
        </p:nvSpPr>
        <p:spPr>
          <a:xfrm>
            <a:off x="6249823" y="3639170"/>
            <a:ext cx="669421" cy="368693"/>
          </a:xfrm>
          <a:prstGeom prst="rect">
            <a:avLst/>
          </a:prstGeom>
          <a:noFill/>
        </p:spPr>
        <p:txBody>
          <a:bodyPr wrap="square" rtlCol="0">
            <a:spAutoFit/>
          </a:bodyPr>
          <a:lstStyle/>
          <a:p>
            <a:r>
              <a:rPr lang="fr-FR" dirty="0"/>
              <a:t>tuple</a:t>
            </a:r>
          </a:p>
        </p:txBody>
      </p:sp>
      <p:sp>
        <p:nvSpPr>
          <p:cNvPr id="9" name="ZoneTexte 8">
            <a:extLst>
              <a:ext uri="{FF2B5EF4-FFF2-40B4-BE49-F238E27FC236}">
                <a16:creationId xmlns:a16="http://schemas.microsoft.com/office/drawing/2014/main" id="{8215AD9D-8C08-285C-32E6-D622E961726E}"/>
              </a:ext>
            </a:extLst>
          </p:cNvPr>
          <p:cNvSpPr txBox="1"/>
          <p:nvPr/>
        </p:nvSpPr>
        <p:spPr>
          <a:xfrm>
            <a:off x="4235992" y="3429000"/>
            <a:ext cx="2013831" cy="646331"/>
          </a:xfrm>
          <a:prstGeom prst="rect">
            <a:avLst/>
          </a:prstGeom>
          <a:noFill/>
        </p:spPr>
        <p:txBody>
          <a:bodyPr wrap="square" rtlCol="0">
            <a:spAutoFit/>
          </a:bodyPr>
          <a:lstStyle/>
          <a:p>
            <a:r>
              <a:rPr lang="fr-FR" dirty="0"/>
              <a:t>Variables recevant les parties du tuple</a:t>
            </a:r>
          </a:p>
        </p:txBody>
      </p:sp>
      <p:sp>
        <p:nvSpPr>
          <p:cNvPr id="10" name="Rectangle 9">
            <a:extLst>
              <a:ext uri="{FF2B5EF4-FFF2-40B4-BE49-F238E27FC236}">
                <a16:creationId xmlns:a16="http://schemas.microsoft.com/office/drawing/2014/main" id="{5ADD1245-7E5A-B7F8-1172-E63016983435}"/>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2624895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Multiples algorithmes pour </a:t>
            </a:r>
            <a:br>
              <a:rPr lang="fr-FR" sz="4400" b="0" i="0" dirty="0">
                <a:solidFill>
                  <a:srgbClr val="1D0000"/>
                </a:solidFill>
                <a:effectLst/>
                <a:latin typeface="Graphik"/>
              </a:rPr>
            </a:br>
            <a:r>
              <a:rPr lang="fr-FR" sz="4400" b="0" i="0" dirty="0">
                <a:solidFill>
                  <a:srgbClr val="1D0000"/>
                </a:solidFill>
                <a:effectLst/>
                <a:latin typeface="Graphik"/>
              </a:rPr>
              <a:t>maitriser la syntaxe de base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implémenter l’algorithme </a:t>
            </a:r>
            <a:r>
              <a:rPr lang="fr-FR" dirty="0" err="1"/>
              <a:t>FizzBuzz</a:t>
            </a:r>
            <a:r>
              <a:rPr lang="fr-FR" dirty="0"/>
              <a:t>:</a:t>
            </a:r>
          </a:p>
          <a:p>
            <a:pPr lvl="1"/>
            <a:r>
              <a:rPr lang="fr-FR" dirty="0"/>
              <a:t>Pour les nombres de 1 à 100</a:t>
            </a:r>
          </a:p>
          <a:p>
            <a:pPr lvl="1"/>
            <a:r>
              <a:rPr lang="fr-FR" dirty="0"/>
              <a:t>Pour chaque nombre:</a:t>
            </a:r>
          </a:p>
          <a:p>
            <a:pPr lvl="2"/>
            <a:r>
              <a:rPr lang="fr-FR" dirty="0"/>
              <a:t>Si c’est un multiple de 3, afficher la chaine de caractère « </a:t>
            </a:r>
            <a:r>
              <a:rPr lang="fr-FR" dirty="0" err="1"/>
              <a:t>Fizz</a:t>
            </a:r>
            <a:r>
              <a:rPr lang="fr-FR" dirty="0"/>
              <a:t> »</a:t>
            </a:r>
          </a:p>
          <a:p>
            <a:pPr lvl="2"/>
            <a:r>
              <a:rPr lang="fr-FR" dirty="0"/>
              <a:t>Si c’est un multiple de 5, afficher la chaine de caractère « Buzz »</a:t>
            </a:r>
          </a:p>
          <a:p>
            <a:pPr lvl="2"/>
            <a:r>
              <a:rPr lang="fr-FR" dirty="0"/>
              <a:t>Si c’est un multiple de 3 et de 5, afficher la chaine de caractère « </a:t>
            </a:r>
            <a:r>
              <a:rPr lang="fr-FR" dirty="0" err="1"/>
              <a:t>FizzBuzz</a:t>
            </a:r>
            <a:r>
              <a:rPr lang="fr-FR" dirty="0"/>
              <a:t> »</a:t>
            </a:r>
          </a:p>
          <a:p>
            <a:pPr lvl="2"/>
            <a:r>
              <a:rPr lang="fr-FR" dirty="0"/>
              <a:t>Sinon afficher la chaine de caractère correspondante au nombre</a:t>
            </a:r>
          </a:p>
          <a:p>
            <a:pPr lvl="2"/>
            <a:r>
              <a:rPr lang="fr-FR" dirty="0"/>
              <a:t>Facultatif: ajouter une condition pour les multiples de 7 avec ma chaine de votre choix</a:t>
            </a:r>
          </a:p>
          <a:p>
            <a:pPr lvl="2"/>
            <a:endParaRPr lang="fr-FR" dirty="0"/>
          </a:p>
          <a:p>
            <a:pPr lvl="1"/>
            <a:r>
              <a:rPr lang="fr-FR" dirty="0"/>
              <a:t>Mots clés: boucle, test, modulo, transformation de valeur, chaine de caractères</a:t>
            </a:r>
          </a:p>
          <a:p>
            <a:pPr lvl="2"/>
            <a:endParaRPr lang="fr-FR" dirty="0"/>
          </a:p>
          <a:p>
            <a:pPr lvl="2"/>
            <a:endParaRPr lang="fr-FR" dirty="0"/>
          </a:p>
        </p:txBody>
      </p:sp>
    </p:spTree>
    <p:extLst>
      <p:ext uri="{BB962C8B-B14F-4D97-AF65-F5344CB8AC3E}">
        <p14:creationId xmlns:p14="http://schemas.microsoft.com/office/powerpoint/2010/main" val="2970979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Comment structurer son code (3/7)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 code procédural</a:t>
            </a:r>
          </a:p>
          <a:p>
            <a:pPr algn="l">
              <a:buFont typeface="Arial" panose="020B0604020202020204" pitchFamily="34" charset="0"/>
              <a:buChar char="•"/>
            </a:pPr>
            <a:r>
              <a:rPr lang="fr-FR" sz="2400" b="0" i="0" dirty="0">
                <a:solidFill>
                  <a:srgbClr val="1D0000"/>
                </a:solidFill>
                <a:effectLst/>
                <a:latin typeface="Graphik"/>
              </a:rPr>
              <a:t>Les fonctions dans un algorithme complexe</a:t>
            </a:r>
          </a:p>
          <a:p>
            <a:pPr algn="l">
              <a:buFont typeface="Arial" panose="020B0604020202020204" pitchFamily="34" charset="0"/>
              <a:buChar char="•"/>
            </a:pPr>
            <a:r>
              <a:rPr lang="fr-FR" sz="2400" b="0" i="0" dirty="0">
                <a:solidFill>
                  <a:srgbClr val="1D0000"/>
                </a:solidFill>
                <a:effectLst/>
                <a:latin typeface="Graphik"/>
              </a:rPr>
              <a:t>Les fonctions spécifiques</a:t>
            </a:r>
          </a:p>
          <a:p>
            <a:pPr algn="l"/>
            <a:r>
              <a:rPr lang="fr-FR" sz="2400" b="0" i="0" dirty="0">
                <a:solidFill>
                  <a:srgbClr val="1D0000"/>
                </a:solidFill>
                <a:effectLst/>
                <a:latin typeface="Graphik"/>
              </a:rPr>
              <a:t>Atelier : Opérations sur les chaînes de caractères par des fonctions</a:t>
            </a:r>
            <a:endParaRPr lang="fr-FR" sz="2400" b="0" i="0" dirty="0">
              <a:solidFill>
                <a:srgbClr val="222222"/>
              </a:solidFill>
              <a:effectLst/>
              <a:latin typeface="Graphik"/>
            </a:endParaRPr>
          </a:p>
          <a:p>
            <a:pPr algn="l">
              <a:buFont typeface="Arial" panose="020B0604020202020204" pitchFamily="34" charset="0"/>
              <a:buChar char="•"/>
            </a:pPr>
            <a:endParaRPr lang="fr-FR" sz="2400" b="0" i="0" dirty="0">
              <a:solidFill>
                <a:srgbClr val="1D0000"/>
              </a:solidFill>
              <a:effectLst/>
              <a:latin typeface="Graphik"/>
            </a:endParaRPr>
          </a:p>
          <a:p>
            <a:pPr marL="0" indent="0">
              <a:buNone/>
            </a:pPr>
            <a:endParaRPr lang="fr-FR" sz="2400" dirty="0"/>
          </a:p>
        </p:txBody>
      </p:sp>
    </p:spTree>
    <p:extLst>
      <p:ext uri="{BB962C8B-B14F-4D97-AF65-F5344CB8AC3E}">
        <p14:creationId xmlns:p14="http://schemas.microsoft.com/office/powerpoint/2010/main" val="3116625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 code procédural</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marL="0" indent="0" algn="l">
              <a:buNone/>
            </a:pPr>
            <a:r>
              <a:rPr lang="fr-FR" b="0" i="0" dirty="0">
                <a:effectLst/>
                <a:latin typeface="Söhne"/>
              </a:rPr>
              <a:t>Le code procédural est un style de programmation qui se concentre sur la séquence d'instructions et les procédures qui manipulent les données. </a:t>
            </a:r>
          </a:p>
          <a:p>
            <a:pPr marL="0" indent="0" algn="l">
              <a:buNone/>
            </a:pPr>
            <a:r>
              <a:rPr lang="fr-FR" b="0" i="0" dirty="0">
                <a:effectLst/>
                <a:latin typeface="Söhne"/>
              </a:rPr>
              <a:t>Dans ce style de programmation, </a:t>
            </a:r>
            <a:r>
              <a:rPr lang="fr-FR" b="1" i="0" dirty="0">
                <a:effectLst/>
                <a:latin typeface="Söhne"/>
              </a:rPr>
              <a:t>le code est organisé en procédures</a:t>
            </a:r>
            <a:r>
              <a:rPr lang="fr-FR" b="0" i="0" dirty="0">
                <a:effectLst/>
                <a:latin typeface="Söhne"/>
              </a:rPr>
              <a:t>, également appelées </a:t>
            </a:r>
            <a:r>
              <a:rPr lang="fr-FR" b="1" i="0" dirty="0">
                <a:effectLst/>
                <a:latin typeface="Söhne"/>
              </a:rPr>
              <a:t>fonctions</a:t>
            </a:r>
            <a:r>
              <a:rPr lang="fr-FR" b="0" i="0" dirty="0">
                <a:effectLst/>
                <a:latin typeface="Söhne"/>
              </a:rPr>
              <a:t>, qui effectuent des tâches spécifiques et peuvent être appelées à partir d'autres parties du code.</a:t>
            </a:r>
          </a:p>
          <a:p>
            <a:pPr algn="l"/>
            <a:r>
              <a:rPr lang="fr-FR" b="0" i="0" dirty="0">
                <a:effectLst/>
                <a:latin typeface="Söhne"/>
              </a:rPr>
              <a:t>Voici </a:t>
            </a:r>
            <a:r>
              <a:rPr lang="fr-FR" b="1" i="0" dirty="0">
                <a:effectLst/>
                <a:latin typeface="Söhne"/>
              </a:rPr>
              <a:t>quelques caractéristiques du code procédural </a:t>
            </a:r>
            <a:r>
              <a:rPr lang="fr-FR" b="0" i="0" dirty="0">
                <a:effectLst/>
                <a:latin typeface="Söhne"/>
              </a:rPr>
              <a:t>:</a:t>
            </a:r>
          </a:p>
          <a:p>
            <a:pPr algn="l">
              <a:buFont typeface="+mj-lt"/>
              <a:buAutoNum type="arabicPeriod"/>
            </a:pPr>
            <a:r>
              <a:rPr lang="fr-FR" b="1" i="0" dirty="0">
                <a:effectLst/>
                <a:latin typeface="Söhne"/>
              </a:rPr>
              <a:t>Structuration par procédures </a:t>
            </a:r>
            <a:r>
              <a:rPr lang="fr-FR" b="0" i="0" dirty="0">
                <a:effectLst/>
                <a:latin typeface="Söhne"/>
              </a:rPr>
              <a:t>: Le code est organisé en procédures ou fonctions qui regroupent un ensemble d'instructions pour accomplir une tâche spécifique. Chaque procédure peut être appelée à partir d'autres parties du code.</a:t>
            </a:r>
          </a:p>
          <a:p>
            <a:pPr algn="l">
              <a:buFont typeface="+mj-lt"/>
              <a:buAutoNum type="arabicPeriod"/>
            </a:pPr>
            <a:r>
              <a:rPr lang="fr-FR" b="1" i="0" dirty="0">
                <a:effectLst/>
                <a:latin typeface="Söhne"/>
              </a:rPr>
              <a:t>Séquence d'instructions </a:t>
            </a:r>
            <a:r>
              <a:rPr lang="fr-FR" b="0" i="0" dirty="0">
                <a:effectLst/>
                <a:latin typeface="Söhne"/>
              </a:rPr>
              <a:t>: Le code procédural est exécuté séquentiellement, ce qui signifie que les instructions sont exécutées dans l'ordre où elles apparaissent.</a:t>
            </a:r>
          </a:p>
          <a:p>
            <a:pPr algn="l">
              <a:buFont typeface="+mj-lt"/>
              <a:buAutoNum type="arabicPeriod"/>
            </a:pPr>
            <a:r>
              <a:rPr lang="fr-FR" b="1" i="0" dirty="0">
                <a:effectLst/>
                <a:latin typeface="Söhne"/>
              </a:rPr>
              <a:t>Manipulation des variables </a:t>
            </a:r>
            <a:r>
              <a:rPr lang="fr-FR" b="0" i="0" dirty="0">
                <a:effectLst/>
                <a:latin typeface="Söhne"/>
              </a:rPr>
              <a:t>: Les variables sont utilisées pour stocker et manipuler les données. Les procédures peuvent accepter des paramètres (valeurs d'entrée) et renvoyer des résultats (valeurs de sortie) à l'aide de variables.</a:t>
            </a:r>
          </a:p>
          <a:p>
            <a:pPr algn="l">
              <a:buFont typeface="+mj-lt"/>
              <a:buAutoNum type="arabicPeriod"/>
            </a:pPr>
            <a:r>
              <a:rPr lang="fr-FR" b="1" i="0" dirty="0">
                <a:effectLst/>
                <a:latin typeface="Söhne"/>
              </a:rPr>
              <a:t>Contrôle de flux </a:t>
            </a:r>
            <a:r>
              <a:rPr lang="fr-FR" b="0" i="0" dirty="0">
                <a:effectLst/>
                <a:latin typeface="Söhne"/>
              </a:rPr>
              <a:t>: Le code procédural utilise des structures de contrôle de flux telles que les boucles (comme les boucles "</a:t>
            </a:r>
            <a:r>
              <a:rPr lang="fr-FR" b="0" i="0" dirty="0" err="1">
                <a:effectLst/>
                <a:latin typeface="Söhne"/>
              </a:rPr>
              <a:t>while</a:t>
            </a:r>
            <a:r>
              <a:rPr lang="fr-FR" b="0" i="0" dirty="0">
                <a:effectLst/>
                <a:latin typeface="Söhne"/>
              </a:rPr>
              <a:t>" et "for") et les instructions conditionnelles (comme "if" et "</a:t>
            </a:r>
            <a:r>
              <a:rPr lang="fr-FR" b="0" i="0" dirty="0" err="1">
                <a:effectLst/>
                <a:latin typeface="Söhne"/>
              </a:rPr>
              <a:t>else</a:t>
            </a:r>
            <a:r>
              <a:rPr lang="fr-FR" b="0" i="0" dirty="0">
                <a:effectLst/>
                <a:latin typeface="Söhne"/>
              </a:rPr>
              <a:t>") pour contrôler l'exécution des instructions en fonction de conditions spécifiques.</a:t>
            </a:r>
          </a:p>
          <a:p>
            <a:pPr algn="l">
              <a:buFont typeface="+mj-lt"/>
              <a:buAutoNum type="arabicPeriod"/>
            </a:pPr>
            <a:r>
              <a:rPr lang="fr-FR" b="1" i="0" dirty="0">
                <a:effectLst/>
                <a:latin typeface="Söhne"/>
              </a:rPr>
              <a:t>Réutilisabilité </a:t>
            </a:r>
            <a:r>
              <a:rPr lang="fr-FR" b="0" i="0" dirty="0">
                <a:effectLst/>
                <a:latin typeface="Söhne"/>
              </a:rPr>
              <a:t>: Le code procédural favorise la réutilisation du code grâce à la modularité des procédures. Les procédures peuvent être appelées plusieurs fois à partir de différentes parties du code, ce qui permet d'éviter la duplication du code et de simplifier la maintenance.</a:t>
            </a:r>
          </a:p>
          <a:p>
            <a:pPr marL="0" indent="0">
              <a:buNone/>
            </a:pPr>
            <a:endParaRPr lang="fr-FR" dirty="0"/>
          </a:p>
          <a:p>
            <a:pPr marL="0" indent="0">
              <a:buNone/>
            </a:pPr>
            <a:r>
              <a:rPr lang="fr-FR" dirty="0"/>
              <a:t>On écrit des </a:t>
            </a:r>
            <a:r>
              <a:rPr lang="fr-FR" b="1" dirty="0"/>
              <a:t>recettes de cuisine</a:t>
            </a:r>
            <a:r>
              <a:rPr lang="fr-FR" dirty="0"/>
              <a:t>, des </a:t>
            </a:r>
            <a:r>
              <a:rPr lang="fr-FR" b="1" dirty="0"/>
              <a:t>procédures de traitement de données</a:t>
            </a:r>
            <a:r>
              <a:rPr lang="fr-FR" dirty="0"/>
              <a:t>.</a:t>
            </a:r>
          </a:p>
        </p:txBody>
      </p:sp>
    </p:spTree>
    <p:extLst>
      <p:ext uri="{BB962C8B-B14F-4D97-AF65-F5344CB8AC3E}">
        <p14:creationId xmlns:p14="http://schemas.microsoft.com/office/powerpoint/2010/main" val="333583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Explosion : 14 points 12">
            <a:extLst>
              <a:ext uri="{FF2B5EF4-FFF2-40B4-BE49-F238E27FC236}">
                <a16:creationId xmlns:a16="http://schemas.microsoft.com/office/drawing/2014/main" id="{967E39AE-D492-02C2-E4A6-CCDF63DA390E}"/>
              </a:ext>
            </a:extLst>
          </p:cNvPr>
          <p:cNvSpPr/>
          <p:nvPr/>
        </p:nvSpPr>
        <p:spPr>
          <a:xfrm>
            <a:off x="521293" y="1661569"/>
            <a:ext cx="794759" cy="551609"/>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dans un algorithme</a:t>
            </a:r>
            <a:br>
              <a:rPr lang="fr-FR" b="1" dirty="0"/>
            </a:br>
            <a:r>
              <a:rPr lang="fr-FR" b="1" dirty="0"/>
              <a:t>procédural</a:t>
            </a:r>
          </a:p>
        </p:txBody>
      </p:sp>
      <p:pic>
        <p:nvPicPr>
          <p:cNvPr id="5" name="Image 4">
            <a:extLst>
              <a:ext uri="{FF2B5EF4-FFF2-40B4-BE49-F238E27FC236}">
                <a16:creationId xmlns:a16="http://schemas.microsoft.com/office/drawing/2014/main" id="{86F85563-BD51-71A5-258E-F6300E1BA41D}"/>
              </a:ext>
            </a:extLst>
          </p:cNvPr>
          <p:cNvPicPr>
            <a:picLocks noChangeAspect="1"/>
          </p:cNvPicPr>
          <p:nvPr/>
        </p:nvPicPr>
        <p:blipFill>
          <a:blip r:embed="rId3"/>
          <a:stretch>
            <a:fillRect/>
          </a:stretch>
        </p:blipFill>
        <p:spPr>
          <a:xfrm>
            <a:off x="3767979" y="1210398"/>
            <a:ext cx="4978857" cy="1636780"/>
          </a:xfrm>
          <a:prstGeom prst="rect">
            <a:avLst/>
          </a:prstGeom>
        </p:spPr>
      </p:pic>
      <p:pic>
        <p:nvPicPr>
          <p:cNvPr id="9" name="Image 8">
            <a:extLst>
              <a:ext uri="{FF2B5EF4-FFF2-40B4-BE49-F238E27FC236}">
                <a16:creationId xmlns:a16="http://schemas.microsoft.com/office/drawing/2014/main" id="{FD3A4B5D-E6CB-919C-CCAE-DF9B7D94DBE0}"/>
              </a:ext>
            </a:extLst>
          </p:cNvPr>
          <p:cNvPicPr>
            <a:picLocks noChangeAspect="1"/>
          </p:cNvPicPr>
          <p:nvPr/>
        </p:nvPicPr>
        <p:blipFill>
          <a:blip r:embed="rId4"/>
          <a:stretch>
            <a:fillRect/>
          </a:stretch>
        </p:blipFill>
        <p:spPr>
          <a:xfrm>
            <a:off x="2872509" y="3003441"/>
            <a:ext cx="7416800" cy="3679068"/>
          </a:xfrm>
          <a:prstGeom prst="rect">
            <a:avLst/>
          </a:prstGeom>
        </p:spPr>
      </p:pic>
      <p:sp>
        <p:nvSpPr>
          <p:cNvPr id="12" name="ZoneTexte 11">
            <a:extLst>
              <a:ext uri="{FF2B5EF4-FFF2-40B4-BE49-F238E27FC236}">
                <a16:creationId xmlns:a16="http://schemas.microsoft.com/office/drawing/2014/main" id="{DBD3A600-8AE6-291F-5EB5-7EC43EE49BAE}"/>
              </a:ext>
            </a:extLst>
          </p:cNvPr>
          <p:cNvSpPr txBox="1"/>
          <p:nvPr/>
        </p:nvSpPr>
        <p:spPr>
          <a:xfrm>
            <a:off x="838200" y="1974079"/>
            <a:ext cx="2733942" cy="923330"/>
          </a:xfrm>
          <a:prstGeom prst="rect">
            <a:avLst/>
          </a:prstGeom>
          <a:noFill/>
        </p:spPr>
        <p:txBody>
          <a:bodyPr wrap="square" rtlCol="0">
            <a:spAutoFit/>
          </a:bodyPr>
          <a:lstStyle/>
          <a:p>
            <a:r>
              <a:rPr lang="fr-FR" b="1" dirty="0"/>
              <a:t>Deux versions d’un même algorithme: que pensez-vous des différences?</a:t>
            </a:r>
          </a:p>
        </p:txBody>
      </p:sp>
    </p:spTree>
    <p:extLst>
      <p:ext uri="{BB962C8B-B14F-4D97-AF65-F5344CB8AC3E}">
        <p14:creationId xmlns:p14="http://schemas.microsoft.com/office/powerpoint/2010/main" val="159804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4458056" cy="5849618"/>
          </a:xfrm>
        </p:spPr>
        <p:txBody>
          <a:bodyPr>
            <a:noAutofit/>
          </a:bodyPr>
          <a:lstStyle/>
          <a:p>
            <a:pPr algn="l"/>
            <a:r>
              <a:rPr lang="fr-FR" sz="1400" b="1" i="0" dirty="0">
                <a:solidFill>
                  <a:srgbClr val="222222"/>
                </a:solidFill>
                <a:effectLst/>
                <a:latin typeface="Graphik"/>
              </a:rPr>
              <a:t>Programme</a:t>
            </a:r>
          </a:p>
          <a:p>
            <a:pPr algn="l"/>
            <a:r>
              <a:rPr lang="fr-FR" sz="1400" b="1" dirty="0">
                <a:solidFill>
                  <a:srgbClr val="222222"/>
                </a:solidFill>
                <a:latin typeface="Graphik"/>
              </a:rPr>
              <a:t>Jour 1</a:t>
            </a:r>
            <a:endParaRPr lang="fr-FR" sz="1400" b="1" i="0" dirty="0">
              <a:solidFill>
                <a:srgbClr val="222222"/>
              </a:solidFill>
              <a:effectLst/>
              <a:latin typeface="Graphik"/>
            </a:endParaRPr>
          </a:p>
          <a:p>
            <a:pPr algn="l"/>
            <a:r>
              <a:rPr lang="fr-FR" sz="1400" b="1" i="0" dirty="0">
                <a:solidFill>
                  <a:srgbClr val="1D0000"/>
                </a:solidFill>
                <a:effectLst/>
                <a:latin typeface="Graphik"/>
              </a:rPr>
              <a:t>1 - Qu'est Python?</a:t>
            </a:r>
          </a:p>
          <a:p>
            <a:pPr algn="l">
              <a:buFont typeface="Arial" panose="020B0604020202020204" pitchFamily="34" charset="0"/>
              <a:buChar char="•"/>
            </a:pPr>
            <a:r>
              <a:rPr lang="fr-FR" sz="1400" b="0" i="0" dirty="0">
                <a:solidFill>
                  <a:srgbClr val="1D0000"/>
                </a:solidFill>
                <a:effectLst/>
                <a:latin typeface="Graphik"/>
              </a:rPr>
              <a:t> L'histoire du Python</a:t>
            </a:r>
          </a:p>
          <a:p>
            <a:pPr algn="l">
              <a:buFont typeface="Arial" panose="020B0604020202020204" pitchFamily="34" charset="0"/>
              <a:buChar char="•"/>
            </a:pPr>
            <a:r>
              <a:rPr lang="fr-FR" sz="1400" b="0" i="0" dirty="0">
                <a:solidFill>
                  <a:srgbClr val="1D0000"/>
                </a:solidFill>
                <a:effectLst/>
                <a:latin typeface="Graphik"/>
              </a:rPr>
              <a:t> Les acteurs dans les environnements de développement intégrés</a:t>
            </a:r>
          </a:p>
          <a:p>
            <a:pPr algn="l">
              <a:buFont typeface="Arial" panose="020B0604020202020204" pitchFamily="34" charset="0"/>
              <a:buChar char="•"/>
            </a:pPr>
            <a:r>
              <a:rPr lang="fr-FR" sz="1400" b="0" i="0" dirty="0">
                <a:solidFill>
                  <a:srgbClr val="1D0000"/>
                </a:solidFill>
                <a:effectLst/>
                <a:latin typeface="Graphik"/>
              </a:rPr>
              <a:t> Atelier : Mise en place d'un environnement de développement</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2 - Maîtriser la syntaxe de base</a:t>
            </a:r>
          </a:p>
          <a:p>
            <a:pPr algn="l">
              <a:buFont typeface="Arial" panose="020B0604020202020204" pitchFamily="34" charset="0"/>
              <a:buChar char="•"/>
            </a:pPr>
            <a:r>
              <a:rPr lang="fr-FR" sz="1400" b="0" i="0" dirty="0">
                <a:solidFill>
                  <a:srgbClr val="1D0000"/>
                </a:solidFill>
                <a:effectLst/>
                <a:latin typeface="Graphik"/>
              </a:rPr>
              <a:t> Interprétation directe et en script</a:t>
            </a:r>
          </a:p>
          <a:p>
            <a:pPr algn="l">
              <a:buFont typeface="Arial" panose="020B0604020202020204" pitchFamily="34" charset="0"/>
              <a:buChar char="•"/>
            </a:pPr>
            <a:r>
              <a:rPr lang="fr-FR" sz="1400" b="0" i="0" dirty="0">
                <a:solidFill>
                  <a:srgbClr val="1D0000"/>
                </a:solidFill>
                <a:effectLst/>
                <a:latin typeface="Graphik"/>
              </a:rPr>
              <a:t> Les variables, les opérateurs, les expressions</a:t>
            </a:r>
          </a:p>
          <a:p>
            <a:pPr algn="l">
              <a:buFont typeface="Arial" panose="020B0604020202020204" pitchFamily="34" charset="0"/>
              <a:buChar char="•"/>
            </a:pPr>
            <a:r>
              <a:rPr lang="fr-FR" sz="1400" b="0" i="0" dirty="0">
                <a:solidFill>
                  <a:srgbClr val="1D0000"/>
                </a:solidFill>
                <a:effectLst/>
                <a:latin typeface="Graphik"/>
              </a:rPr>
              <a:t> Les tests et les boucles</a:t>
            </a:r>
          </a:p>
          <a:p>
            <a:pPr algn="l">
              <a:buFont typeface="Arial" panose="020B0604020202020204" pitchFamily="34" charset="0"/>
              <a:buChar char="•"/>
            </a:pPr>
            <a:r>
              <a:rPr lang="fr-FR" sz="1400" b="0" i="0" dirty="0">
                <a:solidFill>
                  <a:srgbClr val="1D0000"/>
                </a:solidFill>
                <a:effectLst/>
                <a:latin typeface="Graphik"/>
              </a:rPr>
              <a:t> Les opérations avancées</a:t>
            </a:r>
          </a:p>
          <a:p>
            <a:pPr algn="l">
              <a:buFont typeface="Arial" panose="020B0604020202020204" pitchFamily="34" charset="0"/>
              <a:buChar char="•"/>
            </a:pPr>
            <a:r>
              <a:rPr lang="fr-FR" sz="1400" b="0" i="0" dirty="0">
                <a:solidFill>
                  <a:srgbClr val="1D0000"/>
                </a:solidFill>
                <a:effectLst/>
                <a:latin typeface="Graphik"/>
              </a:rPr>
              <a:t> Atelier : Multiples algorithmes pour maîtriser la syntaxe de base</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3 - Comment structurer son code</a:t>
            </a:r>
          </a:p>
          <a:p>
            <a:pPr algn="l">
              <a:buFont typeface="Arial" panose="020B0604020202020204" pitchFamily="34" charset="0"/>
              <a:buChar char="•"/>
            </a:pPr>
            <a:r>
              <a:rPr lang="fr-FR" sz="1400" b="0" i="0" dirty="0">
                <a:solidFill>
                  <a:srgbClr val="1D0000"/>
                </a:solidFill>
                <a:effectLst/>
                <a:latin typeface="Graphik"/>
              </a:rPr>
              <a:t> Le code procédural</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fr-FR" sz="1400" b="0" i="0" dirty="0">
              <a:solidFill>
                <a:srgbClr val="1D0000"/>
              </a:solidFill>
              <a:effectLst/>
              <a:latin typeface="Graphik"/>
            </a:endParaRPr>
          </a:p>
          <a:p>
            <a:pPr algn="l">
              <a:buFont typeface="Arial" panose="020B0604020202020204" pitchFamily="34" charset="0"/>
              <a:buChar char="•"/>
            </a:pPr>
            <a:endParaRPr lang="fr-FR" sz="1400" dirty="0">
              <a:solidFill>
                <a:srgbClr val="1D0000"/>
              </a:solidFill>
              <a:latin typeface="Graphik"/>
            </a:endParaRPr>
          </a:p>
          <a:p>
            <a:pPr algn="l">
              <a:buFont typeface="Arial" panose="020B0604020202020204" pitchFamily="34" charset="0"/>
              <a:buChar char="•"/>
            </a:pPr>
            <a:r>
              <a:rPr lang="fr-FR" sz="1400" b="0" i="0" dirty="0">
                <a:solidFill>
                  <a:srgbClr val="1D0000"/>
                </a:solidFill>
                <a:effectLst/>
                <a:latin typeface="Graphik"/>
              </a:rPr>
              <a:t> Les fonctions dans un algorithme complexe</a:t>
            </a:r>
          </a:p>
          <a:p>
            <a:pPr algn="l">
              <a:buFont typeface="Arial" panose="020B0604020202020204" pitchFamily="34" charset="0"/>
              <a:buChar char="•"/>
            </a:pPr>
            <a:r>
              <a:rPr lang="fr-FR" sz="1400" b="0" i="0" dirty="0">
                <a:solidFill>
                  <a:srgbClr val="1D0000"/>
                </a:solidFill>
                <a:effectLst/>
                <a:latin typeface="Graphik"/>
              </a:rPr>
              <a:t> Les fonctions spécifiques</a:t>
            </a:r>
          </a:p>
          <a:p>
            <a:pPr algn="l"/>
            <a:r>
              <a:rPr lang="fr-FR" sz="1400" b="0" i="0" dirty="0">
                <a:solidFill>
                  <a:srgbClr val="1D0000"/>
                </a:solidFill>
                <a:effectLst/>
                <a:latin typeface="Graphik"/>
              </a:rPr>
              <a:t>Atelier : Opérations sur les chaînes de caractères par des fonctions</a:t>
            </a:r>
            <a:endParaRPr lang="fr-FR" sz="1400" b="0" i="0" dirty="0">
              <a:solidFill>
                <a:srgbClr val="222222"/>
              </a:solidFill>
              <a:effectLst/>
              <a:latin typeface="Graphik"/>
            </a:endParaRPr>
          </a:p>
          <a:p>
            <a:pPr algn="l"/>
            <a:endParaRPr lang="fr-FR" sz="1400" b="1" i="0" dirty="0">
              <a:solidFill>
                <a:srgbClr val="1D0000"/>
              </a:solidFill>
              <a:effectLst/>
              <a:latin typeface="Graphik"/>
            </a:endParaRPr>
          </a:p>
          <a:p>
            <a:pPr algn="l"/>
            <a:r>
              <a:rPr lang="fr-FR" sz="1400" b="1" i="0" dirty="0">
                <a:solidFill>
                  <a:srgbClr val="1D0000"/>
                </a:solidFill>
                <a:effectLst/>
                <a:latin typeface="Graphik"/>
              </a:rPr>
              <a:t>4 - Les algorithmes de bases</a:t>
            </a:r>
          </a:p>
          <a:p>
            <a:pPr algn="l">
              <a:buFont typeface="Arial" panose="020B0604020202020204" pitchFamily="34" charset="0"/>
              <a:buChar char="•"/>
            </a:pPr>
            <a:r>
              <a:rPr lang="fr-FR" sz="1400" b="0" i="0" dirty="0">
                <a:solidFill>
                  <a:srgbClr val="1D0000"/>
                </a:solidFill>
                <a:effectLst/>
                <a:latin typeface="Graphik"/>
              </a:rPr>
              <a:t> Les représentations graphiques</a:t>
            </a:r>
          </a:p>
          <a:p>
            <a:pPr algn="l">
              <a:buFont typeface="Arial" panose="020B0604020202020204" pitchFamily="34" charset="0"/>
              <a:buChar char="•"/>
            </a:pPr>
            <a:r>
              <a:rPr lang="fr-FR" sz="1400" b="0" i="0" dirty="0">
                <a:solidFill>
                  <a:srgbClr val="1D0000"/>
                </a:solidFill>
                <a:effectLst/>
                <a:latin typeface="Graphik"/>
              </a:rPr>
              <a:t> Les boucles prévisibles et imprévisibles</a:t>
            </a:r>
          </a:p>
          <a:p>
            <a:pPr algn="l">
              <a:buFont typeface="Arial" panose="020B0604020202020204" pitchFamily="34" charset="0"/>
              <a:buChar char="•"/>
            </a:pPr>
            <a:r>
              <a:rPr lang="fr-FR" sz="1400" b="0" i="0" dirty="0">
                <a:solidFill>
                  <a:srgbClr val="1D0000"/>
                </a:solidFill>
                <a:effectLst/>
                <a:latin typeface="Graphik"/>
              </a:rPr>
              <a:t> La récursivité</a:t>
            </a:r>
          </a:p>
          <a:p>
            <a:pPr algn="l">
              <a:buFont typeface="Arial" panose="020B0604020202020204" pitchFamily="34" charset="0"/>
              <a:buChar char="•"/>
            </a:pPr>
            <a:r>
              <a:rPr lang="fr-FR" sz="1400" b="0" i="0" dirty="0">
                <a:solidFill>
                  <a:srgbClr val="1D0000"/>
                </a:solidFill>
                <a:effectLst/>
                <a:latin typeface="Graphik"/>
              </a:rPr>
              <a:t> Atelier : Écriture en Python d'algorithmes courants</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5 - La structuration de données</a:t>
            </a:r>
          </a:p>
          <a:p>
            <a:pPr algn="l">
              <a:buFont typeface="Arial" panose="020B0604020202020204" pitchFamily="34" charset="0"/>
              <a:buChar char="•"/>
            </a:pPr>
            <a:r>
              <a:rPr lang="fr-FR" sz="1400" b="0" i="0" dirty="0">
                <a:solidFill>
                  <a:srgbClr val="1D0000"/>
                </a:solidFill>
                <a:effectLst/>
                <a:latin typeface="Graphik"/>
              </a:rPr>
              <a:t> Comment choisir sa structure</a:t>
            </a:r>
          </a:p>
          <a:p>
            <a:pPr algn="l">
              <a:buFont typeface="Arial" panose="020B0604020202020204" pitchFamily="34" charset="0"/>
              <a:buChar char="•"/>
            </a:pPr>
            <a:r>
              <a:rPr lang="fr-FR" sz="1400" b="0" i="0" dirty="0">
                <a:solidFill>
                  <a:srgbClr val="1D0000"/>
                </a:solidFill>
                <a:effectLst/>
                <a:latin typeface="Graphik"/>
              </a:rPr>
              <a:t> Comment simplifier son algorithme</a:t>
            </a:r>
          </a:p>
          <a:p>
            <a:pPr algn="l">
              <a:buFont typeface="Arial" panose="020B0604020202020204" pitchFamily="34" charset="0"/>
              <a:buChar char="•"/>
            </a:pPr>
            <a:r>
              <a:rPr lang="fr-FR" sz="1400" b="0" i="0" dirty="0">
                <a:solidFill>
                  <a:srgbClr val="1D0000"/>
                </a:solidFill>
                <a:effectLst/>
                <a:latin typeface="Graphik"/>
              </a:rPr>
              <a:t> Atelier : Écriture en Python d'algorithmes plus étendus</a:t>
            </a:r>
          </a:p>
          <a:p>
            <a:pPr algn="l">
              <a:buFont typeface="Arial" panose="020B0604020202020204" pitchFamily="34" charset="0"/>
              <a:buChar char="•"/>
            </a:pPr>
            <a:endParaRPr lang="fr-FR" sz="1400" b="0" i="0" dirty="0">
              <a:solidFill>
                <a:srgbClr val="1D0000"/>
              </a:solidFill>
              <a:effectLst/>
              <a:latin typeface="Graphik"/>
            </a:endParaRPr>
          </a:p>
        </p:txBody>
      </p:sp>
    </p:spTree>
    <p:extLst>
      <p:ext uri="{BB962C8B-B14F-4D97-AF65-F5344CB8AC3E}">
        <p14:creationId xmlns:p14="http://schemas.microsoft.com/office/powerpoint/2010/main" val="3960346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B4F6EA36-820A-261B-6674-A827993B42EB}"/>
              </a:ext>
            </a:extLst>
          </p:cNvPr>
          <p:cNvPicPr>
            <a:picLocks noChangeAspect="1"/>
          </p:cNvPicPr>
          <p:nvPr/>
        </p:nvPicPr>
        <p:blipFill>
          <a:blip r:embed="rId3"/>
          <a:stretch>
            <a:fillRect/>
          </a:stretch>
        </p:blipFill>
        <p:spPr>
          <a:xfrm>
            <a:off x="1880599" y="2675941"/>
            <a:ext cx="8430802" cy="4182059"/>
          </a:xfrm>
          <a:prstGeom prst="rect">
            <a:avLst/>
          </a:prstGeom>
        </p:spPr>
      </p:pic>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dans un algorithme</a:t>
            </a:r>
            <a:br>
              <a:rPr lang="fr-FR" b="1" dirty="0"/>
            </a:br>
            <a:r>
              <a:rPr lang="fr-FR" b="1" dirty="0"/>
              <a:t>procédural</a:t>
            </a:r>
          </a:p>
        </p:txBody>
      </p:sp>
      <p:sp>
        <p:nvSpPr>
          <p:cNvPr id="6" name="Espace réservé du contenu 5">
            <a:extLst>
              <a:ext uri="{FF2B5EF4-FFF2-40B4-BE49-F238E27FC236}">
                <a16:creationId xmlns:a16="http://schemas.microsoft.com/office/drawing/2014/main" id="{9464488B-5D0F-570B-3B87-55400D2F13D7}"/>
              </a:ext>
            </a:extLst>
          </p:cNvPr>
          <p:cNvSpPr>
            <a:spLocks noGrp="1"/>
          </p:cNvSpPr>
          <p:nvPr>
            <p:ph idx="1"/>
          </p:nvPr>
        </p:nvSpPr>
        <p:spPr/>
        <p:txBody>
          <a:bodyPr/>
          <a:lstStyle/>
          <a:p>
            <a:pPr marL="0" indent="0">
              <a:buNone/>
            </a:pPr>
            <a:r>
              <a:rPr lang="fr-FR" dirty="0"/>
              <a:t>Les fonctions permettent d’isoler la responsabilité d’un code, de limiter ce qu’il va faire, de mieux contrôler son évolutivité</a:t>
            </a:r>
          </a:p>
        </p:txBody>
      </p:sp>
      <p:sp>
        <p:nvSpPr>
          <p:cNvPr id="10" name="ZoneTexte 9">
            <a:extLst>
              <a:ext uri="{FF2B5EF4-FFF2-40B4-BE49-F238E27FC236}">
                <a16:creationId xmlns:a16="http://schemas.microsoft.com/office/drawing/2014/main" id="{A6ACA7BA-85EB-7D41-A7C0-6F2D708EF65D}"/>
              </a:ext>
            </a:extLst>
          </p:cNvPr>
          <p:cNvSpPr txBox="1"/>
          <p:nvPr/>
        </p:nvSpPr>
        <p:spPr>
          <a:xfrm>
            <a:off x="0" y="6184176"/>
            <a:ext cx="1754909" cy="369332"/>
          </a:xfrm>
          <a:prstGeom prst="rect">
            <a:avLst/>
          </a:prstGeom>
          <a:noFill/>
        </p:spPr>
        <p:txBody>
          <a:bodyPr wrap="square" rtlCol="0">
            <a:spAutoFit/>
          </a:bodyPr>
          <a:lstStyle/>
          <a:p>
            <a:r>
              <a:rPr lang="fr-FR" dirty="0"/>
              <a:t>Contrôle des flux</a:t>
            </a:r>
          </a:p>
        </p:txBody>
      </p:sp>
      <p:sp>
        <p:nvSpPr>
          <p:cNvPr id="11" name="ZoneTexte 10">
            <a:extLst>
              <a:ext uri="{FF2B5EF4-FFF2-40B4-BE49-F238E27FC236}">
                <a16:creationId xmlns:a16="http://schemas.microsoft.com/office/drawing/2014/main" id="{7F91FA18-D8D9-F35C-D059-DAE49E0E6167}"/>
              </a:ext>
            </a:extLst>
          </p:cNvPr>
          <p:cNvSpPr txBox="1"/>
          <p:nvPr/>
        </p:nvSpPr>
        <p:spPr>
          <a:xfrm>
            <a:off x="101600" y="2687889"/>
            <a:ext cx="1754909" cy="646331"/>
          </a:xfrm>
          <a:prstGeom prst="rect">
            <a:avLst/>
          </a:prstGeom>
          <a:noFill/>
        </p:spPr>
        <p:txBody>
          <a:bodyPr wrap="square" rtlCol="0">
            <a:spAutoFit/>
          </a:bodyPr>
          <a:lstStyle/>
          <a:p>
            <a:r>
              <a:rPr lang="fr-FR" dirty="0"/>
              <a:t>Structuration par procédure</a:t>
            </a:r>
          </a:p>
        </p:txBody>
      </p:sp>
      <p:sp>
        <p:nvSpPr>
          <p:cNvPr id="12" name="ZoneTexte 11">
            <a:extLst>
              <a:ext uri="{FF2B5EF4-FFF2-40B4-BE49-F238E27FC236}">
                <a16:creationId xmlns:a16="http://schemas.microsoft.com/office/drawing/2014/main" id="{D67F8504-AE2D-9DC0-5B8F-2C5EF075120D}"/>
              </a:ext>
            </a:extLst>
          </p:cNvPr>
          <p:cNvSpPr txBox="1"/>
          <p:nvPr/>
        </p:nvSpPr>
        <p:spPr>
          <a:xfrm>
            <a:off x="8200237" y="2816183"/>
            <a:ext cx="1754909" cy="646331"/>
          </a:xfrm>
          <a:prstGeom prst="rect">
            <a:avLst/>
          </a:prstGeom>
          <a:noFill/>
        </p:spPr>
        <p:txBody>
          <a:bodyPr wrap="square" rtlCol="0">
            <a:spAutoFit/>
          </a:bodyPr>
          <a:lstStyle/>
          <a:p>
            <a:r>
              <a:rPr lang="fr-FR" dirty="0"/>
              <a:t>Séquence d’instructions</a:t>
            </a:r>
          </a:p>
        </p:txBody>
      </p:sp>
      <p:sp>
        <p:nvSpPr>
          <p:cNvPr id="13" name="ZoneTexte 12">
            <a:extLst>
              <a:ext uri="{FF2B5EF4-FFF2-40B4-BE49-F238E27FC236}">
                <a16:creationId xmlns:a16="http://schemas.microsoft.com/office/drawing/2014/main" id="{C5635EBC-966A-6585-AECD-82DE5EC70A71}"/>
              </a:ext>
            </a:extLst>
          </p:cNvPr>
          <p:cNvSpPr txBox="1"/>
          <p:nvPr/>
        </p:nvSpPr>
        <p:spPr>
          <a:xfrm>
            <a:off x="7384091" y="4764320"/>
            <a:ext cx="1754909" cy="646331"/>
          </a:xfrm>
          <a:prstGeom prst="rect">
            <a:avLst/>
          </a:prstGeom>
          <a:noFill/>
        </p:spPr>
        <p:txBody>
          <a:bodyPr wrap="square" rtlCol="0">
            <a:spAutoFit/>
          </a:bodyPr>
          <a:lstStyle/>
          <a:p>
            <a:r>
              <a:rPr lang="fr-FR" dirty="0"/>
              <a:t>Manipulation des variables</a:t>
            </a:r>
          </a:p>
        </p:txBody>
      </p:sp>
      <p:sp>
        <p:nvSpPr>
          <p:cNvPr id="14" name="ZoneTexte 13">
            <a:extLst>
              <a:ext uri="{FF2B5EF4-FFF2-40B4-BE49-F238E27FC236}">
                <a16:creationId xmlns:a16="http://schemas.microsoft.com/office/drawing/2014/main" id="{80652737-AEB1-C037-72FF-E4136AF98DE2}"/>
              </a:ext>
            </a:extLst>
          </p:cNvPr>
          <p:cNvSpPr txBox="1"/>
          <p:nvPr/>
        </p:nvSpPr>
        <p:spPr>
          <a:xfrm>
            <a:off x="6138166" y="2770015"/>
            <a:ext cx="1754909" cy="369332"/>
          </a:xfrm>
          <a:prstGeom prst="rect">
            <a:avLst/>
          </a:prstGeom>
          <a:noFill/>
        </p:spPr>
        <p:txBody>
          <a:bodyPr wrap="square" rtlCol="0">
            <a:spAutoFit/>
          </a:bodyPr>
          <a:lstStyle/>
          <a:p>
            <a:r>
              <a:rPr lang="fr-FR" dirty="0"/>
              <a:t>Réutilisabilité</a:t>
            </a:r>
          </a:p>
        </p:txBody>
      </p:sp>
      <p:cxnSp>
        <p:nvCxnSpPr>
          <p:cNvPr id="16" name="Connecteur droit avec flèche 15">
            <a:extLst>
              <a:ext uri="{FF2B5EF4-FFF2-40B4-BE49-F238E27FC236}">
                <a16:creationId xmlns:a16="http://schemas.microsoft.com/office/drawing/2014/main" id="{5F01F921-7FC9-743F-42AC-41DB8A26F808}"/>
              </a:ext>
            </a:extLst>
          </p:cNvPr>
          <p:cNvCxnSpPr>
            <a:stCxn id="11" idx="2"/>
          </p:cNvCxnSpPr>
          <p:nvPr/>
        </p:nvCxnSpPr>
        <p:spPr>
          <a:xfrm>
            <a:off x="979055" y="3334220"/>
            <a:ext cx="901544" cy="415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85DD1B00-866A-BE60-F205-A3EB27FB8E7E}"/>
              </a:ext>
            </a:extLst>
          </p:cNvPr>
          <p:cNvCxnSpPr>
            <a:cxnSpLocks/>
            <a:stCxn id="11" idx="2"/>
          </p:cNvCxnSpPr>
          <p:nvPr/>
        </p:nvCxnSpPr>
        <p:spPr>
          <a:xfrm>
            <a:off x="979055" y="3334220"/>
            <a:ext cx="901544" cy="1289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9050EE40-9D67-B3F5-B4FF-86380120F50D}"/>
              </a:ext>
            </a:extLst>
          </p:cNvPr>
          <p:cNvCxnSpPr>
            <a:cxnSpLocks/>
            <a:stCxn id="11" idx="2"/>
          </p:cNvCxnSpPr>
          <p:nvPr/>
        </p:nvCxnSpPr>
        <p:spPr>
          <a:xfrm>
            <a:off x="979055" y="3334220"/>
            <a:ext cx="901544" cy="23730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D71873F3-E9A5-237F-190F-72CFC662BF14}"/>
              </a:ext>
            </a:extLst>
          </p:cNvPr>
          <p:cNvCxnSpPr>
            <a:cxnSpLocks/>
            <a:stCxn id="10" idx="0"/>
          </p:cNvCxnSpPr>
          <p:nvPr/>
        </p:nvCxnSpPr>
        <p:spPr>
          <a:xfrm flipV="1">
            <a:off x="877455" y="5909864"/>
            <a:ext cx="1121564" cy="2743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8DF31E08-7E18-6F64-DB46-4368CD94A9B2}"/>
              </a:ext>
            </a:extLst>
          </p:cNvPr>
          <p:cNvCxnSpPr>
            <a:cxnSpLocks/>
            <a:stCxn id="10" idx="0"/>
          </p:cNvCxnSpPr>
          <p:nvPr/>
        </p:nvCxnSpPr>
        <p:spPr>
          <a:xfrm flipV="1">
            <a:off x="877455" y="5020111"/>
            <a:ext cx="1121564" cy="11640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D057C103-E750-E4FF-097E-6B36E516D4E9}"/>
              </a:ext>
            </a:extLst>
          </p:cNvPr>
          <p:cNvCxnSpPr>
            <a:cxnSpLocks/>
            <a:stCxn id="10" idx="0"/>
          </p:cNvCxnSpPr>
          <p:nvPr/>
        </p:nvCxnSpPr>
        <p:spPr>
          <a:xfrm flipV="1">
            <a:off x="877455" y="3917980"/>
            <a:ext cx="1143999" cy="22661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A7749FE7-2DAF-8922-4806-F89F9613DD66}"/>
              </a:ext>
            </a:extLst>
          </p:cNvPr>
          <p:cNvCxnSpPr>
            <a:cxnSpLocks/>
          </p:cNvCxnSpPr>
          <p:nvPr/>
        </p:nvCxnSpPr>
        <p:spPr>
          <a:xfrm flipH="1">
            <a:off x="5708591" y="3139348"/>
            <a:ext cx="2491646" cy="95723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31840623-D15D-B1D9-84A2-821DEC650BDF}"/>
              </a:ext>
            </a:extLst>
          </p:cNvPr>
          <p:cNvCxnSpPr>
            <a:cxnSpLocks/>
            <a:stCxn id="12" idx="1"/>
            <a:endCxn id="42" idx="1"/>
          </p:cNvCxnSpPr>
          <p:nvPr/>
        </p:nvCxnSpPr>
        <p:spPr>
          <a:xfrm flipH="1">
            <a:off x="6606689" y="3139349"/>
            <a:ext cx="1593548" cy="193743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F77DD3A6-90B4-CFC9-E2B3-8403B4F87CCD}"/>
              </a:ext>
            </a:extLst>
          </p:cNvPr>
          <p:cNvCxnSpPr>
            <a:cxnSpLocks/>
            <a:stCxn id="12" idx="1"/>
            <a:endCxn id="43" idx="1"/>
          </p:cNvCxnSpPr>
          <p:nvPr/>
        </p:nvCxnSpPr>
        <p:spPr>
          <a:xfrm>
            <a:off x="8200237" y="3139349"/>
            <a:ext cx="2062071" cy="30376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Accolade fermante 40">
            <a:extLst>
              <a:ext uri="{FF2B5EF4-FFF2-40B4-BE49-F238E27FC236}">
                <a16:creationId xmlns:a16="http://schemas.microsoft.com/office/drawing/2014/main" id="{7C9FC974-2C87-EDCE-EA47-A0997799A760}"/>
              </a:ext>
            </a:extLst>
          </p:cNvPr>
          <p:cNvSpPr/>
          <p:nvPr/>
        </p:nvSpPr>
        <p:spPr>
          <a:xfrm>
            <a:off x="5512037" y="3837062"/>
            <a:ext cx="196554" cy="48711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Accolade fermante 41">
            <a:extLst>
              <a:ext uri="{FF2B5EF4-FFF2-40B4-BE49-F238E27FC236}">
                <a16:creationId xmlns:a16="http://schemas.microsoft.com/office/drawing/2014/main" id="{B71A225D-5C33-2A23-8195-FCA30AB0931E}"/>
              </a:ext>
            </a:extLst>
          </p:cNvPr>
          <p:cNvSpPr/>
          <p:nvPr/>
        </p:nvSpPr>
        <p:spPr>
          <a:xfrm>
            <a:off x="6433950" y="4742916"/>
            <a:ext cx="172739" cy="667735"/>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3" name="Accolade fermante 42">
            <a:extLst>
              <a:ext uri="{FF2B5EF4-FFF2-40B4-BE49-F238E27FC236}">
                <a16:creationId xmlns:a16="http://schemas.microsoft.com/office/drawing/2014/main" id="{229DC717-D4AD-77B4-C7EC-5DD63B4B1175}"/>
              </a:ext>
            </a:extLst>
          </p:cNvPr>
          <p:cNvSpPr/>
          <p:nvPr/>
        </p:nvSpPr>
        <p:spPr>
          <a:xfrm>
            <a:off x="10065754" y="5933408"/>
            <a:ext cx="196554" cy="48711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7" name="Connecteur droit avec flèche 46">
            <a:extLst>
              <a:ext uri="{FF2B5EF4-FFF2-40B4-BE49-F238E27FC236}">
                <a16:creationId xmlns:a16="http://schemas.microsoft.com/office/drawing/2014/main" id="{AA44C61E-B4C6-484F-CCF3-3E7D5FF53119}"/>
              </a:ext>
            </a:extLst>
          </p:cNvPr>
          <p:cNvCxnSpPr>
            <a:cxnSpLocks/>
            <a:stCxn id="14" idx="1"/>
            <a:endCxn id="50" idx="1"/>
          </p:cNvCxnSpPr>
          <p:nvPr/>
        </p:nvCxnSpPr>
        <p:spPr>
          <a:xfrm flipH="1">
            <a:off x="3991764" y="2954681"/>
            <a:ext cx="2146402" cy="7600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Accolade fermante 49">
            <a:extLst>
              <a:ext uri="{FF2B5EF4-FFF2-40B4-BE49-F238E27FC236}">
                <a16:creationId xmlns:a16="http://schemas.microsoft.com/office/drawing/2014/main" id="{73E63F60-C6B1-61AE-55E8-CC52E007A62B}"/>
              </a:ext>
            </a:extLst>
          </p:cNvPr>
          <p:cNvSpPr/>
          <p:nvPr/>
        </p:nvSpPr>
        <p:spPr>
          <a:xfrm>
            <a:off x="3795012" y="2727158"/>
            <a:ext cx="196752" cy="607061"/>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52" name="Connecteur droit avec flèche 51">
            <a:extLst>
              <a:ext uri="{FF2B5EF4-FFF2-40B4-BE49-F238E27FC236}">
                <a16:creationId xmlns:a16="http://schemas.microsoft.com/office/drawing/2014/main" id="{DDCE2C40-E5F1-4A20-8152-FC9FA57E3EC2}"/>
              </a:ext>
            </a:extLst>
          </p:cNvPr>
          <p:cNvCxnSpPr>
            <a:cxnSpLocks/>
            <a:stCxn id="10" idx="0"/>
          </p:cNvCxnSpPr>
          <p:nvPr/>
        </p:nvCxnSpPr>
        <p:spPr>
          <a:xfrm>
            <a:off x="877455" y="6184176"/>
            <a:ext cx="6184228" cy="53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Accolade fermante 54">
            <a:extLst>
              <a:ext uri="{FF2B5EF4-FFF2-40B4-BE49-F238E27FC236}">
                <a16:creationId xmlns:a16="http://schemas.microsoft.com/office/drawing/2014/main" id="{BB881EDE-338B-BDCC-4A88-71575571A3B2}"/>
              </a:ext>
            </a:extLst>
          </p:cNvPr>
          <p:cNvSpPr/>
          <p:nvPr/>
        </p:nvSpPr>
        <p:spPr>
          <a:xfrm rot="16200000">
            <a:off x="7673750" y="3669125"/>
            <a:ext cx="521336" cy="4041456"/>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4057061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a:bodyPr>
          <a:lstStyle/>
          <a:p>
            <a:pPr marL="0" indent="0" algn="just">
              <a:buNone/>
            </a:pPr>
            <a:r>
              <a:rPr lang="fr-FR" dirty="0"/>
              <a:t>Une distribution Python vient avec un ensemble (extensible) de packages. Un package est un ensemble de fonctions et de classes, qui répondent à un besoin spécifique, que l’on peut importer pour les utiliser.</a:t>
            </a:r>
          </a:p>
          <a:p>
            <a:pPr marL="0" indent="0" algn="just">
              <a:buNone/>
            </a:pPr>
            <a:endParaRPr lang="fr-FR" dirty="0"/>
          </a:p>
          <a:p>
            <a:pPr marL="0" indent="0" algn="just">
              <a:buNone/>
            </a:pPr>
            <a:r>
              <a:rPr lang="fr-FR" u="sng" dirty="0"/>
              <a:t>Exemple:</a:t>
            </a:r>
          </a:p>
          <a:p>
            <a:pPr marL="0" indent="0" algn="just">
              <a:buNone/>
            </a:pPr>
            <a:r>
              <a:rPr lang="fr-FR" dirty="0"/>
              <a:t>	On veut utiliser une fonction pour calculer un arrondi ou utiliser le nombre Pi</a:t>
            </a:r>
          </a:p>
          <a:p>
            <a:pPr marL="0" indent="0" algn="just">
              <a:buNone/>
            </a:pPr>
            <a:endParaRPr lang="fr-FR" dirty="0"/>
          </a:p>
          <a:p>
            <a:pPr marL="0" indent="0" algn="just">
              <a:buNone/>
            </a:pPr>
            <a:r>
              <a:rPr lang="fr-FR" dirty="0"/>
              <a:t>La librairie standard </a:t>
            </a:r>
            <a:r>
              <a:rPr lang="fr-FR" dirty="0" err="1"/>
              <a:t>StdLib</a:t>
            </a:r>
            <a:r>
              <a:rPr lang="fr-FR" dirty="0"/>
              <a:t> expose tout un ensemble de packages utiles à tout développeur</a:t>
            </a:r>
          </a:p>
        </p:txBody>
      </p:sp>
    </p:spTree>
    <p:extLst>
      <p:ext uri="{BB962C8B-B14F-4D97-AF65-F5344CB8AC3E}">
        <p14:creationId xmlns:p14="http://schemas.microsoft.com/office/powerpoint/2010/main" val="447747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77500" lnSpcReduction="20000"/>
          </a:bodyPr>
          <a:lstStyle/>
          <a:p>
            <a:pPr marL="0" indent="0" algn="just">
              <a:buNone/>
            </a:pPr>
            <a:r>
              <a:rPr lang="fr-FR" dirty="0"/>
              <a:t>Nous allons faire un tour des fonctionnalités exposées par la librairie standard (intégralité disponible ici </a:t>
            </a:r>
            <a:r>
              <a:rPr lang="fr-FR" dirty="0">
                <a:hlinkClick r:id="rId3"/>
              </a:rPr>
              <a:t>librairie standard</a:t>
            </a:r>
            <a:r>
              <a:rPr lang="fr-FR" dirty="0"/>
              <a:t>).</a:t>
            </a:r>
          </a:p>
          <a:p>
            <a:pPr algn="just"/>
            <a:r>
              <a:rPr lang="fr-FR" b="0" i="0" u="sng" dirty="0">
                <a:solidFill>
                  <a:srgbClr val="00B0E4"/>
                </a:solidFill>
                <a:effectLst/>
                <a:latin typeface="Lucida Grande"/>
                <a:hlinkClick r:id="rId4"/>
              </a:rPr>
              <a:t>Fonctions natives</a:t>
            </a:r>
            <a:endParaRPr lang="fr-FR" b="0" i="0" dirty="0">
              <a:solidFill>
                <a:srgbClr val="222222"/>
              </a:solidFill>
              <a:effectLst/>
              <a:latin typeface="Lucida Grande"/>
            </a:endParaRPr>
          </a:p>
          <a:p>
            <a:pPr algn="just"/>
            <a:r>
              <a:rPr lang="fr-FR" b="0" i="0" u="none" strike="noStrike" dirty="0">
                <a:solidFill>
                  <a:srgbClr val="0072AA"/>
                </a:solidFill>
                <a:effectLst/>
                <a:latin typeface="Lucida Grande"/>
                <a:hlinkClick r:id="rId5"/>
              </a:rPr>
              <a:t>Constantes natives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6"/>
              </a:rPr>
              <a:t>Types natifs</a:t>
            </a:r>
            <a:endParaRPr lang="fr-FR" dirty="0">
              <a:solidFill>
                <a:srgbClr val="0072AA"/>
              </a:solidFill>
              <a:latin typeface="Lucida Grande"/>
            </a:endParaRPr>
          </a:p>
          <a:p>
            <a:pPr algn="just"/>
            <a:r>
              <a:rPr lang="fr-FR" b="0" i="0" u="sng" dirty="0">
                <a:solidFill>
                  <a:srgbClr val="00B0E4"/>
                </a:solidFill>
                <a:effectLst/>
                <a:latin typeface="Lucida Grande"/>
                <a:hlinkClick r:id="rId7"/>
              </a:rPr>
              <a:t>Exceptions natives</a:t>
            </a:r>
            <a:endParaRPr lang="fr-FR" b="0" i="0" u="sng" dirty="0">
              <a:solidFill>
                <a:srgbClr val="0072AA"/>
              </a:solidFill>
              <a:effectLst/>
              <a:latin typeface="Lucida Grande"/>
            </a:endParaRPr>
          </a:p>
          <a:p>
            <a:pPr algn="just"/>
            <a:r>
              <a:rPr lang="fr-FR" b="0" i="0" u="sng" dirty="0">
                <a:solidFill>
                  <a:srgbClr val="00B0E4"/>
                </a:solidFill>
                <a:effectLst/>
                <a:latin typeface="Lucida Grande"/>
                <a:hlinkClick r:id="rId8"/>
              </a:rPr>
              <a:t>Services de Manipulation de Texte</a:t>
            </a:r>
            <a:endParaRPr lang="fr-FR" u="sng" dirty="0">
              <a:solidFill>
                <a:srgbClr val="0072AA"/>
              </a:solidFill>
              <a:latin typeface="Lucida Grande"/>
            </a:endParaRPr>
          </a:p>
          <a:p>
            <a:pPr algn="just"/>
            <a:r>
              <a:rPr lang="fr-FR" b="0" i="0" u="none" strike="noStrike" dirty="0">
                <a:solidFill>
                  <a:srgbClr val="0072AA"/>
                </a:solidFill>
                <a:effectLst/>
                <a:latin typeface="Lucida Grande"/>
                <a:hlinkClick r:id="rId9"/>
              </a:rPr>
              <a:t>Services autour des Données Binaires</a:t>
            </a:r>
            <a:endParaRPr lang="fr-FR" b="0" i="0" u="sng" strike="noStrike" dirty="0">
              <a:solidFill>
                <a:srgbClr val="0072AA"/>
              </a:solidFill>
              <a:effectLst/>
              <a:latin typeface="Lucida Grande"/>
            </a:endParaRPr>
          </a:p>
          <a:p>
            <a:pPr algn="just"/>
            <a:r>
              <a:rPr lang="fr-FR" b="0" i="0" u="none" strike="noStrike" dirty="0">
                <a:solidFill>
                  <a:srgbClr val="0072AA"/>
                </a:solidFill>
                <a:effectLst/>
                <a:latin typeface="Lucida Grande"/>
                <a:hlinkClick r:id="rId10"/>
              </a:rPr>
              <a:t>Types de données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11"/>
              </a:rPr>
              <a:t>Modules numériques et mathématiques</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2"/>
              </a:rPr>
              <a:t>Modules de programmation fonctionnelle</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3"/>
              </a:rPr>
              <a:t>Accès aux Fichiers et aux Dossiers</a:t>
            </a:r>
            <a:endParaRPr lang="fr-FR" b="0" i="0" u="sng" dirty="0">
              <a:solidFill>
                <a:srgbClr val="00B0E4"/>
              </a:solidFill>
              <a:effectLst/>
              <a:latin typeface="Lucida Grande"/>
            </a:endParaRPr>
          </a:p>
        </p:txBody>
      </p:sp>
    </p:spTree>
    <p:extLst>
      <p:ext uri="{BB962C8B-B14F-4D97-AF65-F5344CB8AC3E}">
        <p14:creationId xmlns:p14="http://schemas.microsoft.com/office/powerpoint/2010/main" val="2971037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92500" lnSpcReduction="20000"/>
          </a:bodyPr>
          <a:lstStyle/>
          <a:p>
            <a:pPr algn="just"/>
            <a:r>
              <a:rPr lang="fr-FR" b="0" i="0" u="none" strike="noStrike" dirty="0">
                <a:solidFill>
                  <a:srgbClr val="0072AA"/>
                </a:solidFill>
                <a:effectLst/>
                <a:latin typeface="Lucida Grande"/>
                <a:hlinkClick r:id="rId3"/>
              </a:rPr>
              <a:t>Persistance des données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4"/>
              </a:rPr>
              <a:t>Compression de donnée et archivage</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5"/>
              </a:rPr>
              <a:t>Formats de fichiers</a:t>
            </a:r>
            <a:endParaRPr lang="fr-FR" b="0" i="0" u="none" strike="noStrike" dirty="0">
              <a:solidFill>
                <a:srgbClr val="0072AA"/>
              </a:solidFill>
              <a:effectLst/>
              <a:latin typeface="Lucida Grande"/>
            </a:endParaRPr>
          </a:p>
          <a:p>
            <a:pPr algn="just"/>
            <a:r>
              <a:rPr lang="fr-FR" b="0" i="0" u="sng" dirty="0">
                <a:solidFill>
                  <a:srgbClr val="00B0E4"/>
                </a:solidFill>
                <a:effectLst/>
                <a:latin typeface="Lucida Grande"/>
                <a:hlinkClick r:id="rId6"/>
              </a:rPr>
              <a:t>Service de cryptographie</a:t>
            </a:r>
            <a:endParaRPr lang="fr-FR" dirty="0">
              <a:solidFill>
                <a:srgbClr val="0072AA"/>
              </a:solidFill>
              <a:latin typeface="Lucida Grande"/>
            </a:endParaRPr>
          </a:p>
          <a:p>
            <a:pPr algn="just"/>
            <a:r>
              <a:rPr lang="fr-FR" b="0" i="0" u="sng" dirty="0">
                <a:solidFill>
                  <a:srgbClr val="00B0E4"/>
                </a:solidFill>
                <a:effectLst/>
                <a:latin typeface="Lucida Grande"/>
                <a:hlinkClick r:id="rId7"/>
              </a:rPr>
              <a:t>Services génériques du système d'exploitation</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8"/>
              </a:rPr>
              <a:t>Exécution concourante</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9"/>
              </a:rPr>
              <a:t>Réseau et communication entre processus</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10"/>
              </a:rPr>
              <a:t>Traitement des données provenant d'Internet</a:t>
            </a:r>
            <a:endParaRPr lang="fr-FR" u="sng" strike="noStrike" dirty="0">
              <a:solidFill>
                <a:srgbClr val="00B0E4"/>
              </a:solidFill>
              <a:latin typeface="Lucida Grande"/>
            </a:endParaRPr>
          </a:p>
          <a:p>
            <a:pPr algn="just"/>
            <a:r>
              <a:rPr lang="fr-FR" b="0" i="0" u="sng" dirty="0">
                <a:solidFill>
                  <a:srgbClr val="00B0E4"/>
                </a:solidFill>
                <a:effectLst/>
                <a:latin typeface="Lucida Grande"/>
                <a:hlinkClick r:id="rId11"/>
              </a:rPr>
              <a:t>Outils de traitement de balises structurées</a:t>
            </a:r>
            <a:endParaRPr lang="fr-FR" b="0" i="0" u="sng" dirty="0">
              <a:solidFill>
                <a:srgbClr val="00B0E4"/>
              </a:solidFill>
              <a:effectLst/>
              <a:latin typeface="Lucida Grande"/>
            </a:endParaRPr>
          </a:p>
          <a:p>
            <a:pPr algn="just"/>
            <a:r>
              <a:rPr lang="fr-FR" b="0" i="0" u="none" strike="noStrike" dirty="0">
                <a:solidFill>
                  <a:srgbClr val="0072AA"/>
                </a:solidFill>
                <a:effectLst/>
                <a:latin typeface="Lucida Grande"/>
                <a:hlinkClick r:id="rId12"/>
              </a:rPr>
              <a:t>Gestion des protocoles internet</a:t>
            </a:r>
            <a:endParaRPr lang="fr-FR" u="sng" strike="noStrike" dirty="0">
              <a:solidFill>
                <a:srgbClr val="00B0E4"/>
              </a:solidFill>
              <a:latin typeface="Lucida Grande"/>
            </a:endParaRPr>
          </a:p>
          <a:p>
            <a:pPr algn="just"/>
            <a:endParaRPr lang="fr-FR" dirty="0"/>
          </a:p>
        </p:txBody>
      </p:sp>
    </p:spTree>
    <p:extLst>
      <p:ext uri="{BB962C8B-B14F-4D97-AF65-F5344CB8AC3E}">
        <p14:creationId xmlns:p14="http://schemas.microsoft.com/office/powerpoint/2010/main" val="2988299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62500" lnSpcReduction="20000"/>
          </a:bodyPr>
          <a:lstStyle/>
          <a:p>
            <a:pPr algn="just"/>
            <a:r>
              <a:rPr lang="fr-FR" b="0" i="0" u="none" strike="noStrike" dirty="0">
                <a:solidFill>
                  <a:srgbClr val="0072AA"/>
                </a:solidFill>
                <a:effectLst/>
                <a:latin typeface="Lucida Grande"/>
                <a:hlinkClick r:id="rId3"/>
              </a:rPr>
              <a:t>Services multimédia</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4"/>
              </a:rPr>
              <a:t>Internationalisation</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5"/>
              </a:rPr>
              <a:t>Cadriciels d'applications</a:t>
            </a:r>
            <a:endParaRPr lang="fr-FR" b="0" i="0" u="sng" strike="noStrike" dirty="0">
              <a:solidFill>
                <a:srgbClr val="00B0E4"/>
              </a:solidFill>
              <a:effectLst/>
              <a:latin typeface="Lucida Grande"/>
            </a:endParaRPr>
          </a:p>
          <a:p>
            <a:pPr algn="just"/>
            <a:r>
              <a:rPr lang="fr-FR" b="0" i="0" u="none" strike="noStrike" dirty="0">
                <a:solidFill>
                  <a:srgbClr val="0072AA"/>
                </a:solidFill>
                <a:effectLst/>
                <a:latin typeface="Lucida Grande"/>
                <a:hlinkClick r:id="rId6"/>
              </a:rPr>
              <a:t>Interfaces Utilisateur Graphiques avec </a:t>
            </a:r>
            <a:r>
              <a:rPr lang="fr-FR" b="0" i="0" u="none" strike="noStrike" dirty="0" err="1">
                <a:solidFill>
                  <a:srgbClr val="0072AA"/>
                </a:solidFill>
                <a:effectLst/>
                <a:latin typeface="Lucida Grande"/>
                <a:hlinkClick r:id="rId6"/>
              </a:rPr>
              <a:t>Tk</a:t>
            </a:r>
            <a:endParaRPr lang="fr-FR" u="sng" dirty="0">
              <a:solidFill>
                <a:srgbClr val="00B0E4"/>
              </a:solidFill>
              <a:latin typeface="Lucida Grande"/>
            </a:endParaRPr>
          </a:p>
          <a:p>
            <a:pPr algn="just"/>
            <a:r>
              <a:rPr lang="fr-FR" b="0" i="0" u="sng" dirty="0">
                <a:solidFill>
                  <a:srgbClr val="00B0E4"/>
                </a:solidFill>
                <a:effectLst/>
                <a:latin typeface="Lucida Grande"/>
                <a:hlinkClick r:id="rId7"/>
              </a:rPr>
              <a:t>Outils de développement</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8"/>
              </a:rPr>
              <a:t>Débogueur et instrumentation</a:t>
            </a:r>
            <a:endParaRPr lang="fr-FR" u="sng" dirty="0">
              <a:solidFill>
                <a:srgbClr val="00B0E4"/>
              </a:solidFill>
              <a:latin typeface="Lucida Grande"/>
            </a:endParaRPr>
          </a:p>
          <a:p>
            <a:pPr algn="just"/>
            <a:r>
              <a:rPr lang="fr-FR" b="0" i="0" u="sng" dirty="0">
                <a:solidFill>
                  <a:srgbClr val="00B0E4"/>
                </a:solidFill>
                <a:effectLst/>
                <a:latin typeface="Lucida Grande"/>
                <a:hlinkClick r:id="rId9"/>
              </a:rPr>
              <a:t>Paquets et distribution de paquets logiciels</a:t>
            </a:r>
            <a:endParaRPr lang="fr-FR" b="0" i="0" u="sng" dirty="0">
              <a:solidFill>
                <a:srgbClr val="00B0E4"/>
              </a:solidFill>
              <a:effectLst/>
              <a:latin typeface="Lucida Grande"/>
            </a:endParaRPr>
          </a:p>
          <a:p>
            <a:pPr algn="just"/>
            <a:r>
              <a:rPr lang="fr-FR" b="0" i="0" u="sng" dirty="0">
                <a:solidFill>
                  <a:srgbClr val="00B0E4"/>
                </a:solidFill>
                <a:effectLst/>
                <a:latin typeface="Lucida Grande"/>
                <a:hlinkClick r:id="rId10"/>
              </a:rPr>
              <a:t>Environnement d'exécution Python</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1"/>
              </a:rPr>
              <a:t>Interpréteurs Python personnalisés</a:t>
            </a:r>
            <a:endParaRPr lang="fr-FR" b="0" i="0" u="sng" strike="noStrike" dirty="0">
              <a:solidFill>
                <a:srgbClr val="00B0E4"/>
              </a:solidFill>
              <a:effectLst/>
              <a:latin typeface="Lucida Grande"/>
            </a:endParaRPr>
          </a:p>
          <a:p>
            <a:pPr algn="just"/>
            <a:r>
              <a:rPr lang="fr-FR" b="0" i="0" u="none" strike="noStrike" dirty="0">
                <a:solidFill>
                  <a:srgbClr val="0072AA"/>
                </a:solidFill>
                <a:effectLst/>
                <a:latin typeface="Lucida Grande"/>
                <a:hlinkClick r:id="rId12"/>
              </a:rPr>
              <a:t>Importer des modules</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3"/>
              </a:rPr>
              <a:t>Services du Langage Python</a:t>
            </a:r>
            <a:endParaRPr lang="fr-FR" b="0" i="0" u="sng" strike="noStrike" dirty="0">
              <a:solidFill>
                <a:srgbClr val="00B0E4"/>
              </a:solidFill>
              <a:effectLst/>
              <a:latin typeface="Lucida Grande"/>
            </a:endParaRPr>
          </a:p>
          <a:p>
            <a:pPr algn="just"/>
            <a:r>
              <a:rPr lang="fr-FR" b="0" i="0" u="sng" dirty="0">
                <a:solidFill>
                  <a:srgbClr val="00B0E4"/>
                </a:solidFill>
                <a:effectLst/>
                <a:latin typeface="Lucida Grande"/>
                <a:hlinkClick r:id="rId14"/>
              </a:rPr>
              <a:t>Services spécifiques à MS Windows</a:t>
            </a:r>
            <a:endParaRPr lang="fr-FR" u="sng" dirty="0">
              <a:solidFill>
                <a:srgbClr val="00B0E4"/>
              </a:solidFill>
              <a:latin typeface="Lucida Grande"/>
            </a:endParaRPr>
          </a:p>
          <a:p>
            <a:pPr algn="just"/>
            <a:r>
              <a:rPr lang="fr-FR" b="0" i="0" u="none" strike="noStrike" dirty="0">
                <a:solidFill>
                  <a:srgbClr val="0072AA"/>
                </a:solidFill>
                <a:effectLst/>
                <a:latin typeface="Lucida Grande"/>
                <a:hlinkClick r:id="rId15"/>
              </a:rPr>
              <a:t>Services spécifiques à Unix</a:t>
            </a:r>
            <a:endParaRPr lang="fr-FR" b="0" i="0" u="sng" strike="noStrike" dirty="0">
              <a:solidFill>
                <a:srgbClr val="00B0E4"/>
              </a:solidFill>
              <a:effectLst/>
              <a:latin typeface="Lucida Grande"/>
            </a:endParaRPr>
          </a:p>
          <a:p>
            <a:pPr algn="just"/>
            <a:endParaRPr lang="fr-FR" dirty="0"/>
          </a:p>
        </p:txBody>
      </p:sp>
    </p:spTree>
    <p:extLst>
      <p:ext uri="{BB962C8B-B14F-4D97-AF65-F5344CB8AC3E}">
        <p14:creationId xmlns:p14="http://schemas.microsoft.com/office/powerpoint/2010/main" val="4864732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 Fonctions natives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lgn="just">
              <a:buNone/>
            </a:pPr>
            <a:r>
              <a:rPr lang="fr-FR" dirty="0"/>
              <a:t>Faisons un zoom sur le module  </a:t>
            </a:r>
            <a:r>
              <a:rPr lang="fr-FR" b="0" i="0" u="sng" dirty="0">
                <a:solidFill>
                  <a:srgbClr val="00B0E4"/>
                </a:solidFill>
                <a:effectLst/>
                <a:latin typeface="Lucida Grande"/>
                <a:hlinkClick r:id="rId3"/>
              </a:rPr>
              <a:t>Fonctions natives</a:t>
            </a:r>
            <a:endParaRPr lang="fr-FR" b="0" i="0" dirty="0">
              <a:solidFill>
                <a:srgbClr val="222222"/>
              </a:solidFill>
              <a:effectLst/>
              <a:latin typeface="Lucida Grande"/>
            </a:endParaRPr>
          </a:p>
          <a:p>
            <a:pPr marL="0" indent="0" algn="just">
              <a:buNone/>
            </a:pPr>
            <a:endParaRPr lang="fr-FR" dirty="0"/>
          </a:p>
          <a:p>
            <a:pPr marL="0" indent="0" algn="just">
              <a:buNone/>
            </a:pPr>
            <a:endParaRPr lang="fr-FR" dirty="0"/>
          </a:p>
        </p:txBody>
      </p:sp>
      <p:pic>
        <p:nvPicPr>
          <p:cNvPr id="5" name="Image 4">
            <a:extLst>
              <a:ext uri="{FF2B5EF4-FFF2-40B4-BE49-F238E27FC236}">
                <a16:creationId xmlns:a16="http://schemas.microsoft.com/office/drawing/2014/main" id="{6DC78F8B-7388-4FEB-21B0-EA6846AF0275}"/>
              </a:ext>
            </a:extLst>
          </p:cNvPr>
          <p:cNvPicPr>
            <a:picLocks noChangeAspect="1"/>
          </p:cNvPicPr>
          <p:nvPr/>
        </p:nvPicPr>
        <p:blipFill>
          <a:blip r:embed="rId4"/>
          <a:stretch>
            <a:fillRect/>
          </a:stretch>
        </p:blipFill>
        <p:spPr>
          <a:xfrm>
            <a:off x="1611047" y="2364190"/>
            <a:ext cx="4217099" cy="4370727"/>
          </a:xfrm>
          <a:prstGeom prst="rect">
            <a:avLst/>
          </a:prstGeom>
        </p:spPr>
      </p:pic>
      <p:sp>
        <p:nvSpPr>
          <p:cNvPr id="6" name="Rectangle 5">
            <a:extLst>
              <a:ext uri="{FF2B5EF4-FFF2-40B4-BE49-F238E27FC236}">
                <a16:creationId xmlns:a16="http://schemas.microsoft.com/office/drawing/2014/main" id="{5D77DB0A-99D0-C2CC-1C9C-11DF21A0FF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043402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fonctions spécifiques: Services de manipulation de texte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dirty="0"/>
              <a:t>Faisons un zoom sur le module  </a:t>
            </a:r>
            <a:r>
              <a:rPr lang="fr-FR" b="0" i="0" u="sng" dirty="0">
                <a:solidFill>
                  <a:srgbClr val="00B0E4"/>
                </a:solidFill>
                <a:effectLst/>
                <a:latin typeface="Lucida Grande"/>
                <a:hlinkClick r:id="rId3"/>
              </a:rPr>
              <a:t>Services de Manipulation de Texte</a:t>
            </a:r>
            <a:endParaRPr lang="fr-FR" u="sng" dirty="0">
              <a:solidFill>
                <a:srgbClr val="0072AA"/>
              </a:solidFill>
              <a:latin typeface="Lucida Grande"/>
            </a:endParaRPr>
          </a:p>
          <a:p>
            <a:pPr marL="0" indent="0" algn="just">
              <a:buNone/>
            </a:pPr>
            <a:endParaRPr lang="fr-FR" dirty="0"/>
          </a:p>
          <a:p>
            <a:pPr marL="0" indent="0" algn="just">
              <a:buNone/>
            </a:pPr>
            <a:endParaRPr lang="fr-FR" dirty="0"/>
          </a:p>
        </p:txBody>
      </p:sp>
      <p:sp>
        <p:nvSpPr>
          <p:cNvPr id="6" name="Rectangle 5">
            <a:extLst>
              <a:ext uri="{FF2B5EF4-FFF2-40B4-BE49-F238E27FC236}">
                <a16:creationId xmlns:a16="http://schemas.microsoft.com/office/drawing/2014/main" id="{5D77DB0A-99D0-C2CC-1C9C-11DF21A0FF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7" name="Image 6">
            <a:extLst>
              <a:ext uri="{FF2B5EF4-FFF2-40B4-BE49-F238E27FC236}">
                <a16:creationId xmlns:a16="http://schemas.microsoft.com/office/drawing/2014/main" id="{1276F6BC-4D71-226A-93D1-9F1417A92DA6}"/>
              </a:ext>
            </a:extLst>
          </p:cNvPr>
          <p:cNvPicPr>
            <a:picLocks noChangeAspect="1"/>
          </p:cNvPicPr>
          <p:nvPr/>
        </p:nvPicPr>
        <p:blipFill>
          <a:blip r:embed="rId4"/>
          <a:stretch>
            <a:fillRect/>
          </a:stretch>
        </p:blipFill>
        <p:spPr>
          <a:xfrm>
            <a:off x="2955664" y="2599651"/>
            <a:ext cx="4810796" cy="2000529"/>
          </a:xfrm>
          <a:prstGeom prst="rect">
            <a:avLst/>
          </a:prstGeom>
        </p:spPr>
      </p:pic>
    </p:spTree>
    <p:extLst>
      <p:ext uri="{BB962C8B-B14F-4D97-AF65-F5344CB8AC3E}">
        <p14:creationId xmlns:p14="http://schemas.microsoft.com/office/powerpoint/2010/main" val="334332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Opérations sur les chaines de</a:t>
            </a:r>
            <a:br>
              <a:rPr lang="fr-FR" sz="4400" b="0" i="0" dirty="0">
                <a:solidFill>
                  <a:srgbClr val="1D0000"/>
                </a:solidFill>
                <a:effectLst/>
                <a:latin typeface="Graphik"/>
              </a:rPr>
            </a:br>
            <a:r>
              <a:rPr lang="fr-FR" sz="4400" b="0" i="0" dirty="0">
                <a:solidFill>
                  <a:srgbClr val="1D0000"/>
                </a:solidFill>
                <a:effectLst/>
                <a:latin typeface="Graphik"/>
              </a:rPr>
              <a:t>caractères par les fonctions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85000" lnSpcReduction="20000"/>
          </a:bodyPr>
          <a:lstStyle/>
          <a:p>
            <a:pPr algn="l"/>
            <a:r>
              <a:rPr lang="fr-FR" b="0" i="0" dirty="0">
                <a:effectLst/>
                <a:latin typeface="Söhne"/>
              </a:rPr>
              <a:t>Exercice : Écrivez un programme Python qui effectue différentes opérations sur une chaîne de caractères.</a:t>
            </a:r>
          </a:p>
          <a:p>
            <a:pPr algn="l">
              <a:buFont typeface="+mj-lt"/>
              <a:buAutoNum type="arabicPeriod"/>
            </a:pPr>
            <a:r>
              <a:rPr lang="fr-FR" b="0" i="0" dirty="0">
                <a:effectLst/>
                <a:latin typeface="Söhne"/>
              </a:rPr>
              <a:t>Choisissez </a:t>
            </a:r>
            <a:r>
              <a:rPr lang="fr-FR" b="0" i="0">
                <a:effectLst/>
                <a:latin typeface="Söhne"/>
              </a:rPr>
              <a:t>une longue phrase </a:t>
            </a:r>
            <a:r>
              <a:rPr lang="fr-FR" b="0" i="0" dirty="0">
                <a:effectLst/>
                <a:latin typeface="Söhne"/>
              </a:rPr>
              <a:t>dans la littérature Française.</a:t>
            </a:r>
          </a:p>
          <a:p>
            <a:pPr algn="l">
              <a:buFont typeface="+mj-lt"/>
              <a:buAutoNum type="arabicPeriod"/>
            </a:pPr>
            <a:r>
              <a:rPr lang="fr-FR" b="0" i="0" dirty="0">
                <a:effectLst/>
                <a:latin typeface="Söhne"/>
              </a:rPr>
              <a:t>Affichez la longueur de la phrase.</a:t>
            </a:r>
          </a:p>
          <a:p>
            <a:pPr algn="l">
              <a:buFont typeface="+mj-lt"/>
              <a:buAutoNum type="arabicPeriod"/>
            </a:pPr>
            <a:r>
              <a:rPr lang="fr-FR" b="0" i="0" dirty="0">
                <a:effectLst/>
                <a:latin typeface="Söhne"/>
              </a:rPr>
              <a:t>Affichez la phrase en majuscules.</a:t>
            </a:r>
          </a:p>
          <a:p>
            <a:pPr algn="l">
              <a:buFont typeface="+mj-lt"/>
              <a:buAutoNum type="arabicPeriod"/>
            </a:pPr>
            <a:r>
              <a:rPr lang="fr-FR" b="0" i="0" dirty="0">
                <a:effectLst/>
                <a:latin typeface="Söhne"/>
              </a:rPr>
              <a:t>Affichez la phrase en minuscules.</a:t>
            </a:r>
          </a:p>
          <a:p>
            <a:pPr algn="l">
              <a:buFont typeface="+mj-lt"/>
              <a:buAutoNum type="arabicPeriod"/>
            </a:pPr>
            <a:r>
              <a:rPr lang="fr-FR" b="0" i="0" dirty="0">
                <a:effectLst/>
                <a:latin typeface="Söhne"/>
              </a:rPr>
              <a:t>Vérifiez si la phrase commence par "Bonjour".</a:t>
            </a:r>
          </a:p>
          <a:p>
            <a:pPr algn="l">
              <a:buFont typeface="+mj-lt"/>
              <a:buAutoNum type="arabicPeriod"/>
            </a:pPr>
            <a:r>
              <a:rPr lang="fr-FR" b="0" i="0" dirty="0">
                <a:effectLst/>
                <a:latin typeface="Söhne"/>
              </a:rPr>
              <a:t>Vérifiez si la phrase se termine par un point (.).</a:t>
            </a:r>
          </a:p>
          <a:p>
            <a:pPr algn="l">
              <a:buFont typeface="+mj-lt"/>
              <a:buAutoNum type="arabicPeriod"/>
            </a:pPr>
            <a:r>
              <a:rPr lang="fr-FR" b="0" i="0" dirty="0">
                <a:effectLst/>
                <a:latin typeface="Söhne"/>
              </a:rPr>
              <a:t>Remplacez toutes les occurrences de la lettre 'a' par la lettre 'e' dans la phrase.</a:t>
            </a:r>
          </a:p>
          <a:p>
            <a:pPr algn="l">
              <a:buFont typeface="+mj-lt"/>
              <a:buAutoNum type="arabicPeriod"/>
            </a:pPr>
            <a:r>
              <a:rPr lang="fr-FR" b="0" i="0" dirty="0">
                <a:effectLst/>
                <a:latin typeface="Söhne"/>
              </a:rPr>
              <a:t>Divisez la phrase en une liste de mots.</a:t>
            </a:r>
          </a:p>
          <a:p>
            <a:pPr algn="l">
              <a:buFont typeface="+mj-lt"/>
              <a:buAutoNum type="arabicPeriod"/>
            </a:pPr>
            <a:r>
              <a:rPr lang="fr-FR" b="0" i="0" dirty="0">
                <a:effectLst/>
                <a:latin typeface="Söhne"/>
              </a:rPr>
              <a:t>Affichez chaque mot de la phrase séparément.</a:t>
            </a:r>
          </a:p>
          <a:p>
            <a:pPr marL="0" indent="0">
              <a:buNone/>
            </a:pPr>
            <a:endParaRPr lang="fr-FR" dirty="0"/>
          </a:p>
        </p:txBody>
      </p:sp>
    </p:spTree>
    <p:extLst>
      <p:ext uri="{BB962C8B-B14F-4D97-AF65-F5344CB8AC3E}">
        <p14:creationId xmlns:p14="http://schemas.microsoft.com/office/powerpoint/2010/main" val="2575065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Les algorithmes de base (4/7)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représentations graphiques</a:t>
            </a:r>
          </a:p>
          <a:p>
            <a:pPr algn="l">
              <a:buFont typeface="Arial" panose="020B0604020202020204" pitchFamily="34" charset="0"/>
              <a:buChar char="•"/>
            </a:pPr>
            <a:r>
              <a:rPr lang="fr-FR" sz="2400" b="0" i="0" dirty="0">
                <a:solidFill>
                  <a:srgbClr val="1D0000"/>
                </a:solidFill>
                <a:effectLst/>
                <a:latin typeface="Graphik"/>
              </a:rPr>
              <a:t>Les boucles prévisibles et imprévisibles</a:t>
            </a:r>
          </a:p>
          <a:p>
            <a:pPr algn="l">
              <a:buFont typeface="Arial" panose="020B0604020202020204" pitchFamily="34" charset="0"/>
              <a:buChar char="•"/>
            </a:pPr>
            <a:r>
              <a:rPr lang="fr-FR" sz="2400" b="0" i="0" dirty="0">
                <a:solidFill>
                  <a:srgbClr val="1D0000"/>
                </a:solidFill>
                <a:effectLst/>
                <a:latin typeface="Graphik"/>
              </a:rPr>
              <a:t>La récursivité</a:t>
            </a:r>
          </a:p>
          <a:p>
            <a:pPr algn="l">
              <a:buFont typeface="Arial" panose="020B0604020202020204" pitchFamily="34" charset="0"/>
              <a:buChar char="•"/>
            </a:pPr>
            <a:r>
              <a:rPr lang="fr-FR" sz="2400" b="0" i="0" dirty="0">
                <a:solidFill>
                  <a:srgbClr val="1D0000"/>
                </a:solidFill>
                <a:effectLst/>
                <a:latin typeface="Graphik"/>
              </a:rPr>
              <a:t>Atelier : Écriture en Python d'algorithmes courants</a:t>
            </a:r>
          </a:p>
          <a:p>
            <a:pPr marL="0" indent="0">
              <a:buNone/>
            </a:pPr>
            <a:endParaRPr lang="fr-FR" sz="2400" dirty="0"/>
          </a:p>
        </p:txBody>
      </p:sp>
    </p:spTree>
    <p:extLst>
      <p:ext uri="{BB962C8B-B14F-4D97-AF65-F5344CB8AC3E}">
        <p14:creationId xmlns:p14="http://schemas.microsoft.com/office/powerpoint/2010/main" val="587095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représentations graphiques</a:t>
            </a:r>
          </a:p>
        </p:txBody>
      </p:sp>
      <p:sp>
        <p:nvSpPr>
          <p:cNvPr id="4" name="Organigramme : Terminateur 3">
            <a:extLst>
              <a:ext uri="{FF2B5EF4-FFF2-40B4-BE49-F238E27FC236}">
                <a16:creationId xmlns:a16="http://schemas.microsoft.com/office/drawing/2014/main" id="{A880E7BE-A9A3-B1C9-65BD-AA36A81ACC74}"/>
              </a:ext>
            </a:extLst>
          </p:cNvPr>
          <p:cNvSpPr/>
          <p:nvPr/>
        </p:nvSpPr>
        <p:spPr>
          <a:xfrm>
            <a:off x="1623701" y="4289989"/>
            <a:ext cx="1828800" cy="478565"/>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Début / Fin</a:t>
            </a:r>
          </a:p>
        </p:txBody>
      </p:sp>
      <p:sp>
        <p:nvSpPr>
          <p:cNvPr id="5" name="Organigramme : Procédé 4">
            <a:extLst>
              <a:ext uri="{FF2B5EF4-FFF2-40B4-BE49-F238E27FC236}">
                <a16:creationId xmlns:a16="http://schemas.microsoft.com/office/drawing/2014/main" id="{951CB14C-A67C-4BE2-6F61-F7C9AC6E29AB}"/>
              </a:ext>
            </a:extLst>
          </p:cNvPr>
          <p:cNvSpPr/>
          <p:nvPr/>
        </p:nvSpPr>
        <p:spPr>
          <a:xfrm>
            <a:off x="5050563" y="4221622"/>
            <a:ext cx="1828800" cy="615297"/>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Traitement</a:t>
            </a:r>
          </a:p>
        </p:txBody>
      </p:sp>
      <p:sp>
        <p:nvSpPr>
          <p:cNvPr id="6" name="Organigramme : Décision 5">
            <a:extLst>
              <a:ext uri="{FF2B5EF4-FFF2-40B4-BE49-F238E27FC236}">
                <a16:creationId xmlns:a16="http://schemas.microsoft.com/office/drawing/2014/main" id="{EE8A676B-F5C3-09DC-8BF9-7815B03ADADA}"/>
              </a:ext>
            </a:extLst>
          </p:cNvPr>
          <p:cNvSpPr/>
          <p:nvPr/>
        </p:nvSpPr>
        <p:spPr>
          <a:xfrm>
            <a:off x="8477425" y="4076343"/>
            <a:ext cx="1427151" cy="905854"/>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Choix</a:t>
            </a:r>
          </a:p>
        </p:txBody>
      </p:sp>
      <p:sp>
        <p:nvSpPr>
          <p:cNvPr id="7" name="ZoneTexte 6">
            <a:extLst>
              <a:ext uri="{FF2B5EF4-FFF2-40B4-BE49-F238E27FC236}">
                <a16:creationId xmlns:a16="http://schemas.microsoft.com/office/drawing/2014/main" id="{7F7FFB72-F0DD-E555-21E9-D6E0970B7496}"/>
              </a:ext>
            </a:extLst>
          </p:cNvPr>
          <p:cNvSpPr txBox="1"/>
          <p:nvPr/>
        </p:nvSpPr>
        <p:spPr>
          <a:xfrm>
            <a:off x="838200" y="1880075"/>
            <a:ext cx="10784080" cy="1384995"/>
          </a:xfrm>
          <a:prstGeom prst="rect">
            <a:avLst/>
          </a:prstGeom>
          <a:noFill/>
        </p:spPr>
        <p:txBody>
          <a:bodyPr wrap="square" rtlCol="0">
            <a:spAutoFit/>
          </a:bodyPr>
          <a:lstStyle/>
          <a:p>
            <a:r>
              <a:rPr lang="fr-FR" sz="2800" dirty="0"/>
              <a:t>La représentation graphique des algorithmes est standardisée.</a:t>
            </a:r>
          </a:p>
          <a:p>
            <a:r>
              <a:rPr lang="fr-FR" sz="2800" dirty="0"/>
              <a:t>Tout le monde qui connaît les signes standard pourra lire et comprendre l’algorithme.</a:t>
            </a:r>
          </a:p>
        </p:txBody>
      </p:sp>
      <p:cxnSp>
        <p:nvCxnSpPr>
          <p:cNvPr id="10" name="Connecteur droit avec flèche 9">
            <a:extLst>
              <a:ext uri="{FF2B5EF4-FFF2-40B4-BE49-F238E27FC236}">
                <a16:creationId xmlns:a16="http://schemas.microsoft.com/office/drawing/2014/main" id="{389F39C9-135C-F2ED-26C3-CE3CAE2395DD}"/>
              </a:ext>
            </a:extLst>
          </p:cNvPr>
          <p:cNvCxnSpPr>
            <a:stCxn id="5" idx="2"/>
          </p:cNvCxnSpPr>
          <p:nvPr/>
        </p:nvCxnSpPr>
        <p:spPr>
          <a:xfrm flipH="1">
            <a:off x="5956419" y="4836919"/>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C6DD19F-14F6-A3F3-F8D2-D45F9D41AA51}"/>
              </a:ext>
            </a:extLst>
          </p:cNvPr>
          <p:cNvCxnSpPr/>
          <p:nvPr/>
        </p:nvCxnSpPr>
        <p:spPr>
          <a:xfrm flipH="1">
            <a:off x="5942178" y="3751603"/>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70E2F9D-4F75-8607-7E55-372BC6204765}"/>
              </a:ext>
            </a:extLst>
          </p:cNvPr>
          <p:cNvCxnSpPr/>
          <p:nvPr/>
        </p:nvCxnSpPr>
        <p:spPr>
          <a:xfrm flipH="1">
            <a:off x="9182456" y="4948013"/>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6D6B9B4-BA26-AE8A-64E2-507ED25E3F26}"/>
              </a:ext>
            </a:extLst>
          </p:cNvPr>
          <p:cNvCxnSpPr>
            <a:cxnSpLocks/>
            <a:stCxn id="6" idx="3"/>
          </p:cNvCxnSpPr>
          <p:nvPr/>
        </p:nvCxnSpPr>
        <p:spPr>
          <a:xfrm>
            <a:off x="9904576" y="4529270"/>
            <a:ext cx="4614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8698B98-C16D-70B0-DAE6-7F08A390E013}"/>
              </a:ext>
            </a:extLst>
          </p:cNvPr>
          <p:cNvSpPr txBox="1"/>
          <p:nvPr/>
        </p:nvSpPr>
        <p:spPr>
          <a:xfrm>
            <a:off x="9759298" y="4118141"/>
            <a:ext cx="606751" cy="369332"/>
          </a:xfrm>
          <a:prstGeom prst="rect">
            <a:avLst/>
          </a:prstGeom>
          <a:noFill/>
        </p:spPr>
        <p:txBody>
          <a:bodyPr wrap="square" rtlCol="0">
            <a:spAutoFit/>
          </a:bodyPr>
          <a:lstStyle/>
          <a:p>
            <a:r>
              <a:rPr lang="fr-FR" dirty="0"/>
              <a:t>Non</a:t>
            </a:r>
          </a:p>
        </p:txBody>
      </p:sp>
      <p:sp>
        <p:nvSpPr>
          <p:cNvPr id="17" name="ZoneTexte 16">
            <a:extLst>
              <a:ext uri="{FF2B5EF4-FFF2-40B4-BE49-F238E27FC236}">
                <a16:creationId xmlns:a16="http://schemas.microsoft.com/office/drawing/2014/main" id="{FA400F34-9577-9344-AA39-FFFBB0BF72F4}"/>
              </a:ext>
            </a:extLst>
          </p:cNvPr>
          <p:cNvSpPr txBox="1"/>
          <p:nvPr/>
        </p:nvSpPr>
        <p:spPr>
          <a:xfrm>
            <a:off x="8614159" y="4937606"/>
            <a:ext cx="538385" cy="369332"/>
          </a:xfrm>
          <a:prstGeom prst="rect">
            <a:avLst/>
          </a:prstGeom>
          <a:noFill/>
        </p:spPr>
        <p:txBody>
          <a:bodyPr wrap="square" rtlCol="0">
            <a:spAutoFit/>
          </a:bodyPr>
          <a:lstStyle/>
          <a:p>
            <a:r>
              <a:rPr lang="fr-FR" dirty="0"/>
              <a:t>Oui</a:t>
            </a:r>
          </a:p>
        </p:txBody>
      </p:sp>
    </p:spTree>
    <p:extLst>
      <p:ext uri="{BB962C8B-B14F-4D97-AF65-F5344CB8AC3E}">
        <p14:creationId xmlns:p14="http://schemas.microsoft.com/office/powerpoint/2010/main" val="37514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5D1CE72C-84AE-4820-807D-1254360D32F5}"/>
              </a:ext>
            </a:extLst>
          </p:cNvPr>
          <p:cNvSpPr>
            <a:spLocks noGrp="1"/>
          </p:cNvSpPr>
          <p:nvPr>
            <p:ph type="subTitle" idx="1"/>
          </p:nvPr>
        </p:nvSpPr>
        <p:spPr>
          <a:xfrm>
            <a:off x="1036889" y="542636"/>
            <a:ext cx="8036090" cy="5849618"/>
          </a:xfrm>
        </p:spPr>
        <p:txBody>
          <a:bodyPr>
            <a:noAutofit/>
          </a:bodyPr>
          <a:lstStyle/>
          <a:p>
            <a:pPr algn="l"/>
            <a:r>
              <a:rPr lang="fr-FR" sz="1400" b="1" i="0" dirty="0">
                <a:solidFill>
                  <a:srgbClr val="1D0000"/>
                </a:solidFill>
                <a:effectLst/>
                <a:latin typeface="Graphik"/>
              </a:rPr>
              <a:t>Jour 2</a:t>
            </a:r>
          </a:p>
          <a:p>
            <a:pPr algn="l"/>
            <a:r>
              <a:rPr lang="fr-FR" sz="1400" b="1" i="0" dirty="0">
                <a:solidFill>
                  <a:srgbClr val="1D0000"/>
                </a:solidFill>
                <a:effectLst/>
                <a:latin typeface="Graphik"/>
              </a:rPr>
              <a:t>6 - Les calculs</a:t>
            </a:r>
          </a:p>
          <a:p>
            <a:pPr algn="l">
              <a:buFont typeface="Arial" panose="020B0604020202020204" pitchFamily="34" charset="0"/>
              <a:buChar char="•"/>
            </a:pPr>
            <a:r>
              <a:rPr lang="fr-FR" sz="1400" b="0" i="0" dirty="0">
                <a:solidFill>
                  <a:srgbClr val="1D0000"/>
                </a:solidFill>
                <a:effectLst/>
                <a:latin typeface="Graphik"/>
              </a:rPr>
              <a:t> Les données temporelles</a:t>
            </a:r>
          </a:p>
          <a:p>
            <a:pPr algn="l">
              <a:buFont typeface="Arial" panose="020B0604020202020204" pitchFamily="34" charset="0"/>
              <a:buChar char="•"/>
            </a:pPr>
            <a:r>
              <a:rPr lang="fr-FR" sz="1400" b="0" i="0" dirty="0">
                <a:solidFill>
                  <a:srgbClr val="1D0000"/>
                </a:solidFill>
                <a:effectLst/>
                <a:latin typeface="Graphik"/>
              </a:rPr>
              <a:t> Manipulation des entrées et sorties</a:t>
            </a:r>
          </a:p>
          <a:p>
            <a:pPr algn="l">
              <a:buFont typeface="Arial" panose="020B0604020202020204" pitchFamily="34" charset="0"/>
              <a:buChar char="•"/>
            </a:pPr>
            <a:r>
              <a:rPr lang="fr-FR" sz="1400" b="0" i="0" dirty="0">
                <a:solidFill>
                  <a:srgbClr val="1D0000"/>
                </a:solidFill>
                <a:effectLst/>
                <a:latin typeface="Graphik"/>
              </a:rPr>
              <a:t> Les calculs scientifiques</a:t>
            </a:r>
          </a:p>
          <a:p>
            <a:pPr algn="l">
              <a:buFont typeface="Arial" panose="020B0604020202020204" pitchFamily="34" charset="0"/>
              <a:buChar char="•"/>
            </a:pPr>
            <a:r>
              <a:rPr lang="fr-FR" sz="1400" b="0" i="0" dirty="0">
                <a:solidFill>
                  <a:srgbClr val="1D0000"/>
                </a:solidFill>
                <a:effectLst/>
                <a:latin typeface="Graphik"/>
              </a:rPr>
              <a:t> L'essentiel du Python au quotidien</a:t>
            </a:r>
          </a:p>
          <a:p>
            <a:pPr algn="l">
              <a:buFont typeface="Arial" panose="020B0604020202020204" pitchFamily="34" charset="0"/>
              <a:buChar char="•"/>
            </a:pPr>
            <a:endParaRPr lang="fr-FR" sz="1400" b="0" i="0" dirty="0">
              <a:solidFill>
                <a:srgbClr val="1D0000"/>
              </a:solidFill>
              <a:effectLst/>
              <a:latin typeface="Graphik"/>
            </a:endParaRPr>
          </a:p>
          <a:p>
            <a:pPr algn="l"/>
            <a:r>
              <a:rPr lang="fr-FR" sz="1400" b="1" i="0" dirty="0">
                <a:solidFill>
                  <a:srgbClr val="1D0000"/>
                </a:solidFill>
                <a:effectLst/>
                <a:latin typeface="Graphik"/>
              </a:rPr>
              <a:t>7 - Les bases de la programmation orienté objet</a:t>
            </a:r>
          </a:p>
          <a:p>
            <a:pPr algn="l">
              <a:buFont typeface="Arial" panose="020B0604020202020204" pitchFamily="34" charset="0"/>
              <a:buChar char="•"/>
            </a:pPr>
            <a:r>
              <a:rPr lang="fr-FR" sz="1400" b="0" i="0" dirty="0">
                <a:solidFill>
                  <a:srgbClr val="1D0000"/>
                </a:solidFill>
                <a:effectLst/>
                <a:latin typeface="Graphik"/>
              </a:rPr>
              <a:t> Les apports de l'objet</a:t>
            </a:r>
          </a:p>
          <a:p>
            <a:pPr algn="l">
              <a:buFont typeface="Arial" panose="020B0604020202020204" pitchFamily="34" charset="0"/>
              <a:buChar char="•"/>
            </a:pPr>
            <a:r>
              <a:rPr lang="fr-FR" sz="1400" b="0" i="0" dirty="0">
                <a:solidFill>
                  <a:srgbClr val="1D0000"/>
                </a:solidFill>
                <a:effectLst/>
                <a:latin typeface="Graphik"/>
              </a:rPr>
              <a:t> Objets et classes</a:t>
            </a:r>
          </a:p>
          <a:p>
            <a:pPr algn="l">
              <a:buFont typeface="Arial" panose="020B0604020202020204" pitchFamily="34" charset="0"/>
              <a:buChar char="•"/>
            </a:pPr>
            <a:r>
              <a:rPr lang="fr-FR" sz="1400" b="0" i="0" dirty="0">
                <a:solidFill>
                  <a:srgbClr val="1D0000"/>
                </a:solidFill>
                <a:effectLst/>
                <a:latin typeface="Graphik"/>
              </a:rPr>
              <a:t> Instanciation, destruction, encapsulation, agrégation</a:t>
            </a:r>
          </a:p>
          <a:p>
            <a:pPr algn="l">
              <a:buFont typeface="Arial" panose="020B0604020202020204" pitchFamily="34" charset="0"/>
              <a:buChar char="•"/>
            </a:pPr>
            <a:r>
              <a:rPr lang="fr-FR" sz="1400" b="0" i="0" dirty="0">
                <a:solidFill>
                  <a:srgbClr val="1D0000"/>
                </a:solidFill>
                <a:effectLst/>
                <a:latin typeface="Graphik"/>
              </a:rPr>
              <a:t> Polymorphisme et introspection</a:t>
            </a:r>
          </a:p>
          <a:p>
            <a:pPr algn="l">
              <a:buFont typeface="Arial" panose="020B0604020202020204" pitchFamily="34" charset="0"/>
              <a:buChar char="•"/>
            </a:pPr>
            <a:r>
              <a:rPr lang="fr-FR" sz="1400" b="0" i="0" dirty="0">
                <a:solidFill>
                  <a:srgbClr val="1D0000"/>
                </a:solidFill>
                <a:effectLst/>
                <a:latin typeface="Graphik"/>
              </a:rPr>
              <a:t> Atelier : Conception d'une application et implémentation Objet</a:t>
            </a:r>
          </a:p>
          <a:p>
            <a:pPr algn="l">
              <a:buFont typeface="Arial" panose="020B0604020202020204" pitchFamily="34" charset="0"/>
              <a:buChar char="•"/>
            </a:pPr>
            <a:endParaRPr lang="fr-FR" sz="1400" dirty="0">
              <a:solidFill>
                <a:srgbClr val="1D0000"/>
              </a:solidFill>
              <a:latin typeface="Graphik"/>
            </a:endParaRPr>
          </a:p>
          <a:p>
            <a:pPr algn="l"/>
            <a:r>
              <a:rPr lang="fr-FR" sz="1400" b="0" i="0" dirty="0">
                <a:solidFill>
                  <a:srgbClr val="1D0000"/>
                </a:solidFill>
                <a:effectLst/>
                <a:latin typeface="Graphik"/>
              </a:rPr>
              <a:t>https://www.ib-formation.fr/formations/developpement/initiation-a-la-programmation-avec-python</a:t>
            </a:r>
          </a:p>
        </p:txBody>
      </p:sp>
      <p:sp>
        <p:nvSpPr>
          <p:cNvPr id="4" name="Sous-titre 2">
            <a:extLst>
              <a:ext uri="{FF2B5EF4-FFF2-40B4-BE49-F238E27FC236}">
                <a16:creationId xmlns:a16="http://schemas.microsoft.com/office/drawing/2014/main" id="{E7A95F02-7099-4210-B35B-4AE83F4B317F}"/>
              </a:ext>
            </a:extLst>
          </p:cNvPr>
          <p:cNvSpPr txBox="1">
            <a:spLocks/>
          </p:cNvSpPr>
          <p:nvPr/>
        </p:nvSpPr>
        <p:spPr>
          <a:xfrm>
            <a:off x="6547505" y="532662"/>
            <a:ext cx="4458056" cy="58595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fr-FR" sz="1400" dirty="0">
              <a:solidFill>
                <a:srgbClr val="222222"/>
              </a:solidFill>
              <a:latin typeface="Graphik"/>
            </a:endParaRPr>
          </a:p>
        </p:txBody>
      </p:sp>
    </p:spTree>
    <p:extLst>
      <p:ext uri="{BB962C8B-B14F-4D97-AF65-F5344CB8AC3E}">
        <p14:creationId xmlns:p14="http://schemas.microsoft.com/office/powerpoint/2010/main" val="2432059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représentations graphiques: Exemple</a:t>
            </a:r>
          </a:p>
        </p:txBody>
      </p:sp>
      <p:sp>
        <p:nvSpPr>
          <p:cNvPr id="4" name="Organigramme : Terminateur 3">
            <a:extLst>
              <a:ext uri="{FF2B5EF4-FFF2-40B4-BE49-F238E27FC236}">
                <a16:creationId xmlns:a16="http://schemas.microsoft.com/office/drawing/2014/main" id="{A880E7BE-A9A3-B1C9-65BD-AA36A81ACC74}"/>
              </a:ext>
            </a:extLst>
          </p:cNvPr>
          <p:cNvSpPr/>
          <p:nvPr/>
        </p:nvSpPr>
        <p:spPr>
          <a:xfrm>
            <a:off x="4327025" y="2850986"/>
            <a:ext cx="1828800" cy="54693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Apprendre un poème</a:t>
            </a:r>
          </a:p>
        </p:txBody>
      </p:sp>
      <p:sp>
        <p:nvSpPr>
          <p:cNvPr id="5" name="Organigramme : Procédé 4">
            <a:extLst>
              <a:ext uri="{FF2B5EF4-FFF2-40B4-BE49-F238E27FC236}">
                <a16:creationId xmlns:a16="http://schemas.microsoft.com/office/drawing/2014/main" id="{951CB14C-A67C-4BE2-6F61-F7C9AC6E29AB}"/>
              </a:ext>
            </a:extLst>
          </p:cNvPr>
          <p:cNvSpPr/>
          <p:nvPr/>
        </p:nvSpPr>
        <p:spPr>
          <a:xfrm>
            <a:off x="4352660" y="5235261"/>
            <a:ext cx="1828800" cy="615297"/>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Apprendre un vers non connu</a:t>
            </a:r>
          </a:p>
        </p:txBody>
      </p:sp>
      <p:sp>
        <p:nvSpPr>
          <p:cNvPr id="6" name="Organigramme : Décision 5">
            <a:extLst>
              <a:ext uri="{FF2B5EF4-FFF2-40B4-BE49-F238E27FC236}">
                <a16:creationId xmlns:a16="http://schemas.microsoft.com/office/drawing/2014/main" id="{EE8A676B-F5C3-09DC-8BF9-7815B03ADADA}"/>
              </a:ext>
            </a:extLst>
          </p:cNvPr>
          <p:cNvSpPr/>
          <p:nvPr/>
        </p:nvSpPr>
        <p:spPr>
          <a:xfrm>
            <a:off x="3835637" y="3867937"/>
            <a:ext cx="2854303" cy="905854"/>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Est-ce que je le connais ?</a:t>
            </a:r>
          </a:p>
        </p:txBody>
      </p:sp>
      <p:sp>
        <p:nvSpPr>
          <p:cNvPr id="7" name="ZoneTexte 6">
            <a:extLst>
              <a:ext uri="{FF2B5EF4-FFF2-40B4-BE49-F238E27FC236}">
                <a16:creationId xmlns:a16="http://schemas.microsoft.com/office/drawing/2014/main" id="{7F7FFB72-F0DD-E555-21E9-D6E0970B7496}"/>
              </a:ext>
            </a:extLst>
          </p:cNvPr>
          <p:cNvSpPr txBox="1"/>
          <p:nvPr/>
        </p:nvSpPr>
        <p:spPr>
          <a:xfrm>
            <a:off x="838200" y="1880075"/>
            <a:ext cx="10784080" cy="523220"/>
          </a:xfrm>
          <a:prstGeom prst="rect">
            <a:avLst/>
          </a:prstGeom>
          <a:noFill/>
        </p:spPr>
        <p:txBody>
          <a:bodyPr wrap="square" rtlCol="0">
            <a:spAutoFit/>
          </a:bodyPr>
          <a:lstStyle/>
          <a:p>
            <a:r>
              <a:rPr lang="fr-FR" sz="2800" dirty="0"/>
              <a:t>Voici le diagramme de l’algorithme pour apprendre un poème </a:t>
            </a:r>
          </a:p>
        </p:txBody>
      </p:sp>
      <p:cxnSp>
        <p:nvCxnSpPr>
          <p:cNvPr id="11" name="Connecteur droit avec flèche 10">
            <a:extLst>
              <a:ext uri="{FF2B5EF4-FFF2-40B4-BE49-F238E27FC236}">
                <a16:creationId xmlns:a16="http://schemas.microsoft.com/office/drawing/2014/main" id="{AC6DD19F-14F6-A3F3-F8D2-D45F9D41AA51}"/>
              </a:ext>
            </a:extLst>
          </p:cNvPr>
          <p:cNvCxnSpPr/>
          <p:nvPr/>
        </p:nvCxnSpPr>
        <p:spPr>
          <a:xfrm flipH="1">
            <a:off x="5258516" y="4773791"/>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70E2F9D-4F75-8607-7E55-372BC6204765}"/>
              </a:ext>
            </a:extLst>
          </p:cNvPr>
          <p:cNvCxnSpPr/>
          <p:nvPr/>
        </p:nvCxnSpPr>
        <p:spPr>
          <a:xfrm flipH="1">
            <a:off x="5262789" y="3397918"/>
            <a:ext cx="8544" cy="4700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6D6B9B4-BA26-AE8A-64E2-507ED25E3F26}"/>
              </a:ext>
            </a:extLst>
          </p:cNvPr>
          <p:cNvCxnSpPr>
            <a:cxnSpLocks/>
            <a:stCxn id="6" idx="3"/>
          </p:cNvCxnSpPr>
          <p:nvPr/>
        </p:nvCxnSpPr>
        <p:spPr>
          <a:xfrm>
            <a:off x="6689940" y="4320864"/>
            <a:ext cx="4614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8698B98-C16D-70B0-DAE6-7F08A390E013}"/>
              </a:ext>
            </a:extLst>
          </p:cNvPr>
          <p:cNvSpPr txBox="1"/>
          <p:nvPr/>
        </p:nvSpPr>
        <p:spPr>
          <a:xfrm>
            <a:off x="5267060" y="4773791"/>
            <a:ext cx="606751" cy="369332"/>
          </a:xfrm>
          <a:prstGeom prst="rect">
            <a:avLst/>
          </a:prstGeom>
          <a:noFill/>
        </p:spPr>
        <p:txBody>
          <a:bodyPr wrap="square" rtlCol="0">
            <a:spAutoFit/>
          </a:bodyPr>
          <a:lstStyle/>
          <a:p>
            <a:r>
              <a:rPr lang="fr-FR" dirty="0"/>
              <a:t>Non</a:t>
            </a:r>
          </a:p>
        </p:txBody>
      </p:sp>
      <p:sp>
        <p:nvSpPr>
          <p:cNvPr id="17" name="ZoneTexte 16">
            <a:extLst>
              <a:ext uri="{FF2B5EF4-FFF2-40B4-BE49-F238E27FC236}">
                <a16:creationId xmlns:a16="http://schemas.microsoft.com/office/drawing/2014/main" id="{FA400F34-9577-9344-AA39-FFFBB0BF72F4}"/>
              </a:ext>
            </a:extLst>
          </p:cNvPr>
          <p:cNvSpPr txBox="1"/>
          <p:nvPr/>
        </p:nvSpPr>
        <p:spPr>
          <a:xfrm>
            <a:off x="6651483" y="3941995"/>
            <a:ext cx="538385" cy="369332"/>
          </a:xfrm>
          <a:prstGeom prst="rect">
            <a:avLst/>
          </a:prstGeom>
          <a:noFill/>
        </p:spPr>
        <p:txBody>
          <a:bodyPr wrap="square" rtlCol="0">
            <a:spAutoFit/>
          </a:bodyPr>
          <a:lstStyle/>
          <a:p>
            <a:r>
              <a:rPr lang="fr-FR" dirty="0"/>
              <a:t>Oui</a:t>
            </a:r>
          </a:p>
        </p:txBody>
      </p:sp>
      <p:sp>
        <p:nvSpPr>
          <p:cNvPr id="3" name="Organigramme : Terminateur 2">
            <a:extLst>
              <a:ext uri="{FF2B5EF4-FFF2-40B4-BE49-F238E27FC236}">
                <a16:creationId xmlns:a16="http://schemas.microsoft.com/office/drawing/2014/main" id="{F187E1B9-70B0-2453-C12F-D6E0A6B2F6A7}"/>
              </a:ext>
            </a:extLst>
          </p:cNvPr>
          <p:cNvSpPr/>
          <p:nvPr/>
        </p:nvSpPr>
        <p:spPr>
          <a:xfrm>
            <a:off x="7151412" y="4046435"/>
            <a:ext cx="1828800" cy="54693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fr-FR" dirty="0"/>
              <a:t>Poème appris</a:t>
            </a:r>
          </a:p>
        </p:txBody>
      </p:sp>
      <p:cxnSp>
        <p:nvCxnSpPr>
          <p:cNvPr id="15" name="Connecteur : en angle 14">
            <a:extLst>
              <a:ext uri="{FF2B5EF4-FFF2-40B4-BE49-F238E27FC236}">
                <a16:creationId xmlns:a16="http://schemas.microsoft.com/office/drawing/2014/main" id="{DFB9436C-06AE-70C1-3349-E864398828BC}"/>
              </a:ext>
            </a:extLst>
          </p:cNvPr>
          <p:cNvCxnSpPr>
            <a:cxnSpLocks/>
            <a:stCxn id="5" idx="1"/>
            <a:endCxn id="6" idx="1"/>
          </p:cNvCxnSpPr>
          <p:nvPr/>
        </p:nvCxnSpPr>
        <p:spPr>
          <a:xfrm rot="10800000">
            <a:off x="3835638" y="4320864"/>
            <a:ext cx="517023" cy="1222046"/>
          </a:xfrm>
          <a:prstGeom prst="bentConnector3">
            <a:avLst>
              <a:gd name="adj1" fmla="val 22190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410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 prévisibles et imprévisibles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r>
              <a:rPr lang="fr-FR" dirty="0"/>
              <a:t>Une boucle c’est </a:t>
            </a:r>
            <a:r>
              <a:rPr lang="fr-FR" b="1" dirty="0"/>
              <a:t>la répétition d’un ensemble d’instructions identiques</a:t>
            </a:r>
          </a:p>
          <a:p>
            <a:endParaRPr lang="fr-FR" dirty="0"/>
          </a:p>
          <a:p>
            <a:r>
              <a:rPr lang="fr-FR" dirty="0"/>
              <a:t>Une boucle devient </a:t>
            </a:r>
            <a:r>
              <a:rPr lang="fr-FR" b="1" dirty="0"/>
              <a:t>prévisible</a:t>
            </a:r>
            <a:r>
              <a:rPr lang="fr-FR" dirty="0"/>
              <a:t> quand on sait combien de répétitions on va faire</a:t>
            </a:r>
          </a:p>
          <a:p>
            <a:pPr lvl="1"/>
            <a:r>
              <a:rPr lang="fr-FR" dirty="0"/>
              <a:t>Exemple: Je dois consigner l’ensemble des péremptions d’un stock de boîte de conserves</a:t>
            </a:r>
          </a:p>
          <a:p>
            <a:r>
              <a:rPr lang="fr-FR" dirty="0"/>
              <a:t>Une boucle devient </a:t>
            </a:r>
            <a:r>
              <a:rPr lang="fr-FR" b="1" dirty="0"/>
              <a:t>imprévisible</a:t>
            </a:r>
            <a:r>
              <a:rPr lang="fr-FR" dirty="0"/>
              <a:t> quand on ne sait pas combien de répétitions cette boucle va compter:</a:t>
            </a:r>
          </a:p>
          <a:p>
            <a:pPr lvl="1"/>
            <a:r>
              <a:rPr lang="fr-FR" dirty="0"/>
              <a:t>Exemple: Je m’arrête d’examiner un stock de boîte de conserves à la première dont la date est dépassée</a:t>
            </a:r>
          </a:p>
        </p:txBody>
      </p:sp>
    </p:spTree>
    <p:extLst>
      <p:ext uri="{BB962C8B-B14F-4D97-AF65-F5344CB8AC3E}">
        <p14:creationId xmlns:p14="http://schemas.microsoft.com/office/powerpoint/2010/main" val="3855694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boucles prévisibles et imprévisibles</a:t>
            </a:r>
          </a:p>
        </p:txBody>
      </p:sp>
      <p:pic>
        <p:nvPicPr>
          <p:cNvPr id="7" name="Image 6">
            <a:extLst>
              <a:ext uri="{FF2B5EF4-FFF2-40B4-BE49-F238E27FC236}">
                <a16:creationId xmlns:a16="http://schemas.microsoft.com/office/drawing/2014/main" id="{3601406C-0B36-BEFD-4330-CF260282AEE8}"/>
              </a:ext>
            </a:extLst>
          </p:cNvPr>
          <p:cNvPicPr>
            <a:picLocks noChangeAspect="1"/>
          </p:cNvPicPr>
          <p:nvPr/>
        </p:nvPicPr>
        <p:blipFill>
          <a:blip r:embed="rId3"/>
          <a:stretch>
            <a:fillRect/>
          </a:stretch>
        </p:blipFill>
        <p:spPr>
          <a:xfrm>
            <a:off x="311333" y="1638050"/>
            <a:ext cx="5944430" cy="1790950"/>
          </a:xfrm>
          <a:prstGeom prst="rect">
            <a:avLst/>
          </a:prstGeom>
        </p:spPr>
      </p:pic>
      <p:sp>
        <p:nvSpPr>
          <p:cNvPr id="9" name="Rectangle 8">
            <a:extLst>
              <a:ext uri="{FF2B5EF4-FFF2-40B4-BE49-F238E27FC236}">
                <a16:creationId xmlns:a16="http://schemas.microsoft.com/office/drawing/2014/main" id="{019F8CCB-ED85-EED6-C6B1-427B7928AE8F}"/>
              </a:ext>
            </a:extLst>
          </p:cNvPr>
          <p:cNvSpPr/>
          <p:nvPr/>
        </p:nvSpPr>
        <p:spPr>
          <a:xfrm>
            <a:off x="165860" y="1323410"/>
            <a:ext cx="6317673" cy="21705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Boucle Prévisible</a:t>
            </a:r>
          </a:p>
        </p:txBody>
      </p:sp>
      <p:pic>
        <p:nvPicPr>
          <p:cNvPr id="11" name="Image 10">
            <a:extLst>
              <a:ext uri="{FF2B5EF4-FFF2-40B4-BE49-F238E27FC236}">
                <a16:creationId xmlns:a16="http://schemas.microsoft.com/office/drawing/2014/main" id="{A16B4E60-CB69-A9A5-CA7C-3D17D892C7F4}"/>
              </a:ext>
            </a:extLst>
          </p:cNvPr>
          <p:cNvPicPr>
            <a:picLocks noChangeAspect="1"/>
          </p:cNvPicPr>
          <p:nvPr/>
        </p:nvPicPr>
        <p:blipFill>
          <a:blip r:embed="rId4"/>
          <a:stretch>
            <a:fillRect/>
          </a:stretch>
        </p:blipFill>
        <p:spPr>
          <a:xfrm>
            <a:off x="234226" y="3911240"/>
            <a:ext cx="11860280" cy="2581635"/>
          </a:xfrm>
          <a:prstGeom prst="rect">
            <a:avLst/>
          </a:prstGeom>
        </p:spPr>
      </p:pic>
      <p:sp>
        <p:nvSpPr>
          <p:cNvPr id="12" name="Rectangle 11">
            <a:extLst>
              <a:ext uri="{FF2B5EF4-FFF2-40B4-BE49-F238E27FC236}">
                <a16:creationId xmlns:a16="http://schemas.microsoft.com/office/drawing/2014/main" id="{AC94FCE1-4438-011D-54D2-B6B57662325C}"/>
              </a:ext>
            </a:extLst>
          </p:cNvPr>
          <p:cNvSpPr/>
          <p:nvPr/>
        </p:nvSpPr>
        <p:spPr>
          <a:xfrm>
            <a:off x="165859" y="3578075"/>
            <a:ext cx="12026141" cy="30278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Boucle Imprévisible</a:t>
            </a:r>
          </a:p>
        </p:txBody>
      </p:sp>
      <p:sp>
        <p:nvSpPr>
          <p:cNvPr id="14" name="Rectangle 13">
            <a:extLst>
              <a:ext uri="{FF2B5EF4-FFF2-40B4-BE49-F238E27FC236}">
                <a16:creationId xmlns:a16="http://schemas.microsoft.com/office/drawing/2014/main" id="{F6AFB7E2-62B4-6575-5FF4-A1708617AC4A}"/>
              </a:ext>
            </a:extLst>
          </p:cNvPr>
          <p:cNvSpPr/>
          <p:nvPr/>
        </p:nvSpPr>
        <p:spPr>
          <a:xfrm>
            <a:off x="7343045" y="2565459"/>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708811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La récursivité</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85000" lnSpcReduction="20000"/>
          </a:bodyPr>
          <a:lstStyle/>
          <a:p>
            <a:pPr algn="l"/>
            <a:r>
              <a:rPr lang="fr-FR" b="0" i="0" dirty="0">
                <a:effectLst/>
                <a:latin typeface="Söhne"/>
              </a:rPr>
              <a:t>La récursivité est une technique de programmation où une fonction se rappelle elle-même pour résoudre un problème. </a:t>
            </a:r>
          </a:p>
          <a:p>
            <a:pPr algn="l"/>
            <a:r>
              <a:rPr lang="fr-FR" b="0" i="0" dirty="0">
                <a:effectLst/>
                <a:latin typeface="Söhne"/>
              </a:rPr>
              <a:t>Cela signifie qu'une fonction peut s'appeler elle-même à l'intérieur de son propre corps.</a:t>
            </a:r>
          </a:p>
          <a:p>
            <a:pPr algn="l"/>
            <a:r>
              <a:rPr lang="fr-FR" b="0" i="0" dirty="0">
                <a:effectLst/>
                <a:latin typeface="Söhne"/>
              </a:rPr>
              <a:t>On construit une fonction récursive avec deux fonctionnalités :</a:t>
            </a:r>
          </a:p>
          <a:p>
            <a:pPr algn="l">
              <a:buFont typeface="+mj-lt"/>
              <a:buAutoNum type="arabicPeriod"/>
            </a:pPr>
            <a:r>
              <a:rPr lang="fr-FR" b="0" i="0" dirty="0">
                <a:effectLst/>
                <a:latin typeface="Söhne"/>
              </a:rPr>
              <a:t> </a:t>
            </a:r>
            <a:r>
              <a:rPr lang="fr-FR" b="1" i="0" dirty="0">
                <a:effectLst/>
                <a:latin typeface="Söhne"/>
              </a:rPr>
              <a:t>Condition terminale </a:t>
            </a:r>
            <a:r>
              <a:rPr lang="fr-FR" b="0" i="0" dirty="0">
                <a:effectLst/>
                <a:latin typeface="Söhne"/>
              </a:rPr>
              <a:t>: c’est la condition qui spécifie quand la fonction récursive doit cesser de s'appeler elle-même et renvoyer une valeur. C'est généralement le point où le problème est suffisamment simple pour être résolu directement, sans faire d'autres appels récursifs. C’est aussi une garantie que la fonction fournira un résultat à un moment.</a:t>
            </a:r>
          </a:p>
          <a:p>
            <a:pPr algn="l">
              <a:buFont typeface="+mj-lt"/>
              <a:buAutoNum type="arabicPeriod"/>
            </a:pPr>
            <a:r>
              <a:rPr lang="fr-FR" b="0" i="0" dirty="0">
                <a:effectLst/>
                <a:latin typeface="Söhne"/>
              </a:rPr>
              <a:t> </a:t>
            </a:r>
            <a:r>
              <a:rPr lang="fr-FR" b="1" i="0" dirty="0">
                <a:effectLst/>
                <a:latin typeface="Söhne"/>
              </a:rPr>
              <a:t>Appel récursif </a:t>
            </a:r>
            <a:r>
              <a:rPr lang="fr-FR" b="0" i="0" dirty="0">
                <a:effectLst/>
                <a:latin typeface="Söhne"/>
              </a:rPr>
              <a:t>: Il s'agit de l'appel de la fonction à l'intérieur de son propre corps, mais avec un problème de taille réduite. L'appel récursif permet de diviser le problème initial en sous-problèmes plus petits qui sont résolus de la même manière.</a:t>
            </a:r>
          </a:p>
          <a:p>
            <a:pPr marL="0" indent="0">
              <a:buNone/>
            </a:pPr>
            <a:endParaRPr lang="fr-FR" dirty="0"/>
          </a:p>
        </p:txBody>
      </p:sp>
    </p:spTree>
    <p:extLst>
      <p:ext uri="{BB962C8B-B14F-4D97-AF65-F5344CB8AC3E}">
        <p14:creationId xmlns:p14="http://schemas.microsoft.com/office/powerpoint/2010/main" val="3684882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La récursivité: Exemple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l"/>
            <a:r>
              <a:rPr lang="fr-FR" b="0" i="0" dirty="0">
                <a:effectLst/>
                <a:latin typeface="Söhne"/>
              </a:rPr>
              <a:t>Voici un exemple: le calcul d’une factorielle</a:t>
            </a:r>
          </a:p>
          <a:p>
            <a:pPr algn="l"/>
            <a:r>
              <a:rPr lang="fr-FR" dirty="0">
                <a:latin typeface="Söhne"/>
              </a:rPr>
              <a:t>Soit un nombre entier n, la factorielle de n est le nombre égal au produit des nombre de 1 à n</a:t>
            </a:r>
          </a:p>
          <a:p>
            <a:pPr algn="l"/>
            <a:r>
              <a:rPr lang="fr-FR" b="1" dirty="0">
                <a:latin typeface="Söhne"/>
              </a:rPr>
              <a:t>La condition terminale</a:t>
            </a:r>
            <a:r>
              <a:rPr lang="fr-FR" dirty="0">
                <a:latin typeface="Söhne"/>
              </a:rPr>
              <a:t>: </a:t>
            </a:r>
            <a:r>
              <a:rPr lang="fr-FR" b="1" dirty="0">
                <a:latin typeface="Söhne"/>
              </a:rPr>
              <a:t>si n égal 1, on renvoie la valeur calculé</a:t>
            </a:r>
          </a:p>
          <a:p>
            <a:pPr algn="l"/>
            <a:r>
              <a:rPr lang="fr-FR" b="1" dirty="0">
                <a:latin typeface="Söhne"/>
              </a:rPr>
              <a:t>Le cas récursif</a:t>
            </a:r>
            <a:r>
              <a:rPr lang="fr-FR" dirty="0">
                <a:latin typeface="Söhne"/>
              </a:rPr>
              <a:t>: la relation entre la factorielle de n et la factorielle de (n-1) est facile.</a:t>
            </a:r>
          </a:p>
          <a:p>
            <a:pPr marL="457200" lvl="1" indent="0">
              <a:buNone/>
            </a:pPr>
            <a:r>
              <a:rPr lang="fr-FR" dirty="0">
                <a:latin typeface="Söhne"/>
              </a:rPr>
              <a:t>			</a:t>
            </a:r>
            <a:r>
              <a:rPr lang="fr-FR" b="1" dirty="0">
                <a:latin typeface="Söhne"/>
              </a:rPr>
              <a:t>Factorielle de n = n * factorielle de n-1</a:t>
            </a:r>
          </a:p>
        </p:txBody>
      </p:sp>
    </p:spTree>
    <p:extLst>
      <p:ext uri="{BB962C8B-B14F-4D97-AF65-F5344CB8AC3E}">
        <p14:creationId xmlns:p14="http://schemas.microsoft.com/office/powerpoint/2010/main" val="4064983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Ecriture en Python d’algorithmes</a:t>
            </a:r>
            <a:br>
              <a:rPr lang="fr-FR" sz="4400" b="0" i="0" dirty="0">
                <a:solidFill>
                  <a:srgbClr val="1D0000"/>
                </a:solidFill>
                <a:effectLst/>
                <a:latin typeface="Graphik"/>
              </a:rPr>
            </a:br>
            <a:r>
              <a:rPr lang="fr-FR" sz="4400" b="0" i="0" dirty="0">
                <a:solidFill>
                  <a:srgbClr val="1D0000"/>
                </a:solidFill>
                <a:effectLst/>
                <a:latin typeface="Graphik"/>
              </a:rPr>
              <a:t>courants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Nous allons coder les algorithmes suivants:</a:t>
            </a:r>
          </a:p>
          <a:p>
            <a:pPr lvl="1"/>
            <a:r>
              <a:rPr lang="fr-FR" dirty="0"/>
              <a:t>Ecriture de la fonction factorielle</a:t>
            </a:r>
          </a:p>
          <a:p>
            <a:pPr lvl="1"/>
            <a:r>
              <a:rPr lang="fr-FR" dirty="0"/>
              <a:t>Calcul des premiers termes de la suite de Fibonacci,</a:t>
            </a:r>
          </a:p>
        </p:txBody>
      </p:sp>
    </p:spTree>
    <p:extLst>
      <p:ext uri="{BB962C8B-B14F-4D97-AF65-F5344CB8AC3E}">
        <p14:creationId xmlns:p14="http://schemas.microsoft.com/office/powerpoint/2010/main" val="3125383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La structuration de données (5/7)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Comment choisir sa structure</a:t>
            </a:r>
          </a:p>
          <a:p>
            <a:pPr algn="l">
              <a:buFont typeface="Arial" panose="020B0604020202020204" pitchFamily="34" charset="0"/>
              <a:buChar char="•"/>
            </a:pPr>
            <a:r>
              <a:rPr lang="fr-FR" sz="2400" b="0" i="0" dirty="0">
                <a:solidFill>
                  <a:srgbClr val="1D0000"/>
                </a:solidFill>
                <a:effectLst/>
                <a:latin typeface="Graphik"/>
              </a:rPr>
              <a:t>Comment simplifier son algorithme</a:t>
            </a:r>
          </a:p>
          <a:p>
            <a:pPr algn="l">
              <a:buFont typeface="Arial" panose="020B0604020202020204" pitchFamily="34" charset="0"/>
              <a:buChar char="•"/>
            </a:pPr>
            <a:r>
              <a:rPr lang="fr-FR" sz="2400" b="0" i="0" dirty="0">
                <a:solidFill>
                  <a:srgbClr val="1D0000"/>
                </a:solidFill>
                <a:effectLst/>
                <a:latin typeface="Graphik"/>
              </a:rPr>
              <a:t>Atelier : Écriture en Python d'algorithmes plus étendus</a:t>
            </a:r>
          </a:p>
          <a:p>
            <a:pPr marL="0" indent="0">
              <a:buNone/>
            </a:pPr>
            <a:endParaRPr lang="fr-FR" sz="2400" dirty="0"/>
          </a:p>
        </p:txBody>
      </p:sp>
    </p:spTree>
    <p:extLst>
      <p:ext uri="{BB962C8B-B14F-4D97-AF65-F5344CB8AC3E}">
        <p14:creationId xmlns:p14="http://schemas.microsoft.com/office/powerpoint/2010/main" val="2258080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Photo libre de droit de Pile Dassiettes banque d'images et plus d'images  libres de droit de Empilé - Empilé, Assiette, Entassé - iStock">
            <a:extLst>
              <a:ext uri="{FF2B5EF4-FFF2-40B4-BE49-F238E27FC236}">
                <a16:creationId xmlns:a16="http://schemas.microsoft.com/office/drawing/2014/main" id="{17D00549-7C8F-A7D4-C193-00A1BF1A4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347" y="4532745"/>
            <a:ext cx="2143125"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choisir sa structure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Une </a:t>
            </a:r>
            <a:r>
              <a:rPr lang="fr-FR" b="1" dirty="0"/>
              <a:t>structure de données </a:t>
            </a:r>
            <a:r>
              <a:rPr lang="fr-FR" dirty="0"/>
              <a:t>est une organisation de données qui répond à un </a:t>
            </a:r>
            <a:r>
              <a:rPr lang="fr-FR" b="1" dirty="0"/>
              <a:t>ensemble de promesses </a:t>
            </a:r>
            <a:r>
              <a:rPr lang="fr-FR" dirty="0"/>
              <a:t>quant à son utilisation ainsi que des </a:t>
            </a:r>
            <a:r>
              <a:rPr lang="fr-FR" b="1" dirty="0"/>
              <a:t>contraintes</a:t>
            </a:r>
            <a:r>
              <a:rPr lang="fr-FR" dirty="0"/>
              <a:t>.</a:t>
            </a:r>
          </a:p>
          <a:p>
            <a:pPr marL="0" indent="0">
              <a:buNone/>
            </a:pPr>
            <a:endParaRPr lang="fr-FR" dirty="0"/>
          </a:p>
          <a:p>
            <a:pPr marL="0" indent="0">
              <a:buNone/>
            </a:pPr>
            <a:r>
              <a:rPr lang="fr-FR" dirty="0"/>
              <a:t>Quelles avantages / inconvénients voyez-vous à une pile d’assiettes? À une queue de personnes à la Poste? Peut-on interchanger les organisations?</a:t>
            </a:r>
          </a:p>
        </p:txBody>
      </p:sp>
      <p:pic>
        <p:nvPicPr>
          <p:cNvPr id="2052" name="Picture 4" descr="les gens visitent le bureau de poste, les clients font la queue 13717371 -  Telecharger Vectoriel Gratuit, Clipart Graphique, Vecteur Dessins et  Pictogramme Gratuit">
            <a:extLst>
              <a:ext uri="{FF2B5EF4-FFF2-40B4-BE49-F238E27FC236}">
                <a16:creationId xmlns:a16="http://schemas.microsoft.com/office/drawing/2014/main" id="{F5930A66-1B1C-A186-7916-FF60FC11B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203" y="4889932"/>
            <a:ext cx="32194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157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choisir sa structure</a:t>
            </a:r>
          </a:p>
        </p:txBody>
      </p:sp>
      <p:sp>
        <p:nvSpPr>
          <p:cNvPr id="4" name="Organigramme : Terminateur 3">
            <a:extLst>
              <a:ext uri="{FF2B5EF4-FFF2-40B4-BE49-F238E27FC236}">
                <a16:creationId xmlns:a16="http://schemas.microsoft.com/office/drawing/2014/main" id="{DA6E72D4-3C91-0384-00F8-93482455BC09}"/>
              </a:ext>
            </a:extLst>
          </p:cNvPr>
          <p:cNvSpPr/>
          <p:nvPr/>
        </p:nvSpPr>
        <p:spPr>
          <a:xfrm>
            <a:off x="2713998" y="1993377"/>
            <a:ext cx="2535253" cy="478565"/>
          </a:xfrm>
          <a:prstGeom prst="flowChartTerminato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Choix d’une structure de données</a:t>
            </a:r>
          </a:p>
        </p:txBody>
      </p:sp>
      <p:sp>
        <p:nvSpPr>
          <p:cNvPr id="5" name="Organigramme : Procédé 4">
            <a:extLst>
              <a:ext uri="{FF2B5EF4-FFF2-40B4-BE49-F238E27FC236}">
                <a16:creationId xmlns:a16="http://schemas.microsoft.com/office/drawing/2014/main" id="{A79EF2A2-2EBF-0DE9-BA93-F58916CD7CF1}"/>
              </a:ext>
            </a:extLst>
          </p:cNvPr>
          <p:cNvSpPr/>
          <p:nvPr/>
        </p:nvSpPr>
        <p:spPr>
          <a:xfrm>
            <a:off x="3745901" y="5168123"/>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err="1"/>
              <a:t>list</a:t>
            </a:r>
            <a:endParaRPr lang="fr-FR" sz="1200" dirty="0"/>
          </a:p>
        </p:txBody>
      </p:sp>
      <p:sp>
        <p:nvSpPr>
          <p:cNvPr id="6" name="Organigramme : Décision 5">
            <a:extLst>
              <a:ext uri="{FF2B5EF4-FFF2-40B4-BE49-F238E27FC236}">
                <a16:creationId xmlns:a16="http://schemas.microsoft.com/office/drawing/2014/main" id="{ADC59FC6-5D0E-A269-0AEE-17279D26F0E9}"/>
              </a:ext>
            </a:extLst>
          </p:cNvPr>
          <p:cNvSpPr/>
          <p:nvPr/>
        </p:nvSpPr>
        <p:spPr>
          <a:xfrm>
            <a:off x="3142001" y="2929828"/>
            <a:ext cx="1686370" cy="763918"/>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L’ordre est important</a:t>
            </a:r>
          </a:p>
        </p:txBody>
      </p:sp>
      <p:cxnSp>
        <p:nvCxnSpPr>
          <p:cNvPr id="8" name="Connecteur droit avec flèche 7">
            <a:extLst>
              <a:ext uri="{FF2B5EF4-FFF2-40B4-BE49-F238E27FC236}">
                <a16:creationId xmlns:a16="http://schemas.microsoft.com/office/drawing/2014/main" id="{FC427A6A-3D31-7D54-BC79-6D3E9414E385}"/>
              </a:ext>
            </a:extLst>
          </p:cNvPr>
          <p:cNvCxnSpPr>
            <a:cxnSpLocks/>
            <a:stCxn id="4" idx="2"/>
            <a:endCxn id="6" idx="0"/>
          </p:cNvCxnSpPr>
          <p:nvPr/>
        </p:nvCxnSpPr>
        <p:spPr>
          <a:xfrm>
            <a:off x="3981625" y="2471942"/>
            <a:ext cx="3561" cy="457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51C54F1E-C2F3-A9D8-8179-28953A256F4D}"/>
              </a:ext>
            </a:extLst>
          </p:cNvPr>
          <p:cNvCxnSpPr>
            <a:cxnSpLocks/>
            <a:stCxn id="6" idx="2"/>
          </p:cNvCxnSpPr>
          <p:nvPr/>
        </p:nvCxnSpPr>
        <p:spPr>
          <a:xfrm>
            <a:off x="3985186" y="3693746"/>
            <a:ext cx="5696" cy="4338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F7C9C802-3055-FFA0-F46E-06E3562837DB}"/>
              </a:ext>
            </a:extLst>
          </p:cNvPr>
          <p:cNvCxnSpPr>
            <a:cxnSpLocks/>
          </p:cNvCxnSpPr>
          <p:nvPr/>
        </p:nvCxnSpPr>
        <p:spPr>
          <a:xfrm>
            <a:off x="4814127" y="3306807"/>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ZoneTexte 10">
            <a:extLst>
              <a:ext uri="{FF2B5EF4-FFF2-40B4-BE49-F238E27FC236}">
                <a16:creationId xmlns:a16="http://schemas.microsoft.com/office/drawing/2014/main" id="{9741099A-986D-720E-C6F0-315F1E69F35D}"/>
              </a:ext>
            </a:extLst>
          </p:cNvPr>
          <p:cNvSpPr txBox="1"/>
          <p:nvPr/>
        </p:nvSpPr>
        <p:spPr>
          <a:xfrm>
            <a:off x="4777094" y="2986983"/>
            <a:ext cx="606751" cy="276999"/>
          </a:xfrm>
          <a:prstGeom prst="rect">
            <a:avLst/>
          </a:prstGeom>
          <a:noFill/>
        </p:spPr>
        <p:txBody>
          <a:bodyPr wrap="square" rtlCol="0">
            <a:spAutoFit/>
          </a:bodyPr>
          <a:lstStyle/>
          <a:p>
            <a:r>
              <a:rPr lang="fr-FR" sz="1200" dirty="0"/>
              <a:t>Non</a:t>
            </a:r>
          </a:p>
        </p:txBody>
      </p:sp>
      <p:sp>
        <p:nvSpPr>
          <p:cNvPr id="12" name="ZoneTexte 11">
            <a:extLst>
              <a:ext uri="{FF2B5EF4-FFF2-40B4-BE49-F238E27FC236}">
                <a16:creationId xmlns:a16="http://schemas.microsoft.com/office/drawing/2014/main" id="{3A8DF485-7764-DE0D-02BA-55665DD0E579}"/>
              </a:ext>
            </a:extLst>
          </p:cNvPr>
          <p:cNvSpPr txBox="1"/>
          <p:nvPr/>
        </p:nvSpPr>
        <p:spPr>
          <a:xfrm>
            <a:off x="3423298" y="3668158"/>
            <a:ext cx="538385" cy="276999"/>
          </a:xfrm>
          <a:prstGeom prst="rect">
            <a:avLst/>
          </a:prstGeom>
          <a:noFill/>
        </p:spPr>
        <p:txBody>
          <a:bodyPr wrap="square" rtlCol="0">
            <a:spAutoFit/>
          </a:bodyPr>
          <a:lstStyle/>
          <a:p>
            <a:r>
              <a:rPr lang="fr-FR" sz="1200" dirty="0"/>
              <a:t>Oui</a:t>
            </a:r>
          </a:p>
        </p:txBody>
      </p:sp>
      <p:sp>
        <p:nvSpPr>
          <p:cNvPr id="19" name="Organigramme : Décision 18">
            <a:extLst>
              <a:ext uri="{FF2B5EF4-FFF2-40B4-BE49-F238E27FC236}">
                <a16:creationId xmlns:a16="http://schemas.microsoft.com/office/drawing/2014/main" id="{66CF9390-3C95-DFC1-AB33-44C825FB5241}"/>
              </a:ext>
            </a:extLst>
          </p:cNvPr>
          <p:cNvSpPr/>
          <p:nvPr/>
        </p:nvSpPr>
        <p:spPr>
          <a:xfrm>
            <a:off x="3253975" y="4115219"/>
            <a:ext cx="1447448" cy="59594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mutable</a:t>
            </a:r>
          </a:p>
        </p:txBody>
      </p:sp>
      <p:cxnSp>
        <p:nvCxnSpPr>
          <p:cNvPr id="20" name="Connecteur droit avec flèche 19">
            <a:extLst>
              <a:ext uri="{FF2B5EF4-FFF2-40B4-BE49-F238E27FC236}">
                <a16:creationId xmlns:a16="http://schemas.microsoft.com/office/drawing/2014/main" id="{B098FC27-1D9D-B1CD-99DA-0424D693B92F}"/>
              </a:ext>
            </a:extLst>
          </p:cNvPr>
          <p:cNvCxnSpPr>
            <a:cxnSpLocks/>
          </p:cNvCxnSpPr>
          <p:nvPr/>
        </p:nvCxnSpPr>
        <p:spPr>
          <a:xfrm>
            <a:off x="3955987" y="4718200"/>
            <a:ext cx="5696" cy="4338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D1DE79A-5B5A-67B2-727F-7356319B3F97}"/>
              </a:ext>
            </a:extLst>
          </p:cNvPr>
          <p:cNvCxnSpPr>
            <a:cxnSpLocks/>
            <a:stCxn id="19" idx="1"/>
          </p:cNvCxnSpPr>
          <p:nvPr/>
        </p:nvCxnSpPr>
        <p:spPr>
          <a:xfrm flipH="1">
            <a:off x="2616886" y="4413192"/>
            <a:ext cx="63708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8FBBAA74-9113-9C68-7A25-7C26360921A3}"/>
              </a:ext>
            </a:extLst>
          </p:cNvPr>
          <p:cNvCxnSpPr>
            <a:cxnSpLocks/>
          </p:cNvCxnSpPr>
          <p:nvPr/>
        </p:nvCxnSpPr>
        <p:spPr>
          <a:xfrm>
            <a:off x="9517976" y="3290885"/>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ZoneTexte 27">
            <a:extLst>
              <a:ext uri="{FF2B5EF4-FFF2-40B4-BE49-F238E27FC236}">
                <a16:creationId xmlns:a16="http://schemas.microsoft.com/office/drawing/2014/main" id="{3C2A078D-AD78-6D75-7820-DE2C7F6280EB}"/>
              </a:ext>
            </a:extLst>
          </p:cNvPr>
          <p:cNvSpPr txBox="1"/>
          <p:nvPr/>
        </p:nvSpPr>
        <p:spPr>
          <a:xfrm>
            <a:off x="9010925" y="2971061"/>
            <a:ext cx="606751" cy="276999"/>
          </a:xfrm>
          <a:prstGeom prst="rect">
            <a:avLst/>
          </a:prstGeom>
          <a:noFill/>
        </p:spPr>
        <p:txBody>
          <a:bodyPr wrap="square" rtlCol="0">
            <a:spAutoFit/>
          </a:bodyPr>
          <a:lstStyle/>
          <a:p>
            <a:r>
              <a:rPr lang="fr-FR" sz="1200" dirty="0"/>
              <a:t>Non</a:t>
            </a:r>
          </a:p>
        </p:txBody>
      </p:sp>
      <p:sp>
        <p:nvSpPr>
          <p:cNvPr id="31" name="Organigramme : Décision 30">
            <a:extLst>
              <a:ext uri="{FF2B5EF4-FFF2-40B4-BE49-F238E27FC236}">
                <a16:creationId xmlns:a16="http://schemas.microsoft.com/office/drawing/2014/main" id="{89AC1F43-504D-2435-9EDC-2EF7CF104233}"/>
              </a:ext>
            </a:extLst>
          </p:cNvPr>
          <p:cNvSpPr/>
          <p:nvPr/>
        </p:nvSpPr>
        <p:spPr>
          <a:xfrm>
            <a:off x="5541233" y="3016079"/>
            <a:ext cx="1275465" cy="58145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Clé / valeurs?</a:t>
            </a:r>
          </a:p>
        </p:txBody>
      </p:sp>
      <p:cxnSp>
        <p:nvCxnSpPr>
          <p:cNvPr id="7" name="Connecteur droit avec flèche 6">
            <a:extLst>
              <a:ext uri="{FF2B5EF4-FFF2-40B4-BE49-F238E27FC236}">
                <a16:creationId xmlns:a16="http://schemas.microsoft.com/office/drawing/2014/main" id="{1883E786-E16C-7263-4D39-1E9DC4BFA894}"/>
              </a:ext>
            </a:extLst>
          </p:cNvPr>
          <p:cNvCxnSpPr>
            <a:cxnSpLocks/>
          </p:cNvCxnSpPr>
          <p:nvPr/>
        </p:nvCxnSpPr>
        <p:spPr>
          <a:xfrm>
            <a:off x="6811001" y="3299830"/>
            <a:ext cx="7149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B711605F-6A9F-5738-2351-A9AC533E8EB5}"/>
              </a:ext>
            </a:extLst>
          </p:cNvPr>
          <p:cNvSpPr txBox="1"/>
          <p:nvPr/>
        </p:nvSpPr>
        <p:spPr>
          <a:xfrm>
            <a:off x="5672897" y="3670710"/>
            <a:ext cx="606751" cy="276999"/>
          </a:xfrm>
          <a:prstGeom prst="rect">
            <a:avLst/>
          </a:prstGeom>
          <a:noFill/>
        </p:spPr>
        <p:txBody>
          <a:bodyPr wrap="square" rtlCol="0">
            <a:spAutoFit/>
          </a:bodyPr>
          <a:lstStyle/>
          <a:p>
            <a:r>
              <a:rPr lang="fr-FR" sz="1200" dirty="0"/>
              <a:t>Non</a:t>
            </a:r>
          </a:p>
        </p:txBody>
      </p:sp>
      <p:sp>
        <p:nvSpPr>
          <p:cNvPr id="14" name="Organigramme : Procédé 13">
            <a:extLst>
              <a:ext uri="{FF2B5EF4-FFF2-40B4-BE49-F238E27FC236}">
                <a16:creationId xmlns:a16="http://schemas.microsoft.com/office/drawing/2014/main" id="{483CF2AB-F24E-A6D3-CED3-8B8E35A821E9}"/>
              </a:ext>
            </a:extLst>
          </p:cNvPr>
          <p:cNvSpPr/>
          <p:nvPr/>
        </p:nvSpPr>
        <p:spPr>
          <a:xfrm>
            <a:off x="10226030" y="3083412"/>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set</a:t>
            </a:r>
          </a:p>
        </p:txBody>
      </p:sp>
      <p:sp>
        <p:nvSpPr>
          <p:cNvPr id="15" name="Organigramme : Procédé 14">
            <a:extLst>
              <a:ext uri="{FF2B5EF4-FFF2-40B4-BE49-F238E27FC236}">
                <a16:creationId xmlns:a16="http://schemas.microsoft.com/office/drawing/2014/main" id="{D3CA1FF6-EA49-50F1-3F61-7E008C5572C9}"/>
              </a:ext>
            </a:extLst>
          </p:cNvPr>
          <p:cNvSpPr/>
          <p:nvPr/>
        </p:nvSpPr>
        <p:spPr>
          <a:xfrm>
            <a:off x="8306265" y="4033488"/>
            <a:ext cx="481417"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dict</a:t>
            </a:r>
          </a:p>
        </p:txBody>
      </p:sp>
      <p:sp>
        <p:nvSpPr>
          <p:cNvPr id="21" name="ZoneTexte 20">
            <a:extLst>
              <a:ext uri="{FF2B5EF4-FFF2-40B4-BE49-F238E27FC236}">
                <a16:creationId xmlns:a16="http://schemas.microsoft.com/office/drawing/2014/main" id="{FAF186C7-3FF7-1D66-EE65-8971E3C557F7}"/>
              </a:ext>
            </a:extLst>
          </p:cNvPr>
          <p:cNvSpPr txBox="1"/>
          <p:nvPr/>
        </p:nvSpPr>
        <p:spPr>
          <a:xfrm>
            <a:off x="6704893" y="2983970"/>
            <a:ext cx="538385" cy="276999"/>
          </a:xfrm>
          <a:prstGeom prst="rect">
            <a:avLst/>
          </a:prstGeom>
          <a:noFill/>
        </p:spPr>
        <p:txBody>
          <a:bodyPr wrap="square" rtlCol="0">
            <a:spAutoFit/>
          </a:bodyPr>
          <a:lstStyle/>
          <a:p>
            <a:r>
              <a:rPr lang="fr-FR" sz="1200" dirty="0"/>
              <a:t>Oui</a:t>
            </a:r>
          </a:p>
        </p:txBody>
      </p:sp>
      <p:sp>
        <p:nvSpPr>
          <p:cNvPr id="22" name="Organigramme : Décision 21">
            <a:extLst>
              <a:ext uri="{FF2B5EF4-FFF2-40B4-BE49-F238E27FC236}">
                <a16:creationId xmlns:a16="http://schemas.microsoft.com/office/drawing/2014/main" id="{D56F4889-5C76-DE0B-A7C5-E601B8DBE944}"/>
              </a:ext>
            </a:extLst>
          </p:cNvPr>
          <p:cNvSpPr/>
          <p:nvPr/>
        </p:nvSpPr>
        <p:spPr>
          <a:xfrm>
            <a:off x="7521120" y="3009102"/>
            <a:ext cx="2045279" cy="581456"/>
          </a:xfrm>
          <a:prstGeom prst="flowChartDecision">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Clé &amp; valeurs séparées</a:t>
            </a:r>
          </a:p>
        </p:txBody>
      </p:sp>
      <p:cxnSp>
        <p:nvCxnSpPr>
          <p:cNvPr id="23" name="Connecteur droit avec flèche 22">
            <a:extLst>
              <a:ext uri="{FF2B5EF4-FFF2-40B4-BE49-F238E27FC236}">
                <a16:creationId xmlns:a16="http://schemas.microsoft.com/office/drawing/2014/main" id="{44B42070-A053-FC28-925C-0AFDD7F22FC4}"/>
              </a:ext>
            </a:extLst>
          </p:cNvPr>
          <p:cNvCxnSpPr>
            <a:cxnSpLocks/>
          </p:cNvCxnSpPr>
          <p:nvPr/>
        </p:nvCxnSpPr>
        <p:spPr>
          <a:xfrm>
            <a:off x="8521863" y="3590558"/>
            <a:ext cx="5696" cy="4338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0" name="ZoneTexte 2049">
            <a:extLst>
              <a:ext uri="{FF2B5EF4-FFF2-40B4-BE49-F238E27FC236}">
                <a16:creationId xmlns:a16="http://schemas.microsoft.com/office/drawing/2014/main" id="{01249B34-95E4-168B-B26E-2A1A4EB363A6}"/>
              </a:ext>
            </a:extLst>
          </p:cNvPr>
          <p:cNvSpPr txBox="1"/>
          <p:nvPr/>
        </p:nvSpPr>
        <p:spPr>
          <a:xfrm>
            <a:off x="8128399" y="3626706"/>
            <a:ext cx="538385" cy="276999"/>
          </a:xfrm>
          <a:prstGeom prst="rect">
            <a:avLst/>
          </a:prstGeom>
          <a:noFill/>
        </p:spPr>
        <p:txBody>
          <a:bodyPr wrap="square" rtlCol="0">
            <a:spAutoFit/>
          </a:bodyPr>
          <a:lstStyle/>
          <a:p>
            <a:r>
              <a:rPr lang="fr-FR" sz="1200" dirty="0"/>
              <a:t>Oui</a:t>
            </a:r>
          </a:p>
        </p:txBody>
      </p:sp>
      <p:sp>
        <p:nvSpPr>
          <p:cNvPr id="2051" name="ZoneTexte 2050">
            <a:extLst>
              <a:ext uri="{FF2B5EF4-FFF2-40B4-BE49-F238E27FC236}">
                <a16:creationId xmlns:a16="http://schemas.microsoft.com/office/drawing/2014/main" id="{364EE915-E53C-38CD-E654-677C2E0F7566}"/>
              </a:ext>
            </a:extLst>
          </p:cNvPr>
          <p:cNvSpPr txBox="1"/>
          <p:nvPr/>
        </p:nvSpPr>
        <p:spPr>
          <a:xfrm>
            <a:off x="3409845" y="4718200"/>
            <a:ext cx="538385" cy="276999"/>
          </a:xfrm>
          <a:prstGeom prst="rect">
            <a:avLst/>
          </a:prstGeom>
          <a:noFill/>
        </p:spPr>
        <p:txBody>
          <a:bodyPr wrap="square" rtlCol="0">
            <a:spAutoFit/>
          </a:bodyPr>
          <a:lstStyle/>
          <a:p>
            <a:r>
              <a:rPr lang="fr-FR" sz="1200" dirty="0"/>
              <a:t>Oui</a:t>
            </a:r>
          </a:p>
        </p:txBody>
      </p:sp>
      <p:sp>
        <p:nvSpPr>
          <p:cNvPr id="2054" name="Organigramme : Procédé 2053">
            <a:extLst>
              <a:ext uri="{FF2B5EF4-FFF2-40B4-BE49-F238E27FC236}">
                <a16:creationId xmlns:a16="http://schemas.microsoft.com/office/drawing/2014/main" id="{10043134-D509-EC5C-267F-CBE61CFBEF47}"/>
              </a:ext>
            </a:extLst>
          </p:cNvPr>
          <p:cNvSpPr/>
          <p:nvPr/>
        </p:nvSpPr>
        <p:spPr>
          <a:xfrm>
            <a:off x="1946400" y="4190316"/>
            <a:ext cx="666656" cy="432835"/>
          </a:xfrm>
          <a:prstGeom prst="flowChartProcess">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fr-FR" sz="1200" dirty="0"/>
              <a:t>tuple</a:t>
            </a:r>
          </a:p>
        </p:txBody>
      </p:sp>
      <p:sp>
        <p:nvSpPr>
          <p:cNvPr id="2055" name="ZoneTexte 2054">
            <a:extLst>
              <a:ext uri="{FF2B5EF4-FFF2-40B4-BE49-F238E27FC236}">
                <a16:creationId xmlns:a16="http://schemas.microsoft.com/office/drawing/2014/main" id="{9E672C9C-8AFC-93BF-9C2A-434D3F2103D8}"/>
              </a:ext>
            </a:extLst>
          </p:cNvPr>
          <p:cNvSpPr txBox="1"/>
          <p:nvPr/>
        </p:nvSpPr>
        <p:spPr>
          <a:xfrm>
            <a:off x="2900052" y="4099312"/>
            <a:ext cx="606751" cy="276999"/>
          </a:xfrm>
          <a:prstGeom prst="rect">
            <a:avLst/>
          </a:prstGeom>
          <a:noFill/>
        </p:spPr>
        <p:txBody>
          <a:bodyPr wrap="square" rtlCol="0">
            <a:spAutoFit/>
          </a:bodyPr>
          <a:lstStyle/>
          <a:p>
            <a:r>
              <a:rPr lang="fr-FR" sz="1200" dirty="0"/>
              <a:t>Non</a:t>
            </a:r>
          </a:p>
        </p:txBody>
      </p:sp>
      <p:cxnSp>
        <p:nvCxnSpPr>
          <p:cNvPr id="2057" name="Connecteur : en angle 2056">
            <a:extLst>
              <a:ext uri="{FF2B5EF4-FFF2-40B4-BE49-F238E27FC236}">
                <a16:creationId xmlns:a16="http://schemas.microsoft.com/office/drawing/2014/main" id="{CEA5E792-11C8-7ACB-0A80-4348010F4642}"/>
              </a:ext>
            </a:extLst>
          </p:cNvPr>
          <p:cNvCxnSpPr>
            <a:stCxn id="31" idx="2"/>
          </p:cNvCxnSpPr>
          <p:nvPr/>
        </p:nvCxnSpPr>
        <p:spPr>
          <a:xfrm rot="5400000">
            <a:off x="4906485" y="2672676"/>
            <a:ext cx="347622" cy="219734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2058" name="ZoneTexte 2057">
            <a:extLst>
              <a:ext uri="{FF2B5EF4-FFF2-40B4-BE49-F238E27FC236}">
                <a16:creationId xmlns:a16="http://schemas.microsoft.com/office/drawing/2014/main" id="{4765411B-BDB1-1511-8516-A08F4AB34B84}"/>
              </a:ext>
            </a:extLst>
          </p:cNvPr>
          <p:cNvSpPr txBox="1"/>
          <p:nvPr/>
        </p:nvSpPr>
        <p:spPr>
          <a:xfrm>
            <a:off x="700755" y="5682953"/>
            <a:ext cx="10178041" cy="369332"/>
          </a:xfrm>
          <a:prstGeom prst="rect">
            <a:avLst/>
          </a:prstGeom>
          <a:noFill/>
        </p:spPr>
        <p:txBody>
          <a:bodyPr wrap="square" rtlCol="0">
            <a:spAutoFit/>
          </a:bodyPr>
          <a:lstStyle/>
          <a:p>
            <a:r>
              <a:rPr lang="fr-FR" dirty="0"/>
              <a:t>Cet algorithme est une version simplifiée, pour débutant, ne prenant pas toutes les structures en compte</a:t>
            </a:r>
          </a:p>
        </p:txBody>
      </p:sp>
    </p:spTree>
    <p:extLst>
      <p:ext uri="{BB962C8B-B14F-4D97-AF65-F5344CB8AC3E}">
        <p14:creationId xmlns:p14="http://schemas.microsoft.com/office/powerpoint/2010/main" val="642672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List et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listes en Python peuvent être représentées par deux types:</a:t>
            </a:r>
          </a:p>
          <a:p>
            <a:r>
              <a:rPr lang="fr-FR" dirty="0" err="1"/>
              <a:t>list</a:t>
            </a:r>
            <a:r>
              <a:rPr lang="fr-FR" dirty="0"/>
              <a:t>, qui sont modifiables</a:t>
            </a:r>
          </a:p>
          <a:p>
            <a:r>
              <a:rPr lang="fr-FR" dirty="0"/>
              <a:t>tuple, qui ne sont pas modifiables</a:t>
            </a:r>
          </a:p>
          <a:p>
            <a:pPr marL="0" indent="0">
              <a:buNone/>
            </a:pPr>
            <a:endParaRPr lang="fr-FR" dirty="0"/>
          </a:p>
          <a:p>
            <a:pPr marL="0" indent="0">
              <a:buNone/>
            </a:pPr>
            <a:r>
              <a:rPr lang="fr-FR" dirty="0"/>
              <a:t>Ces listes peuvent être utilisés pour représenter un tableau.</a:t>
            </a:r>
          </a:p>
          <a:p>
            <a:pPr marL="0" indent="0">
              <a:buNone/>
            </a:pPr>
            <a:r>
              <a:rPr lang="fr-FR" dirty="0"/>
              <a:t>Une même liste permet de stocker des valeurs de nature différente.</a:t>
            </a:r>
          </a:p>
          <a:p>
            <a:pPr marL="0" indent="0">
              <a:buNone/>
            </a:pPr>
            <a:r>
              <a:rPr lang="fr-FR" b="0" i="0" dirty="0">
                <a:effectLst/>
                <a:latin typeface="Söhne"/>
              </a:rPr>
              <a:t>Les éléments d'une liste sont ordonnés (mais pas </a:t>
            </a:r>
            <a:r>
              <a:rPr lang="fr-FR" b="0" i="0" dirty="0" err="1">
                <a:effectLst/>
                <a:latin typeface="Söhne"/>
              </a:rPr>
              <a:t>forçément</a:t>
            </a:r>
            <a:r>
              <a:rPr lang="fr-FR" b="0" i="0" dirty="0">
                <a:effectLst/>
                <a:latin typeface="Söhne"/>
              </a:rPr>
              <a:t> triés) et peuvent être accédés par leur position (indice). L'ordre des éléments est maintenu lors des opérations de manipulation.</a:t>
            </a:r>
            <a:endParaRPr lang="fr-FR" dirty="0"/>
          </a:p>
          <a:p>
            <a:pPr marL="0" indent="0">
              <a:buNone/>
            </a:pPr>
            <a:endParaRPr lang="fr-FR" dirty="0"/>
          </a:p>
        </p:txBody>
      </p:sp>
    </p:spTree>
    <p:extLst>
      <p:ext uri="{BB962C8B-B14F-4D97-AF65-F5344CB8AC3E}">
        <p14:creationId xmlns:p14="http://schemas.microsoft.com/office/powerpoint/2010/main" val="241311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Qu’est Python? (1/7)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L'histoire du Python</a:t>
            </a:r>
          </a:p>
          <a:p>
            <a:pPr algn="l">
              <a:buFont typeface="Arial" panose="020B0604020202020204" pitchFamily="34" charset="0"/>
              <a:buChar char="•"/>
            </a:pPr>
            <a:r>
              <a:rPr lang="fr-FR" sz="2400" b="0" i="0" dirty="0">
                <a:solidFill>
                  <a:srgbClr val="1D0000"/>
                </a:solidFill>
                <a:effectLst/>
                <a:latin typeface="Graphik"/>
              </a:rPr>
              <a:t>Les acteurs dans les environnements de développement intégrés</a:t>
            </a:r>
          </a:p>
          <a:p>
            <a:pPr algn="l">
              <a:buFont typeface="Arial" panose="020B0604020202020204" pitchFamily="34" charset="0"/>
              <a:buChar char="•"/>
            </a:pPr>
            <a:r>
              <a:rPr lang="fr-FR" sz="2400" b="0" i="0" dirty="0">
                <a:solidFill>
                  <a:srgbClr val="1D0000"/>
                </a:solidFill>
                <a:effectLst/>
                <a:latin typeface="Graphik"/>
              </a:rPr>
              <a:t>Atelier : Mise en place d'un environnement de développement</a:t>
            </a:r>
          </a:p>
          <a:p>
            <a:pPr marL="0" indent="0">
              <a:buNone/>
            </a:pPr>
            <a:endParaRPr lang="fr-FR" sz="2400" dirty="0"/>
          </a:p>
        </p:txBody>
      </p:sp>
    </p:spTree>
    <p:extLst>
      <p:ext uri="{BB962C8B-B14F-4D97-AF65-F5344CB8AC3E}">
        <p14:creationId xmlns:p14="http://schemas.microsoft.com/office/powerpoint/2010/main" val="1212035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Une </a:t>
            </a:r>
            <a:r>
              <a:rPr lang="fr-FR" dirty="0" err="1"/>
              <a:t>list</a:t>
            </a:r>
            <a:r>
              <a:rPr lang="fr-FR" dirty="0"/>
              <a:t> est une structure de données couramment utilisée en Python pour </a:t>
            </a:r>
            <a:r>
              <a:rPr lang="fr-FR" b="1" dirty="0"/>
              <a:t>stocker une collection ordonnée d'éléments</a:t>
            </a:r>
            <a:r>
              <a:rPr lang="fr-FR" dirty="0"/>
              <a:t>. </a:t>
            </a:r>
          </a:p>
          <a:p>
            <a:pPr marL="0" indent="0">
              <a:buNone/>
            </a:pPr>
            <a:r>
              <a:rPr lang="fr-FR" dirty="0"/>
              <a:t>Ses spécificités et fonctionnalités sont les suivantes:</a:t>
            </a:r>
          </a:p>
          <a:p>
            <a:r>
              <a:rPr lang="fr-FR" b="1" dirty="0"/>
              <a:t>Ordre des éléments :</a:t>
            </a:r>
          </a:p>
          <a:p>
            <a:pPr lvl="1"/>
            <a:r>
              <a:rPr lang="fr-FR" dirty="0"/>
              <a:t>Les éléments d'une liste sont ordonnés et peuvent être accédés par leur position (indice). L'ordre des éléments est maintenu lors des opérations de manipulation.</a:t>
            </a:r>
          </a:p>
          <a:p>
            <a:r>
              <a:rPr lang="fr-FR" b="1" dirty="0"/>
              <a:t>Mutable :</a:t>
            </a:r>
          </a:p>
          <a:p>
            <a:pPr lvl="1"/>
            <a:r>
              <a:rPr lang="fr-FR" dirty="0"/>
              <a:t>Les listes sont des structures de données mutables, ce qui signifie que vous pouvez ajouter, supprimer ou modifier des éléments après la création de la liste.</a:t>
            </a:r>
          </a:p>
          <a:p>
            <a:r>
              <a:rPr lang="fr-FR" b="1" dirty="0"/>
              <a:t>Types d'éléments variés :</a:t>
            </a:r>
          </a:p>
          <a:p>
            <a:pPr lvl="1"/>
            <a:r>
              <a:rPr lang="fr-FR" dirty="0"/>
              <a:t>Une liste peut contenir des éléments de différents types tels que des entiers, des flottants, des chaînes de caractères, des booléens, voire d'autres listes ou des objets plus complexes.</a:t>
            </a:r>
          </a:p>
          <a:p>
            <a:r>
              <a:rPr lang="fr-FR" b="1" dirty="0"/>
              <a:t>Indexation :</a:t>
            </a:r>
          </a:p>
          <a:p>
            <a:pPr lvl="1"/>
            <a:r>
              <a:rPr lang="fr-FR" dirty="0"/>
              <a:t>Les éléments d'une liste sont accessibles à l'aide de leur index. L'indexation commence à zéro, ce qui signifie que le premier élément a l'indice 0, le deuxième élément a l'indice 1, et ainsi de suite.</a:t>
            </a:r>
          </a:p>
          <a:p>
            <a:r>
              <a:rPr lang="fr-FR" b="1" dirty="0"/>
              <a:t>Taille dynamique :</a:t>
            </a:r>
          </a:p>
          <a:p>
            <a:pPr lvl="1"/>
            <a:r>
              <a:rPr lang="fr-FR" dirty="0"/>
              <a:t>Les listes en Python peuvent varier en taille dynamiquement. Vous pouvez ajouter ou supprimer des éléments de la liste à tout moment.</a:t>
            </a:r>
          </a:p>
          <a:p>
            <a:r>
              <a:rPr lang="fr-FR" b="1" dirty="0"/>
              <a:t>Méthodes de manipulation :</a:t>
            </a:r>
          </a:p>
          <a:p>
            <a:pPr lvl="1"/>
            <a:r>
              <a:rPr lang="fr-FR" dirty="0"/>
              <a:t>Les listes fournissent de nombreuses méthodes intégrées pour manipuler les données, telles que append(), insert(), </a:t>
            </a:r>
            <a:r>
              <a:rPr lang="fr-FR" dirty="0" err="1"/>
              <a:t>remove</a:t>
            </a:r>
            <a:r>
              <a:rPr lang="fr-FR" dirty="0"/>
              <a:t>(), pop(), </a:t>
            </a:r>
            <a:r>
              <a:rPr lang="fr-FR" dirty="0" err="1"/>
              <a:t>extend</a:t>
            </a:r>
            <a:r>
              <a:rPr lang="fr-FR" dirty="0"/>
              <a:t>(), sort(), reverse(), etc. Ces méthodes vous permettent d'ajouter, supprimer, trier, inverser, fusionner, et effectuer d'autres opérations courantes sur les listes.</a:t>
            </a:r>
          </a:p>
          <a:p>
            <a:r>
              <a:rPr lang="fr-FR" b="1" dirty="0"/>
              <a:t>Itérations :</a:t>
            </a:r>
          </a:p>
          <a:p>
            <a:pPr lvl="1"/>
            <a:r>
              <a:rPr lang="fr-FR" dirty="0"/>
              <a:t>Les listes peuvent être facilement parcourues à l'aide de boucles for ou d'autres mécanismes d'itération tels que la compréhension de liste.</a:t>
            </a:r>
          </a:p>
        </p:txBody>
      </p:sp>
    </p:spTree>
    <p:extLst>
      <p:ext uri="{BB962C8B-B14F-4D97-AF65-F5344CB8AC3E}">
        <p14:creationId xmlns:p14="http://schemas.microsoft.com/office/powerpoint/2010/main" val="417720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53CC802-9283-A0D6-4C33-0A4C24FECCFD}"/>
              </a:ext>
            </a:extLst>
          </p:cNvPr>
          <p:cNvSpPr/>
          <p:nvPr/>
        </p:nvSpPr>
        <p:spPr>
          <a:xfrm>
            <a:off x="5331152" y="1869411"/>
            <a:ext cx="4299945"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Exemples d’utilisation des </a:t>
            </a:r>
            <a:r>
              <a:rPr lang="fr-FR" b="1" dirty="0" err="1"/>
              <a:t>list</a:t>
            </a:r>
            <a:endParaRPr lang="fr-FR" b="1" dirty="0"/>
          </a:p>
        </p:txBody>
      </p:sp>
      <p:sp>
        <p:nvSpPr>
          <p:cNvPr id="7" name="Rectangle 6">
            <a:extLst>
              <a:ext uri="{FF2B5EF4-FFF2-40B4-BE49-F238E27FC236}">
                <a16:creationId xmlns:a16="http://schemas.microsoft.com/office/drawing/2014/main" id="{2161900E-7065-271E-69E6-A284C0816B4C}"/>
              </a:ext>
            </a:extLst>
          </p:cNvPr>
          <p:cNvSpPr/>
          <p:nvPr/>
        </p:nvSpPr>
        <p:spPr>
          <a:xfrm>
            <a:off x="957130" y="2914112"/>
            <a:ext cx="3580688"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37F7FFD-DC36-38B9-7A5E-96D0F1589F33}"/>
              </a:ext>
            </a:extLst>
          </p:cNvPr>
          <p:cNvSpPr txBox="1"/>
          <p:nvPr/>
        </p:nvSpPr>
        <p:spPr>
          <a:xfrm>
            <a:off x="1059678" y="2987957"/>
            <a:ext cx="333286" cy="369332"/>
          </a:xfrm>
          <a:prstGeom prst="rect">
            <a:avLst/>
          </a:prstGeom>
          <a:noFill/>
        </p:spPr>
        <p:txBody>
          <a:bodyPr wrap="square" rtlCol="0">
            <a:spAutoFit/>
          </a:bodyPr>
          <a:lstStyle/>
          <a:p>
            <a:r>
              <a:rPr lang="fr-FR" dirty="0"/>
              <a:t>1</a:t>
            </a:r>
          </a:p>
        </p:txBody>
      </p:sp>
      <p:sp>
        <p:nvSpPr>
          <p:cNvPr id="9" name="ZoneTexte 8">
            <a:extLst>
              <a:ext uri="{FF2B5EF4-FFF2-40B4-BE49-F238E27FC236}">
                <a16:creationId xmlns:a16="http://schemas.microsoft.com/office/drawing/2014/main" id="{7AF0E474-77DD-0EC5-D1CE-925837193799}"/>
              </a:ext>
            </a:extLst>
          </p:cNvPr>
          <p:cNvSpPr txBox="1"/>
          <p:nvPr/>
        </p:nvSpPr>
        <p:spPr>
          <a:xfrm>
            <a:off x="3766198" y="2986642"/>
            <a:ext cx="702181" cy="369332"/>
          </a:xfrm>
          <a:prstGeom prst="rect">
            <a:avLst/>
          </a:prstGeom>
          <a:noFill/>
        </p:spPr>
        <p:txBody>
          <a:bodyPr wrap="square" rtlCol="0">
            <a:spAutoFit/>
          </a:bodyPr>
          <a:lstStyle/>
          <a:p>
            <a:r>
              <a:rPr lang="fr-FR" dirty="0"/>
              <a:t>objet</a:t>
            </a:r>
          </a:p>
        </p:txBody>
      </p:sp>
      <p:sp>
        <p:nvSpPr>
          <p:cNvPr id="10" name="ZoneTexte 9">
            <a:extLst>
              <a:ext uri="{FF2B5EF4-FFF2-40B4-BE49-F238E27FC236}">
                <a16:creationId xmlns:a16="http://schemas.microsoft.com/office/drawing/2014/main" id="{EBED738D-15A5-A23F-AC63-15C2958147BD}"/>
              </a:ext>
            </a:extLst>
          </p:cNvPr>
          <p:cNvSpPr txBox="1"/>
          <p:nvPr/>
        </p:nvSpPr>
        <p:spPr>
          <a:xfrm>
            <a:off x="1427148" y="2987848"/>
            <a:ext cx="452927" cy="369332"/>
          </a:xfrm>
          <a:prstGeom prst="rect">
            <a:avLst/>
          </a:prstGeom>
          <a:noFill/>
        </p:spPr>
        <p:txBody>
          <a:bodyPr wrap="square" rtlCol="0">
            <a:spAutoFit/>
          </a:bodyPr>
          <a:lstStyle/>
          <a:p>
            <a:r>
              <a:rPr lang="fr-FR" dirty="0"/>
              <a:t>12</a:t>
            </a:r>
          </a:p>
        </p:txBody>
      </p:sp>
      <p:sp>
        <p:nvSpPr>
          <p:cNvPr id="13" name="ZoneTexte 12">
            <a:extLst>
              <a:ext uri="{FF2B5EF4-FFF2-40B4-BE49-F238E27FC236}">
                <a16:creationId xmlns:a16="http://schemas.microsoft.com/office/drawing/2014/main" id="{5A6DC650-7C37-A823-58D8-F14643142193}"/>
              </a:ext>
            </a:extLst>
          </p:cNvPr>
          <p:cNvSpPr txBox="1"/>
          <p:nvPr/>
        </p:nvSpPr>
        <p:spPr>
          <a:xfrm>
            <a:off x="2864976" y="2987848"/>
            <a:ext cx="793335" cy="369332"/>
          </a:xfrm>
          <a:prstGeom prst="rect">
            <a:avLst/>
          </a:prstGeom>
          <a:noFill/>
        </p:spPr>
        <p:txBody>
          <a:bodyPr wrap="square" rtlCol="0">
            <a:spAutoFit/>
          </a:bodyPr>
          <a:lstStyle/>
          <a:p>
            <a:r>
              <a:rPr lang="fr-FR" dirty="0"/>
              <a:t>0,456</a:t>
            </a:r>
          </a:p>
        </p:txBody>
      </p:sp>
      <p:sp>
        <p:nvSpPr>
          <p:cNvPr id="14" name="ZoneTexte 13">
            <a:extLst>
              <a:ext uri="{FF2B5EF4-FFF2-40B4-BE49-F238E27FC236}">
                <a16:creationId xmlns:a16="http://schemas.microsoft.com/office/drawing/2014/main" id="{267E697A-D403-EDB5-0BDC-544116D5D6C1}"/>
              </a:ext>
            </a:extLst>
          </p:cNvPr>
          <p:cNvSpPr txBox="1"/>
          <p:nvPr/>
        </p:nvSpPr>
        <p:spPr>
          <a:xfrm>
            <a:off x="1851588" y="2987848"/>
            <a:ext cx="922946" cy="369332"/>
          </a:xfrm>
          <a:prstGeom prst="rect">
            <a:avLst/>
          </a:prstGeom>
          <a:noFill/>
        </p:spPr>
        <p:txBody>
          <a:bodyPr wrap="square" rtlCol="0">
            <a:spAutoFit/>
          </a:bodyPr>
          <a:lstStyle/>
          <a:p>
            <a:r>
              <a:rPr lang="fr-FR" dirty="0"/>
              <a:t>‘chaine’</a:t>
            </a:r>
          </a:p>
        </p:txBody>
      </p:sp>
      <p:cxnSp>
        <p:nvCxnSpPr>
          <p:cNvPr id="16" name="Connecteur droit 15">
            <a:extLst>
              <a:ext uri="{FF2B5EF4-FFF2-40B4-BE49-F238E27FC236}">
                <a16:creationId xmlns:a16="http://schemas.microsoft.com/office/drawing/2014/main" id="{CCB66830-6E99-3656-0E98-3958B6E91D99}"/>
              </a:ext>
            </a:extLst>
          </p:cNvPr>
          <p:cNvCxnSpPr/>
          <p:nvPr/>
        </p:nvCxnSpPr>
        <p:spPr>
          <a:xfrm>
            <a:off x="1392964"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8E1203C-B9B7-6F98-1A97-DCBCA7FBECB0}"/>
              </a:ext>
            </a:extLst>
          </p:cNvPr>
          <p:cNvCxnSpPr/>
          <p:nvPr/>
        </p:nvCxnSpPr>
        <p:spPr>
          <a:xfrm>
            <a:off x="1870104" y="2919919"/>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179A78D5-8C85-AB95-CE78-F8F1B531479A}"/>
              </a:ext>
            </a:extLst>
          </p:cNvPr>
          <p:cNvCxnSpPr/>
          <p:nvPr/>
        </p:nvCxnSpPr>
        <p:spPr>
          <a:xfrm>
            <a:off x="2774534"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61197793-297E-61D2-1FFF-34190B2E6253}"/>
              </a:ext>
            </a:extLst>
          </p:cNvPr>
          <p:cNvCxnSpPr/>
          <p:nvPr/>
        </p:nvCxnSpPr>
        <p:spPr>
          <a:xfrm>
            <a:off x="3658311" y="291411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43EE538A-7F92-CB12-5D88-D3E975DADE0D}"/>
              </a:ext>
            </a:extLst>
          </p:cNvPr>
          <p:cNvCxnSpPr/>
          <p:nvPr/>
        </p:nvCxnSpPr>
        <p:spPr>
          <a:xfrm>
            <a:off x="8927860"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lèche : virage 22">
            <a:extLst>
              <a:ext uri="{FF2B5EF4-FFF2-40B4-BE49-F238E27FC236}">
                <a16:creationId xmlns:a16="http://schemas.microsoft.com/office/drawing/2014/main" id="{A33A6528-0F92-A149-63E7-89399E75CCAE}"/>
              </a:ext>
            </a:extLst>
          </p:cNvPr>
          <p:cNvSpPr/>
          <p:nvPr/>
        </p:nvSpPr>
        <p:spPr>
          <a:xfrm>
            <a:off x="4213077" y="2042442"/>
            <a:ext cx="1118076" cy="871670"/>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5" name="ZoneTexte 24">
            <a:extLst>
              <a:ext uri="{FF2B5EF4-FFF2-40B4-BE49-F238E27FC236}">
                <a16:creationId xmlns:a16="http://schemas.microsoft.com/office/drawing/2014/main" id="{B40CBFDE-5CAD-77D0-FA2C-7DFDD8B9766B}"/>
              </a:ext>
            </a:extLst>
          </p:cNvPr>
          <p:cNvSpPr txBox="1"/>
          <p:nvPr/>
        </p:nvSpPr>
        <p:spPr>
          <a:xfrm>
            <a:off x="5433701" y="1943256"/>
            <a:ext cx="333286" cy="369332"/>
          </a:xfrm>
          <a:prstGeom prst="rect">
            <a:avLst/>
          </a:prstGeom>
          <a:noFill/>
        </p:spPr>
        <p:txBody>
          <a:bodyPr wrap="square" rtlCol="0">
            <a:spAutoFit/>
          </a:bodyPr>
          <a:lstStyle/>
          <a:p>
            <a:r>
              <a:rPr lang="fr-FR" dirty="0"/>
              <a:t>1</a:t>
            </a:r>
          </a:p>
        </p:txBody>
      </p:sp>
      <p:sp>
        <p:nvSpPr>
          <p:cNvPr id="26" name="ZoneTexte 25">
            <a:extLst>
              <a:ext uri="{FF2B5EF4-FFF2-40B4-BE49-F238E27FC236}">
                <a16:creationId xmlns:a16="http://schemas.microsoft.com/office/drawing/2014/main" id="{3B2CC0F1-D1AD-47C6-ED3B-76E94DF29558}"/>
              </a:ext>
            </a:extLst>
          </p:cNvPr>
          <p:cNvSpPr txBox="1"/>
          <p:nvPr/>
        </p:nvSpPr>
        <p:spPr>
          <a:xfrm>
            <a:off x="8140221" y="1941941"/>
            <a:ext cx="702181" cy="369332"/>
          </a:xfrm>
          <a:prstGeom prst="rect">
            <a:avLst/>
          </a:prstGeom>
          <a:noFill/>
        </p:spPr>
        <p:txBody>
          <a:bodyPr wrap="square" rtlCol="0">
            <a:spAutoFit/>
          </a:bodyPr>
          <a:lstStyle/>
          <a:p>
            <a:r>
              <a:rPr lang="fr-FR" dirty="0"/>
              <a:t>objet</a:t>
            </a:r>
          </a:p>
        </p:txBody>
      </p:sp>
      <p:sp>
        <p:nvSpPr>
          <p:cNvPr id="27" name="ZoneTexte 26">
            <a:extLst>
              <a:ext uri="{FF2B5EF4-FFF2-40B4-BE49-F238E27FC236}">
                <a16:creationId xmlns:a16="http://schemas.microsoft.com/office/drawing/2014/main" id="{4FB95D87-B61B-B4D8-80D4-7DE8BEABC293}"/>
              </a:ext>
            </a:extLst>
          </p:cNvPr>
          <p:cNvSpPr txBox="1"/>
          <p:nvPr/>
        </p:nvSpPr>
        <p:spPr>
          <a:xfrm>
            <a:off x="5801171" y="1943147"/>
            <a:ext cx="452927" cy="369332"/>
          </a:xfrm>
          <a:prstGeom prst="rect">
            <a:avLst/>
          </a:prstGeom>
          <a:noFill/>
        </p:spPr>
        <p:txBody>
          <a:bodyPr wrap="square" rtlCol="0">
            <a:spAutoFit/>
          </a:bodyPr>
          <a:lstStyle/>
          <a:p>
            <a:r>
              <a:rPr lang="fr-FR" dirty="0"/>
              <a:t>12</a:t>
            </a:r>
          </a:p>
        </p:txBody>
      </p:sp>
      <p:sp>
        <p:nvSpPr>
          <p:cNvPr id="28" name="ZoneTexte 27">
            <a:extLst>
              <a:ext uri="{FF2B5EF4-FFF2-40B4-BE49-F238E27FC236}">
                <a16:creationId xmlns:a16="http://schemas.microsoft.com/office/drawing/2014/main" id="{215A72B4-806B-BFD6-EB45-76E721239459}"/>
              </a:ext>
            </a:extLst>
          </p:cNvPr>
          <p:cNvSpPr txBox="1"/>
          <p:nvPr/>
        </p:nvSpPr>
        <p:spPr>
          <a:xfrm>
            <a:off x="7238999" y="1943147"/>
            <a:ext cx="793335" cy="369332"/>
          </a:xfrm>
          <a:prstGeom prst="rect">
            <a:avLst/>
          </a:prstGeom>
          <a:noFill/>
        </p:spPr>
        <p:txBody>
          <a:bodyPr wrap="square" rtlCol="0">
            <a:spAutoFit/>
          </a:bodyPr>
          <a:lstStyle/>
          <a:p>
            <a:r>
              <a:rPr lang="fr-FR" dirty="0"/>
              <a:t>0,456</a:t>
            </a:r>
          </a:p>
        </p:txBody>
      </p:sp>
      <p:sp>
        <p:nvSpPr>
          <p:cNvPr id="29" name="ZoneTexte 28">
            <a:extLst>
              <a:ext uri="{FF2B5EF4-FFF2-40B4-BE49-F238E27FC236}">
                <a16:creationId xmlns:a16="http://schemas.microsoft.com/office/drawing/2014/main" id="{D03683A1-AD0A-545E-B014-037E33E2347A}"/>
              </a:ext>
            </a:extLst>
          </p:cNvPr>
          <p:cNvSpPr txBox="1"/>
          <p:nvPr/>
        </p:nvSpPr>
        <p:spPr>
          <a:xfrm>
            <a:off x="6225611" y="1943147"/>
            <a:ext cx="922946" cy="369332"/>
          </a:xfrm>
          <a:prstGeom prst="rect">
            <a:avLst/>
          </a:prstGeom>
          <a:noFill/>
        </p:spPr>
        <p:txBody>
          <a:bodyPr wrap="square" rtlCol="0">
            <a:spAutoFit/>
          </a:bodyPr>
          <a:lstStyle/>
          <a:p>
            <a:r>
              <a:rPr lang="fr-FR" dirty="0"/>
              <a:t>‘chaine’</a:t>
            </a:r>
          </a:p>
        </p:txBody>
      </p:sp>
      <p:cxnSp>
        <p:nvCxnSpPr>
          <p:cNvPr id="30" name="Connecteur droit 29">
            <a:extLst>
              <a:ext uri="{FF2B5EF4-FFF2-40B4-BE49-F238E27FC236}">
                <a16:creationId xmlns:a16="http://schemas.microsoft.com/office/drawing/2014/main" id="{637D03DB-7F53-7192-26FD-D37F25434AEC}"/>
              </a:ext>
            </a:extLst>
          </p:cNvPr>
          <p:cNvCxnSpPr/>
          <p:nvPr/>
        </p:nvCxnSpPr>
        <p:spPr>
          <a:xfrm>
            <a:off x="5766987"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CEA43E43-8035-0AC6-D4C5-BA07671EE11B}"/>
              </a:ext>
            </a:extLst>
          </p:cNvPr>
          <p:cNvCxnSpPr/>
          <p:nvPr/>
        </p:nvCxnSpPr>
        <p:spPr>
          <a:xfrm>
            <a:off x="6244127" y="187521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1638C1AE-6CBF-20DF-3382-36619921B476}"/>
              </a:ext>
            </a:extLst>
          </p:cNvPr>
          <p:cNvCxnSpPr/>
          <p:nvPr/>
        </p:nvCxnSpPr>
        <p:spPr>
          <a:xfrm>
            <a:off x="7148557"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866E0827-DF71-39CD-9F82-C96E4D094939}"/>
              </a:ext>
            </a:extLst>
          </p:cNvPr>
          <p:cNvCxnSpPr/>
          <p:nvPr/>
        </p:nvCxnSpPr>
        <p:spPr>
          <a:xfrm>
            <a:off x="8032334" y="186941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8F8984A-53DF-09F7-C92C-287B6C5B31AB}"/>
              </a:ext>
            </a:extLst>
          </p:cNvPr>
          <p:cNvSpPr txBox="1"/>
          <p:nvPr/>
        </p:nvSpPr>
        <p:spPr>
          <a:xfrm>
            <a:off x="3760151" y="1636845"/>
            <a:ext cx="1410056" cy="369332"/>
          </a:xfrm>
          <a:prstGeom prst="rect">
            <a:avLst/>
          </a:prstGeom>
          <a:noFill/>
        </p:spPr>
        <p:txBody>
          <a:bodyPr wrap="square" rtlCol="0">
            <a:spAutoFit/>
          </a:bodyPr>
          <a:lstStyle/>
          <a:p>
            <a:r>
              <a:rPr lang="fr-FR" dirty="0"/>
              <a:t>append(52)</a:t>
            </a:r>
          </a:p>
        </p:txBody>
      </p:sp>
      <p:sp>
        <p:nvSpPr>
          <p:cNvPr id="35" name="Rectangle 34">
            <a:extLst>
              <a:ext uri="{FF2B5EF4-FFF2-40B4-BE49-F238E27FC236}">
                <a16:creationId xmlns:a16="http://schemas.microsoft.com/office/drawing/2014/main" id="{C89C3FFD-E38C-0AF7-962F-FBB0C16CCA5B}"/>
              </a:ext>
            </a:extLst>
          </p:cNvPr>
          <p:cNvSpPr/>
          <p:nvPr/>
        </p:nvSpPr>
        <p:spPr>
          <a:xfrm>
            <a:off x="5331152" y="3949688"/>
            <a:ext cx="4299945"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36">
            <a:extLst>
              <a:ext uri="{FF2B5EF4-FFF2-40B4-BE49-F238E27FC236}">
                <a16:creationId xmlns:a16="http://schemas.microsoft.com/office/drawing/2014/main" id="{A3723829-02A8-C28E-60EA-B637724BF348}"/>
              </a:ext>
            </a:extLst>
          </p:cNvPr>
          <p:cNvCxnSpPr/>
          <p:nvPr/>
        </p:nvCxnSpPr>
        <p:spPr>
          <a:xfrm>
            <a:off x="8618795" y="3947529"/>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D2F24694-8E84-BB2B-A6D3-99D9F126B2D9}"/>
              </a:ext>
            </a:extLst>
          </p:cNvPr>
          <p:cNvSpPr txBox="1"/>
          <p:nvPr/>
        </p:nvSpPr>
        <p:spPr>
          <a:xfrm>
            <a:off x="5433701" y="4023533"/>
            <a:ext cx="333286" cy="369332"/>
          </a:xfrm>
          <a:prstGeom prst="rect">
            <a:avLst/>
          </a:prstGeom>
          <a:noFill/>
        </p:spPr>
        <p:txBody>
          <a:bodyPr wrap="square" rtlCol="0">
            <a:spAutoFit/>
          </a:bodyPr>
          <a:lstStyle/>
          <a:p>
            <a:r>
              <a:rPr lang="fr-FR" dirty="0"/>
              <a:t>1</a:t>
            </a:r>
          </a:p>
        </p:txBody>
      </p:sp>
      <p:sp>
        <p:nvSpPr>
          <p:cNvPr id="39" name="ZoneTexte 38">
            <a:extLst>
              <a:ext uri="{FF2B5EF4-FFF2-40B4-BE49-F238E27FC236}">
                <a16:creationId xmlns:a16="http://schemas.microsoft.com/office/drawing/2014/main" id="{488DB7E5-85D5-BCEB-2316-A2898C229141}"/>
              </a:ext>
            </a:extLst>
          </p:cNvPr>
          <p:cNvSpPr txBox="1"/>
          <p:nvPr/>
        </p:nvSpPr>
        <p:spPr>
          <a:xfrm>
            <a:off x="8732029" y="4023424"/>
            <a:ext cx="702181" cy="369332"/>
          </a:xfrm>
          <a:prstGeom prst="rect">
            <a:avLst/>
          </a:prstGeom>
          <a:noFill/>
        </p:spPr>
        <p:txBody>
          <a:bodyPr wrap="square" rtlCol="0">
            <a:spAutoFit/>
          </a:bodyPr>
          <a:lstStyle/>
          <a:p>
            <a:r>
              <a:rPr lang="fr-FR" dirty="0"/>
              <a:t>objet</a:t>
            </a:r>
          </a:p>
        </p:txBody>
      </p:sp>
      <p:sp>
        <p:nvSpPr>
          <p:cNvPr id="40" name="ZoneTexte 39">
            <a:extLst>
              <a:ext uri="{FF2B5EF4-FFF2-40B4-BE49-F238E27FC236}">
                <a16:creationId xmlns:a16="http://schemas.microsoft.com/office/drawing/2014/main" id="{D595647D-E53C-5B77-AB78-173D1E61911A}"/>
              </a:ext>
            </a:extLst>
          </p:cNvPr>
          <p:cNvSpPr txBox="1"/>
          <p:nvPr/>
        </p:nvSpPr>
        <p:spPr>
          <a:xfrm>
            <a:off x="5801171" y="4023424"/>
            <a:ext cx="452927" cy="369332"/>
          </a:xfrm>
          <a:prstGeom prst="rect">
            <a:avLst/>
          </a:prstGeom>
          <a:noFill/>
        </p:spPr>
        <p:txBody>
          <a:bodyPr wrap="square" rtlCol="0">
            <a:spAutoFit/>
          </a:bodyPr>
          <a:lstStyle/>
          <a:p>
            <a:r>
              <a:rPr lang="fr-FR" dirty="0"/>
              <a:t>12</a:t>
            </a:r>
          </a:p>
        </p:txBody>
      </p:sp>
      <p:sp>
        <p:nvSpPr>
          <p:cNvPr id="41" name="ZoneTexte 40">
            <a:extLst>
              <a:ext uri="{FF2B5EF4-FFF2-40B4-BE49-F238E27FC236}">
                <a16:creationId xmlns:a16="http://schemas.microsoft.com/office/drawing/2014/main" id="{7A8662A4-2EC8-5707-6B5B-EC3E9E6BECB7}"/>
              </a:ext>
            </a:extLst>
          </p:cNvPr>
          <p:cNvSpPr txBox="1"/>
          <p:nvPr/>
        </p:nvSpPr>
        <p:spPr>
          <a:xfrm>
            <a:off x="7827955" y="4035976"/>
            <a:ext cx="793335" cy="369332"/>
          </a:xfrm>
          <a:prstGeom prst="rect">
            <a:avLst/>
          </a:prstGeom>
          <a:noFill/>
        </p:spPr>
        <p:txBody>
          <a:bodyPr wrap="square" rtlCol="0">
            <a:spAutoFit/>
          </a:bodyPr>
          <a:lstStyle/>
          <a:p>
            <a:r>
              <a:rPr lang="fr-FR" dirty="0"/>
              <a:t>0,456</a:t>
            </a:r>
          </a:p>
        </p:txBody>
      </p:sp>
      <p:sp>
        <p:nvSpPr>
          <p:cNvPr id="42" name="ZoneTexte 41">
            <a:extLst>
              <a:ext uri="{FF2B5EF4-FFF2-40B4-BE49-F238E27FC236}">
                <a16:creationId xmlns:a16="http://schemas.microsoft.com/office/drawing/2014/main" id="{B8E11EE1-B613-51F5-3ED1-F6A5B6CBA947}"/>
              </a:ext>
            </a:extLst>
          </p:cNvPr>
          <p:cNvSpPr txBox="1"/>
          <p:nvPr/>
        </p:nvSpPr>
        <p:spPr>
          <a:xfrm>
            <a:off x="6225611" y="4023424"/>
            <a:ext cx="922946" cy="369332"/>
          </a:xfrm>
          <a:prstGeom prst="rect">
            <a:avLst/>
          </a:prstGeom>
          <a:noFill/>
        </p:spPr>
        <p:txBody>
          <a:bodyPr wrap="square" rtlCol="0">
            <a:spAutoFit/>
          </a:bodyPr>
          <a:lstStyle/>
          <a:p>
            <a:r>
              <a:rPr lang="fr-FR" dirty="0"/>
              <a:t>‘chaine’</a:t>
            </a:r>
          </a:p>
        </p:txBody>
      </p:sp>
      <p:cxnSp>
        <p:nvCxnSpPr>
          <p:cNvPr id="43" name="Connecteur droit 42">
            <a:extLst>
              <a:ext uri="{FF2B5EF4-FFF2-40B4-BE49-F238E27FC236}">
                <a16:creationId xmlns:a16="http://schemas.microsoft.com/office/drawing/2014/main" id="{FF9A74A8-E853-02C5-BCC5-434275CD4EAE}"/>
              </a:ext>
            </a:extLst>
          </p:cNvPr>
          <p:cNvCxnSpPr/>
          <p:nvPr/>
        </p:nvCxnSpPr>
        <p:spPr>
          <a:xfrm>
            <a:off x="5766987" y="394968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F02DC967-8C90-E876-0EAC-8CFB4170AFA3}"/>
              </a:ext>
            </a:extLst>
          </p:cNvPr>
          <p:cNvCxnSpPr/>
          <p:nvPr/>
        </p:nvCxnSpPr>
        <p:spPr>
          <a:xfrm>
            <a:off x="6244127" y="395549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4D497E17-DCEB-5055-97E1-07440CE79E63}"/>
              </a:ext>
            </a:extLst>
          </p:cNvPr>
          <p:cNvCxnSpPr/>
          <p:nvPr/>
        </p:nvCxnSpPr>
        <p:spPr>
          <a:xfrm>
            <a:off x="7148557" y="3949688"/>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F0A0D676-E3FB-D262-F69A-90DF4FBE9D80}"/>
              </a:ext>
            </a:extLst>
          </p:cNvPr>
          <p:cNvCxnSpPr/>
          <p:nvPr/>
        </p:nvCxnSpPr>
        <p:spPr>
          <a:xfrm>
            <a:off x="7775960" y="395845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Flèche : virage 46">
            <a:extLst>
              <a:ext uri="{FF2B5EF4-FFF2-40B4-BE49-F238E27FC236}">
                <a16:creationId xmlns:a16="http://schemas.microsoft.com/office/drawing/2014/main" id="{8F18A306-E6FB-812D-7103-A64AF3503E73}"/>
              </a:ext>
            </a:extLst>
          </p:cNvPr>
          <p:cNvSpPr/>
          <p:nvPr/>
        </p:nvSpPr>
        <p:spPr>
          <a:xfrm flipV="1">
            <a:off x="4246546" y="3492487"/>
            <a:ext cx="1064668" cy="865863"/>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8" name="ZoneTexte 47">
            <a:extLst>
              <a:ext uri="{FF2B5EF4-FFF2-40B4-BE49-F238E27FC236}">
                <a16:creationId xmlns:a16="http://schemas.microsoft.com/office/drawing/2014/main" id="{87080B2B-C271-B80C-9861-8FC33120F4DA}"/>
              </a:ext>
            </a:extLst>
          </p:cNvPr>
          <p:cNvSpPr txBox="1"/>
          <p:nvPr/>
        </p:nvSpPr>
        <p:spPr>
          <a:xfrm>
            <a:off x="958909" y="3578274"/>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49" name="ZoneTexte 48">
            <a:extLst>
              <a:ext uri="{FF2B5EF4-FFF2-40B4-BE49-F238E27FC236}">
                <a16:creationId xmlns:a16="http://schemas.microsoft.com/office/drawing/2014/main" id="{F9DDA332-31B8-1EEF-075F-02712F21E744}"/>
              </a:ext>
            </a:extLst>
          </p:cNvPr>
          <p:cNvSpPr txBox="1"/>
          <p:nvPr/>
        </p:nvSpPr>
        <p:spPr>
          <a:xfrm>
            <a:off x="1435693" y="3578274"/>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50" name="ZoneTexte 49">
            <a:extLst>
              <a:ext uri="{FF2B5EF4-FFF2-40B4-BE49-F238E27FC236}">
                <a16:creationId xmlns:a16="http://schemas.microsoft.com/office/drawing/2014/main" id="{8F9778B6-D7AE-C06F-49FC-0698ECE6D0C3}"/>
              </a:ext>
            </a:extLst>
          </p:cNvPr>
          <p:cNvSpPr txBox="1"/>
          <p:nvPr/>
        </p:nvSpPr>
        <p:spPr>
          <a:xfrm>
            <a:off x="2126477" y="3586163"/>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51" name="ZoneTexte 50">
            <a:extLst>
              <a:ext uri="{FF2B5EF4-FFF2-40B4-BE49-F238E27FC236}">
                <a16:creationId xmlns:a16="http://schemas.microsoft.com/office/drawing/2014/main" id="{C731B1B0-7BF3-FFE6-2024-56D9CAC6449E}"/>
              </a:ext>
            </a:extLst>
          </p:cNvPr>
          <p:cNvSpPr txBox="1"/>
          <p:nvPr/>
        </p:nvSpPr>
        <p:spPr>
          <a:xfrm>
            <a:off x="2969662" y="3591312"/>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52" name="ZoneTexte 51">
            <a:extLst>
              <a:ext uri="{FF2B5EF4-FFF2-40B4-BE49-F238E27FC236}">
                <a16:creationId xmlns:a16="http://schemas.microsoft.com/office/drawing/2014/main" id="{413DCA66-ED5A-874E-8037-6790FE694CEE}"/>
              </a:ext>
            </a:extLst>
          </p:cNvPr>
          <p:cNvSpPr txBox="1"/>
          <p:nvPr/>
        </p:nvSpPr>
        <p:spPr>
          <a:xfrm>
            <a:off x="3766198" y="3586163"/>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53" name="ZoneTexte 52">
            <a:extLst>
              <a:ext uri="{FF2B5EF4-FFF2-40B4-BE49-F238E27FC236}">
                <a16:creationId xmlns:a16="http://schemas.microsoft.com/office/drawing/2014/main" id="{0991CFA7-F886-8441-596D-71968058CAE1}"/>
              </a:ext>
            </a:extLst>
          </p:cNvPr>
          <p:cNvSpPr txBox="1"/>
          <p:nvPr/>
        </p:nvSpPr>
        <p:spPr>
          <a:xfrm>
            <a:off x="3938546" y="4416013"/>
            <a:ext cx="1410056" cy="369332"/>
          </a:xfrm>
          <a:prstGeom prst="rect">
            <a:avLst/>
          </a:prstGeom>
          <a:noFill/>
        </p:spPr>
        <p:txBody>
          <a:bodyPr wrap="square" rtlCol="0">
            <a:spAutoFit/>
          </a:bodyPr>
          <a:lstStyle/>
          <a:p>
            <a:r>
              <a:rPr lang="fr-FR" dirty="0"/>
              <a:t>insert(3, 52)</a:t>
            </a:r>
          </a:p>
        </p:txBody>
      </p:sp>
      <p:sp>
        <p:nvSpPr>
          <p:cNvPr id="54" name="ZoneTexte 53">
            <a:extLst>
              <a:ext uri="{FF2B5EF4-FFF2-40B4-BE49-F238E27FC236}">
                <a16:creationId xmlns:a16="http://schemas.microsoft.com/office/drawing/2014/main" id="{44646AC6-ECC4-0AE2-C091-A45121EB2152}"/>
              </a:ext>
            </a:extLst>
          </p:cNvPr>
          <p:cNvSpPr txBox="1"/>
          <p:nvPr/>
        </p:nvSpPr>
        <p:spPr>
          <a:xfrm>
            <a:off x="5328125" y="2520128"/>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55" name="ZoneTexte 54">
            <a:extLst>
              <a:ext uri="{FF2B5EF4-FFF2-40B4-BE49-F238E27FC236}">
                <a16:creationId xmlns:a16="http://schemas.microsoft.com/office/drawing/2014/main" id="{A3E3E140-2E56-5AE6-0D1D-F2723DD3DCF6}"/>
              </a:ext>
            </a:extLst>
          </p:cNvPr>
          <p:cNvSpPr txBox="1"/>
          <p:nvPr/>
        </p:nvSpPr>
        <p:spPr>
          <a:xfrm>
            <a:off x="5804909" y="2520128"/>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56" name="ZoneTexte 55">
            <a:extLst>
              <a:ext uri="{FF2B5EF4-FFF2-40B4-BE49-F238E27FC236}">
                <a16:creationId xmlns:a16="http://schemas.microsoft.com/office/drawing/2014/main" id="{5CD4CCEC-844F-9382-A022-FF96A58B4EF3}"/>
              </a:ext>
            </a:extLst>
          </p:cNvPr>
          <p:cNvSpPr txBox="1"/>
          <p:nvPr/>
        </p:nvSpPr>
        <p:spPr>
          <a:xfrm>
            <a:off x="6495693" y="2528017"/>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57" name="ZoneTexte 56">
            <a:extLst>
              <a:ext uri="{FF2B5EF4-FFF2-40B4-BE49-F238E27FC236}">
                <a16:creationId xmlns:a16="http://schemas.microsoft.com/office/drawing/2014/main" id="{AD3AD1F0-75F0-D2A5-1C0C-9244DF75AE50}"/>
              </a:ext>
            </a:extLst>
          </p:cNvPr>
          <p:cNvSpPr txBox="1"/>
          <p:nvPr/>
        </p:nvSpPr>
        <p:spPr>
          <a:xfrm>
            <a:off x="7338878" y="2533166"/>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58" name="ZoneTexte 57">
            <a:extLst>
              <a:ext uri="{FF2B5EF4-FFF2-40B4-BE49-F238E27FC236}">
                <a16:creationId xmlns:a16="http://schemas.microsoft.com/office/drawing/2014/main" id="{1AC07539-61F5-5608-C7D9-752B289F18C3}"/>
              </a:ext>
            </a:extLst>
          </p:cNvPr>
          <p:cNvSpPr txBox="1"/>
          <p:nvPr/>
        </p:nvSpPr>
        <p:spPr>
          <a:xfrm>
            <a:off x="8135414" y="2528017"/>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59" name="ZoneTexte 58">
            <a:extLst>
              <a:ext uri="{FF2B5EF4-FFF2-40B4-BE49-F238E27FC236}">
                <a16:creationId xmlns:a16="http://schemas.microsoft.com/office/drawing/2014/main" id="{24C2E5DF-E36B-9C9D-25B9-4FF274B93606}"/>
              </a:ext>
            </a:extLst>
          </p:cNvPr>
          <p:cNvSpPr txBox="1"/>
          <p:nvPr/>
        </p:nvSpPr>
        <p:spPr>
          <a:xfrm>
            <a:off x="5338097" y="4624837"/>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60" name="ZoneTexte 59">
            <a:extLst>
              <a:ext uri="{FF2B5EF4-FFF2-40B4-BE49-F238E27FC236}">
                <a16:creationId xmlns:a16="http://schemas.microsoft.com/office/drawing/2014/main" id="{814CDAB1-F4E8-EEF4-CA47-FB3A83E02AC4}"/>
              </a:ext>
            </a:extLst>
          </p:cNvPr>
          <p:cNvSpPr txBox="1"/>
          <p:nvPr/>
        </p:nvSpPr>
        <p:spPr>
          <a:xfrm>
            <a:off x="5814881" y="4624837"/>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61" name="ZoneTexte 60">
            <a:extLst>
              <a:ext uri="{FF2B5EF4-FFF2-40B4-BE49-F238E27FC236}">
                <a16:creationId xmlns:a16="http://schemas.microsoft.com/office/drawing/2014/main" id="{3A9D0CBE-7099-BD0F-8D90-BC648E557CED}"/>
              </a:ext>
            </a:extLst>
          </p:cNvPr>
          <p:cNvSpPr txBox="1"/>
          <p:nvPr/>
        </p:nvSpPr>
        <p:spPr>
          <a:xfrm>
            <a:off x="6505665" y="4632726"/>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62" name="ZoneTexte 61">
            <a:extLst>
              <a:ext uri="{FF2B5EF4-FFF2-40B4-BE49-F238E27FC236}">
                <a16:creationId xmlns:a16="http://schemas.microsoft.com/office/drawing/2014/main" id="{C7CD4CEA-F886-5DE9-C97B-200A1F1719BB}"/>
              </a:ext>
            </a:extLst>
          </p:cNvPr>
          <p:cNvSpPr txBox="1"/>
          <p:nvPr/>
        </p:nvSpPr>
        <p:spPr>
          <a:xfrm>
            <a:off x="7348850" y="4637875"/>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63" name="ZoneTexte 62">
            <a:extLst>
              <a:ext uri="{FF2B5EF4-FFF2-40B4-BE49-F238E27FC236}">
                <a16:creationId xmlns:a16="http://schemas.microsoft.com/office/drawing/2014/main" id="{658964F5-F8A6-CCED-B2E8-47786F7419F9}"/>
              </a:ext>
            </a:extLst>
          </p:cNvPr>
          <p:cNvSpPr txBox="1"/>
          <p:nvPr/>
        </p:nvSpPr>
        <p:spPr>
          <a:xfrm>
            <a:off x="8145386" y="4632726"/>
            <a:ext cx="444382" cy="369332"/>
          </a:xfrm>
          <a:prstGeom prst="rect">
            <a:avLst/>
          </a:prstGeom>
          <a:solidFill>
            <a:schemeClr val="bg1"/>
          </a:solidFill>
          <a:ln>
            <a:solidFill>
              <a:schemeClr val="tx1"/>
            </a:solidFill>
          </a:ln>
        </p:spPr>
        <p:txBody>
          <a:bodyPr wrap="square" rtlCol="0">
            <a:spAutoFit/>
          </a:bodyPr>
          <a:lstStyle/>
          <a:p>
            <a:r>
              <a:rPr lang="fr-FR" dirty="0"/>
              <a:t>[4]</a:t>
            </a:r>
          </a:p>
        </p:txBody>
      </p:sp>
      <p:sp>
        <p:nvSpPr>
          <p:cNvPr id="64" name="ZoneTexte 63">
            <a:extLst>
              <a:ext uri="{FF2B5EF4-FFF2-40B4-BE49-F238E27FC236}">
                <a16:creationId xmlns:a16="http://schemas.microsoft.com/office/drawing/2014/main" id="{33DEA8BD-C66F-48C0-A2C0-F8DDC04811DC}"/>
              </a:ext>
            </a:extLst>
          </p:cNvPr>
          <p:cNvSpPr txBox="1"/>
          <p:nvPr/>
        </p:nvSpPr>
        <p:spPr>
          <a:xfrm>
            <a:off x="9073150" y="2530387"/>
            <a:ext cx="444382" cy="369332"/>
          </a:xfrm>
          <a:prstGeom prst="rect">
            <a:avLst/>
          </a:prstGeom>
          <a:solidFill>
            <a:schemeClr val="bg1"/>
          </a:solidFill>
          <a:ln>
            <a:solidFill>
              <a:schemeClr val="tx1"/>
            </a:solidFill>
          </a:ln>
        </p:spPr>
        <p:txBody>
          <a:bodyPr wrap="square" rtlCol="0">
            <a:spAutoFit/>
          </a:bodyPr>
          <a:lstStyle/>
          <a:p>
            <a:r>
              <a:rPr lang="fr-FR" dirty="0"/>
              <a:t>[5]</a:t>
            </a:r>
          </a:p>
        </p:txBody>
      </p:sp>
      <p:sp>
        <p:nvSpPr>
          <p:cNvPr id="65" name="ZoneTexte 64">
            <a:extLst>
              <a:ext uri="{FF2B5EF4-FFF2-40B4-BE49-F238E27FC236}">
                <a16:creationId xmlns:a16="http://schemas.microsoft.com/office/drawing/2014/main" id="{515B9273-8F95-827C-74E3-7AD7D694CF99}"/>
              </a:ext>
            </a:extLst>
          </p:cNvPr>
          <p:cNvSpPr txBox="1"/>
          <p:nvPr/>
        </p:nvSpPr>
        <p:spPr>
          <a:xfrm>
            <a:off x="8860928" y="4639519"/>
            <a:ext cx="444382" cy="369332"/>
          </a:xfrm>
          <a:prstGeom prst="rect">
            <a:avLst/>
          </a:prstGeom>
          <a:solidFill>
            <a:schemeClr val="bg1"/>
          </a:solidFill>
          <a:ln>
            <a:solidFill>
              <a:schemeClr val="tx1"/>
            </a:solidFill>
          </a:ln>
        </p:spPr>
        <p:txBody>
          <a:bodyPr wrap="square" rtlCol="0">
            <a:spAutoFit/>
          </a:bodyPr>
          <a:lstStyle/>
          <a:p>
            <a:r>
              <a:rPr lang="fr-FR" dirty="0"/>
              <a:t>[5]</a:t>
            </a:r>
          </a:p>
        </p:txBody>
      </p:sp>
      <p:sp>
        <p:nvSpPr>
          <p:cNvPr id="67" name="Rectangle 66">
            <a:extLst>
              <a:ext uri="{FF2B5EF4-FFF2-40B4-BE49-F238E27FC236}">
                <a16:creationId xmlns:a16="http://schemas.microsoft.com/office/drawing/2014/main" id="{D88BBABA-0856-6C6C-1B41-D3B149387AA3}"/>
              </a:ext>
            </a:extLst>
          </p:cNvPr>
          <p:cNvSpPr/>
          <p:nvPr/>
        </p:nvSpPr>
        <p:spPr>
          <a:xfrm>
            <a:off x="2397193" y="5310475"/>
            <a:ext cx="3036507" cy="5725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9" name="Connecteur droit 68">
            <a:extLst>
              <a:ext uri="{FF2B5EF4-FFF2-40B4-BE49-F238E27FC236}">
                <a16:creationId xmlns:a16="http://schemas.microsoft.com/office/drawing/2014/main" id="{B63A6361-C127-E515-BF95-1ABB82F4AB63}"/>
              </a:ext>
            </a:extLst>
          </p:cNvPr>
          <p:cNvCxnSpPr/>
          <p:nvPr/>
        </p:nvCxnSpPr>
        <p:spPr>
          <a:xfrm>
            <a:off x="4539691" y="5316862"/>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ZoneTexte 70">
            <a:extLst>
              <a:ext uri="{FF2B5EF4-FFF2-40B4-BE49-F238E27FC236}">
                <a16:creationId xmlns:a16="http://schemas.microsoft.com/office/drawing/2014/main" id="{9F45603F-1121-912F-0C46-CD4A38E1CF55}"/>
              </a:ext>
            </a:extLst>
          </p:cNvPr>
          <p:cNvSpPr txBox="1"/>
          <p:nvPr/>
        </p:nvSpPr>
        <p:spPr>
          <a:xfrm>
            <a:off x="4652925" y="5392757"/>
            <a:ext cx="702181" cy="369332"/>
          </a:xfrm>
          <a:prstGeom prst="rect">
            <a:avLst/>
          </a:prstGeom>
          <a:noFill/>
        </p:spPr>
        <p:txBody>
          <a:bodyPr wrap="square" rtlCol="0">
            <a:spAutoFit/>
          </a:bodyPr>
          <a:lstStyle/>
          <a:p>
            <a:r>
              <a:rPr lang="fr-FR" dirty="0"/>
              <a:t>objet</a:t>
            </a:r>
          </a:p>
        </p:txBody>
      </p:sp>
      <p:sp>
        <p:nvSpPr>
          <p:cNvPr id="72" name="ZoneTexte 71">
            <a:extLst>
              <a:ext uri="{FF2B5EF4-FFF2-40B4-BE49-F238E27FC236}">
                <a16:creationId xmlns:a16="http://schemas.microsoft.com/office/drawing/2014/main" id="{1AAD7636-400D-88FC-8EC3-73C4A7F6BC49}"/>
              </a:ext>
            </a:extLst>
          </p:cNvPr>
          <p:cNvSpPr txBox="1"/>
          <p:nvPr/>
        </p:nvSpPr>
        <p:spPr>
          <a:xfrm>
            <a:off x="2397188" y="5392757"/>
            <a:ext cx="452927" cy="369332"/>
          </a:xfrm>
          <a:prstGeom prst="rect">
            <a:avLst/>
          </a:prstGeom>
          <a:noFill/>
        </p:spPr>
        <p:txBody>
          <a:bodyPr wrap="square" rtlCol="0">
            <a:spAutoFit/>
          </a:bodyPr>
          <a:lstStyle/>
          <a:p>
            <a:r>
              <a:rPr lang="fr-FR" dirty="0"/>
              <a:t>12</a:t>
            </a:r>
          </a:p>
        </p:txBody>
      </p:sp>
      <p:sp>
        <p:nvSpPr>
          <p:cNvPr id="73" name="ZoneTexte 72">
            <a:extLst>
              <a:ext uri="{FF2B5EF4-FFF2-40B4-BE49-F238E27FC236}">
                <a16:creationId xmlns:a16="http://schemas.microsoft.com/office/drawing/2014/main" id="{13687C79-2D8E-70EE-3028-09B6B837DBC9}"/>
              </a:ext>
            </a:extLst>
          </p:cNvPr>
          <p:cNvSpPr txBox="1"/>
          <p:nvPr/>
        </p:nvSpPr>
        <p:spPr>
          <a:xfrm>
            <a:off x="3748851" y="5405309"/>
            <a:ext cx="793335" cy="369332"/>
          </a:xfrm>
          <a:prstGeom prst="rect">
            <a:avLst/>
          </a:prstGeom>
          <a:noFill/>
        </p:spPr>
        <p:txBody>
          <a:bodyPr wrap="square" rtlCol="0">
            <a:spAutoFit/>
          </a:bodyPr>
          <a:lstStyle/>
          <a:p>
            <a:r>
              <a:rPr lang="fr-FR" dirty="0"/>
              <a:t>0,456</a:t>
            </a:r>
          </a:p>
        </p:txBody>
      </p:sp>
      <p:sp>
        <p:nvSpPr>
          <p:cNvPr id="74" name="ZoneTexte 73">
            <a:extLst>
              <a:ext uri="{FF2B5EF4-FFF2-40B4-BE49-F238E27FC236}">
                <a16:creationId xmlns:a16="http://schemas.microsoft.com/office/drawing/2014/main" id="{4954F0AA-A1AF-2570-B6F3-2978E9092BE8}"/>
              </a:ext>
            </a:extLst>
          </p:cNvPr>
          <p:cNvSpPr txBox="1"/>
          <p:nvPr/>
        </p:nvSpPr>
        <p:spPr>
          <a:xfrm>
            <a:off x="2821628" y="5392757"/>
            <a:ext cx="922946" cy="369332"/>
          </a:xfrm>
          <a:prstGeom prst="rect">
            <a:avLst/>
          </a:prstGeom>
          <a:noFill/>
        </p:spPr>
        <p:txBody>
          <a:bodyPr wrap="square" rtlCol="0">
            <a:spAutoFit/>
          </a:bodyPr>
          <a:lstStyle/>
          <a:p>
            <a:r>
              <a:rPr lang="fr-FR" dirty="0"/>
              <a:t>‘chaine’</a:t>
            </a:r>
          </a:p>
        </p:txBody>
      </p:sp>
      <p:cxnSp>
        <p:nvCxnSpPr>
          <p:cNvPr id="75" name="Connecteur droit 74">
            <a:extLst>
              <a:ext uri="{FF2B5EF4-FFF2-40B4-BE49-F238E27FC236}">
                <a16:creationId xmlns:a16="http://schemas.microsoft.com/office/drawing/2014/main" id="{99A757D8-CB42-781A-8C79-D89DB7BC746A}"/>
              </a:ext>
            </a:extLst>
          </p:cNvPr>
          <p:cNvCxnSpPr/>
          <p:nvPr/>
        </p:nvCxnSpPr>
        <p:spPr>
          <a:xfrm>
            <a:off x="2833027" y="5310475"/>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8913F345-950D-2280-E653-ACD45FFBDAD9}"/>
              </a:ext>
            </a:extLst>
          </p:cNvPr>
          <p:cNvCxnSpPr/>
          <p:nvPr/>
        </p:nvCxnSpPr>
        <p:spPr>
          <a:xfrm>
            <a:off x="3744574" y="5319021"/>
            <a:ext cx="0" cy="5725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lèche : virage 78">
            <a:extLst>
              <a:ext uri="{FF2B5EF4-FFF2-40B4-BE49-F238E27FC236}">
                <a16:creationId xmlns:a16="http://schemas.microsoft.com/office/drawing/2014/main" id="{8B309EC1-33BF-4637-5623-59D7D14BD3C5}"/>
              </a:ext>
            </a:extLst>
          </p:cNvPr>
          <p:cNvSpPr/>
          <p:nvPr/>
        </p:nvSpPr>
        <p:spPr>
          <a:xfrm flipV="1">
            <a:off x="1312586" y="4054977"/>
            <a:ext cx="1064668" cy="1664160"/>
          </a:xfrm>
          <a:prstGeom prst="bentArrow">
            <a:avLst>
              <a:gd name="adj1" fmla="val 7198"/>
              <a:gd name="adj2" fmla="val 12389"/>
              <a:gd name="adj3" fmla="val 32643"/>
              <a:gd name="adj4" fmla="val 67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0" name="ZoneTexte 79">
            <a:extLst>
              <a:ext uri="{FF2B5EF4-FFF2-40B4-BE49-F238E27FC236}">
                <a16:creationId xmlns:a16="http://schemas.microsoft.com/office/drawing/2014/main" id="{2E46809D-C982-9F1D-0B8C-B60D0263E660}"/>
              </a:ext>
            </a:extLst>
          </p:cNvPr>
          <p:cNvSpPr txBox="1"/>
          <p:nvPr/>
        </p:nvSpPr>
        <p:spPr>
          <a:xfrm>
            <a:off x="2404137" y="5985624"/>
            <a:ext cx="444382" cy="369332"/>
          </a:xfrm>
          <a:prstGeom prst="rect">
            <a:avLst/>
          </a:prstGeom>
          <a:solidFill>
            <a:schemeClr val="bg1"/>
          </a:solidFill>
          <a:ln>
            <a:solidFill>
              <a:schemeClr val="tx1"/>
            </a:solidFill>
          </a:ln>
        </p:spPr>
        <p:txBody>
          <a:bodyPr wrap="square" rtlCol="0">
            <a:spAutoFit/>
          </a:bodyPr>
          <a:lstStyle/>
          <a:p>
            <a:r>
              <a:rPr lang="fr-FR" dirty="0"/>
              <a:t>[0]</a:t>
            </a:r>
          </a:p>
        </p:txBody>
      </p:sp>
      <p:sp>
        <p:nvSpPr>
          <p:cNvPr id="81" name="ZoneTexte 80">
            <a:extLst>
              <a:ext uri="{FF2B5EF4-FFF2-40B4-BE49-F238E27FC236}">
                <a16:creationId xmlns:a16="http://schemas.microsoft.com/office/drawing/2014/main" id="{A4F88B55-758F-1121-04D9-41D06DE5F2D3}"/>
              </a:ext>
            </a:extLst>
          </p:cNvPr>
          <p:cNvSpPr txBox="1"/>
          <p:nvPr/>
        </p:nvSpPr>
        <p:spPr>
          <a:xfrm>
            <a:off x="3111659" y="5985624"/>
            <a:ext cx="444382" cy="369332"/>
          </a:xfrm>
          <a:prstGeom prst="rect">
            <a:avLst/>
          </a:prstGeom>
          <a:solidFill>
            <a:schemeClr val="bg1"/>
          </a:solidFill>
          <a:ln>
            <a:solidFill>
              <a:schemeClr val="tx1"/>
            </a:solidFill>
          </a:ln>
        </p:spPr>
        <p:txBody>
          <a:bodyPr wrap="square" rtlCol="0">
            <a:spAutoFit/>
          </a:bodyPr>
          <a:lstStyle/>
          <a:p>
            <a:r>
              <a:rPr lang="fr-FR" dirty="0"/>
              <a:t>[1]</a:t>
            </a:r>
          </a:p>
        </p:txBody>
      </p:sp>
      <p:sp>
        <p:nvSpPr>
          <p:cNvPr id="82" name="ZoneTexte 81">
            <a:extLst>
              <a:ext uri="{FF2B5EF4-FFF2-40B4-BE49-F238E27FC236}">
                <a16:creationId xmlns:a16="http://schemas.microsoft.com/office/drawing/2014/main" id="{502BB367-BD16-24DF-9F38-A5490672A9D8}"/>
              </a:ext>
            </a:extLst>
          </p:cNvPr>
          <p:cNvSpPr txBox="1"/>
          <p:nvPr/>
        </p:nvSpPr>
        <p:spPr>
          <a:xfrm>
            <a:off x="3922084" y="5993513"/>
            <a:ext cx="444382" cy="369332"/>
          </a:xfrm>
          <a:prstGeom prst="rect">
            <a:avLst/>
          </a:prstGeom>
          <a:solidFill>
            <a:schemeClr val="bg1"/>
          </a:solidFill>
          <a:ln>
            <a:solidFill>
              <a:schemeClr val="tx1"/>
            </a:solidFill>
          </a:ln>
        </p:spPr>
        <p:txBody>
          <a:bodyPr wrap="square" rtlCol="0">
            <a:spAutoFit/>
          </a:bodyPr>
          <a:lstStyle/>
          <a:p>
            <a:r>
              <a:rPr lang="fr-FR" dirty="0"/>
              <a:t>[2]</a:t>
            </a:r>
          </a:p>
        </p:txBody>
      </p:sp>
      <p:sp>
        <p:nvSpPr>
          <p:cNvPr id="83" name="ZoneTexte 82">
            <a:extLst>
              <a:ext uri="{FF2B5EF4-FFF2-40B4-BE49-F238E27FC236}">
                <a16:creationId xmlns:a16="http://schemas.microsoft.com/office/drawing/2014/main" id="{662C99B9-77DC-EA97-AB7D-6B6BCB08F5C5}"/>
              </a:ext>
            </a:extLst>
          </p:cNvPr>
          <p:cNvSpPr txBox="1"/>
          <p:nvPr/>
        </p:nvSpPr>
        <p:spPr>
          <a:xfrm>
            <a:off x="4748181" y="5998662"/>
            <a:ext cx="444382" cy="369332"/>
          </a:xfrm>
          <a:prstGeom prst="rect">
            <a:avLst/>
          </a:prstGeom>
          <a:solidFill>
            <a:schemeClr val="bg1"/>
          </a:solidFill>
          <a:ln>
            <a:solidFill>
              <a:schemeClr val="tx1"/>
            </a:solidFill>
          </a:ln>
        </p:spPr>
        <p:txBody>
          <a:bodyPr wrap="square" rtlCol="0">
            <a:spAutoFit/>
          </a:bodyPr>
          <a:lstStyle/>
          <a:p>
            <a:r>
              <a:rPr lang="fr-FR" dirty="0"/>
              <a:t>[3]</a:t>
            </a:r>
          </a:p>
        </p:txBody>
      </p:sp>
      <p:sp>
        <p:nvSpPr>
          <p:cNvPr id="86" name="ZoneTexte 85">
            <a:extLst>
              <a:ext uri="{FF2B5EF4-FFF2-40B4-BE49-F238E27FC236}">
                <a16:creationId xmlns:a16="http://schemas.microsoft.com/office/drawing/2014/main" id="{1A24D773-86D2-B2BC-FAB1-2F88FD06974D}"/>
              </a:ext>
            </a:extLst>
          </p:cNvPr>
          <p:cNvSpPr txBox="1"/>
          <p:nvPr/>
        </p:nvSpPr>
        <p:spPr>
          <a:xfrm>
            <a:off x="1549476" y="4880043"/>
            <a:ext cx="837745" cy="369332"/>
          </a:xfrm>
          <a:prstGeom prst="rect">
            <a:avLst/>
          </a:prstGeom>
          <a:noFill/>
        </p:spPr>
        <p:txBody>
          <a:bodyPr wrap="square" rtlCol="0">
            <a:spAutoFit/>
          </a:bodyPr>
          <a:lstStyle/>
          <a:p>
            <a:r>
              <a:rPr lang="fr-FR" dirty="0"/>
              <a:t>pop(0)</a:t>
            </a:r>
          </a:p>
        </p:txBody>
      </p:sp>
      <p:sp>
        <p:nvSpPr>
          <p:cNvPr id="87" name="Rectangle 86">
            <a:extLst>
              <a:ext uri="{FF2B5EF4-FFF2-40B4-BE49-F238E27FC236}">
                <a16:creationId xmlns:a16="http://schemas.microsoft.com/office/drawing/2014/main" id="{02310D4E-5160-F038-CFD8-CDBD085CC767}"/>
              </a:ext>
            </a:extLst>
          </p:cNvPr>
          <p:cNvSpPr/>
          <p:nvPr/>
        </p:nvSpPr>
        <p:spPr>
          <a:xfrm>
            <a:off x="8950288" y="1898911"/>
            <a:ext cx="679752" cy="5380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538B944-B380-8C17-D708-010D0645B7CA}"/>
              </a:ext>
            </a:extLst>
          </p:cNvPr>
          <p:cNvSpPr txBox="1"/>
          <p:nvPr/>
        </p:nvSpPr>
        <p:spPr>
          <a:xfrm>
            <a:off x="9053016" y="1974562"/>
            <a:ext cx="452926" cy="369332"/>
          </a:xfrm>
          <a:prstGeom prst="rect">
            <a:avLst/>
          </a:prstGeom>
          <a:noFill/>
        </p:spPr>
        <p:txBody>
          <a:bodyPr wrap="square" rtlCol="0">
            <a:spAutoFit/>
          </a:bodyPr>
          <a:lstStyle/>
          <a:p>
            <a:r>
              <a:rPr lang="fr-FR" dirty="0"/>
              <a:t>52</a:t>
            </a:r>
          </a:p>
        </p:txBody>
      </p:sp>
      <p:sp>
        <p:nvSpPr>
          <p:cNvPr id="88" name="Rectangle 87">
            <a:extLst>
              <a:ext uri="{FF2B5EF4-FFF2-40B4-BE49-F238E27FC236}">
                <a16:creationId xmlns:a16="http://schemas.microsoft.com/office/drawing/2014/main" id="{A9139BC6-6A9E-1B22-7C87-1E706FF327F7}"/>
              </a:ext>
            </a:extLst>
          </p:cNvPr>
          <p:cNvSpPr/>
          <p:nvPr/>
        </p:nvSpPr>
        <p:spPr>
          <a:xfrm>
            <a:off x="7152121" y="3969205"/>
            <a:ext cx="623838" cy="53809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9" name="ZoneTexte 88">
            <a:extLst>
              <a:ext uri="{FF2B5EF4-FFF2-40B4-BE49-F238E27FC236}">
                <a16:creationId xmlns:a16="http://schemas.microsoft.com/office/drawing/2014/main" id="{C6FB87EA-D234-0B2A-AE02-88D375A3E9AD}"/>
              </a:ext>
            </a:extLst>
          </p:cNvPr>
          <p:cNvSpPr txBox="1"/>
          <p:nvPr/>
        </p:nvSpPr>
        <p:spPr>
          <a:xfrm>
            <a:off x="7237751" y="4053402"/>
            <a:ext cx="437653" cy="369332"/>
          </a:xfrm>
          <a:prstGeom prst="rect">
            <a:avLst/>
          </a:prstGeom>
          <a:noFill/>
        </p:spPr>
        <p:txBody>
          <a:bodyPr wrap="square" rtlCol="0">
            <a:spAutoFit/>
          </a:bodyPr>
          <a:lstStyle/>
          <a:p>
            <a:r>
              <a:rPr lang="fr-FR" dirty="0"/>
              <a:t>52</a:t>
            </a:r>
          </a:p>
        </p:txBody>
      </p:sp>
    </p:spTree>
    <p:extLst>
      <p:ext uri="{BB962C8B-B14F-4D97-AF65-F5344CB8AC3E}">
        <p14:creationId xmlns:p14="http://schemas.microsoft.com/office/powerpoint/2010/main" val="431233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méthodes d’une </a:t>
            </a:r>
            <a:r>
              <a:rPr lang="fr-FR" dirty="0" err="1"/>
              <a:t>list</a:t>
            </a:r>
            <a:r>
              <a:rPr lang="fr-FR" dirty="0"/>
              <a:t> sont les suivantes:</a:t>
            </a:r>
          </a:p>
          <a:p>
            <a:pPr marL="0" indent="0">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append</a:t>
            </a:r>
            <a:r>
              <a:rPr lang="fr-FR" sz="1800" b="0" i="0" u="none" strike="noStrike" baseline="0" dirty="0">
                <a:solidFill>
                  <a:srgbClr val="000000"/>
                </a:solidFill>
                <a:latin typeface="ArialNarrow"/>
              </a:rPr>
              <a:t>(x) 	Ajout d’un élément.</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insert</a:t>
            </a:r>
            <a:r>
              <a:rPr lang="fr-FR" sz="1800" b="0" i="0" u="none" strike="noStrike" baseline="0" dirty="0">
                <a:solidFill>
                  <a:srgbClr val="000000"/>
                </a:solidFill>
                <a:latin typeface="ArialNarrow"/>
              </a:rPr>
              <a:t>(i, x) 	Insertion d’un élément x avant l'élément i.</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extend</a:t>
            </a:r>
            <a:r>
              <a:rPr lang="fr-FR" sz="1800" b="0" i="0" u="none" strike="noStrike" baseline="0" dirty="0">
                <a:solidFill>
                  <a:srgbClr val="000000"/>
                </a:solidFill>
                <a:latin typeface="ArialNarrow"/>
              </a:rPr>
              <a:t>(lst2) 	Ajout d’une liste.</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remove</a:t>
            </a:r>
            <a:r>
              <a:rPr lang="fr-FR" sz="1800" b="0" i="0" u="none" strike="noStrike" baseline="0" dirty="0">
                <a:solidFill>
                  <a:srgbClr val="000000"/>
                </a:solidFill>
                <a:latin typeface="ArialNarrow"/>
              </a:rPr>
              <a:t>(x) 	Supprime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pop</a:t>
            </a:r>
            <a:r>
              <a:rPr lang="fr-FR" sz="1800" b="0" i="0" u="none" strike="noStrike" baseline="0" dirty="0">
                <a:solidFill>
                  <a:srgbClr val="000000"/>
                </a:solidFill>
                <a:latin typeface="ArialNarrow"/>
              </a:rPr>
              <a:t>(i) 	Renvoie le </a:t>
            </a:r>
            <a:r>
              <a:rPr lang="fr-FR" sz="1800" b="0" i="0" u="none" strike="noStrike" baseline="0" dirty="0" err="1">
                <a:solidFill>
                  <a:srgbClr val="000000"/>
                </a:solidFill>
                <a:latin typeface="ArialNarrow"/>
              </a:rPr>
              <a:t>ième</a:t>
            </a:r>
            <a:r>
              <a:rPr lang="fr-FR" sz="1800" b="0" i="0" u="none" strike="noStrike" baseline="0" dirty="0">
                <a:solidFill>
                  <a:srgbClr val="000000"/>
                </a:solidFill>
                <a:latin typeface="ArialNarrow"/>
              </a:rPr>
              <a:t> élément, par défaut le dernier. L’élément est supprimé de la liste.</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index</a:t>
            </a:r>
            <a:r>
              <a:rPr lang="fr-FR" sz="1800" b="0" i="0" u="none" strike="noStrike" baseline="0" dirty="0">
                <a:solidFill>
                  <a:srgbClr val="000000"/>
                </a:solidFill>
                <a:latin typeface="ArialNarrow"/>
              </a:rPr>
              <a:t>(x) 	Renvoie l’index de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count</a:t>
            </a:r>
            <a:r>
              <a:rPr lang="fr-FR" sz="1800" b="0" i="0" u="none" strike="noStrike" baseline="0" dirty="0">
                <a:solidFill>
                  <a:srgbClr val="000000"/>
                </a:solidFill>
                <a:latin typeface="ArialNarrow"/>
              </a:rPr>
              <a:t>(x) 	Renvoie le nombre d’occurrence de l’élément x.</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sort</a:t>
            </a:r>
            <a:r>
              <a:rPr lang="fr-FR" sz="1800" b="0" i="0" u="none" strike="noStrike" baseline="0" dirty="0">
                <a:solidFill>
                  <a:srgbClr val="000000"/>
                </a:solidFill>
                <a:latin typeface="ArialNarrow"/>
              </a:rPr>
              <a:t>() 	Trie la liste (ne renvoie rien).</a:t>
            </a:r>
          </a:p>
          <a:p>
            <a:pPr marL="0" indent="0" algn="l">
              <a:buNone/>
            </a:pPr>
            <a:r>
              <a:rPr lang="fr-FR" sz="1800" b="0" i="0" u="none" strike="noStrike" baseline="0" dirty="0" err="1">
                <a:solidFill>
                  <a:srgbClr val="000000"/>
                </a:solidFill>
                <a:latin typeface="ArialNarrow"/>
              </a:rPr>
              <a:t>liste.</a:t>
            </a:r>
            <a:r>
              <a:rPr lang="fr-FR" sz="1800" b="1" i="0" u="none" strike="noStrike" baseline="0" dirty="0" err="1">
                <a:solidFill>
                  <a:srgbClr val="000000"/>
                </a:solidFill>
                <a:latin typeface="ArialNarrow"/>
              </a:rPr>
              <a:t>reverse</a:t>
            </a:r>
            <a:r>
              <a:rPr lang="fr-FR" sz="1800" b="0" i="0" u="none" strike="noStrike" baseline="0" dirty="0">
                <a:solidFill>
                  <a:srgbClr val="000000"/>
                </a:solidFill>
                <a:latin typeface="ArialNarrow"/>
              </a:rPr>
              <a:t>() 	Inverse la liste (ne renvoie rien).</a:t>
            </a:r>
            <a:endParaRPr lang="fr-FR" dirty="0"/>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292954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Une fonctionnalité importante des </a:t>
            </a:r>
            <a:r>
              <a:rPr lang="fr-FR" dirty="0" err="1"/>
              <a:t>list</a:t>
            </a:r>
            <a:r>
              <a:rPr lang="fr-FR" dirty="0"/>
              <a:t> est le </a:t>
            </a:r>
            <a:r>
              <a:rPr lang="fr-FR" dirty="0" err="1"/>
              <a:t>slicing</a:t>
            </a:r>
            <a:endParaRPr lang="fr-FR" dirty="0"/>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7602534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a:t>
            </a:r>
            <a:r>
              <a:rPr lang="fr-FR" b="1" dirty="0" err="1"/>
              <a:t>list</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Une fonctionnalité importante des </a:t>
            </a:r>
            <a:r>
              <a:rPr lang="fr-FR" dirty="0" err="1"/>
              <a:t>list</a:t>
            </a:r>
            <a:r>
              <a:rPr lang="fr-FR" dirty="0"/>
              <a:t> est le </a:t>
            </a:r>
            <a:r>
              <a:rPr lang="fr-FR" dirty="0" err="1"/>
              <a:t>slicing</a:t>
            </a:r>
            <a:endParaRPr lang="fr-FR" dirty="0"/>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873562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Un tuple est une structure de données similaire à une liste, mais avec une différence principale : les tuples sont immuables, ce qui signifie qu'une fois créés, ils ne peuvent pas être modifiés. </a:t>
            </a:r>
          </a:p>
          <a:p>
            <a:pPr marL="0" indent="0">
              <a:buNone/>
            </a:pPr>
            <a:r>
              <a:rPr lang="fr-FR" dirty="0"/>
              <a:t>Voici quelques-unes de leurs spécificités et fonctionnalités :</a:t>
            </a:r>
          </a:p>
          <a:p>
            <a:r>
              <a:rPr lang="fr-FR" dirty="0"/>
              <a:t>Immutabilité :</a:t>
            </a:r>
          </a:p>
          <a:p>
            <a:pPr lvl="1"/>
            <a:r>
              <a:rPr lang="fr-FR" dirty="0"/>
              <a:t>Contrairement aux listes, les tuples ne peuvent pas être modifiés après leur création. Cela signifie que vous ne pouvez pas ajouter, supprimer ou modifier des éléments individuels dans un tuple. Cependant, vous pouvez créer un nouveau tuple en utilisant des opérations de tuple existantes ou en concaténant des tuples.</a:t>
            </a:r>
          </a:p>
          <a:p>
            <a:r>
              <a:rPr lang="fr-FR" dirty="0"/>
              <a:t>Syntaxe :</a:t>
            </a:r>
          </a:p>
          <a:p>
            <a:pPr lvl="1"/>
            <a:r>
              <a:rPr lang="fr-FR" dirty="0"/>
              <a:t>Les tuples sont définis en utilisant des parenthèses ( ). Les éléments d'un tuple sont séparés par des virgules.</a:t>
            </a:r>
          </a:p>
          <a:p>
            <a:r>
              <a:rPr lang="fr-FR" dirty="0"/>
              <a:t>Indexation et accès aux éléments :</a:t>
            </a:r>
          </a:p>
          <a:p>
            <a:pPr lvl="1"/>
            <a:r>
              <a:rPr lang="fr-FR" dirty="0"/>
              <a:t>Comme les listes, les tuples sont ordonnés et les éléments peuvent être accédés en utilisant leur indice. L'indexation commence à zéro.</a:t>
            </a:r>
          </a:p>
          <a:p>
            <a:r>
              <a:rPr lang="fr-FR" dirty="0"/>
              <a:t>Utilisation des tuples :</a:t>
            </a:r>
          </a:p>
          <a:p>
            <a:pPr lvl="1"/>
            <a:r>
              <a:rPr lang="fr-FR" dirty="0"/>
              <a:t>Les tuples sont souvent utilisés pour stocker des collections d'éléments liés et immuables. Par exemple, vous pouvez utiliser un tuple pour représenter les coordonnées d'un point dans un plan cartésien ou pour stocker les valeurs de retour d'une fonction.</a:t>
            </a:r>
          </a:p>
          <a:p>
            <a:r>
              <a:rPr lang="fr-FR" dirty="0"/>
              <a:t>Comparaison et tri des tuples :</a:t>
            </a:r>
          </a:p>
          <a:p>
            <a:pPr lvl="1"/>
            <a:r>
              <a:rPr lang="fr-FR" dirty="0"/>
              <a:t>Les tuples peuvent être comparés entre eux en utilisant les opérateurs de comparaison (&lt;, &gt;, ==, etc.). L'ordre de comparaison est déterminé par l'ordre des éléments dans le tuple. De plus, les tuples peuvent être triés en utilisant la fonction </a:t>
            </a:r>
            <a:r>
              <a:rPr lang="fr-FR" dirty="0" err="1"/>
              <a:t>sorted</a:t>
            </a:r>
            <a:r>
              <a:rPr lang="fr-FR" dirty="0"/>
              <a:t>().</a:t>
            </a:r>
          </a:p>
          <a:p>
            <a:r>
              <a:rPr lang="fr-FR" dirty="0"/>
              <a:t>Utilisation des méthodes intégrées :</a:t>
            </a:r>
          </a:p>
          <a:p>
            <a:pPr lvl="1"/>
            <a:r>
              <a:rPr lang="fr-FR" dirty="0"/>
              <a:t>Les tuples ont quelques méthodes intégrées telles que count() pour compter le nombre d'occurrences d'un élément et index() pour trouver l'indice d'un élément.</a:t>
            </a:r>
          </a:p>
          <a:p>
            <a:pPr marL="0" indent="0">
              <a:buNone/>
            </a:pPr>
            <a:r>
              <a:rPr lang="fr-FR" dirty="0"/>
              <a:t>Les tuples en Python sont utiles lorsque vous devez stocker des données immuables et ordonnées. Leur immutabilité les rend appropriés pour des situations où les données ne doivent pas être modifiées après leur création.</a:t>
            </a:r>
          </a:p>
        </p:txBody>
      </p:sp>
    </p:spTree>
    <p:extLst>
      <p:ext uri="{BB962C8B-B14F-4D97-AF65-F5344CB8AC3E}">
        <p14:creationId xmlns:p14="http://schemas.microsoft.com/office/powerpoint/2010/main" val="1060693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tuple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0000" lnSpcReduction="20000"/>
          </a:bodyPr>
          <a:lstStyle/>
          <a:p>
            <a:pPr marL="0" indent="0">
              <a:buNone/>
            </a:pPr>
            <a:r>
              <a:rPr lang="fr-FR" dirty="0"/>
              <a:t>Un tuple est une structure de données similaire à une liste, mais avec une différence principale : les tuples sont immuables, ce qui signifie qu'une fois créés, ils ne peuvent pas être modifiés. </a:t>
            </a:r>
          </a:p>
          <a:p>
            <a:pPr marL="0" indent="0">
              <a:buNone/>
            </a:pPr>
            <a:r>
              <a:rPr lang="fr-FR" dirty="0"/>
              <a:t>Voici quelques-unes de leurs spécificités et fonctionnalités :</a:t>
            </a:r>
          </a:p>
          <a:p>
            <a:pPr marL="0" indent="0">
              <a:buNone/>
            </a:pPr>
            <a:r>
              <a:rPr lang="fr-FR" dirty="0"/>
              <a:t>Immutabilité :</a:t>
            </a:r>
          </a:p>
          <a:p>
            <a:pPr marL="0" indent="0">
              <a:buNone/>
            </a:pPr>
            <a:r>
              <a:rPr lang="fr-FR" dirty="0"/>
              <a:t>Contrairement aux listes, les tuples ne peuvent pas être modifiés après leur création. Cela signifie que vous ne pouvez pas ajouter, supprimer ou modifier des éléments individuels dans un tuple. Cependant, vous pouvez créer un nouveau tuple en utilisant des opérations de tuple existantes ou en concaténant des tuples.</a:t>
            </a:r>
          </a:p>
          <a:p>
            <a:pPr marL="0" indent="0">
              <a:buNone/>
            </a:pPr>
            <a:r>
              <a:rPr lang="fr-FR" dirty="0"/>
              <a:t>Syntaxe :</a:t>
            </a:r>
          </a:p>
          <a:p>
            <a:pPr marL="0" indent="0">
              <a:buNone/>
            </a:pPr>
            <a:r>
              <a:rPr lang="fr-FR" dirty="0"/>
              <a:t>Les tuples sont définis en utilisant des parenthèses ( ). Les éléments d'un tuple sont séparés par des virgules.</a:t>
            </a:r>
          </a:p>
          <a:p>
            <a:pPr marL="0" indent="0">
              <a:buNone/>
            </a:pPr>
            <a:r>
              <a:rPr lang="fr-FR" dirty="0"/>
              <a:t>Indexation et accès aux éléments :</a:t>
            </a:r>
          </a:p>
          <a:p>
            <a:pPr marL="0" indent="0">
              <a:buNone/>
            </a:pPr>
            <a:r>
              <a:rPr lang="fr-FR" dirty="0"/>
              <a:t>Comme les listes, les tuples sont ordonnés et les éléments peuvent être accédés en utilisant leur indice. L'indexation commence à zéro.</a:t>
            </a:r>
          </a:p>
          <a:p>
            <a:pPr marL="0" indent="0">
              <a:buNone/>
            </a:pPr>
            <a:r>
              <a:rPr lang="fr-FR" dirty="0"/>
              <a:t>Utilisation des tuples :</a:t>
            </a:r>
          </a:p>
          <a:p>
            <a:pPr marL="0" indent="0">
              <a:buNone/>
            </a:pPr>
            <a:r>
              <a:rPr lang="fr-FR" dirty="0"/>
              <a:t>Les tuples sont souvent utilisés pour stocker des collections d'éléments liés et immuables. Par exemple, vous pouvez utiliser un tuple pour représenter les coordonnées d'un point dans un plan cartésien ou pour stocker les valeurs de retour d'une fonction.</a:t>
            </a:r>
          </a:p>
          <a:p>
            <a:pPr marL="0" indent="0">
              <a:buNone/>
            </a:pPr>
            <a:r>
              <a:rPr lang="fr-FR" dirty="0"/>
              <a:t>Comparaison et tri des tuples :</a:t>
            </a:r>
          </a:p>
          <a:p>
            <a:pPr marL="0" indent="0">
              <a:buNone/>
            </a:pPr>
            <a:r>
              <a:rPr lang="fr-FR" dirty="0"/>
              <a:t>Les tuples peuvent être comparés entre eux en utilisant les opérateurs de comparaison (&lt;, &gt;, ==, etc.). L'ordre de comparaison est déterminé par l'ordre des éléments dans le tuple. De plus, les tuples peuvent être triés en utilisant la fonction </a:t>
            </a:r>
            <a:r>
              <a:rPr lang="fr-FR" dirty="0" err="1"/>
              <a:t>sorted</a:t>
            </a:r>
            <a:r>
              <a:rPr lang="fr-FR" dirty="0"/>
              <a:t>().</a:t>
            </a:r>
          </a:p>
          <a:p>
            <a:pPr marL="0" indent="0">
              <a:buNone/>
            </a:pPr>
            <a:r>
              <a:rPr lang="fr-FR" dirty="0"/>
              <a:t>Utilisation des méthodes intégrées :</a:t>
            </a:r>
          </a:p>
          <a:p>
            <a:pPr marL="0" indent="0">
              <a:buNone/>
            </a:pPr>
            <a:r>
              <a:rPr lang="fr-FR" dirty="0"/>
              <a:t>Les tuples ont quelques méthodes intégrées telles que count() pour compter le nombre d'occurrences d'un élément et index() pour trouver l'indice d'un élément.</a:t>
            </a:r>
          </a:p>
          <a:p>
            <a:pPr marL="0" indent="0">
              <a:buNone/>
            </a:pPr>
            <a:r>
              <a:rPr lang="fr-FR" dirty="0"/>
              <a:t>Les tuples en Python sont utiles lorsque vous devez stocker des données immuables et ordonnées. Leur immutabilité les rend appropriés pour des situations où les données ne doivent pas être modifiées après leur création.</a:t>
            </a:r>
          </a:p>
        </p:txBody>
      </p:sp>
      <p:sp>
        <p:nvSpPr>
          <p:cNvPr id="4" name="Rectangle 3">
            <a:extLst>
              <a:ext uri="{FF2B5EF4-FFF2-40B4-BE49-F238E27FC236}">
                <a16:creationId xmlns:a16="http://schemas.microsoft.com/office/drawing/2014/main" id="{B0A4A16C-8B63-F4BC-D96B-6BABB46D246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4094091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chaînes de caractères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Chaines de caractères</a:t>
            </a:r>
          </a:p>
        </p:txBody>
      </p:sp>
    </p:spTree>
    <p:extLst>
      <p:ext uri="{BB962C8B-B14F-4D97-AF65-F5344CB8AC3E}">
        <p14:creationId xmlns:p14="http://schemas.microsoft.com/office/powerpoint/2010/main" val="3108193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dict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Dictionnaires</a:t>
            </a:r>
          </a:p>
        </p:txBody>
      </p:sp>
    </p:spTree>
    <p:extLst>
      <p:ext uri="{BB962C8B-B14F-4D97-AF65-F5344CB8AC3E}">
        <p14:creationId xmlns:p14="http://schemas.microsoft.com/office/powerpoint/2010/main" val="37250169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Description et utilisation des set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Ensembles</a:t>
            </a:r>
          </a:p>
        </p:txBody>
      </p:sp>
    </p:spTree>
    <p:extLst>
      <p:ext uri="{BB962C8B-B14F-4D97-AF65-F5344CB8AC3E}">
        <p14:creationId xmlns:p14="http://schemas.microsoft.com/office/powerpoint/2010/main" val="144277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L’histoire de Python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Inventé par Guido Van </a:t>
            </a:r>
            <a:r>
              <a:rPr lang="fr-FR" dirty="0" err="1"/>
              <a:t>Rossum</a:t>
            </a:r>
            <a:r>
              <a:rPr lang="fr-FR" dirty="0"/>
              <a:t> en 1989</a:t>
            </a:r>
          </a:p>
          <a:p>
            <a:r>
              <a:rPr lang="fr-FR" dirty="0"/>
              <a:t>Première version en 1991</a:t>
            </a:r>
          </a:p>
          <a:p>
            <a:r>
              <a:rPr lang="fr-FR" dirty="0"/>
              <a:t>Python 2.0 en 2000</a:t>
            </a:r>
          </a:p>
          <a:p>
            <a:pPr marL="0" indent="0">
              <a:buNone/>
            </a:pPr>
            <a:endParaRPr lang="fr-FR" dirty="0"/>
          </a:p>
          <a:p>
            <a:r>
              <a:rPr lang="fr-FR" dirty="0"/>
              <a:t>Python 3.0 en décembre 2008</a:t>
            </a:r>
          </a:p>
          <a:p>
            <a:r>
              <a:rPr lang="fr-FR" dirty="0"/>
              <a:t>Dernière version 3.11.3 en Avril 2023</a:t>
            </a:r>
          </a:p>
          <a:p>
            <a:endParaRPr lang="fr-FR" dirty="0"/>
          </a:p>
        </p:txBody>
      </p:sp>
      <p:sp>
        <p:nvSpPr>
          <p:cNvPr id="4" name="Explosion : 14 points 3">
            <a:extLst>
              <a:ext uri="{FF2B5EF4-FFF2-40B4-BE49-F238E27FC236}">
                <a16:creationId xmlns:a16="http://schemas.microsoft.com/office/drawing/2014/main" id="{BFC5FA79-4C37-3593-817F-CD27E2D20915}"/>
              </a:ext>
            </a:extLst>
          </p:cNvPr>
          <p:cNvSpPr/>
          <p:nvPr/>
        </p:nvSpPr>
        <p:spPr>
          <a:xfrm rot="12065739">
            <a:off x="2256089" y="3294063"/>
            <a:ext cx="1367328" cy="568636"/>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30147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Comment simplifier son algorithme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Les best practices dans l’écriture de code permettent de simplifier un algorithme:</a:t>
            </a:r>
          </a:p>
          <a:p>
            <a:pPr lvl="1"/>
            <a:r>
              <a:rPr lang="fr-FR" dirty="0"/>
              <a:t>KISS (</a:t>
            </a:r>
            <a:r>
              <a:rPr lang="fr-FR" dirty="0" err="1"/>
              <a:t>Keep</a:t>
            </a:r>
            <a:r>
              <a:rPr lang="fr-FR" dirty="0"/>
              <a:t> It Simple </a:t>
            </a:r>
            <a:r>
              <a:rPr lang="fr-FR" dirty="0" err="1"/>
              <a:t>Stupid</a:t>
            </a:r>
            <a:r>
              <a:rPr lang="fr-FR" dirty="0"/>
              <a:t>) – Gardez le code le plus simple possible </a:t>
            </a:r>
          </a:p>
          <a:p>
            <a:pPr lvl="1"/>
            <a:r>
              <a:rPr lang="fr-FR" dirty="0"/>
              <a:t>DRY (Don’t </a:t>
            </a:r>
            <a:r>
              <a:rPr lang="fr-FR" dirty="0" err="1"/>
              <a:t>Repeat</a:t>
            </a:r>
            <a:r>
              <a:rPr lang="fr-FR" dirty="0"/>
              <a:t> </a:t>
            </a:r>
            <a:r>
              <a:rPr lang="fr-FR" dirty="0" err="1"/>
              <a:t>Yourself</a:t>
            </a:r>
            <a:r>
              <a:rPr lang="fr-FR" dirty="0"/>
              <a:t>) - Pas de duplication de code, faites des fonctions</a:t>
            </a:r>
          </a:p>
          <a:p>
            <a:pPr lvl="1"/>
            <a:r>
              <a:rPr lang="fr-FR" dirty="0"/>
              <a:t>YAGNI (You </a:t>
            </a:r>
            <a:r>
              <a:rPr lang="fr-FR" dirty="0" err="1"/>
              <a:t>Ain’t</a:t>
            </a:r>
            <a:r>
              <a:rPr lang="fr-FR" dirty="0"/>
              <a:t> </a:t>
            </a:r>
            <a:r>
              <a:rPr lang="fr-FR" dirty="0" err="1"/>
              <a:t>Gonna</a:t>
            </a:r>
            <a:r>
              <a:rPr lang="fr-FR" dirty="0"/>
              <a:t> Need It) – Ne coder rien dont vous n’avez pas besoin</a:t>
            </a:r>
          </a:p>
          <a:p>
            <a:pPr lvl="1"/>
            <a:r>
              <a:rPr lang="fr-FR" dirty="0"/>
              <a:t>Pas de Magic Value – Ne mettez pas de valeurs en dur</a:t>
            </a:r>
          </a:p>
          <a:p>
            <a:pPr lvl="1"/>
            <a:r>
              <a:rPr lang="fr-FR" dirty="0"/>
              <a:t>SOLID (parlons de Single </a:t>
            </a:r>
            <a:r>
              <a:rPr lang="fr-FR" dirty="0" err="1"/>
              <a:t>Responsability</a:t>
            </a:r>
            <a:r>
              <a:rPr lang="fr-FR" dirty="0"/>
              <a:t> </a:t>
            </a:r>
            <a:r>
              <a:rPr lang="fr-FR" dirty="0" err="1"/>
              <a:t>Principle</a:t>
            </a:r>
            <a:r>
              <a:rPr lang="fr-FR" dirty="0"/>
              <a:t>)</a:t>
            </a:r>
          </a:p>
          <a:p>
            <a:pPr lvl="1"/>
            <a:endParaRPr lang="fr-FR" dirty="0"/>
          </a:p>
          <a:p>
            <a:pPr marL="0" indent="0">
              <a:buNone/>
            </a:pPr>
            <a:r>
              <a:rPr lang="fr-FR" dirty="0"/>
              <a:t>Dans un processus de simplification d’un algorithme, n’oubliez que pour éviter d’introduire des bugs, il vous faudra des tests de non régression (unitaire ou non).</a:t>
            </a:r>
          </a:p>
        </p:txBody>
      </p:sp>
      <p:sp>
        <p:nvSpPr>
          <p:cNvPr id="4" name="Rectangle 3">
            <a:extLst>
              <a:ext uri="{FF2B5EF4-FFF2-40B4-BE49-F238E27FC236}">
                <a16:creationId xmlns:a16="http://schemas.microsoft.com/office/drawing/2014/main" id="{78CC1649-928B-5FEC-4A77-78A8506441AB}"/>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687827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pPr algn="l"/>
            <a:r>
              <a:rPr lang="fr-FR" sz="4400" b="0" i="0" dirty="0">
                <a:solidFill>
                  <a:srgbClr val="1D0000"/>
                </a:solidFill>
                <a:effectLst/>
                <a:latin typeface="Graphik"/>
              </a:rPr>
              <a:t>Atelier : Ecriture en Python d’algorithmes</a:t>
            </a:r>
            <a:br>
              <a:rPr lang="fr-FR" sz="4400" b="0" i="0" dirty="0">
                <a:solidFill>
                  <a:srgbClr val="1D0000"/>
                </a:solidFill>
                <a:effectLst/>
                <a:latin typeface="Graphik"/>
              </a:rPr>
            </a:br>
            <a:r>
              <a:rPr lang="fr-FR" sz="4400" b="0" i="0" dirty="0">
                <a:solidFill>
                  <a:srgbClr val="1D0000"/>
                </a:solidFill>
                <a:effectLst/>
                <a:latin typeface="Graphik"/>
              </a:rPr>
              <a:t>plus étendus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Recherche d’une valeur numérique dans un tableau non trié,</a:t>
            </a:r>
          </a:p>
          <a:p>
            <a:r>
              <a:rPr lang="fr-FR" dirty="0"/>
              <a:t>Recherche d’une valeur numérique dans un tableau trié,</a:t>
            </a:r>
          </a:p>
          <a:p>
            <a:r>
              <a:rPr lang="fr-FR" dirty="0"/>
              <a:t>Tri bulle d’une liste de nombres entiers</a:t>
            </a:r>
          </a:p>
          <a:p>
            <a:endParaRPr lang="fr-FR" dirty="0"/>
          </a:p>
        </p:txBody>
      </p:sp>
    </p:spTree>
    <p:extLst>
      <p:ext uri="{BB962C8B-B14F-4D97-AF65-F5344CB8AC3E}">
        <p14:creationId xmlns:p14="http://schemas.microsoft.com/office/powerpoint/2010/main" val="19353240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282696" cy="5257800"/>
          </a:xfrm>
        </p:spPr>
        <p:txBody>
          <a:bodyPr>
            <a:normAutofit/>
          </a:bodyPr>
          <a:lstStyle/>
          <a:p>
            <a:r>
              <a:rPr lang="fr-FR" dirty="0">
                <a:solidFill>
                  <a:schemeClr val="bg1"/>
                </a:solidFill>
              </a:rPr>
              <a:t>Les calculs (6/7)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données temporelles</a:t>
            </a:r>
          </a:p>
          <a:p>
            <a:pPr algn="l">
              <a:buFont typeface="Arial" panose="020B0604020202020204" pitchFamily="34" charset="0"/>
              <a:buChar char="•"/>
            </a:pPr>
            <a:r>
              <a:rPr lang="fr-FR" sz="2400" b="0" i="0" dirty="0">
                <a:solidFill>
                  <a:srgbClr val="1D0000"/>
                </a:solidFill>
                <a:effectLst/>
                <a:latin typeface="Graphik"/>
              </a:rPr>
              <a:t>Manipulation des entrées et sorties</a:t>
            </a:r>
          </a:p>
          <a:p>
            <a:pPr algn="l">
              <a:buFont typeface="Arial" panose="020B0604020202020204" pitchFamily="34" charset="0"/>
              <a:buChar char="•"/>
            </a:pPr>
            <a:r>
              <a:rPr lang="fr-FR" sz="2400" b="0" i="0" dirty="0">
                <a:solidFill>
                  <a:srgbClr val="1D0000"/>
                </a:solidFill>
                <a:effectLst/>
                <a:latin typeface="Graphik"/>
              </a:rPr>
              <a:t>Les calculs scientifiques</a:t>
            </a:r>
          </a:p>
          <a:p>
            <a:pPr algn="l">
              <a:buFont typeface="Arial" panose="020B0604020202020204" pitchFamily="34" charset="0"/>
              <a:buChar char="•"/>
            </a:pPr>
            <a:r>
              <a:rPr lang="fr-FR" sz="2400" b="0" i="0" dirty="0">
                <a:solidFill>
                  <a:srgbClr val="1D0000"/>
                </a:solidFill>
                <a:effectLst/>
                <a:latin typeface="Graphik"/>
              </a:rPr>
              <a:t>L'essentiel du Python au quotidien</a:t>
            </a:r>
          </a:p>
          <a:p>
            <a:pPr marL="0" indent="0">
              <a:buNone/>
            </a:pPr>
            <a:endParaRPr lang="fr-FR" sz="2400" dirty="0"/>
          </a:p>
        </p:txBody>
      </p:sp>
    </p:spTree>
    <p:extLst>
      <p:ext uri="{BB962C8B-B14F-4D97-AF65-F5344CB8AC3E}">
        <p14:creationId xmlns:p14="http://schemas.microsoft.com/office/powerpoint/2010/main" val="265722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données temporelles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données temporelles sont manipulables au travers de plusieurs packages de la librairie standard:</a:t>
            </a:r>
          </a:p>
          <a:p>
            <a:pPr marL="0" indent="0">
              <a:buNone/>
            </a:pPr>
            <a:endParaRPr lang="fr-FR" dirty="0"/>
          </a:p>
          <a:p>
            <a:pPr marL="0" indent="0">
              <a:buNone/>
            </a:pPr>
            <a:endParaRPr lang="fr-FR" dirty="0"/>
          </a:p>
          <a:p>
            <a:pPr marL="0" indent="0">
              <a:buNone/>
            </a:pPr>
            <a:endParaRPr lang="fr-FR" dirty="0"/>
          </a:p>
          <a:p>
            <a:pPr marL="0" indent="0">
              <a:buNone/>
            </a:pPr>
            <a:r>
              <a:rPr lang="fr-FR" dirty="0" err="1">
                <a:hlinkClick r:id="rId3"/>
              </a:rPr>
              <a:t>datetime</a:t>
            </a:r>
            <a:r>
              <a:rPr lang="fr-FR" dirty="0">
                <a:hlinkClick r:id="rId3"/>
              </a:rPr>
              <a:t> — Types de base pour la date et l'heure</a:t>
            </a:r>
            <a:endParaRPr lang="fr-FR" dirty="0"/>
          </a:p>
          <a:p>
            <a:pPr marL="0" indent="0">
              <a:buNone/>
            </a:pPr>
            <a:r>
              <a:rPr lang="fr-FR" dirty="0" err="1">
                <a:hlinkClick r:id="rId4"/>
              </a:rPr>
              <a:t>zoneinfo</a:t>
            </a:r>
            <a:r>
              <a:rPr lang="fr-FR" dirty="0">
                <a:hlinkClick r:id="rId4"/>
              </a:rPr>
              <a:t> — Prise en charge des fuseaux horaires IANA</a:t>
            </a:r>
            <a:endParaRPr lang="fr-FR" dirty="0"/>
          </a:p>
          <a:p>
            <a:pPr marL="0" indent="0">
              <a:buNone/>
            </a:pPr>
            <a:r>
              <a:rPr lang="fr-FR" dirty="0" err="1">
                <a:hlinkClick r:id="rId5"/>
              </a:rPr>
              <a:t>calendar</a:t>
            </a:r>
            <a:r>
              <a:rPr lang="fr-FR" dirty="0">
                <a:hlinkClick r:id="rId5"/>
              </a:rPr>
              <a:t> — Fonctions calendaires générales</a:t>
            </a:r>
            <a:endParaRPr lang="fr-FR" dirty="0"/>
          </a:p>
          <a:p>
            <a:pPr marL="0" indent="0">
              <a:buNone/>
            </a:pPr>
            <a:endParaRPr lang="fr-FR" dirty="0"/>
          </a:p>
        </p:txBody>
      </p:sp>
      <p:pic>
        <p:nvPicPr>
          <p:cNvPr id="5" name="Image 4">
            <a:extLst>
              <a:ext uri="{FF2B5EF4-FFF2-40B4-BE49-F238E27FC236}">
                <a16:creationId xmlns:a16="http://schemas.microsoft.com/office/drawing/2014/main" id="{1982C36E-9FDE-4DC7-99A3-304483BBB4C3}"/>
              </a:ext>
            </a:extLst>
          </p:cNvPr>
          <p:cNvPicPr>
            <a:picLocks noChangeAspect="1"/>
          </p:cNvPicPr>
          <p:nvPr/>
        </p:nvPicPr>
        <p:blipFill>
          <a:blip r:embed="rId6"/>
          <a:stretch>
            <a:fillRect/>
          </a:stretch>
        </p:blipFill>
        <p:spPr>
          <a:xfrm>
            <a:off x="3881128" y="2966973"/>
            <a:ext cx="4429743" cy="924054"/>
          </a:xfrm>
          <a:prstGeom prst="rect">
            <a:avLst/>
          </a:prstGeom>
        </p:spPr>
      </p:pic>
    </p:spTree>
    <p:extLst>
      <p:ext uri="{BB962C8B-B14F-4D97-AF65-F5344CB8AC3E}">
        <p14:creationId xmlns:p14="http://schemas.microsoft.com/office/powerpoint/2010/main" val="3994273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données temporelles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r>
              <a:rPr lang="fr-FR" dirty="0"/>
              <a:t>Les données temporelles sont souvent utilisées pour représenter </a:t>
            </a:r>
            <a:r>
              <a:rPr lang="fr-FR" b="1" u="sng" dirty="0"/>
              <a:t>des horaires, des durées et des intervalles</a:t>
            </a:r>
            <a:r>
              <a:rPr lang="fr-FR" dirty="0"/>
              <a:t> dans de nombreux domaines, tels que l'analyse des données, la finance, la météo, etc. </a:t>
            </a:r>
          </a:p>
          <a:p>
            <a:r>
              <a:rPr lang="fr-FR" dirty="0"/>
              <a:t>Python offre plusieurs modules et bibliothèques pour </a:t>
            </a:r>
            <a:r>
              <a:rPr lang="fr-FR" b="1" u="sng" dirty="0"/>
              <a:t>faciliter la manipulation des données temporelles.</a:t>
            </a:r>
          </a:p>
        </p:txBody>
      </p:sp>
      <p:pic>
        <p:nvPicPr>
          <p:cNvPr id="5" name="Image 4">
            <a:extLst>
              <a:ext uri="{FF2B5EF4-FFF2-40B4-BE49-F238E27FC236}">
                <a16:creationId xmlns:a16="http://schemas.microsoft.com/office/drawing/2014/main" id="{3FFAE46A-D273-624B-9941-D5C87DAE6989}"/>
              </a:ext>
            </a:extLst>
          </p:cNvPr>
          <p:cNvPicPr>
            <a:picLocks noChangeAspect="1"/>
          </p:cNvPicPr>
          <p:nvPr/>
        </p:nvPicPr>
        <p:blipFill>
          <a:blip r:embed="rId3"/>
          <a:stretch>
            <a:fillRect/>
          </a:stretch>
        </p:blipFill>
        <p:spPr>
          <a:xfrm>
            <a:off x="6096000" y="4832245"/>
            <a:ext cx="2847975" cy="714375"/>
          </a:xfrm>
          <a:prstGeom prst="rect">
            <a:avLst/>
          </a:prstGeom>
        </p:spPr>
      </p:pic>
      <p:sp>
        <p:nvSpPr>
          <p:cNvPr id="6" name="ZoneTexte 5">
            <a:extLst>
              <a:ext uri="{FF2B5EF4-FFF2-40B4-BE49-F238E27FC236}">
                <a16:creationId xmlns:a16="http://schemas.microsoft.com/office/drawing/2014/main" id="{54FBAC1B-6C0D-FFB9-592D-9611BE639101}"/>
              </a:ext>
            </a:extLst>
          </p:cNvPr>
          <p:cNvSpPr txBox="1"/>
          <p:nvPr/>
        </p:nvSpPr>
        <p:spPr>
          <a:xfrm>
            <a:off x="2532404" y="4829096"/>
            <a:ext cx="3563596" cy="646331"/>
          </a:xfrm>
          <a:prstGeom prst="rect">
            <a:avLst/>
          </a:prstGeom>
          <a:noFill/>
        </p:spPr>
        <p:txBody>
          <a:bodyPr wrap="square" rtlCol="0">
            <a:spAutoFit/>
          </a:bodyPr>
          <a:lstStyle/>
          <a:p>
            <a:r>
              <a:rPr lang="fr-FR" dirty="0"/>
              <a:t>Voulez-vous manipuler vous-même des données temporelles?</a:t>
            </a:r>
          </a:p>
        </p:txBody>
      </p:sp>
    </p:spTree>
    <p:extLst>
      <p:ext uri="{BB962C8B-B14F-4D97-AF65-F5344CB8AC3E}">
        <p14:creationId xmlns:p14="http://schemas.microsoft.com/office/powerpoint/2010/main" val="1183256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Module </a:t>
            </a:r>
            <a:r>
              <a:rPr lang="fr-FR" b="1" dirty="0" err="1"/>
              <a:t>datetime</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Le module </a:t>
            </a:r>
            <a:r>
              <a:rPr lang="fr-FR" dirty="0" err="1"/>
              <a:t>datetime</a:t>
            </a:r>
            <a:r>
              <a:rPr lang="fr-FR" dirty="0"/>
              <a:t> fournit des classes pour travailler avec les dates et les heures. Il inclut les classes </a:t>
            </a:r>
            <a:r>
              <a:rPr lang="fr-FR" dirty="0" err="1"/>
              <a:t>datetime</a:t>
            </a:r>
            <a:r>
              <a:rPr lang="fr-FR" dirty="0"/>
              <a:t>, date, time et </a:t>
            </a:r>
            <a:r>
              <a:rPr lang="fr-FR" dirty="0" err="1"/>
              <a:t>timedelta</a:t>
            </a:r>
            <a:r>
              <a:rPr lang="fr-FR" dirty="0"/>
              <a:t>. </a:t>
            </a:r>
          </a:p>
        </p:txBody>
      </p:sp>
      <p:sp>
        <p:nvSpPr>
          <p:cNvPr id="4" name="Rectangle 3">
            <a:extLst>
              <a:ext uri="{FF2B5EF4-FFF2-40B4-BE49-F238E27FC236}">
                <a16:creationId xmlns:a16="http://schemas.microsoft.com/office/drawing/2014/main" id="{4C8736F5-0966-F5D6-DA37-C3BB3492D586}"/>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1929750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Module time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Le module time fournit des fonctions pour travailler avec le temps, en particulier pour la mesure du temps écoulé. </a:t>
            </a:r>
          </a:p>
          <a:p>
            <a:pPr marL="0" indent="0">
              <a:buNone/>
            </a:pPr>
            <a:endParaRPr lang="fr-FR" dirty="0"/>
          </a:p>
          <a:p>
            <a:pPr marL="0" indent="0">
              <a:buNone/>
            </a:pPr>
            <a:endParaRPr lang="fr-FR" dirty="0"/>
          </a:p>
        </p:txBody>
      </p:sp>
      <p:sp>
        <p:nvSpPr>
          <p:cNvPr id="4" name="Rectangle 3">
            <a:extLst>
              <a:ext uri="{FF2B5EF4-FFF2-40B4-BE49-F238E27FC236}">
                <a16:creationId xmlns:a16="http://schemas.microsoft.com/office/drawing/2014/main" id="{F0AE1D68-D044-D655-1AA2-08051E9C7272}"/>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38409242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Bibliothèque </a:t>
            </a:r>
            <a:r>
              <a:rPr lang="fr-FR" b="1" dirty="0" err="1"/>
              <a:t>dateutil</a:t>
            </a:r>
            <a:endParaRPr lang="fr-FR" b="1" dirty="0"/>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La bibliothèque </a:t>
            </a:r>
            <a:r>
              <a:rPr lang="fr-FR" b="1" dirty="0" err="1"/>
              <a:t>dateutil</a:t>
            </a:r>
            <a:r>
              <a:rPr lang="fr-FR" dirty="0"/>
              <a:t> est </a:t>
            </a:r>
            <a:r>
              <a:rPr lang="fr-FR" b="1" dirty="0"/>
              <a:t>une extension du module </a:t>
            </a:r>
            <a:r>
              <a:rPr lang="fr-FR" b="1" dirty="0" err="1"/>
              <a:t>datetime</a:t>
            </a:r>
            <a:r>
              <a:rPr lang="fr-FR" b="1" dirty="0"/>
              <a:t> </a:t>
            </a:r>
            <a:r>
              <a:rPr lang="fr-FR" dirty="0"/>
              <a:t>qui offre des fonctionnalités supplémentaires pour la manipulation des dates et des heures. </a:t>
            </a:r>
          </a:p>
          <a:p>
            <a:pPr marL="0" indent="0">
              <a:buNone/>
            </a:pPr>
            <a:endParaRPr lang="fr-FR" dirty="0"/>
          </a:p>
          <a:p>
            <a:pPr marL="0" indent="0">
              <a:buNone/>
            </a:pPr>
            <a:r>
              <a:rPr lang="fr-FR" dirty="0"/>
              <a:t>Elle est utile pour le </a:t>
            </a:r>
            <a:r>
              <a:rPr lang="fr-FR" dirty="0" err="1"/>
              <a:t>parsing</a:t>
            </a:r>
            <a:r>
              <a:rPr lang="fr-FR" dirty="0"/>
              <a:t> de chaînes de caractères de dates et heures complexes. </a:t>
            </a:r>
          </a:p>
        </p:txBody>
      </p:sp>
      <p:sp>
        <p:nvSpPr>
          <p:cNvPr id="4" name="Rectangle 3">
            <a:extLst>
              <a:ext uri="{FF2B5EF4-FFF2-40B4-BE49-F238E27FC236}">
                <a16:creationId xmlns:a16="http://schemas.microsoft.com/office/drawing/2014/main" id="{72B01748-FABA-5672-CB30-0BDD8ADB2377}"/>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22001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Bibliothèque Pandas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dirty="0"/>
              <a:t>La bibliothèque pandas est largement utilisée pour la manipulation et l'analyse des données, y compris les données temporelles. </a:t>
            </a:r>
          </a:p>
          <a:p>
            <a:pPr marL="0" indent="0">
              <a:buNone/>
            </a:pPr>
            <a:r>
              <a:rPr lang="fr-FR" dirty="0"/>
              <a:t>Elle offre des structures de données performantes, telles que:</a:t>
            </a:r>
          </a:p>
          <a:p>
            <a:r>
              <a:rPr lang="fr-FR" dirty="0"/>
              <a:t>les </a:t>
            </a:r>
            <a:r>
              <a:rPr lang="fr-FR" dirty="0" err="1"/>
              <a:t>Series</a:t>
            </a:r>
            <a:r>
              <a:rPr lang="fr-FR" dirty="0"/>
              <a:t>,</a:t>
            </a:r>
          </a:p>
          <a:p>
            <a:r>
              <a:rPr lang="fr-FR" dirty="0"/>
              <a:t>les </a:t>
            </a:r>
            <a:r>
              <a:rPr lang="fr-FR" dirty="0" err="1"/>
              <a:t>DataFrames</a:t>
            </a:r>
            <a:r>
              <a:rPr lang="fr-FR" dirty="0"/>
              <a:t>, </a:t>
            </a:r>
          </a:p>
          <a:p>
            <a:r>
              <a:rPr lang="fr-FR" dirty="0"/>
              <a:t>ainsi que des fonctionnalités pour :</a:t>
            </a:r>
          </a:p>
          <a:p>
            <a:pPr lvl="1"/>
            <a:r>
              <a:rPr lang="fr-FR" dirty="0"/>
              <a:t>l'indexation temporelle, </a:t>
            </a:r>
          </a:p>
          <a:p>
            <a:pPr lvl="1"/>
            <a:r>
              <a:rPr lang="fr-FR" dirty="0"/>
              <a:t>la manipulation de périodes </a:t>
            </a:r>
          </a:p>
          <a:p>
            <a:pPr lvl="1"/>
            <a:r>
              <a:rPr lang="fr-FR" dirty="0"/>
              <a:t>et l'agrégation des données. </a:t>
            </a:r>
          </a:p>
          <a:p>
            <a:pPr marL="0" indent="0">
              <a:buNone/>
            </a:pPr>
            <a:endParaRPr lang="fr-FR" dirty="0"/>
          </a:p>
        </p:txBody>
      </p:sp>
      <p:sp>
        <p:nvSpPr>
          <p:cNvPr id="4" name="Rectangle 3">
            <a:extLst>
              <a:ext uri="{FF2B5EF4-FFF2-40B4-BE49-F238E27FC236}">
                <a16:creationId xmlns:a16="http://schemas.microsoft.com/office/drawing/2014/main" id="{2FC8410A-9A8D-A822-CFCF-313A89AF264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2975830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Les entrées/sorties (E/S) se réfèrent aux mécanismes permettant à un programme de communiquer avec l'utilisateur ou d'interagir avec des fichiers et d'autres périphériques de stockage. </a:t>
            </a:r>
          </a:p>
          <a:p>
            <a:endParaRPr lang="fr-FR" dirty="0"/>
          </a:p>
          <a:p>
            <a:r>
              <a:rPr lang="fr-FR" b="1" u="sng" dirty="0"/>
              <a:t>Fonctions d'entrée : </a:t>
            </a:r>
            <a:r>
              <a:rPr lang="fr-FR" dirty="0"/>
              <a:t>Python propose plusieurs fonctions permettant de récupérer des données saisies par l'utilisateur. La fonction input() est couramment utilisée pour demander à l'utilisateur de saisir une valeur à partir du clavier.</a:t>
            </a:r>
          </a:p>
        </p:txBody>
      </p:sp>
    </p:spTree>
    <p:extLst>
      <p:ext uri="{BB962C8B-B14F-4D97-AF65-F5344CB8AC3E}">
        <p14:creationId xmlns:p14="http://schemas.microsoft.com/office/powerpoint/2010/main" val="127924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acteurs dans les environnements de développement intégrés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Un environnement de développement intégré est un logiciel qui vous permet:</a:t>
            </a:r>
          </a:p>
          <a:p>
            <a:r>
              <a:rPr lang="fr-FR" dirty="0"/>
              <a:t>d'écrire, modifier et organiser votre code source,</a:t>
            </a:r>
          </a:p>
          <a:p>
            <a:r>
              <a:rPr lang="fr-FR" dirty="0"/>
              <a:t>de faciliter le développement,  au travers de fonctionnalités comme:</a:t>
            </a:r>
          </a:p>
          <a:p>
            <a:pPr lvl="1"/>
            <a:r>
              <a:rPr lang="fr-FR" dirty="0"/>
              <a:t>la coloration syntaxique, </a:t>
            </a:r>
          </a:p>
          <a:p>
            <a:pPr lvl="1"/>
            <a:r>
              <a:rPr lang="fr-FR" dirty="0"/>
              <a:t>l'indentation automatique, </a:t>
            </a:r>
          </a:p>
          <a:p>
            <a:pPr lvl="1"/>
            <a:r>
              <a:rPr lang="fr-FR" dirty="0"/>
              <a:t>la complétion intelligente du code, </a:t>
            </a:r>
          </a:p>
          <a:p>
            <a:pPr lvl="1"/>
            <a:r>
              <a:rPr lang="fr-FR" dirty="0"/>
              <a:t>la navigation dans le code, </a:t>
            </a:r>
          </a:p>
          <a:p>
            <a:pPr lvl="1"/>
            <a:r>
              <a:rPr lang="fr-FR" dirty="0"/>
              <a:t>le débogage, etc. </a:t>
            </a:r>
          </a:p>
          <a:p>
            <a:pPr marL="0" indent="0">
              <a:buNone/>
            </a:pPr>
            <a:r>
              <a:rPr lang="fr-FR" dirty="0"/>
              <a:t>Les éditeurs de code sont essentiels pour les développeurs car ils améliorent l'efficacité et la productivité lors de l'écriture de code.</a:t>
            </a:r>
          </a:p>
        </p:txBody>
      </p:sp>
    </p:spTree>
    <p:extLst>
      <p:ext uri="{BB962C8B-B14F-4D97-AF65-F5344CB8AC3E}">
        <p14:creationId xmlns:p14="http://schemas.microsoft.com/office/powerpoint/2010/main" val="1456044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algn="just"/>
            <a:r>
              <a:rPr lang="fr-FR" b="1" u="sng" dirty="0"/>
              <a:t>Fonctions de sortie : </a:t>
            </a:r>
            <a:r>
              <a:rPr lang="fr-FR" dirty="0"/>
              <a:t>Python propose des fonctions pour afficher des données à l'utilisateur. La fonction </a:t>
            </a:r>
            <a:r>
              <a:rPr lang="fr-FR" dirty="0" err="1"/>
              <a:t>print</a:t>
            </a:r>
            <a:r>
              <a:rPr lang="fr-FR" dirty="0"/>
              <a:t>() est utilisée pour afficher des valeurs à la console.</a:t>
            </a:r>
          </a:p>
          <a:p>
            <a:pPr algn="just"/>
            <a:endParaRPr lang="fr-FR" dirty="0"/>
          </a:p>
          <a:p>
            <a:pPr algn="just"/>
            <a:r>
              <a:rPr lang="fr-FR" b="1" u="sng" dirty="0"/>
              <a:t>Lecture et écriture de fichiers : </a:t>
            </a:r>
            <a:r>
              <a:rPr lang="fr-FR" dirty="0"/>
              <a:t>Python fournit des fonctionnalités pour lire et écrire des données à partir de fichiers. Les fonctions open(), </a:t>
            </a:r>
            <a:r>
              <a:rPr lang="fr-FR" dirty="0" err="1"/>
              <a:t>read</a:t>
            </a:r>
            <a:r>
              <a:rPr lang="fr-FR" dirty="0"/>
              <a:t>(), </a:t>
            </a:r>
            <a:r>
              <a:rPr lang="fr-FR" dirty="0" err="1"/>
              <a:t>write</a:t>
            </a:r>
            <a:r>
              <a:rPr lang="fr-FR" dirty="0"/>
              <a:t>(), close() sont couramment utilisées pour manipuler des fichiers.</a:t>
            </a:r>
          </a:p>
        </p:txBody>
      </p:sp>
    </p:spTree>
    <p:extLst>
      <p:ext uri="{BB962C8B-B14F-4D97-AF65-F5344CB8AC3E}">
        <p14:creationId xmlns:p14="http://schemas.microsoft.com/office/powerpoint/2010/main" val="252762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Manipulation des entrées et sorties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b="1" u="sng" dirty="0"/>
              <a:t>Gestion des erreurs : </a:t>
            </a:r>
            <a:r>
              <a:rPr lang="fr-FR" dirty="0"/>
              <a:t>Lors de l'utilisation des E/S, il est important de gérer les erreurs qui peuvent survenir, par exemple lors de l'ouverture ou de la lecture d'un fichier. Les blocs </a:t>
            </a:r>
            <a:r>
              <a:rPr lang="fr-FR" dirty="0" err="1"/>
              <a:t>try</a:t>
            </a:r>
            <a:r>
              <a:rPr lang="fr-FR" dirty="0"/>
              <a:t> et </a:t>
            </a:r>
            <a:r>
              <a:rPr lang="fr-FR" dirty="0" err="1"/>
              <a:t>except</a:t>
            </a:r>
            <a:r>
              <a:rPr lang="fr-FR" dirty="0"/>
              <a:t> sont utilisés pour capturer et gérer les exceptions.</a:t>
            </a:r>
          </a:p>
        </p:txBody>
      </p:sp>
    </p:spTree>
    <p:extLst>
      <p:ext uri="{BB962C8B-B14F-4D97-AF65-F5344CB8AC3E}">
        <p14:creationId xmlns:p14="http://schemas.microsoft.com/office/powerpoint/2010/main" val="18000216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calculs scientifiques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err="1"/>
              <a:t>NumPy</a:t>
            </a:r>
            <a:r>
              <a:rPr lang="fr-FR" dirty="0"/>
              <a:t> est une bibliothèque fondamentale pour les calculs scientifiques en Python. Elle fournit des structures de données de tableau multidimensionnel (appelées </a:t>
            </a:r>
            <a:r>
              <a:rPr lang="fr-FR" dirty="0" err="1"/>
              <a:t>ndarray</a:t>
            </a:r>
            <a:r>
              <a:rPr lang="fr-FR" dirty="0"/>
              <a:t>) ainsi que des fonctions mathématiques et des opérations de manipulation de tableaux.</a:t>
            </a:r>
          </a:p>
          <a:p>
            <a:endParaRPr lang="fr-FR" dirty="0"/>
          </a:p>
          <a:p>
            <a:r>
              <a:rPr lang="fr-FR" dirty="0" err="1"/>
              <a:t>SciPy</a:t>
            </a:r>
            <a:r>
              <a:rPr lang="fr-FR" dirty="0"/>
              <a:t> est une bibliothèque complémentaire à </a:t>
            </a:r>
            <a:r>
              <a:rPr lang="fr-FR" dirty="0" err="1"/>
              <a:t>NumPy</a:t>
            </a:r>
            <a:r>
              <a:rPr lang="fr-FR" dirty="0"/>
              <a:t> qui offre des fonctionnalités supplémentaires pour les calculs scientifiques. Elle inclut des modules pour l'optimisation, l'algèbre linéaire, l'intégration, l'interpolation, etc.</a:t>
            </a:r>
          </a:p>
        </p:txBody>
      </p:sp>
    </p:spTree>
    <p:extLst>
      <p:ext uri="{BB962C8B-B14F-4D97-AF65-F5344CB8AC3E}">
        <p14:creationId xmlns:p14="http://schemas.microsoft.com/office/powerpoint/2010/main" val="39161566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L’essentiel du Python au quotidien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47500" lnSpcReduction="20000"/>
          </a:bodyPr>
          <a:lstStyle/>
          <a:p>
            <a:pPr marL="0" indent="0">
              <a:buNone/>
            </a:pPr>
            <a:r>
              <a:rPr lang="fr-FR" dirty="0"/>
              <a:t>L'essentiel de Python au quotidien pour les calculs scientifiques :</a:t>
            </a:r>
          </a:p>
          <a:p>
            <a:r>
              <a:rPr lang="fr-FR" b="1" dirty="0" err="1"/>
              <a:t>NumPy</a:t>
            </a:r>
            <a:r>
              <a:rPr lang="fr-FR" dirty="0"/>
              <a:t> : Utilisez la bibliothèque </a:t>
            </a:r>
            <a:r>
              <a:rPr lang="fr-FR" dirty="0" err="1"/>
              <a:t>NumPy</a:t>
            </a:r>
            <a:r>
              <a:rPr lang="fr-FR" dirty="0"/>
              <a:t> pour effectuer des calculs mathématiques avec des tableaux multidimensionnels. </a:t>
            </a:r>
            <a:r>
              <a:rPr lang="fr-FR" dirty="0" err="1"/>
              <a:t>NumPy</a:t>
            </a:r>
            <a:r>
              <a:rPr lang="fr-FR" dirty="0"/>
              <a:t> offre des fonctions mathématiques et des opérations de manipulation de tableaux qui permettent d'effectuer rapidement des calculs vectorisés.</a:t>
            </a:r>
          </a:p>
          <a:p>
            <a:r>
              <a:rPr lang="fr-FR" b="1" dirty="0" err="1"/>
              <a:t>SciPy</a:t>
            </a:r>
            <a:r>
              <a:rPr lang="fr-FR" dirty="0"/>
              <a:t> : La bibliothèque </a:t>
            </a:r>
            <a:r>
              <a:rPr lang="fr-FR" dirty="0" err="1"/>
              <a:t>SciPy</a:t>
            </a:r>
            <a:r>
              <a:rPr lang="fr-FR" dirty="0"/>
              <a:t> est une extension de </a:t>
            </a:r>
            <a:r>
              <a:rPr lang="fr-FR" dirty="0" err="1"/>
              <a:t>NumPy</a:t>
            </a:r>
            <a:r>
              <a:rPr lang="fr-FR" dirty="0"/>
              <a:t> qui fournit des fonctionnalités supplémentaires pour les calculs scientifiques. Utilisez les modules de </a:t>
            </a:r>
            <a:r>
              <a:rPr lang="fr-FR" dirty="0" err="1"/>
              <a:t>SciPy</a:t>
            </a:r>
            <a:r>
              <a:rPr lang="fr-FR" dirty="0"/>
              <a:t> pour l'optimisation, l'intégration, l'interpolation, l'algèbre linéaire, etc.</a:t>
            </a:r>
          </a:p>
          <a:p>
            <a:r>
              <a:rPr lang="fr-FR" b="1" dirty="0"/>
              <a:t>Pandas</a:t>
            </a:r>
            <a:r>
              <a:rPr lang="fr-FR" dirty="0"/>
              <a:t> : Utilisez la bibliothèque Pandas pour la manipulation et l'analyse des données. Pandas offre des structures de données puissantes, telles que les </a:t>
            </a:r>
            <a:r>
              <a:rPr lang="fr-FR" dirty="0" err="1"/>
              <a:t>DataFrames</a:t>
            </a:r>
            <a:r>
              <a:rPr lang="fr-FR" dirty="0"/>
              <a:t>, qui facilitent le traitement des données tabulaires. Elle permet également de charger, filtrer, trier et analyser des ensembles de données de manière efficace.</a:t>
            </a:r>
          </a:p>
          <a:p>
            <a:r>
              <a:rPr lang="fr-FR" b="1" dirty="0" err="1"/>
              <a:t>Matplotlib</a:t>
            </a:r>
            <a:r>
              <a:rPr lang="fr-FR" dirty="0"/>
              <a:t> : Utilisez la bibliothèque </a:t>
            </a:r>
            <a:r>
              <a:rPr lang="fr-FR" dirty="0" err="1"/>
              <a:t>Matplotlib</a:t>
            </a:r>
            <a:r>
              <a:rPr lang="fr-FR" dirty="0"/>
              <a:t> pour la visualisation des données. </a:t>
            </a:r>
            <a:r>
              <a:rPr lang="fr-FR" dirty="0" err="1"/>
              <a:t>Matplotlib</a:t>
            </a:r>
            <a:r>
              <a:rPr lang="fr-FR" dirty="0"/>
              <a:t> offre une grande variété de graphiques et de graphiques pour représenter vos données de manière claire et informative. Il permet également de personnaliser les graphiques avec des titres, des légendes, des axes, etc.</a:t>
            </a:r>
          </a:p>
          <a:p>
            <a:r>
              <a:rPr lang="fr-FR" b="1" dirty="0" err="1"/>
              <a:t>Jupyter</a:t>
            </a:r>
            <a:r>
              <a:rPr lang="fr-FR" b="1" dirty="0"/>
              <a:t> Notebook </a:t>
            </a:r>
            <a:r>
              <a:rPr lang="fr-FR" dirty="0"/>
              <a:t>: Utilisez les notebooks </a:t>
            </a:r>
            <a:r>
              <a:rPr lang="fr-FR" dirty="0" err="1"/>
              <a:t>Jupyter</a:t>
            </a:r>
            <a:r>
              <a:rPr lang="fr-FR" dirty="0"/>
              <a:t> pour créer des documents interactifs contenant du code Python, des visualisations et des explications. Les notebooks </a:t>
            </a:r>
            <a:r>
              <a:rPr lang="fr-FR" dirty="0" err="1"/>
              <a:t>Jupyter</a:t>
            </a:r>
            <a:r>
              <a:rPr lang="fr-FR" dirty="0"/>
              <a:t> vous permettent d'exécuter du code par cellule, ce qui facilite l'expérimentation, la visualisation des résultats intermédiaires et la documentation de vos analyses.</a:t>
            </a:r>
          </a:p>
          <a:p>
            <a:r>
              <a:rPr lang="fr-FR" b="1" dirty="0" err="1"/>
              <a:t>Virtualenv</a:t>
            </a:r>
            <a:r>
              <a:rPr lang="fr-FR" b="1" dirty="0"/>
              <a:t>/</a:t>
            </a:r>
            <a:r>
              <a:rPr lang="fr-FR" b="1" dirty="0" err="1"/>
              <a:t>Conda</a:t>
            </a:r>
            <a:r>
              <a:rPr lang="fr-FR" b="1" dirty="0"/>
              <a:t> </a:t>
            </a:r>
            <a:r>
              <a:rPr lang="fr-FR" dirty="0"/>
              <a:t>: Utilisez des environnements virtuels tels que </a:t>
            </a:r>
            <a:r>
              <a:rPr lang="fr-FR" dirty="0" err="1"/>
              <a:t>Virtualenv</a:t>
            </a:r>
            <a:r>
              <a:rPr lang="fr-FR" dirty="0"/>
              <a:t> ou </a:t>
            </a:r>
            <a:r>
              <a:rPr lang="fr-FR" dirty="0" err="1"/>
              <a:t>Conda</a:t>
            </a:r>
            <a:r>
              <a:rPr lang="fr-FR" dirty="0"/>
              <a:t> pour gérer les dépendances de vos projets. Les environnements virtuels vous permettent de créer des environnements Python isolés pour chaque projet, ce qui facilite la gestion des packages et évite les conflits entre les versions.</a:t>
            </a:r>
          </a:p>
          <a:p>
            <a:r>
              <a:rPr lang="fr-FR" b="1" dirty="0"/>
              <a:t>Documentation et communauté </a:t>
            </a:r>
            <a:r>
              <a:rPr lang="fr-FR" dirty="0"/>
              <a:t>: Python dispose d'une documentation complète et d'une communauté active. Utilisez la documentation officielle de Python, ainsi que des ressources en ligne telles que des forums et des tutoriels, pour approfondir vos connaissances et résoudre les problèmes rencontrés.</a:t>
            </a:r>
          </a:p>
          <a:p>
            <a:r>
              <a:rPr lang="fr-FR" dirty="0"/>
              <a:t>Il est important de se familiariser avec ces outils et de pratiquer régulièrement pour devenir à l'aise avec Python dans le contexte des calculs scientifiques. Avec ces connaissances de base, vous serez en mesure de résoudre des problèmes mathématiques complexes, d'analyser des données scientifiques et de visualiser les résultats de manière efficace.</a:t>
            </a:r>
          </a:p>
        </p:txBody>
      </p:sp>
    </p:spTree>
    <p:extLst>
      <p:ext uri="{BB962C8B-B14F-4D97-AF65-F5344CB8AC3E}">
        <p14:creationId xmlns:p14="http://schemas.microsoft.com/office/powerpoint/2010/main" val="737779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4000"/>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a:xfrm>
            <a:off x="804672" y="640080"/>
            <a:ext cx="3746274" cy="5257800"/>
          </a:xfrm>
        </p:spPr>
        <p:txBody>
          <a:bodyPr>
            <a:normAutofit/>
          </a:bodyPr>
          <a:lstStyle/>
          <a:p>
            <a:r>
              <a:rPr lang="fr-FR" dirty="0">
                <a:solidFill>
                  <a:schemeClr val="bg1"/>
                </a:solidFill>
              </a:rPr>
              <a:t>Les bases de la programmation objet (7/7)</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a:xfrm>
            <a:off x="5358384" y="640081"/>
            <a:ext cx="6024654" cy="5257800"/>
          </a:xfrm>
        </p:spPr>
        <p:txBody>
          <a:bodyPr anchor="t">
            <a:normAutofit/>
          </a:bodyPr>
          <a:lstStyle/>
          <a:p>
            <a:pPr algn="l">
              <a:buFont typeface="Arial" panose="020B0604020202020204" pitchFamily="34" charset="0"/>
              <a:buChar char="•"/>
            </a:pPr>
            <a:endParaRPr lang="fr-FR" sz="2400" b="0" i="0" dirty="0">
              <a:solidFill>
                <a:srgbClr val="1D0000"/>
              </a:solidFill>
              <a:effectLst/>
              <a:latin typeface="Graphik"/>
            </a:endParaRPr>
          </a:p>
          <a:p>
            <a:pPr algn="l">
              <a:buFont typeface="Arial" panose="020B0604020202020204" pitchFamily="34" charset="0"/>
              <a:buChar char="•"/>
            </a:pPr>
            <a:endParaRPr lang="fr-FR" sz="2400" dirty="0">
              <a:solidFill>
                <a:srgbClr val="1D0000"/>
              </a:solidFill>
              <a:latin typeface="Graphik"/>
            </a:endParaRPr>
          </a:p>
          <a:p>
            <a:pPr algn="l">
              <a:buFont typeface="Arial" panose="020B0604020202020204" pitchFamily="34" charset="0"/>
              <a:buChar char="•"/>
            </a:pPr>
            <a:r>
              <a:rPr lang="fr-FR" sz="2400" b="0" i="0" dirty="0">
                <a:solidFill>
                  <a:srgbClr val="1D0000"/>
                </a:solidFill>
                <a:effectLst/>
                <a:latin typeface="Graphik"/>
              </a:rPr>
              <a:t>Les apports de l'objet</a:t>
            </a:r>
          </a:p>
          <a:p>
            <a:pPr algn="l">
              <a:buFont typeface="Arial" panose="020B0604020202020204" pitchFamily="34" charset="0"/>
              <a:buChar char="•"/>
            </a:pPr>
            <a:r>
              <a:rPr lang="fr-FR" sz="2400" b="0" i="0" dirty="0">
                <a:solidFill>
                  <a:srgbClr val="1D0000"/>
                </a:solidFill>
                <a:effectLst/>
                <a:latin typeface="Graphik"/>
              </a:rPr>
              <a:t>Objets et classes</a:t>
            </a:r>
          </a:p>
          <a:p>
            <a:pPr algn="l">
              <a:buFont typeface="Arial" panose="020B0604020202020204" pitchFamily="34" charset="0"/>
              <a:buChar char="•"/>
            </a:pPr>
            <a:r>
              <a:rPr lang="fr-FR" sz="2400" b="0" i="0" dirty="0">
                <a:solidFill>
                  <a:srgbClr val="1D0000"/>
                </a:solidFill>
                <a:effectLst/>
                <a:latin typeface="Graphik"/>
              </a:rPr>
              <a:t>Instanciation, destruction, encapsulation, agrégation</a:t>
            </a:r>
          </a:p>
          <a:p>
            <a:pPr algn="l">
              <a:buFont typeface="Arial" panose="020B0604020202020204" pitchFamily="34" charset="0"/>
              <a:buChar char="•"/>
            </a:pPr>
            <a:r>
              <a:rPr lang="fr-FR" sz="2400" b="0" i="0" dirty="0">
                <a:solidFill>
                  <a:srgbClr val="1D0000"/>
                </a:solidFill>
                <a:effectLst/>
                <a:latin typeface="Graphik"/>
              </a:rPr>
              <a:t>Polymorphisme et introspection</a:t>
            </a:r>
          </a:p>
          <a:p>
            <a:pPr algn="l">
              <a:buFont typeface="Arial" panose="020B0604020202020204" pitchFamily="34" charset="0"/>
              <a:buChar char="•"/>
            </a:pPr>
            <a:r>
              <a:rPr lang="fr-FR" sz="2400" b="0" i="0" dirty="0">
                <a:solidFill>
                  <a:srgbClr val="1D0000"/>
                </a:solidFill>
                <a:effectLst/>
                <a:latin typeface="Graphik"/>
              </a:rPr>
              <a:t>Atelier : Conception d'une application et implémentation Objet</a:t>
            </a:r>
          </a:p>
          <a:p>
            <a:pPr marL="0" indent="0">
              <a:buNone/>
            </a:pPr>
            <a:endParaRPr lang="fr-FR" sz="2400" dirty="0"/>
          </a:p>
        </p:txBody>
      </p:sp>
    </p:spTree>
    <p:extLst>
      <p:ext uri="{BB962C8B-B14F-4D97-AF65-F5344CB8AC3E}">
        <p14:creationId xmlns:p14="http://schemas.microsoft.com/office/powerpoint/2010/main" val="496207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Les 3 bénéfices de l’objet sont les suivants:</a:t>
            </a:r>
          </a:p>
          <a:p>
            <a:r>
              <a:rPr lang="fr-FR" b="1" dirty="0"/>
              <a:t>L’encapsulation</a:t>
            </a:r>
            <a:r>
              <a:rPr lang="fr-FR" dirty="0"/>
              <a:t>: </a:t>
            </a:r>
          </a:p>
          <a:p>
            <a:pPr lvl="1"/>
            <a:r>
              <a:rPr lang="fr-FR" dirty="0"/>
              <a:t>regroupement de données qui sont liées ensemble</a:t>
            </a:r>
          </a:p>
          <a:p>
            <a:r>
              <a:rPr lang="fr-FR" b="1" dirty="0"/>
              <a:t>L’abstraction</a:t>
            </a:r>
            <a:r>
              <a:rPr lang="fr-FR" dirty="0"/>
              <a:t>:</a:t>
            </a:r>
          </a:p>
          <a:p>
            <a:pPr lvl="1"/>
            <a:r>
              <a:rPr lang="fr-FR" dirty="0"/>
              <a:t>Création de structures de données qui représentent des entités</a:t>
            </a:r>
          </a:p>
          <a:p>
            <a:r>
              <a:rPr lang="fr-FR" b="1" dirty="0"/>
              <a:t>L’héritage</a:t>
            </a:r>
            <a:r>
              <a:rPr lang="fr-FR" dirty="0"/>
              <a:t>:</a:t>
            </a:r>
          </a:p>
          <a:p>
            <a:pPr lvl="1"/>
            <a:r>
              <a:rPr lang="fr-FR" dirty="0"/>
              <a:t>Réutilisation de code déjà écrit sous forme de spécialisation</a:t>
            </a:r>
          </a:p>
        </p:txBody>
      </p:sp>
    </p:spTree>
    <p:extLst>
      <p:ext uri="{BB962C8B-B14F-4D97-AF65-F5344CB8AC3E}">
        <p14:creationId xmlns:p14="http://schemas.microsoft.com/office/powerpoint/2010/main" val="36594989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encapsulation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L’encapsulation: </a:t>
            </a:r>
          </a:p>
          <a:p>
            <a:pPr lvl="1"/>
            <a:r>
              <a:rPr lang="fr-FR" dirty="0"/>
              <a:t>regroupement de données qui sont liées ensemble</a:t>
            </a:r>
          </a:p>
          <a:p>
            <a:pPr marL="0" indent="0">
              <a:buNone/>
            </a:pPr>
            <a:endParaRPr lang="fr-FR" dirty="0"/>
          </a:p>
          <a:p>
            <a:pPr marL="0" indent="0" algn="just">
              <a:buNone/>
            </a:pPr>
            <a:r>
              <a:rPr lang="fr-FR" dirty="0"/>
              <a:t>L’encapsulation a l’avantage de regrouper des données ensemble plutôt qu’elles soient éparpillées dans le code et qu’il soit difficile de comprendre, faire fonctionner correctement ou faire évoluer le code.</a:t>
            </a:r>
          </a:p>
        </p:txBody>
      </p:sp>
    </p:spTree>
    <p:extLst>
      <p:ext uri="{BB962C8B-B14F-4D97-AF65-F5344CB8AC3E}">
        <p14:creationId xmlns:p14="http://schemas.microsoft.com/office/powerpoint/2010/main" val="41948372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l’abstraction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L’abstraction:</a:t>
            </a:r>
          </a:p>
          <a:p>
            <a:pPr lvl="1"/>
            <a:r>
              <a:rPr lang="fr-FR" dirty="0"/>
              <a:t>Création de structures de données qui représentent des entités</a:t>
            </a:r>
          </a:p>
          <a:p>
            <a:pPr lvl="1"/>
            <a:endParaRPr lang="fr-FR" dirty="0"/>
          </a:p>
          <a:p>
            <a:pPr marL="0" indent="0">
              <a:buNone/>
            </a:pPr>
            <a:r>
              <a:rPr lang="fr-FR" dirty="0"/>
              <a:t>L’abstraction permet de passer du monde des variables: entier, chaines de caractères au monde de la modélisation du problème du programme.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40303185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apports de l’objet: héritage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L’héritage:</a:t>
            </a:r>
          </a:p>
          <a:p>
            <a:pPr lvl="1"/>
            <a:r>
              <a:rPr lang="fr-FR" dirty="0"/>
              <a:t>Réutilisation de code déjà écrit sous forme de spécialisation</a:t>
            </a:r>
          </a:p>
          <a:p>
            <a:pPr lvl="1"/>
            <a:endParaRPr lang="fr-FR" dirty="0"/>
          </a:p>
          <a:p>
            <a:pPr marL="0" indent="0">
              <a:buNone/>
            </a:pPr>
            <a:r>
              <a:rPr lang="fr-FR" dirty="0"/>
              <a:t>Exemple: on code une classe qui représente un véhicule avec des méthodes (comportements) communes aux véhicules (démarrer, accélérer, freiner) et on pourra se baser sur ce code pour éviter de réécrire du code mais spécialiser suivant le type de véhicule certains comportement (un avion peut décoller et atterrir – un sous-marin peut plonger – une voiture a des roues)</a:t>
            </a:r>
          </a:p>
        </p:txBody>
      </p:sp>
    </p:spTree>
    <p:extLst>
      <p:ext uri="{BB962C8B-B14F-4D97-AF65-F5344CB8AC3E}">
        <p14:creationId xmlns:p14="http://schemas.microsoft.com/office/powerpoint/2010/main" val="36398289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Objets et classes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r>
              <a:rPr lang="fr-FR" dirty="0"/>
              <a:t>La différence entre classe et objet est un peu la même qu’entre le moule et l’objet que l’on peut créer avec ce moule.</a:t>
            </a:r>
          </a:p>
          <a:p>
            <a:endParaRPr lang="fr-FR" dirty="0"/>
          </a:p>
          <a:p>
            <a:r>
              <a:rPr lang="fr-FR" dirty="0"/>
              <a:t>Les classes sont les briques de base de l’orienté objet:</a:t>
            </a:r>
          </a:p>
          <a:p>
            <a:pPr lvl="1"/>
            <a:r>
              <a:rPr lang="fr-FR" dirty="0"/>
              <a:t>Les classes encapsulent des données et leurs comportements associés,</a:t>
            </a:r>
          </a:p>
          <a:p>
            <a:pPr lvl="1"/>
            <a:r>
              <a:rPr lang="fr-FR" dirty="0"/>
              <a:t>Les classes représentent des abstractions des entités du programme,</a:t>
            </a:r>
          </a:p>
          <a:p>
            <a:pPr lvl="1"/>
            <a:r>
              <a:rPr lang="fr-FR" dirty="0"/>
              <a:t>Les classes peuvent être spécialisées au travers de l’héritage</a:t>
            </a:r>
          </a:p>
          <a:p>
            <a:pPr lvl="1"/>
            <a:endParaRPr lang="fr-FR" dirty="0"/>
          </a:p>
          <a:p>
            <a:r>
              <a:rPr lang="fr-FR" dirty="0"/>
              <a:t>Les classes représentent la recette de création des objets</a:t>
            </a:r>
          </a:p>
        </p:txBody>
      </p:sp>
    </p:spTree>
    <p:extLst>
      <p:ext uri="{BB962C8B-B14F-4D97-AF65-F5344CB8AC3E}">
        <p14:creationId xmlns:p14="http://schemas.microsoft.com/office/powerpoint/2010/main" val="345969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Les acteurs dans les environnements de développement intégrés</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fontScale="55000" lnSpcReduction="20000"/>
          </a:bodyPr>
          <a:lstStyle/>
          <a:p>
            <a:pPr marL="0" indent="0">
              <a:buNone/>
            </a:pPr>
            <a:r>
              <a:rPr lang="fr-FR" dirty="0"/>
              <a:t>Voici quelques éditeurs de code populaires utilisés par les développeurs Python :</a:t>
            </a:r>
          </a:p>
          <a:p>
            <a:r>
              <a:rPr lang="fr-FR" b="1" dirty="0"/>
              <a:t>IDLE</a:t>
            </a:r>
            <a:r>
              <a:rPr lang="fr-FR" dirty="0"/>
              <a:t> : IDLE est l'environnement de développement intégré (IDE) officiellement fourni avec Python. Il est simple et léger, idéal pour les débutants. Il comprend un éditeur de code, un interpréteur Python intégré et des fonctionnalités de débogage de base.</a:t>
            </a:r>
          </a:p>
          <a:p>
            <a:r>
              <a:rPr lang="fr-FR" b="1" dirty="0"/>
              <a:t>Visual Studio Code </a:t>
            </a:r>
            <a:r>
              <a:rPr lang="fr-FR" dirty="0"/>
              <a:t>: Visual Studio Code (VS Code) est un éditeur de code léger et puissant développé par Microsoft. Il offre une large gamme d'extensions et de plugins pour Python, ce qui en fait un choix populaire parmi les développeurs. VS Code propose une interface utilisateur personnalisable et de nombreuses fonctionnalités avancées.</a:t>
            </a:r>
          </a:p>
          <a:p>
            <a:r>
              <a:rPr lang="fr-FR" b="1" dirty="0" err="1"/>
              <a:t>PyCharm</a:t>
            </a:r>
            <a:r>
              <a:rPr lang="fr-FR" dirty="0"/>
              <a:t> : </a:t>
            </a:r>
            <a:r>
              <a:rPr lang="fr-FR" dirty="0" err="1"/>
              <a:t>PyCharm</a:t>
            </a:r>
            <a:r>
              <a:rPr lang="fr-FR" dirty="0"/>
              <a:t> est un IDE spécialisé pour le développement Python, développé par </a:t>
            </a:r>
            <a:r>
              <a:rPr lang="fr-FR" dirty="0" err="1"/>
              <a:t>JetBrains</a:t>
            </a:r>
            <a:r>
              <a:rPr lang="fr-FR" dirty="0"/>
              <a:t>. Il offre une suite complète d'outils pour le développement Python, y compris un éditeur avancé, un débogueur, une complétion de code intelligente, des outils de test et de déploiement, et bien plus encore. </a:t>
            </a:r>
            <a:r>
              <a:rPr lang="fr-FR" dirty="0" err="1"/>
              <a:t>PyCharm</a:t>
            </a:r>
            <a:r>
              <a:rPr lang="fr-FR" dirty="0"/>
              <a:t> est très apprécié pour ses fonctionnalités professionnelles et son intégration avec d'autres outils de développement.</a:t>
            </a:r>
          </a:p>
          <a:p>
            <a:r>
              <a:rPr lang="fr-FR" b="1" dirty="0"/>
              <a:t>Sublime </a:t>
            </a:r>
            <a:r>
              <a:rPr lang="fr-FR" b="1" dirty="0" err="1"/>
              <a:t>Text</a:t>
            </a:r>
            <a:r>
              <a:rPr lang="fr-FR" b="1" dirty="0"/>
              <a:t> </a:t>
            </a:r>
            <a:r>
              <a:rPr lang="fr-FR" dirty="0"/>
              <a:t>: Sublime </a:t>
            </a:r>
            <a:r>
              <a:rPr lang="fr-FR" dirty="0" err="1"/>
              <a:t>Text</a:t>
            </a:r>
            <a:r>
              <a:rPr lang="fr-FR" dirty="0"/>
              <a:t> est un éditeur de code polyvalent et hautement personnalisable. Bien qu'il ne soit pas spécifiquement conçu pour Python, il est très populaire parmi les développeurs de Python en raison de sa légèreté, de sa rapidité et de sa flexibilité. Sublime </a:t>
            </a:r>
            <a:r>
              <a:rPr lang="fr-FR" dirty="0" err="1"/>
              <a:t>Text</a:t>
            </a:r>
            <a:r>
              <a:rPr lang="fr-FR" dirty="0"/>
              <a:t> offre une large gamme d'extensions et de configurations pour répondre aux besoins spécifiques des développeurs.</a:t>
            </a:r>
          </a:p>
          <a:p>
            <a:r>
              <a:rPr lang="fr-FR" b="1" dirty="0"/>
              <a:t>Atom</a:t>
            </a:r>
            <a:r>
              <a:rPr lang="fr-FR" dirty="0"/>
              <a:t> : Atom est un autre éditeur de code open source et personnalisable. Développé par GitHub, il offre des fonctionnalités telles que la coloration syntaxique, la complétion de code, la gestion de projets et la prise en charge de packages pour améliorer la productivité des développeurs Python.</a:t>
            </a:r>
          </a:p>
          <a:p>
            <a:r>
              <a:rPr lang="fr-FR" b="1" dirty="0"/>
              <a:t>Google Collab</a:t>
            </a:r>
            <a:r>
              <a:rPr lang="fr-FR" dirty="0"/>
              <a:t>: </a:t>
            </a:r>
            <a:r>
              <a:rPr lang="fr-FR" sz="2700" b="0" i="0" dirty="0">
                <a:effectLst/>
              </a:rPr>
              <a:t>un service cloud, offert par Google (gratuit), basé sur </a:t>
            </a:r>
            <a:r>
              <a:rPr lang="fr-FR" sz="2700" b="0" i="0" dirty="0" err="1">
                <a:effectLst/>
              </a:rPr>
              <a:t>Jupyter</a:t>
            </a:r>
            <a:r>
              <a:rPr lang="fr-FR" sz="2700" b="0" i="0" dirty="0">
                <a:effectLst/>
              </a:rPr>
              <a:t> Notebook</a:t>
            </a:r>
            <a:endParaRPr lang="fr-FR" sz="2700" dirty="0"/>
          </a:p>
          <a:p>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11313787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Instanciation, destruction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sz="2000" i="0" dirty="0">
                <a:effectLst/>
                <a:latin typeface="Söhne"/>
              </a:rPr>
              <a:t>Le cycle de vie d’un objet inclut sa création et sa destruction.</a:t>
            </a:r>
          </a:p>
          <a:p>
            <a:pPr marL="0" indent="0">
              <a:buNone/>
            </a:pPr>
            <a:r>
              <a:rPr lang="fr-FR" sz="2000" i="0" dirty="0">
                <a:effectLst/>
                <a:latin typeface="Söhne"/>
              </a:rPr>
              <a:t>Un objet prend de la mémoire en RAM: il est donc essentiel de ne créer un objet qu’au moment où on en a besoin et de le détruire après usage.</a:t>
            </a:r>
          </a:p>
          <a:p>
            <a:pPr marL="0" indent="0">
              <a:buNone/>
            </a:pPr>
            <a:endParaRPr lang="fr-FR" sz="2000" b="1" dirty="0">
              <a:latin typeface="Söhne"/>
            </a:endParaRPr>
          </a:p>
          <a:p>
            <a:pPr marL="0" indent="0">
              <a:buNone/>
            </a:pPr>
            <a:r>
              <a:rPr lang="fr-FR" sz="2000" b="1" i="0" dirty="0">
                <a:effectLst/>
                <a:latin typeface="Söhne"/>
              </a:rPr>
              <a:t>L'instanciation</a:t>
            </a:r>
            <a:r>
              <a:rPr lang="fr-FR" sz="2000" b="0" i="0" dirty="0">
                <a:effectLst/>
                <a:latin typeface="Söhne"/>
              </a:rPr>
              <a:t> est le processus de création d'un objet à partir d'une classe. Une méthode spéciale est utilisée pour initialiser un objet: </a:t>
            </a:r>
            <a:r>
              <a:rPr lang="fr-FR" sz="2000" b="1" i="0" dirty="0">
                <a:effectLst/>
                <a:latin typeface="Söhne"/>
              </a:rPr>
              <a:t>__init__</a:t>
            </a:r>
          </a:p>
          <a:p>
            <a:pPr marL="0" indent="0">
              <a:buNone/>
            </a:pPr>
            <a:endParaRPr lang="fr-FR" sz="2000" b="1" dirty="0"/>
          </a:p>
          <a:p>
            <a:pPr marL="0" indent="0">
              <a:buNone/>
            </a:pPr>
            <a:r>
              <a:rPr lang="fr-FR" sz="2000" b="1" dirty="0"/>
              <a:t>La destruction</a:t>
            </a:r>
            <a:r>
              <a:rPr lang="fr-FR" sz="2000" dirty="0"/>
              <a:t>, également appelée libération de ressources, est le processus de suppression d'un objet et de libération de la mémoire qu'il occupait. En Python, la destruction d'un objet est gérée automatiquement par le ramasse-miettes (</a:t>
            </a:r>
            <a:r>
              <a:rPr lang="fr-FR" sz="2000" dirty="0" err="1"/>
              <a:t>garbage</a:t>
            </a:r>
            <a:r>
              <a:rPr lang="fr-FR" sz="2000" dirty="0"/>
              <a:t> collector) intégré au langage. Une méthode spéciale est utilisée pour détruire un objet: </a:t>
            </a:r>
            <a:r>
              <a:rPr lang="fr-FR" sz="2000" b="1" dirty="0"/>
              <a:t>__</a:t>
            </a:r>
            <a:r>
              <a:rPr lang="fr-FR" sz="2000" b="1" dirty="0" err="1"/>
              <a:t>del</a:t>
            </a:r>
            <a:r>
              <a:rPr lang="fr-FR" sz="2000" b="1" dirty="0"/>
              <a:t>__</a:t>
            </a:r>
          </a:p>
        </p:txBody>
      </p:sp>
    </p:spTree>
    <p:extLst>
      <p:ext uri="{BB962C8B-B14F-4D97-AF65-F5344CB8AC3E}">
        <p14:creationId xmlns:p14="http://schemas.microsoft.com/office/powerpoint/2010/main" val="20949622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Instanciation, destruction</a:t>
            </a:r>
          </a:p>
        </p:txBody>
      </p:sp>
      <p:pic>
        <p:nvPicPr>
          <p:cNvPr id="7" name="Image 6">
            <a:extLst>
              <a:ext uri="{FF2B5EF4-FFF2-40B4-BE49-F238E27FC236}">
                <a16:creationId xmlns:a16="http://schemas.microsoft.com/office/drawing/2014/main" id="{51A317DB-6FC8-A310-95BC-6DC69A2F0F23}"/>
              </a:ext>
            </a:extLst>
          </p:cNvPr>
          <p:cNvPicPr>
            <a:picLocks noChangeAspect="1"/>
          </p:cNvPicPr>
          <p:nvPr/>
        </p:nvPicPr>
        <p:blipFill>
          <a:blip r:embed="rId3"/>
          <a:stretch>
            <a:fillRect/>
          </a:stretch>
        </p:blipFill>
        <p:spPr>
          <a:xfrm>
            <a:off x="547854" y="2178107"/>
            <a:ext cx="5268060" cy="1971950"/>
          </a:xfrm>
          <a:prstGeom prst="rect">
            <a:avLst/>
          </a:prstGeom>
        </p:spPr>
      </p:pic>
      <p:pic>
        <p:nvPicPr>
          <p:cNvPr id="9" name="Image 8">
            <a:extLst>
              <a:ext uri="{FF2B5EF4-FFF2-40B4-BE49-F238E27FC236}">
                <a16:creationId xmlns:a16="http://schemas.microsoft.com/office/drawing/2014/main" id="{37FEC226-6568-41A4-43BC-37AA23759B30}"/>
              </a:ext>
            </a:extLst>
          </p:cNvPr>
          <p:cNvPicPr>
            <a:picLocks noChangeAspect="1"/>
          </p:cNvPicPr>
          <p:nvPr/>
        </p:nvPicPr>
        <p:blipFill>
          <a:blip r:embed="rId4"/>
          <a:stretch>
            <a:fillRect/>
          </a:stretch>
        </p:blipFill>
        <p:spPr>
          <a:xfrm>
            <a:off x="6368799" y="2200846"/>
            <a:ext cx="5172797" cy="2857899"/>
          </a:xfrm>
          <a:prstGeom prst="rect">
            <a:avLst/>
          </a:prstGeom>
        </p:spPr>
      </p:pic>
      <p:sp>
        <p:nvSpPr>
          <p:cNvPr id="10" name="ZoneTexte 9">
            <a:extLst>
              <a:ext uri="{FF2B5EF4-FFF2-40B4-BE49-F238E27FC236}">
                <a16:creationId xmlns:a16="http://schemas.microsoft.com/office/drawing/2014/main" id="{EBF3D02D-7F1C-7692-55FC-8F9936CDC4A8}"/>
              </a:ext>
            </a:extLst>
          </p:cNvPr>
          <p:cNvSpPr txBox="1"/>
          <p:nvPr/>
        </p:nvSpPr>
        <p:spPr>
          <a:xfrm>
            <a:off x="461818" y="5310824"/>
            <a:ext cx="10381673" cy="369332"/>
          </a:xfrm>
          <a:prstGeom prst="rect">
            <a:avLst/>
          </a:prstGeom>
          <a:noFill/>
        </p:spPr>
        <p:txBody>
          <a:bodyPr wrap="square" rtlCol="0">
            <a:spAutoFit/>
          </a:bodyPr>
          <a:lstStyle/>
          <a:p>
            <a:r>
              <a:rPr lang="fr-FR" b="1" dirty="0"/>
              <a:t>Que remarquez-vous de différent entre l’appel d’une fonction jusque là et les fonctions __init__ et __</a:t>
            </a:r>
            <a:r>
              <a:rPr lang="fr-FR" b="1" dirty="0" err="1"/>
              <a:t>del</a:t>
            </a:r>
            <a:r>
              <a:rPr lang="fr-FR" b="1" dirty="0"/>
              <a:t>__?</a:t>
            </a:r>
          </a:p>
        </p:txBody>
      </p:sp>
      <p:sp>
        <p:nvSpPr>
          <p:cNvPr id="11" name="Organigramme : Procédé 10">
            <a:extLst>
              <a:ext uri="{FF2B5EF4-FFF2-40B4-BE49-F238E27FC236}">
                <a16:creationId xmlns:a16="http://schemas.microsoft.com/office/drawing/2014/main" id="{E19379A6-822A-58AF-BF83-FEC6B27C644A}"/>
              </a:ext>
            </a:extLst>
          </p:cNvPr>
          <p:cNvSpPr/>
          <p:nvPr/>
        </p:nvSpPr>
        <p:spPr>
          <a:xfrm>
            <a:off x="461818" y="1854438"/>
            <a:ext cx="5532582" cy="2375731"/>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Instanciation</a:t>
            </a:r>
          </a:p>
        </p:txBody>
      </p:sp>
      <p:sp>
        <p:nvSpPr>
          <p:cNvPr id="12" name="Organigramme : Procédé 11">
            <a:extLst>
              <a:ext uri="{FF2B5EF4-FFF2-40B4-BE49-F238E27FC236}">
                <a16:creationId xmlns:a16="http://schemas.microsoft.com/office/drawing/2014/main" id="{F87924D3-A615-A9D2-B168-0F2AF82643AD}"/>
              </a:ext>
            </a:extLst>
          </p:cNvPr>
          <p:cNvSpPr/>
          <p:nvPr/>
        </p:nvSpPr>
        <p:spPr>
          <a:xfrm>
            <a:off x="6291456" y="1853014"/>
            <a:ext cx="5532582" cy="3308647"/>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fr-FR" b="1" dirty="0">
                <a:solidFill>
                  <a:schemeClr val="tx1"/>
                </a:solidFill>
              </a:rPr>
              <a:t>Destruction</a:t>
            </a:r>
          </a:p>
        </p:txBody>
      </p:sp>
      <p:sp>
        <p:nvSpPr>
          <p:cNvPr id="13" name="Rectangle 12">
            <a:extLst>
              <a:ext uri="{FF2B5EF4-FFF2-40B4-BE49-F238E27FC236}">
                <a16:creationId xmlns:a16="http://schemas.microsoft.com/office/drawing/2014/main" id="{F9CF41AD-5DFF-BE39-A24A-E8C33B6B512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10207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encapsulation, agrégation </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Autofit/>
          </a:bodyPr>
          <a:lstStyle/>
          <a:p>
            <a:pPr marL="0" indent="0">
              <a:buNone/>
            </a:pPr>
            <a:r>
              <a:rPr lang="fr-FR" sz="2000" i="0" dirty="0">
                <a:effectLst/>
                <a:latin typeface="Söhne"/>
              </a:rPr>
              <a:t>La structuration d’une classe et donc des objets sous-jacents se base sur deux principes:</a:t>
            </a:r>
          </a:p>
          <a:p>
            <a:pPr lvl="1"/>
            <a:r>
              <a:rPr lang="fr-FR" sz="1600" dirty="0">
                <a:latin typeface="Söhne"/>
              </a:rPr>
              <a:t>L’encapsulation</a:t>
            </a:r>
          </a:p>
          <a:p>
            <a:pPr lvl="1"/>
            <a:r>
              <a:rPr lang="fr-FR" sz="1600" dirty="0">
                <a:latin typeface="Söhne"/>
              </a:rPr>
              <a:t>L’agrégation</a:t>
            </a:r>
          </a:p>
          <a:p>
            <a:pPr marL="457200" lvl="1" indent="0">
              <a:buNone/>
            </a:pPr>
            <a:endParaRPr lang="fr-FR" sz="1600" dirty="0"/>
          </a:p>
          <a:p>
            <a:pPr marL="0" indent="0">
              <a:buNone/>
            </a:pPr>
            <a:r>
              <a:rPr lang="fr-FR" sz="2000" b="1" dirty="0"/>
              <a:t>L'encapsulation</a:t>
            </a:r>
            <a:r>
              <a:rPr lang="fr-FR" sz="2000" dirty="0"/>
              <a:t> est un principe de la programmation orientée objet qui consiste à regrouper les données (attributs) et les méthodes (comportement) associées dans une classe. </a:t>
            </a:r>
          </a:p>
          <a:p>
            <a:pPr marL="0" indent="0">
              <a:buNone/>
            </a:pPr>
            <a:r>
              <a:rPr lang="fr-FR" sz="2000" dirty="0"/>
              <a:t>	Exemple: une classe voiture expose des méthodes (comportement) pour démarrer, accélérer et freine, et possède des données (roues, moteur, </a:t>
            </a:r>
            <a:r>
              <a:rPr lang="fr-FR" sz="2000" dirty="0" err="1"/>
              <a:t>etc</a:t>
            </a:r>
            <a:r>
              <a:rPr lang="fr-FR" sz="2000" dirty="0"/>
              <a:t>)</a:t>
            </a:r>
          </a:p>
          <a:p>
            <a:pPr marL="0" indent="0">
              <a:buNone/>
            </a:pPr>
            <a:endParaRPr lang="fr-FR" sz="2000" dirty="0"/>
          </a:p>
          <a:p>
            <a:pPr marL="0" indent="0">
              <a:buNone/>
            </a:pPr>
            <a:r>
              <a:rPr lang="fr-FR" sz="2000" b="1" dirty="0"/>
              <a:t>L'agrégation</a:t>
            </a:r>
            <a:r>
              <a:rPr lang="fr-FR" sz="2000" dirty="0"/>
              <a:t> est un concept de relation entre objets où un objet est composé d'autres objets.</a:t>
            </a:r>
          </a:p>
          <a:p>
            <a:pPr marL="0" indent="0">
              <a:buNone/>
            </a:pPr>
            <a:r>
              <a:rPr lang="fr-FR" sz="2000" dirty="0"/>
              <a:t>	Exemple: un objet voiture contient des objets roues et moteur qui sont eux-mêmes issus de classes Roue et Moteur (qui elles mêmes ont des données et méthodes)</a:t>
            </a:r>
          </a:p>
        </p:txBody>
      </p:sp>
    </p:spTree>
    <p:extLst>
      <p:ext uri="{BB962C8B-B14F-4D97-AF65-F5344CB8AC3E}">
        <p14:creationId xmlns:p14="http://schemas.microsoft.com/office/powerpoint/2010/main" val="12482402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encapsulation, agrégation </a:t>
            </a:r>
          </a:p>
        </p:txBody>
      </p:sp>
      <p:sp>
        <p:nvSpPr>
          <p:cNvPr id="6" name="Rectangle 5">
            <a:extLst>
              <a:ext uri="{FF2B5EF4-FFF2-40B4-BE49-F238E27FC236}">
                <a16:creationId xmlns:a16="http://schemas.microsoft.com/office/drawing/2014/main" id="{7C8942CC-C321-A641-AC52-37D96B093455}"/>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8" name="Image 7">
            <a:extLst>
              <a:ext uri="{FF2B5EF4-FFF2-40B4-BE49-F238E27FC236}">
                <a16:creationId xmlns:a16="http://schemas.microsoft.com/office/drawing/2014/main" id="{E883F869-0E0F-44B6-DEE8-F2E37B720340}"/>
              </a:ext>
            </a:extLst>
          </p:cNvPr>
          <p:cNvPicPr>
            <a:picLocks noChangeAspect="1"/>
          </p:cNvPicPr>
          <p:nvPr/>
        </p:nvPicPr>
        <p:blipFill>
          <a:blip r:embed="rId3"/>
          <a:stretch>
            <a:fillRect/>
          </a:stretch>
        </p:blipFill>
        <p:spPr>
          <a:xfrm>
            <a:off x="1383906" y="1588655"/>
            <a:ext cx="3141845" cy="5146262"/>
          </a:xfrm>
          <a:prstGeom prst="rect">
            <a:avLst/>
          </a:prstGeom>
        </p:spPr>
      </p:pic>
      <p:pic>
        <p:nvPicPr>
          <p:cNvPr id="10" name="Image 9">
            <a:extLst>
              <a:ext uri="{FF2B5EF4-FFF2-40B4-BE49-F238E27FC236}">
                <a16:creationId xmlns:a16="http://schemas.microsoft.com/office/drawing/2014/main" id="{B03DF2B7-8B91-DDBF-BB71-D482082D4098}"/>
              </a:ext>
            </a:extLst>
          </p:cNvPr>
          <p:cNvPicPr>
            <a:picLocks noChangeAspect="1"/>
          </p:cNvPicPr>
          <p:nvPr/>
        </p:nvPicPr>
        <p:blipFill>
          <a:blip r:embed="rId4"/>
          <a:stretch>
            <a:fillRect/>
          </a:stretch>
        </p:blipFill>
        <p:spPr>
          <a:xfrm>
            <a:off x="5414449" y="1557698"/>
            <a:ext cx="3210373" cy="1190791"/>
          </a:xfrm>
          <a:prstGeom prst="rect">
            <a:avLst/>
          </a:prstGeom>
        </p:spPr>
      </p:pic>
    </p:spTree>
    <p:extLst>
      <p:ext uri="{BB962C8B-B14F-4D97-AF65-F5344CB8AC3E}">
        <p14:creationId xmlns:p14="http://schemas.microsoft.com/office/powerpoint/2010/main" val="2749082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 et introspection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lnSpcReduction="10000"/>
          </a:bodyPr>
          <a:lstStyle/>
          <a:p>
            <a:pPr marL="0" indent="0">
              <a:buNone/>
            </a:pPr>
            <a:r>
              <a:rPr lang="fr-FR" dirty="0"/>
              <a:t>Le polymorphisme est un concept affilié au concept d’héritage.</a:t>
            </a:r>
          </a:p>
          <a:p>
            <a:pPr marL="0" indent="0">
              <a:buNone/>
            </a:pPr>
            <a:endParaRPr lang="fr-FR" dirty="0"/>
          </a:p>
          <a:p>
            <a:pPr marL="0" indent="0">
              <a:buNone/>
            </a:pPr>
            <a:r>
              <a:rPr lang="fr-FR" b="1" dirty="0"/>
              <a:t>L’héritage entre classes </a:t>
            </a:r>
            <a:r>
              <a:rPr lang="fr-FR" dirty="0"/>
              <a:t>c’est la possibilité d’indiquer </a:t>
            </a:r>
            <a:r>
              <a:rPr lang="fr-FR" b="1" dirty="0"/>
              <a:t>qu’une classe (dite classe fille) est liée à une autre classe (dite classe mère) par la récupération des données et méthodes de celle-ci, en les étendant pour tout ou partie.</a:t>
            </a:r>
          </a:p>
          <a:p>
            <a:pPr marL="0" indent="0">
              <a:buNone/>
            </a:pPr>
            <a:endParaRPr lang="fr-FR" dirty="0"/>
          </a:p>
          <a:p>
            <a:pPr marL="0" indent="0">
              <a:buNone/>
            </a:pPr>
            <a:r>
              <a:rPr lang="fr-FR" dirty="0"/>
              <a:t>En gros, si je développe une classe mammifère, je vais faire une classe fille primate qui dérivera de mammifère: je n’aurai pas à recoder ce qui me est déjà utile dans la classe mammifère.</a:t>
            </a:r>
          </a:p>
        </p:txBody>
      </p:sp>
    </p:spTree>
    <p:extLst>
      <p:ext uri="{BB962C8B-B14F-4D97-AF65-F5344CB8AC3E}">
        <p14:creationId xmlns:p14="http://schemas.microsoft.com/office/powerpoint/2010/main" val="3643239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Représentation UML de l’héritage</a:t>
            </a:r>
          </a:p>
        </p:txBody>
      </p:sp>
      <p:sp>
        <p:nvSpPr>
          <p:cNvPr id="4" name="Rectangle 3">
            <a:extLst>
              <a:ext uri="{FF2B5EF4-FFF2-40B4-BE49-F238E27FC236}">
                <a16:creationId xmlns:a16="http://schemas.microsoft.com/office/drawing/2014/main" id="{09DF964D-C584-1F77-9261-66788500581C}"/>
              </a:ext>
            </a:extLst>
          </p:cNvPr>
          <p:cNvSpPr/>
          <p:nvPr/>
        </p:nvSpPr>
        <p:spPr>
          <a:xfrm>
            <a:off x="4025070" y="1452784"/>
            <a:ext cx="1563880"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5">
            <a:extLst>
              <a:ext uri="{FF2B5EF4-FFF2-40B4-BE49-F238E27FC236}">
                <a16:creationId xmlns:a16="http://schemas.microsoft.com/office/drawing/2014/main" id="{161641F0-DBC0-B9AD-FACD-AB8B707036D4}"/>
              </a:ext>
            </a:extLst>
          </p:cNvPr>
          <p:cNvCxnSpPr>
            <a:cxnSpLocks/>
          </p:cNvCxnSpPr>
          <p:nvPr/>
        </p:nvCxnSpPr>
        <p:spPr>
          <a:xfrm>
            <a:off x="4025070" y="2068082"/>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270D0A17-B736-B097-C61C-429B9119E054}"/>
              </a:ext>
            </a:extLst>
          </p:cNvPr>
          <p:cNvCxnSpPr>
            <a:cxnSpLocks/>
          </p:cNvCxnSpPr>
          <p:nvPr/>
        </p:nvCxnSpPr>
        <p:spPr>
          <a:xfrm>
            <a:off x="4025070" y="2553768"/>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0F7CD391-6AB4-54B9-97CB-1F81045897D2}"/>
              </a:ext>
            </a:extLst>
          </p:cNvPr>
          <p:cNvSpPr txBox="1"/>
          <p:nvPr/>
        </p:nvSpPr>
        <p:spPr>
          <a:xfrm>
            <a:off x="4084892" y="1564198"/>
            <a:ext cx="1350235" cy="369332"/>
          </a:xfrm>
          <a:prstGeom prst="rect">
            <a:avLst/>
          </a:prstGeom>
          <a:noFill/>
        </p:spPr>
        <p:txBody>
          <a:bodyPr wrap="square" rtlCol="0">
            <a:spAutoFit/>
          </a:bodyPr>
          <a:lstStyle/>
          <a:p>
            <a:r>
              <a:rPr lang="fr-FR" dirty="0"/>
              <a:t>Mammifère</a:t>
            </a:r>
          </a:p>
        </p:txBody>
      </p:sp>
      <p:sp>
        <p:nvSpPr>
          <p:cNvPr id="9" name="ZoneTexte 8">
            <a:extLst>
              <a:ext uri="{FF2B5EF4-FFF2-40B4-BE49-F238E27FC236}">
                <a16:creationId xmlns:a16="http://schemas.microsoft.com/office/drawing/2014/main" id="{D87D8E5E-CAB2-BAD4-B458-089F139312AC}"/>
              </a:ext>
            </a:extLst>
          </p:cNvPr>
          <p:cNvSpPr txBox="1"/>
          <p:nvPr/>
        </p:nvSpPr>
        <p:spPr>
          <a:xfrm>
            <a:off x="4084891" y="3059668"/>
            <a:ext cx="1350235" cy="369332"/>
          </a:xfrm>
          <a:prstGeom prst="rect">
            <a:avLst/>
          </a:prstGeom>
          <a:noFill/>
        </p:spPr>
        <p:txBody>
          <a:bodyPr wrap="square" rtlCol="0">
            <a:spAutoFit/>
          </a:bodyPr>
          <a:lstStyle/>
          <a:p>
            <a:r>
              <a:rPr lang="fr-FR" dirty="0"/>
              <a:t>allaiter()</a:t>
            </a:r>
          </a:p>
        </p:txBody>
      </p:sp>
      <p:sp>
        <p:nvSpPr>
          <p:cNvPr id="10" name="ZoneTexte 9">
            <a:extLst>
              <a:ext uri="{FF2B5EF4-FFF2-40B4-BE49-F238E27FC236}">
                <a16:creationId xmlns:a16="http://schemas.microsoft.com/office/drawing/2014/main" id="{4BE726E0-6AA8-11E8-1F44-9B7C9EEBA000}"/>
              </a:ext>
            </a:extLst>
          </p:cNvPr>
          <p:cNvSpPr txBox="1"/>
          <p:nvPr/>
        </p:nvSpPr>
        <p:spPr>
          <a:xfrm>
            <a:off x="4084891" y="2705095"/>
            <a:ext cx="1444238" cy="369332"/>
          </a:xfrm>
          <a:prstGeom prst="rect">
            <a:avLst/>
          </a:prstGeom>
          <a:noFill/>
        </p:spPr>
        <p:txBody>
          <a:bodyPr wrap="square" rtlCol="0">
            <a:spAutoFit/>
          </a:bodyPr>
          <a:lstStyle/>
          <a:p>
            <a:r>
              <a:rPr lang="fr-FR" dirty="0"/>
              <a:t>Mammifère()</a:t>
            </a:r>
          </a:p>
        </p:txBody>
      </p:sp>
      <p:sp>
        <p:nvSpPr>
          <p:cNvPr id="13" name="Rectangle 12">
            <a:extLst>
              <a:ext uri="{FF2B5EF4-FFF2-40B4-BE49-F238E27FC236}">
                <a16:creationId xmlns:a16="http://schemas.microsoft.com/office/drawing/2014/main" id="{A50D1C75-6C53-BA9A-F801-D6919316B067}"/>
              </a:ext>
            </a:extLst>
          </p:cNvPr>
          <p:cNvSpPr/>
          <p:nvPr/>
        </p:nvSpPr>
        <p:spPr>
          <a:xfrm>
            <a:off x="2237575" y="4177469"/>
            <a:ext cx="1402933"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D975485B-A931-B81B-16BB-EE752FA5AB6F}"/>
              </a:ext>
            </a:extLst>
          </p:cNvPr>
          <p:cNvCxnSpPr>
            <a:cxnSpLocks/>
          </p:cNvCxnSpPr>
          <p:nvPr/>
        </p:nvCxnSpPr>
        <p:spPr>
          <a:xfrm>
            <a:off x="2237575" y="4792767"/>
            <a:ext cx="1402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A6721EBC-5AA1-896F-5417-5FF4EFB2B9DF}"/>
              </a:ext>
            </a:extLst>
          </p:cNvPr>
          <p:cNvCxnSpPr>
            <a:cxnSpLocks/>
          </p:cNvCxnSpPr>
          <p:nvPr/>
        </p:nvCxnSpPr>
        <p:spPr>
          <a:xfrm>
            <a:off x="2237575" y="5278453"/>
            <a:ext cx="14029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4C3372F4-A47F-56BC-CDE6-CC9EEB2323A7}"/>
              </a:ext>
            </a:extLst>
          </p:cNvPr>
          <p:cNvSpPr txBox="1"/>
          <p:nvPr/>
        </p:nvSpPr>
        <p:spPr>
          <a:xfrm>
            <a:off x="2297397" y="4288883"/>
            <a:ext cx="1350235" cy="369332"/>
          </a:xfrm>
          <a:prstGeom prst="rect">
            <a:avLst/>
          </a:prstGeom>
          <a:noFill/>
        </p:spPr>
        <p:txBody>
          <a:bodyPr wrap="square" rtlCol="0">
            <a:spAutoFit/>
          </a:bodyPr>
          <a:lstStyle/>
          <a:p>
            <a:r>
              <a:rPr lang="fr-FR" dirty="0"/>
              <a:t>Félin</a:t>
            </a:r>
          </a:p>
        </p:txBody>
      </p:sp>
      <p:sp>
        <p:nvSpPr>
          <p:cNvPr id="17" name="ZoneTexte 16">
            <a:extLst>
              <a:ext uri="{FF2B5EF4-FFF2-40B4-BE49-F238E27FC236}">
                <a16:creationId xmlns:a16="http://schemas.microsoft.com/office/drawing/2014/main" id="{05D72326-199E-6FA8-890E-F324DC6EDD82}"/>
              </a:ext>
            </a:extLst>
          </p:cNvPr>
          <p:cNvSpPr txBox="1"/>
          <p:nvPr/>
        </p:nvSpPr>
        <p:spPr>
          <a:xfrm>
            <a:off x="2297396" y="5784353"/>
            <a:ext cx="1350235" cy="369332"/>
          </a:xfrm>
          <a:prstGeom prst="rect">
            <a:avLst/>
          </a:prstGeom>
          <a:noFill/>
        </p:spPr>
        <p:txBody>
          <a:bodyPr wrap="square" rtlCol="0">
            <a:spAutoFit/>
          </a:bodyPr>
          <a:lstStyle/>
          <a:p>
            <a:r>
              <a:rPr lang="fr-FR" dirty="0"/>
              <a:t>laper()</a:t>
            </a:r>
          </a:p>
        </p:txBody>
      </p:sp>
      <p:sp>
        <p:nvSpPr>
          <p:cNvPr id="18" name="ZoneTexte 17">
            <a:extLst>
              <a:ext uri="{FF2B5EF4-FFF2-40B4-BE49-F238E27FC236}">
                <a16:creationId xmlns:a16="http://schemas.microsoft.com/office/drawing/2014/main" id="{9CDB79C4-C9BB-03BE-36CC-3540F616DF7F}"/>
              </a:ext>
            </a:extLst>
          </p:cNvPr>
          <p:cNvSpPr txBox="1"/>
          <p:nvPr/>
        </p:nvSpPr>
        <p:spPr>
          <a:xfrm>
            <a:off x="2297396" y="5429780"/>
            <a:ext cx="1444238" cy="369332"/>
          </a:xfrm>
          <a:prstGeom prst="rect">
            <a:avLst/>
          </a:prstGeom>
          <a:noFill/>
        </p:spPr>
        <p:txBody>
          <a:bodyPr wrap="square" rtlCol="0">
            <a:spAutoFit/>
          </a:bodyPr>
          <a:lstStyle/>
          <a:p>
            <a:r>
              <a:rPr lang="fr-FR" dirty="0"/>
              <a:t>Félin()</a:t>
            </a:r>
          </a:p>
        </p:txBody>
      </p:sp>
      <p:sp>
        <p:nvSpPr>
          <p:cNvPr id="19" name="Rectangle 18">
            <a:extLst>
              <a:ext uri="{FF2B5EF4-FFF2-40B4-BE49-F238E27FC236}">
                <a16:creationId xmlns:a16="http://schemas.microsoft.com/office/drawing/2014/main" id="{656AB94D-17D9-9AE1-5D64-236B97D94B88}"/>
              </a:ext>
            </a:extLst>
          </p:cNvPr>
          <p:cNvSpPr/>
          <p:nvPr/>
        </p:nvSpPr>
        <p:spPr>
          <a:xfrm>
            <a:off x="5953571" y="4177469"/>
            <a:ext cx="1563880" cy="2042446"/>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8284BAE1-7BDB-5328-25DA-B034C83C3A91}"/>
              </a:ext>
            </a:extLst>
          </p:cNvPr>
          <p:cNvCxnSpPr>
            <a:cxnSpLocks/>
          </p:cNvCxnSpPr>
          <p:nvPr/>
        </p:nvCxnSpPr>
        <p:spPr>
          <a:xfrm>
            <a:off x="5953571" y="4792767"/>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944C5B1C-E62D-ADFB-DDF7-667577C52F9A}"/>
              </a:ext>
            </a:extLst>
          </p:cNvPr>
          <p:cNvCxnSpPr>
            <a:cxnSpLocks/>
          </p:cNvCxnSpPr>
          <p:nvPr/>
        </p:nvCxnSpPr>
        <p:spPr>
          <a:xfrm>
            <a:off x="5953571" y="5278453"/>
            <a:ext cx="15638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03F73748-1325-A678-F73F-E5FE640F0ECB}"/>
              </a:ext>
            </a:extLst>
          </p:cNvPr>
          <p:cNvSpPr txBox="1"/>
          <p:nvPr/>
        </p:nvSpPr>
        <p:spPr>
          <a:xfrm>
            <a:off x="6013393" y="4288883"/>
            <a:ext cx="1350235" cy="369332"/>
          </a:xfrm>
          <a:prstGeom prst="rect">
            <a:avLst/>
          </a:prstGeom>
          <a:noFill/>
        </p:spPr>
        <p:txBody>
          <a:bodyPr wrap="square" rtlCol="0">
            <a:spAutoFit/>
          </a:bodyPr>
          <a:lstStyle/>
          <a:p>
            <a:r>
              <a:rPr lang="fr-FR" dirty="0"/>
              <a:t>Cétacé</a:t>
            </a:r>
          </a:p>
        </p:txBody>
      </p:sp>
      <p:sp>
        <p:nvSpPr>
          <p:cNvPr id="23" name="ZoneTexte 22">
            <a:extLst>
              <a:ext uri="{FF2B5EF4-FFF2-40B4-BE49-F238E27FC236}">
                <a16:creationId xmlns:a16="http://schemas.microsoft.com/office/drawing/2014/main" id="{4530915B-FB27-DE9A-CD2A-0F751DF1E305}"/>
              </a:ext>
            </a:extLst>
          </p:cNvPr>
          <p:cNvSpPr txBox="1"/>
          <p:nvPr/>
        </p:nvSpPr>
        <p:spPr>
          <a:xfrm>
            <a:off x="6013392" y="5784353"/>
            <a:ext cx="1350235" cy="369332"/>
          </a:xfrm>
          <a:prstGeom prst="rect">
            <a:avLst/>
          </a:prstGeom>
          <a:noFill/>
        </p:spPr>
        <p:txBody>
          <a:bodyPr wrap="square" rtlCol="0">
            <a:spAutoFit/>
          </a:bodyPr>
          <a:lstStyle/>
          <a:p>
            <a:r>
              <a:rPr lang="fr-FR" dirty="0"/>
              <a:t>nager()</a:t>
            </a:r>
          </a:p>
        </p:txBody>
      </p:sp>
      <p:sp>
        <p:nvSpPr>
          <p:cNvPr id="24" name="ZoneTexte 23">
            <a:extLst>
              <a:ext uri="{FF2B5EF4-FFF2-40B4-BE49-F238E27FC236}">
                <a16:creationId xmlns:a16="http://schemas.microsoft.com/office/drawing/2014/main" id="{807B7910-3512-D6F0-2EE0-0F9FD4EF26F1}"/>
              </a:ext>
            </a:extLst>
          </p:cNvPr>
          <p:cNvSpPr txBox="1"/>
          <p:nvPr/>
        </p:nvSpPr>
        <p:spPr>
          <a:xfrm>
            <a:off x="6013392" y="5429780"/>
            <a:ext cx="1444238" cy="369332"/>
          </a:xfrm>
          <a:prstGeom prst="rect">
            <a:avLst/>
          </a:prstGeom>
          <a:noFill/>
        </p:spPr>
        <p:txBody>
          <a:bodyPr wrap="square" rtlCol="0">
            <a:spAutoFit/>
          </a:bodyPr>
          <a:lstStyle/>
          <a:p>
            <a:r>
              <a:rPr lang="fr-FR" dirty="0"/>
              <a:t>Cétacé()</a:t>
            </a:r>
          </a:p>
        </p:txBody>
      </p:sp>
      <p:cxnSp>
        <p:nvCxnSpPr>
          <p:cNvPr id="26" name="Connecteur droit avec flèche 25">
            <a:extLst>
              <a:ext uri="{FF2B5EF4-FFF2-40B4-BE49-F238E27FC236}">
                <a16:creationId xmlns:a16="http://schemas.microsoft.com/office/drawing/2014/main" id="{3B877408-CD37-81DE-B67A-487FB5EF9EEC}"/>
              </a:ext>
            </a:extLst>
          </p:cNvPr>
          <p:cNvCxnSpPr>
            <a:cxnSpLocks/>
            <a:stCxn id="13" idx="0"/>
          </p:cNvCxnSpPr>
          <p:nvPr/>
        </p:nvCxnSpPr>
        <p:spPr>
          <a:xfrm flipV="1">
            <a:off x="2939042" y="3495230"/>
            <a:ext cx="1496225" cy="68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3EB2DC9F-5484-8D21-B7EA-0053B63E2E25}"/>
              </a:ext>
            </a:extLst>
          </p:cNvPr>
          <p:cNvCxnSpPr>
            <a:cxnSpLocks/>
            <a:stCxn id="19" idx="0"/>
          </p:cNvCxnSpPr>
          <p:nvPr/>
        </p:nvCxnSpPr>
        <p:spPr>
          <a:xfrm flipH="1" flipV="1">
            <a:off x="5217207" y="3495230"/>
            <a:ext cx="1518304" cy="68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ABCCFA77-C718-B42F-4C7A-55E8860DED3D}"/>
              </a:ext>
            </a:extLst>
          </p:cNvPr>
          <p:cNvCxnSpPr>
            <a:cxnSpLocks/>
            <a:endCxn id="8" idx="3"/>
          </p:cNvCxnSpPr>
          <p:nvPr/>
        </p:nvCxnSpPr>
        <p:spPr>
          <a:xfrm flipH="1">
            <a:off x="5435127" y="1748864"/>
            <a:ext cx="1928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A989FBBB-C6E0-063D-657C-899F29E00EA6}"/>
              </a:ext>
            </a:extLst>
          </p:cNvPr>
          <p:cNvCxnSpPr>
            <a:cxnSpLocks/>
          </p:cNvCxnSpPr>
          <p:nvPr/>
        </p:nvCxnSpPr>
        <p:spPr>
          <a:xfrm flipH="1">
            <a:off x="2972513" y="1748864"/>
            <a:ext cx="4391114" cy="27246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a:extLst>
              <a:ext uri="{FF2B5EF4-FFF2-40B4-BE49-F238E27FC236}">
                <a16:creationId xmlns:a16="http://schemas.microsoft.com/office/drawing/2014/main" id="{1F59CEB0-A2DA-3B99-55A8-1C43F50395F7}"/>
              </a:ext>
            </a:extLst>
          </p:cNvPr>
          <p:cNvCxnSpPr>
            <a:cxnSpLocks/>
          </p:cNvCxnSpPr>
          <p:nvPr/>
        </p:nvCxnSpPr>
        <p:spPr>
          <a:xfrm flipH="1">
            <a:off x="6399377" y="1748863"/>
            <a:ext cx="964250" cy="2613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Accolade ouvrante 40">
            <a:extLst>
              <a:ext uri="{FF2B5EF4-FFF2-40B4-BE49-F238E27FC236}">
                <a16:creationId xmlns:a16="http://schemas.microsoft.com/office/drawing/2014/main" id="{A61E3375-9503-AA95-186A-DAFBC04E548C}"/>
              </a:ext>
            </a:extLst>
          </p:cNvPr>
          <p:cNvSpPr/>
          <p:nvPr/>
        </p:nvSpPr>
        <p:spPr>
          <a:xfrm>
            <a:off x="3341407" y="1452784"/>
            <a:ext cx="225180" cy="203119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2" name="ZoneTexte 41">
            <a:extLst>
              <a:ext uri="{FF2B5EF4-FFF2-40B4-BE49-F238E27FC236}">
                <a16:creationId xmlns:a16="http://schemas.microsoft.com/office/drawing/2014/main" id="{87F2B2FC-3411-0469-FA09-9A73F7C5BF64}"/>
              </a:ext>
            </a:extLst>
          </p:cNvPr>
          <p:cNvSpPr txBox="1"/>
          <p:nvPr/>
        </p:nvSpPr>
        <p:spPr>
          <a:xfrm>
            <a:off x="7457630" y="1564198"/>
            <a:ext cx="2070931" cy="369332"/>
          </a:xfrm>
          <a:prstGeom prst="rect">
            <a:avLst/>
          </a:prstGeom>
          <a:noFill/>
        </p:spPr>
        <p:txBody>
          <a:bodyPr wrap="square" rtlCol="0">
            <a:spAutoFit/>
          </a:bodyPr>
          <a:lstStyle/>
          <a:p>
            <a:r>
              <a:rPr lang="fr-FR" b="1" dirty="0"/>
              <a:t>Nom des classes</a:t>
            </a:r>
          </a:p>
        </p:txBody>
      </p:sp>
      <p:sp>
        <p:nvSpPr>
          <p:cNvPr id="43" name="ZoneTexte 42">
            <a:extLst>
              <a:ext uri="{FF2B5EF4-FFF2-40B4-BE49-F238E27FC236}">
                <a16:creationId xmlns:a16="http://schemas.microsoft.com/office/drawing/2014/main" id="{237D8AE0-A0A8-097B-4A5D-A01E66D77738}"/>
              </a:ext>
            </a:extLst>
          </p:cNvPr>
          <p:cNvSpPr txBox="1"/>
          <p:nvPr/>
        </p:nvSpPr>
        <p:spPr>
          <a:xfrm>
            <a:off x="1938473" y="2283715"/>
            <a:ext cx="1402933" cy="369332"/>
          </a:xfrm>
          <a:prstGeom prst="rect">
            <a:avLst/>
          </a:prstGeom>
          <a:noFill/>
        </p:spPr>
        <p:txBody>
          <a:bodyPr wrap="square" rtlCol="0">
            <a:spAutoFit/>
          </a:bodyPr>
          <a:lstStyle/>
          <a:p>
            <a:r>
              <a:rPr lang="fr-FR" b="1" dirty="0"/>
              <a:t>Classe mère</a:t>
            </a:r>
          </a:p>
        </p:txBody>
      </p:sp>
      <p:cxnSp>
        <p:nvCxnSpPr>
          <p:cNvPr id="44" name="Connecteur droit avec flèche 43">
            <a:extLst>
              <a:ext uri="{FF2B5EF4-FFF2-40B4-BE49-F238E27FC236}">
                <a16:creationId xmlns:a16="http://schemas.microsoft.com/office/drawing/2014/main" id="{2E8FD0C4-56BA-1BEA-2A33-981AC7F1B806}"/>
              </a:ext>
            </a:extLst>
          </p:cNvPr>
          <p:cNvCxnSpPr>
            <a:cxnSpLocks/>
          </p:cNvCxnSpPr>
          <p:nvPr/>
        </p:nvCxnSpPr>
        <p:spPr>
          <a:xfrm flipH="1">
            <a:off x="5094006" y="3244334"/>
            <a:ext cx="2728104"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AE8A7DA8-C27A-2849-AFA2-A2242AAEE3FF}"/>
              </a:ext>
            </a:extLst>
          </p:cNvPr>
          <p:cNvSpPr txBox="1"/>
          <p:nvPr/>
        </p:nvSpPr>
        <p:spPr>
          <a:xfrm>
            <a:off x="7822110" y="3059668"/>
            <a:ext cx="2979774" cy="646331"/>
          </a:xfrm>
          <a:prstGeom prst="rect">
            <a:avLst/>
          </a:prstGeom>
          <a:noFill/>
        </p:spPr>
        <p:txBody>
          <a:bodyPr wrap="square" rtlCol="0">
            <a:spAutoFit/>
          </a:bodyPr>
          <a:lstStyle/>
          <a:p>
            <a:r>
              <a:rPr lang="fr-FR" b="1" dirty="0"/>
              <a:t>Méthode commune à tous les mammifères</a:t>
            </a:r>
          </a:p>
        </p:txBody>
      </p:sp>
      <p:cxnSp>
        <p:nvCxnSpPr>
          <p:cNvPr id="48" name="Connecteur droit avec flèche 47">
            <a:extLst>
              <a:ext uri="{FF2B5EF4-FFF2-40B4-BE49-F238E27FC236}">
                <a16:creationId xmlns:a16="http://schemas.microsoft.com/office/drawing/2014/main" id="{D5DFA551-6A80-0513-4B05-06D2245E7FCC}"/>
              </a:ext>
            </a:extLst>
          </p:cNvPr>
          <p:cNvCxnSpPr>
            <a:cxnSpLocks/>
            <a:endCxn id="17" idx="1"/>
          </p:cNvCxnSpPr>
          <p:nvPr/>
        </p:nvCxnSpPr>
        <p:spPr>
          <a:xfrm>
            <a:off x="1367327" y="5758317"/>
            <a:ext cx="930069" cy="21070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293CE-922B-EEC9-BE16-C793696133AB}"/>
              </a:ext>
            </a:extLst>
          </p:cNvPr>
          <p:cNvCxnSpPr>
            <a:cxnSpLocks/>
          </p:cNvCxnSpPr>
          <p:nvPr/>
        </p:nvCxnSpPr>
        <p:spPr>
          <a:xfrm flipH="1">
            <a:off x="6881502" y="5164114"/>
            <a:ext cx="1372313" cy="80490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3824BA1D-B551-C3BA-7160-D0E1910F3DBA}"/>
              </a:ext>
            </a:extLst>
          </p:cNvPr>
          <p:cNvSpPr txBox="1"/>
          <p:nvPr/>
        </p:nvSpPr>
        <p:spPr>
          <a:xfrm>
            <a:off x="8276531" y="4979448"/>
            <a:ext cx="2192067" cy="646331"/>
          </a:xfrm>
          <a:prstGeom prst="rect">
            <a:avLst/>
          </a:prstGeom>
          <a:noFill/>
        </p:spPr>
        <p:txBody>
          <a:bodyPr wrap="square" rtlCol="0">
            <a:spAutoFit/>
          </a:bodyPr>
          <a:lstStyle/>
          <a:p>
            <a:r>
              <a:rPr lang="fr-FR" b="1" dirty="0"/>
              <a:t>Méthode spécifique aux Cétacés</a:t>
            </a:r>
          </a:p>
        </p:txBody>
      </p:sp>
      <p:sp>
        <p:nvSpPr>
          <p:cNvPr id="57" name="ZoneTexte 56">
            <a:extLst>
              <a:ext uri="{FF2B5EF4-FFF2-40B4-BE49-F238E27FC236}">
                <a16:creationId xmlns:a16="http://schemas.microsoft.com/office/drawing/2014/main" id="{DF8301CD-FAA0-4B05-0E3B-210DF6F4D90B}"/>
              </a:ext>
            </a:extLst>
          </p:cNvPr>
          <p:cNvSpPr txBox="1"/>
          <p:nvPr/>
        </p:nvSpPr>
        <p:spPr>
          <a:xfrm>
            <a:off x="148844" y="5302613"/>
            <a:ext cx="2148552" cy="646331"/>
          </a:xfrm>
          <a:prstGeom prst="rect">
            <a:avLst/>
          </a:prstGeom>
          <a:noFill/>
        </p:spPr>
        <p:txBody>
          <a:bodyPr wrap="square" rtlCol="0">
            <a:spAutoFit/>
          </a:bodyPr>
          <a:lstStyle/>
          <a:p>
            <a:r>
              <a:rPr lang="fr-FR" b="1" dirty="0"/>
              <a:t>Méthode spécifique aux Félins</a:t>
            </a:r>
          </a:p>
        </p:txBody>
      </p:sp>
      <p:sp>
        <p:nvSpPr>
          <p:cNvPr id="63" name="ZoneTexte 62">
            <a:extLst>
              <a:ext uri="{FF2B5EF4-FFF2-40B4-BE49-F238E27FC236}">
                <a16:creationId xmlns:a16="http://schemas.microsoft.com/office/drawing/2014/main" id="{52DFB2CF-837E-AF04-3047-5C579249E9D0}"/>
              </a:ext>
            </a:extLst>
          </p:cNvPr>
          <p:cNvSpPr txBox="1"/>
          <p:nvPr/>
        </p:nvSpPr>
        <p:spPr>
          <a:xfrm>
            <a:off x="2297396" y="4849049"/>
            <a:ext cx="1136591" cy="369332"/>
          </a:xfrm>
          <a:prstGeom prst="rect">
            <a:avLst/>
          </a:prstGeom>
          <a:noFill/>
        </p:spPr>
        <p:txBody>
          <a:bodyPr wrap="square" rtlCol="0">
            <a:spAutoFit/>
          </a:bodyPr>
          <a:lstStyle/>
          <a:p>
            <a:r>
              <a:rPr lang="fr-FR" dirty="0"/>
              <a:t>pattes</a:t>
            </a:r>
          </a:p>
        </p:txBody>
      </p:sp>
      <p:sp>
        <p:nvSpPr>
          <p:cNvPr id="64" name="ZoneTexte 63">
            <a:extLst>
              <a:ext uri="{FF2B5EF4-FFF2-40B4-BE49-F238E27FC236}">
                <a16:creationId xmlns:a16="http://schemas.microsoft.com/office/drawing/2014/main" id="{ACE6DE37-D16D-083A-7703-EE0B6F147838}"/>
              </a:ext>
            </a:extLst>
          </p:cNvPr>
          <p:cNvSpPr txBox="1"/>
          <p:nvPr/>
        </p:nvSpPr>
        <p:spPr>
          <a:xfrm>
            <a:off x="5969952" y="4840942"/>
            <a:ext cx="1393675" cy="369332"/>
          </a:xfrm>
          <a:prstGeom prst="rect">
            <a:avLst/>
          </a:prstGeom>
          <a:noFill/>
        </p:spPr>
        <p:txBody>
          <a:bodyPr wrap="square" rtlCol="0">
            <a:spAutoFit/>
          </a:bodyPr>
          <a:lstStyle/>
          <a:p>
            <a:r>
              <a:rPr lang="fr-FR" dirty="0"/>
              <a:t>nageoires</a:t>
            </a:r>
          </a:p>
        </p:txBody>
      </p:sp>
      <p:sp>
        <p:nvSpPr>
          <p:cNvPr id="69" name="Accolade ouvrante 68">
            <a:extLst>
              <a:ext uri="{FF2B5EF4-FFF2-40B4-BE49-F238E27FC236}">
                <a16:creationId xmlns:a16="http://schemas.microsoft.com/office/drawing/2014/main" id="{290EAF0B-685E-F156-2846-3B6FE3CF10E0}"/>
              </a:ext>
            </a:extLst>
          </p:cNvPr>
          <p:cNvSpPr/>
          <p:nvPr/>
        </p:nvSpPr>
        <p:spPr>
          <a:xfrm>
            <a:off x="5617437" y="4177469"/>
            <a:ext cx="202249" cy="2042446"/>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0" name="Accolade fermante 69">
            <a:extLst>
              <a:ext uri="{FF2B5EF4-FFF2-40B4-BE49-F238E27FC236}">
                <a16:creationId xmlns:a16="http://schemas.microsoft.com/office/drawing/2014/main" id="{79CE0C66-E6E6-2682-2E73-F59129DD451A}"/>
              </a:ext>
            </a:extLst>
          </p:cNvPr>
          <p:cNvSpPr/>
          <p:nvPr/>
        </p:nvSpPr>
        <p:spPr>
          <a:xfrm>
            <a:off x="3811424" y="4177469"/>
            <a:ext cx="213646" cy="2042443"/>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1" name="ZoneTexte 70">
            <a:extLst>
              <a:ext uri="{FF2B5EF4-FFF2-40B4-BE49-F238E27FC236}">
                <a16:creationId xmlns:a16="http://schemas.microsoft.com/office/drawing/2014/main" id="{87C8D197-CA27-94E9-4442-A4CEA4CE8B0A}"/>
              </a:ext>
            </a:extLst>
          </p:cNvPr>
          <p:cNvSpPr txBox="1"/>
          <p:nvPr/>
        </p:nvSpPr>
        <p:spPr>
          <a:xfrm>
            <a:off x="4147561" y="5018732"/>
            <a:ext cx="1402933" cy="369332"/>
          </a:xfrm>
          <a:prstGeom prst="rect">
            <a:avLst/>
          </a:prstGeom>
          <a:noFill/>
        </p:spPr>
        <p:txBody>
          <a:bodyPr wrap="square" rtlCol="0">
            <a:spAutoFit/>
          </a:bodyPr>
          <a:lstStyle/>
          <a:p>
            <a:r>
              <a:rPr lang="fr-FR" b="1" dirty="0"/>
              <a:t>Classes filles</a:t>
            </a:r>
          </a:p>
        </p:txBody>
      </p:sp>
    </p:spTree>
    <p:extLst>
      <p:ext uri="{BB962C8B-B14F-4D97-AF65-F5344CB8AC3E}">
        <p14:creationId xmlns:p14="http://schemas.microsoft.com/office/powerpoint/2010/main" val="3380328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Syntaxe de l’héritage</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La syntaxe de l’héritage est plutôt simple.</a:t>
            </a:r>
          </a:p>
          <a:p>
            <a:pPr marL="0" indent="0">
              <a:buNone/>
            </a:pPr>
            <a:endParaRPr lang="fr-FR" dirty="0"/>
          </a:p>
          <a:p>
            <a:pPr marL="0" indent="0">
              <a:buNone/>
            </a:pPr>
            <a:endParaRPr lang="fr-FR" dirty="0"/>
          </a:p>
        </p:txBody>
      </p:sp>
      <p:pic>
        <p:nvPicPr>
          <p:cNvPr id="6" name="Image 5">
            <a:extLst>
              <a:ext uri="{FF2B5EF4-FFF2-40B4-BE49-F238E27FC236}">
                <a16:creationId xmlns:a16="http://schemas.microsoft.com/office/drawing/2014/main" id="{F1712623-7152-A67A-81CD-17822C050804}"/>
              </a:ext>
            </a:extLst>
          </p:cNvPr>
          <p:cNvPicPr>
            <a:picLocks noChangeAspect="1"/>
          </p:cNvPicPr>
          <p:nvPr/>
        </p:nvPicPr>
        <p:blipFill>
          <a:blip r:embed="rId3"/>
          <a:stretch>
            <a:fillRect/>
          </a:stretch>
        </p:blipFill>
        <p:spPr>
          <a:xfrm>
            <a:off x="4118717" y="2405214"/>
            <a:ext cx="2553056" cy="4201111"/>
          </a:xfrm>
          <a:prstGeom prst="rect">
            <a:avLst/>
          </a:prstGeom>
        </p:spPr>
      </p:pic>
    </p:spTree>
    <p:extLst>
      <p:ext uri="{BB962C8B-B14F-4D97-AF65-F5344CB8AC3E}">
        <p14:creationId xmlns:p14="http://schemas.microsoft.com/office/powerpoint/2010/main" val="3637676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 et introspection</a:t>
            </a:r>
          </a:p>
        </p:txBody>
      </p:sp>
      <p:sp>
        <p:nvSpPr>
          <p:cNvPr id="3" name="Espace réservé du contenu 2">
            <a:extLst>
              <a:ext uri="{FF2B5EF4-FFF2-40B4-BE49-F238E27FC236}">
                <a16:creationId xmlns:a16="http://schemas.microsoft.com/office/drawing/2014/main" id="{2671CAA3-F284-4734-A4F8-02521DCF0031}"/>
              </a:ext>
            </a:extLst>
          </p:cNvPr>
          <p:cNvSpPr>
            <a:spLocks noGrp="1"/>
          </p:cNvSpPr>
          <p:nvPr>
            <p:ph idx="1"/>
          </p:nvPr>
        </p:nvSpPr>
        <p:spPr/>
        <p:txBody>
          <a:bodyPr>
            <a:normAutofit/>
          </a:bodyPr>
          <a:lstStyle/>
          <a:p>
            <a:pPr marL="0" indent="0">
              <a:buNone/>
            </a:pPr>
            <a:r>
              <a:rPr lang="fr-FR" dirty="0"/>
              <a:t>Le polymorphisme est alors défini comme le fait que dans une hiérarchie de classe, en appelant une méthode sur un objet, ce sera la bonne méthode qui sera appelée en se basant sur </a:t>
            </a:r>
            <a:r>
              <a:rPr lang="fr-FR" dirty="0" err="1"/>
              <a:t>lr</a:t>
            </a:r>
            <a:r>
              <a:rPr lang="fr-FR" dirty="0"/>
              <a:t> type de l’objet.</a:t>
            </a:r>
          </a:p>
          <a:p>
            <a:pPr marL="0" indent="0">
              <a:buNone/>
            </a:pPr>
            <a:endParaRPr lang="fr-FR" dirty="0"/>
          </a:p>
          <a:p>
            <a:pPr marL="0" indent="0">
              <a:buNone/>
            </a:pPr>
            <a:r>
              <a:rPr lang="fr-FR" dirty="0"/>
              <a:t>En Python, toutes les méthodes sont virtuelles: dans une hiérarchie da classe, c’est toujours la méthode de la classe de l’objet qui sera appelée. Mais on peut toujours appeler celle de la classe mère.</a:t>
            </a:r>
          </a:p>
          <a:p>
            <a:pPr marL="0" indent="0">
              <a:buNone/>
            </a:pPr>
            <a:endParaRPr lang="fr-FR" dirty="0"/>
          </a:p>
          <a:p>
            <a:pPr marL="0" indent="0">
              <a:buNone/>
            </a:pPr>
            <a:r>
              <a:rPr lang="fr-FR" dirty="0"/>
              <a:t>Mais pourquoi une mauvaise méthode pourrait être appelée?</a:t>
            </a:r>
          </a:p>
        </p:txBody>
      </p:sp>
    </p:spTree>
    <p:extLst>
      <p:ext uri="{BB962C8B-B14F-4D97-AF65-F5344CB8AC3E}">
        <p14:creationId xmlns:p14="http://schemas.microsoft.com/office/powerpoint/2010/main" val="16392646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Polymorphisme</a:t>
            </a:r>
          </a:p>
        </p:txBody>
      </p:sp>
      <p:sp>
        <p:nvSpPr>
          <p:cNvPr id="4" name="Rectangle 3">
            <a:extLst>
              <a:ext uri="{FF2B5EF4-FFF2-40B4-BE49-F238E27FC236}">
                <a16:creationId xmlns:a16="http://schemas.microsoft.com/office/drawing/2014/main" id="{861B65AC-EF7C-203A-AFDB-D128690C0DE0}"/>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pic>
        <p:nvPicPr>
          <p:cNvPr id="6" name="Image 5">
            <a:extLst>
              <a:ext uri="{FF2B5EF4-FFF2-40B4-BE49-F238E27FC236}">
                <a16:creationId xmlns:a16="http://schemas.microsoft.com/office/drawing/2014/main" id="{CA73F789-22B5-FEB7-7BCA-3F3919F605F7}"/>
              </a:ext>
            </a:extLst>
          </p:cNvPr>
          <p:cNvPicPr>
            <a:picLocks noChangeAspect="1"/>
          </p:cNvPicPr>
          <p:nvPr/>
        </p:nvPicPr>
        <p:blipFill>
          <a:blip r:embed="rId3"/>
          <a:stretch>
            <a:fillRect/>
          </a:stretch>
        </p:blipFill>
        <p:spPr>
          <a:xfrm>
            <a:off x="7548923" y="1690688"/>
            <a:ext cx="3029373" cy="2829320"/>
          </a:xfrm>
          <a:prstGeom prst="rect">
            <a:avLst/>
          </a:prstGeom>
        </p:spPr>
      </p:pic>
      <p:pic>
        <p:nvPicPr>
          <p:cNvPr id="8" name="Image 7">
            <a:extLst>
              <a:ext uri="{FF2B5EF4-FFF2-40B4-BE49-F238E27FC236}">
                <a16:creationId xmlns:a16="http://schemas.microsoft.com/office/drawing/2014/main" id="{501DFE66-6245-E1DD-EF30-F05738CAB8D2}"/>
              </a:ext>
            </a:extLst>
          </p:cNvPr>
          <p:cNvPicPr>
            <a:picLocks noChangeAspect="1"/>
          </p:cNvPicPr>
          <p:nvPr/>
        </p:nvPicPr>
        <p:blipFill>
          <a:blip r:embed="rId4"/>
          <a:stretch>
            <a:fillRect/>
          </a:stretch>
        </p:blipFill>
        <p:spPr>
          <a:xfrm>
            <a:off x="1040346" y="1690688"/>
            <a:ext cx="3153215" cy="1286054"/>
          </a:xfrm>
          <a:prstGeom prst="rect">
            <a:avLst/>
          </a:prstGeom>
        </p:spPr>
      </p:pic>
      <p:sp>
        <p:nvSpPr>
          <p:cNvPr id="9" name="ZoneTexte 8">
            <a:extLst>
              <a:ext uri="{FF2B5EF4-FFF2-40B4-BE49-F238E27FC236}">
                <a16:creationId xmlns:a16="http://schemas.microsoft.com/office/drawing/2014/main" id="{AF6E4E97-97DF-61B8-1430-CDABFE98677A}"/>
              </a:ext>
            </a:extLst>
          </p:cNvPr>
          <p:cNvSpPr txBox="1"/>
          <p:nvPr/>
        </p:nvSpPr>
        <p:spPr>
          <a:xfrm>
            <a:off x="4876750" y="2798618"/>
            <a:ext cx="1988983" cy="369332"/>
          </a:xfrm>
          <a:prstGeom prst="rect">
            <a:avLst/>
          </a:prstGeom>
          <a:noFill/>
        </p:spPr>
        <p:txBody>
          <a:bodyPr wrap="square" rtlCol="0">
            <a:spAutoFit/>
          </a:bodyPr>
          <a:lstStyle/>
          <a:p>
            <a:r>
              <a:rPr lang="fr-FR" dirty="0"/>
              <a:t>Méthode redéfinie</a:t>
            </a:r>
          </a:p>
        </p:txBody>
      </p:sp>
      <p:cxnSp>
        <p:nvCxnSpPr>
          <p:cNvPr id="11" name="Connecteur droit avec flèche 10">
            <a:extLst>
              <a:ext uri="{FF2B5EF4-FFF2-40B4-BE49-F238E27FC236}">
                <a16:creationId xmlns:a16="http://schemas.microsoft.com/office/drawing/2014/main" id="{FC870BBA-F3DF-12C6-859B-52CC94FC3246}"/>
              </a:ext>
            </a:extLst>
          </p:cNvPr>
          <p:cNvCxnSpPr>
            <a:stCxn id="9" idx="3"/>
          </p:cNvCxnSpPr>
          <p:nvPr/>
        </p:nvCxnSpPr>
        <p:spPr>
          <a:xfrm flipV="1">
            <a:off x="6865733" y="2604655"/>
            <a:ext cx="1197612" cy="3786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CF714AF8-E9DD-4C30-A32F-5EF3AE3139D5}"/>
              </a:ext>
            </a:extLst>
          </p:cNvPr>
          <p:cNvCxnSpPr>
            <a:cxnSpLocks/>
            <a:stCxn id="9" idx="1"/>
          </p:cNvCxnSpPr>
          <p:nvPr/>
        </p:nvCxnSpPr>
        <p:spPr>
          <a:xfrm flipH="1" flipV="1">
            <a:off x="3144852" y="2604655"/>
            <a:ext cx="1731898" cy="3786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AF5C12DE-D7EE-E1BC-35FA-821702347FFF}"/>
              </a:ext>
            </a:extLst>
          </p:cNvPr>
          <p:cNvCxnSpPr>
            <a:cxnSpLocks/>
            <a:stCxn id="9" idx="3"/>
          </p:cNvCxnSpPr>
          <p:nvPr/>
        </p:nvCxnSpPr>
        <p:spPr>
          <a:xfrm>
            <a:off x="6865733" y="2983284"/>
            <a:ext cx="1197612" cy="10076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8431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0539C-10DC-42BA-9389-02953F1191D5}"/>
              </a:ext>
            </a:extLst>
          </p:cNvPr>
          <p:cNvSpPr>
            <a:spLocks noGrp="1"/>
          </p:cNvSpPr>
          <p:nvPr>
            <p:ph type="title"/>
          </p:nvPr>
        </p:nvSpPr>
        <p:spPr/>
        <p:txBody>
          <a:bodyPr/>
          <a:lstStyle/>
          <a:p>
            <a:r>
              <a:rPr lang="fr-FR" b="1" dirty="0"/>
              <a:t>Introspection</a:t>
            </a:r>
          </a:p>
        </p:txBody>
      </p:sp>
      <p:sp>
        <p:nvSpPr>
          <p:cNvPr id="3" name="Espace réservé du contenu 2">
            <a:extLst>
              <a:ext uri="{FF2B5EF4-FFF2-40B4-BE49-F238E27FC236}">
                <a16:creationId xmlns:a16="http://schemas.microsoft.com/office/drawing/2014/main" id="{F7B01536-657B-0B99-44DB-E3AF17AD5975}"/>
              </a:ext>
            </a:extLst>
          </p:cNvPr>
          <p:cNvSpPr>
            <a:spLocks noGrp="1"/>
          </p:cNvSpPr>
          <p:nvPr>
            <p:ph idx="1"/>
          </p:nvPr>
        </p:nvSpPr>
        <p:spPr>
          <a:xfrm>
            <a:off x="838200" y="1825625"/>
            <a:ext cx="10515600" cy="4351338"/>
          </a:xfrm>
        </p:spPr>
        <p:txBody>
          <a:bodyPr>
            <a:normAutofit fontScale="70000" lnSpcReduction="20000"/>
          </a:bodyPr>
          <a:lstStyle/>
          <a:p>
            <a:pPr marL="0" indent="0">
              <a:buNone/>
            </a:pPr>
            <a:r>
              <a:rPr lang="fr-FR" dirty="0"/>
              <a:t>L'introspection est la capacité d'un programme à examiner et à interroger sa propre structure, ses objets, ses types et ses fonctionnalités à l'exécution. En d'autres termes, c'est la capacité d'un programme à se "regarder lui-même" pour obtenir des informations sur ses propres éléments.</a:t>
            </a:r>
          </a:p>
          <a:p>
            <a:pPr marL="0" indent="0">
              <a:buNone/>
            </a:pPr>
            <a:endParaRPr lang="fr-FR" dirty="0"/>
          </a:p>
          <a:p>
            <a:pPr marL="0" indent="0">
              <a:buNone/>
            </a:pPr>
            <a:r>
              <a:rPr lang="fr-FR" dirty="0"/>
              <a:t>Python est un langage qui favorise l'introspection grâce à ses fonctionnalités intégrées. </a:t>
            </a:r>
          </a:p>
          <a:p>
            <a:r>
              <a:rPr lang="fr-FR" dirty="0"/>
              <a:t>La fonction type(): permet d'obtenir le type d'un objet. </a:t>
            </a:r>
          </a:p>
          <a:p>
            <a:r>
              <a:rPr lang="fr-FR" dirty="0"/>
              <a:t>La fonction </a:t>
            </a:r>
            <a:r>
              <a:rPr lang="fr-FR" dirty="0" err="1"/>
              <a:t>dir</a:t>
            </a:r>
            <a:r>
              <a:rPr lang="fr-FR" dirty="0"/>
              <a:t>(): permet d'obtenir la liste des attributs et méthodes disponibles pour un objet. </a:t>
            </a:r>
          </a:p>
          <a:p>
            <a:r>
              <a:rPr lang="fr-FR" dirty="0"/>
              <a:t>L'opérateur </a:t>
            </a:r>
            <a:r>
              <a:rPr lang="fr-FR" dirty="0" err="1"/>
              <a:t>getattr</a:t>
            </a:r>
            <a:r>
              <a:rPr lang="fr-FR" dirty="0"/>
              <a:t>():  permet d'obtenir la valeur d'un attribut à partir de son nom sous forme de chaîne. </a:t>
            </a:r>
          </a:p>
          <a:p>
            <a:r>
              <a:rPr lang="fr-FR" dirty="0"/>
              <a:t>L'opérateur </a:t>
            </a:r>
            <a:r>
              <a:rPr lang="fr-FR" dirty="0" err="1"/>
              <a:t>hasattr</a:t>
            </a:r>
            <a:r>
              <a:rPr lang="fr-FR" dirty="0"/>
              <a:t>(): permet de vérifier si un objet possède un certain attribut. </a:t>
            </a:r>
          </a:p>
          <a:p>
            <a:r>
              <a:rPr lang="fr-FR" dirty="0"/>
              <a:t>L'introspection des modules :Les modules en Python offrent également des fonctionnalités d'introspection. Vous pouvez obtenir des informations sur un module, telles que la liste de ses fonctions, ses variables et ses classes, en utilisant les fonctions </a:t>
            </a:r>
            <a:r>
              <a:rPr lang="fr-FR" dirty="0" err="1"/>
              <a:t>dir</a:t>
            </a:r>
            <a:r>
              <a:rPr lang="fr-FR" dirty="0"/>
              <a:t>() et </a:t>
            </a:r>
            <a:r>
              <a:rPr lang="fr-FR" dirty="0" err="1"/>
              <a:t>getattr</a:t>
            </a:r>
            <a:r>
              <a:rPr lang="fr-FR" dirty="0"/>
              <a:t>().</a:t>
            </a:r>
          </a:p>
        </p:txBody>
      </p:sp>
      <p:sp>
        <p:nvSpPr>
          <p:cNvPr id="7" name="Rectangle 6">
            <a:extLst>
              <a:ext uri="{FF2B5EF4-FFF2-40B4-BE49-F238E27FC236}">
                <a16:creationId xmlns:a16="http://schemas.microsoft.com/office/drawing/2014/main" id="{4F2182B5-C010-3632-A382-56DE11BD70C1}"/>
              </a:ext>
            </a:extLst>
          </p:cNvPr>
          <p:cNvSpPr/>
          <p:nvPr/>
        </p:nvSpPr>
        <p:spPr>
          <a:xfrm>
            <a:off x="7375020" y="5888883"/>
            <a:ext cx="4683095" cy="846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t>TRAVAUX PRATIQUES</a:t>
            </a:r>
          </a:p>
        </p:txBody>
      </p:sp>
    </p:spTree>
    <p:extLst>
      <p:ext uri="{BB962C8B-B14F-4D97-AF65-F5344CB8AC3E}">
        <p14:creationId xmlns:p14="http://schemas.microsoft.com/office/powerpoint/2010/main" val="436894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7655</TotalTime>
  <Words>8057</Words>
  <Application>Microsoft Office PowerPoint</Application>
  <PresentationFormat>Grand écran</PresentationFormat>
  <Paragraphs>886</Paragraphs>
  <Slides>103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103</vt:i4>
      </vt:variant>
    </vt:vector>
  </HeadingPairs>
  <TitlesOfParts>
    <vt:vector size="112" baseType="lpstr">
      <vt:lpstr>Arial</vt:lpstr>
      <vt:lpstr>ArialNarrow</vt:lpstr>
      <vt:lpstr>Calibri</vt:lpstr>
      <vt:lpstr>Calibri Light</vt:lpstr>
      <vt:lpstr>Graphik</vt:lpstr>
      <vt:lpstr>Lucida Grande</vt:lpstr>
      <vt:lpstr>Open Sans</vt:lpstr>
      <vt:lpstr>Söhne</vt:lpstr>
      <vt:lpstr>Thème Office</vt:lpstr>
      <vt:lpstr>Formation Développeur Python -  Initiation à Python par la pratique Formateur: Davy Bureau</vt:lpstr>
      <vt:lpstr>Présentation PowerPoint</vt:lpstr>
      <vt:lpstr>Présentation PowerPoint</vt:lpstr>
      <vt:lpstr>Présentation PowerPoint</vt:lpstr>
      <vt:lpstr>Présentation PowerPoint</vt:lpstr>
      <vt:lpstr>Qu’est Python? (1/7)</vt:lpstr>
      <vt:lpstr>L’histoire de Python</vt:lpstr>
      <vt:lpstr>Les acteurs dans les environnements de développement intégrés</vt:lpstr>
      <vt:lpstr>Les acteurs dans les environnements de développement intégrés</vt:lpstr>
      <vt:lpstr>Atelier : Mise en place d'un environnement de développement</vt:lpstr>
      <vt:lpstr>Maitriser la syntaxe de base (2/7)</vt:lpstr>
      <vt:lpstr>Interprétation directe et en script</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variables, les opérateurs, les expressions</vt:lpstr>
      <vt:lpstr>Les opérateurs</vt:lpstr>
      <vt:lpstr>Les opérateurs sur chaînes</vt:lpstr>
      <vt:lpstr>Les opérateurs</vt:lpstr>
      <vt:lpstr>Les expressions</vt:lpstr>
      <vt:lpstr>Les expressions</vt:lpstr>
      <vt:lpstr>Les expressions</vt:lpstr>
      <vt:lpstr>Les expressions</vt:lpstr>
      <vt:lpstr>Les tests</vt:lpstr>
      <vt:lpstr>Les tests</vt:lpstr>
      <vt:lpstr>Les tests</vt:lpstr>
      <vt:lpstr>Les boucles</vt:lpstr>
      <vt:lpstr>Les boucles</vt:lpstr>
      <vt:lpstr>Les boucles</vt:lpstr>
      <vt:lpstr>Les opérations avancées: opération  ternaire</vt:lpstr>
      <vt:lpstr>Les opérations avancées: list  comprehension</vt:lpstr>
      <vt:lpstr>Les opérations avancées: tuple  unpacking</vt:lpstr>
      <vt:lpstr>Atelier : Multiples algorithmes pour  maitriser la syntaxe de base</vt:lpstr>
      <vt:lpstr>Comment structurer son code (3/7)</vt:lpstr>
      <vt:lpstr>Le code procédural</vt:lpstr>
      <vt:lpstr>Les fonctions dans un algorithme procédural</vt:lpstr>
      <vt:lpstr>Les fonctions dans un algorithme procédural</vt:lpstr>
      <vt:lpstr>Les fonctions spécifiques</vt:lpstr>
      <vt:lpstr>Les fonctions spécifiques</vt:lpstr>
      <vt:lpstr>Les fonctions spécifiques</vt:lpstr>
      <vt:lpstr>Les fonctions spécifiques</vt:lpstr>
      <vt:lpstr>Les fonctions spécifiques: Fonctions natives</vt:lpstr>
      <vt:lpstr>Les fonctions spécifiques: Services de manipulation de texte</vt:lpstr>
      <vt:lpstr>Atelier : Opérations sur les chaines de caractères par les fonctions</vt:lpstr>
      <vt:lpstr>Les algorithmes de base (4/7)</vt:lpstr>
      <vt:lpstr>Les représentations graphiques</vt:lpstr>
      <vt:lpstr>Les représentations graphiques: Exemple</vt:lpstr>
      <vt:lpstr>Les boucles prévisibles et imprévisibles</vt:lpstr>
      <vt:lpstr>Les boucles prévisibles et imprévisibles</vt:lpstr>
      <vt:lpstr>La récursivité</vt:lpstr>
      <vt:lpstr>La récursivité: Exemple</vt:lpstr>
      <vt:lpstr>Atelier : Ecriture en Python d’algorithmes courants</vt:lpstr>
      <vt:lpstr>La structuration de données (5/7)</vt:lpstr>
      <vt:lpstr>Comment choisir sa structure</vt:lpstr>
      <vt:lpstr>Comment choisir sa structure</vt:lpstr>
      <vt:lpstr>List et tuple</vt:lpstr>
      <vt:lpstr>Description et utilisation des list</vt:lpstr>
      <vt:lpstr>Exemples d’utilisation des list</vt:lpstr>
      <vt:lpstr>Description et utilisation des list</vt:lpstr>
      <vt:lpstr>Description et utilisation des list</vt:lpstr>
      <vt:lpstr>Description et utilisation des list</vt:lpstr>
      <vt:lpstr>Description et utilisation des tuple</vt:lpstr>
      <vt:lpstr>Description et utilisation des tuple</vt:lpstr>
      <vt:lpstr>Description et utilisation des chaînes de caractères</vt:lpstr>
      <vt:lpstr>Description et utilisation des dict</vt:lpstr>
      <vt:lpstr>Description et utilisation des set</vt:lpstr>
      <vt:lpstr>Comment simplifier son algorithme</vt:lpstr>
      <vt:lpstr>Atelier : Ecriture en Python d’algorithmes plus étendus</vt:lpstr>
      <vt:lpstr>Les calculs (6/7)</vt:lpstr>
      <vt:lpstr>Les données temporelles</vt:lpstr>
      <vt:lpstr>Les données temporelles</vt:lpstr>
      <vt:lpstr>Module datetime</vt:lpstr>
      <vt:lpstr>Module time</vt:lpstr>
      <vt:lpstr>Bibliothèque dateutil</vt:lpstr>
      <vt:lpstr>Bibliothèque Pandas</vt:lpstr>
      <vt:lpstr>Manipulation des entrées et sorties</vt:lpstr>
      <vt:lpstr>Manipulation des entrées et sorties</vt:lpstr>
      <vt:lpstr>Manipulation des entrées et sorties</vt:lpstr>
      <vt:lpstr>Les calculs scientifiques</vt:lpstr>
      <vt:lpstr>L’essentiel du Python au quotidien</vt:lpstr>
      <vt:lpstr>Les bases de la programmation objet (7/7)</vt:lpstr>
      <vt:lpstr>Les apports de l’objet</vt:lpstr>
      <vt:lpstr>Les apports de l’objet: encapsulation</vt:lpstr>
      <vt:lpstr>Les apports de l’objet: l’abstraction</vt:lpstr>
      <vt:lpstr>Les apports de l’objet: héritage</vt:lpstr>
      <vt:lpstr>Objets et classes</vt:lpstr>
      <vt:lpstr>Instanciation, destruction</vt:lpstr>
      <vt:lpstr>Instanciation, destruction</vt:lpstr>
      <vt:lpstr>encapsulation, agrégation </vt:lpstr>
      <vt:lpstr>encapsulation, agrégation </vt:lpstr>
      <vt:lpstr>Polymorphisme et introspection</vt:lpstr>
      <vt:lpstr>Représentation UML de l’héritage</vt:lpstr>
      <vt:lpstr>Syntaxe de l’héritage</vt:lpstr>
      <vt:lpstr>Polymorphisme et introspection</vt:lpstr>
      <vt:lpstr>Polymorphisme</vt:lpstr>
      <vt:lpstr>Introspection</vt:lpstr>
      <vt:lpstr>Atelier : Conception d’une application et implémentation objet </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Développeur Python Python – Par la pratique</dc:title>
  <dc:creator>davy bureau</dc:creator>
  <cp:lastModifiedBy>davy bureau</cp:lastModifiedBy>
  <cp:revision>200</cp:revision>
  <dcterms:created xsi:type="dcterms:W3CDTF">2021-12-30T19:14:51Z</dcterms:created>
  <dcterms:modified xsi:type="dcterms:W3CDTF">2023-06-30T21:47:55Z</dcterms:modified>
</cp:coreProperties>
</file>