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319C-272F-3248-A7E2-1A13E65E463C}" type="datetimeFigureOut">
              <a:rPr lang="en-US" smtClean="0"/>
              <a:t>17/8/13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D8A1C-A940-4345-94E2-694CAA1AC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6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319C-272F-3248-A7E2-1A13E65E463C}" type="datetimeFigureOut">
              <a:rPr lang="en-US" smtClean="0"/>
              <a:t>17/8/13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D8A1C-A940-4345-94E2-694CAA1AC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5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319C-272F-3248-A7E2-1A13E65E463C}" type="datetimeFigureOut">
              <a:rPr lang="en-US" smtClean="0"/>
              <a:t>17/8/13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D8A1C-A940-4345-94E2-694CAA1AC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2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319C-272F-3248-A7E2-1A13E65E463C}" type="datetimeFigureOut">
              <a:rPr lang="en-US" smtClean="0"/>
              <a:t>17/8/13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D8A1C-A940-4345-94E2-694CAA1AC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319C-272F-3248-A7E2-1A13E65E463C}" type="datetimeFigureOut">
              <a:rPr lang="en-US" smtClean="0"/>
              <a:t>17/8/13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D8A1C-A940-4345-94E2-694CAA1AC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9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319C-272F-3248-A7E2-1A13E65E463C}" type="datetimeFigureOut">
              <a:rPr lang="en-US" smtClean="0"/>
              <a:t>17/8/13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D8A1C-A940-4345-94E2-694CAA1AC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6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319C-272F-3248-A7E2-1A13E65E463C}" type="datetimeFigureOut">
              <a:rPr lang="en-US" smtClean="0"/>
              <a:t>17/8/13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D8A1C-A940-4345-94E2-694CAA1AC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9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319C-272F-3248-A7E2-1A13E65E463C}" type="datetimeFigureOut">
              <a:rPr lang="en-US" smtClean="0"/>
              <a:t>17/8/13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D8A1C-A940-4345-94E2-694CAA1AC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4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319C-272F-3248-A7E2-1A13E65E463C}" type="datetimeFigureOut">
              <a:rPr lang="en-US" smtClean="0"/>
              <a:t>17/8/13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D8A1C-A940-4345-94E2-694CAA1AC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3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319C-272F-3248-A7E2-1A13E65E463C}" type="datetimeFigureOut">
              <a:rPr lang="en-US" smtClean="0"/>
              <a:t>17/8/13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D8A1C-A940-4345-94E2-694CAA1AC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3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319C-272F-3248-A7E2-1A13E65E463C}" type="datetimeFigureOut">
              <a:rPr lang="en-US" smtClean="0"/>
              <a:t>17/8/13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D8A1C-A940-4345-94E2-694CAA1AC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4319C-272F-3248-A7E2-1A13E65E463C}" type="datetimeFigureOut">
              <a:rPr lang="en-US" smtClean="0"/>
              <a:t>17/8/13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D8A1C-A940-4345-94E2-694CAA1AC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3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深入浅出</a:t>
            </a:r>
            <a:r>
              <a:rPr lang="en-US" altLang="zh-CN" dirty="0" smtClean="0"/>
              <a:t>RSA</a:t>
            </a:r>
            <a:r>
              <a:rPr lang="zh-CN" altLang="en-US" dirty="0" smtClean="0"/>
              <a:t>算法原理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0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78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加解密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使用</a:t>
            </a:r>
            <a:r>
              <a:rPr lang="en-US" altLang="zh-CN" sz="1600" dirty="0" smtClean="0"/>
              <a:t>RSA</a:t>
            </a:r>
            <a:r>
              <a:rPr lang="zh-CN" altLang="en-US" sz="1600" dirty="0" smtClean="0"/>
              <a:t>加解密，需要导入</a:t>
            </a:r>
            <a:r>
              <a:rPr lang="en-US" altLang="zh-CN" sz="1600" dirty="0" err="1" smtClean="0"/>
              <a:t>Security.framework</a:t>
            </a:r>
            <a:r>
              <a:rPr lang="zh-CN" altLang="zh-CN" sz="1600" dirty="0" smtClean="0"/>
              <a:t>，</a:t>
            </a:r>
            <a:r>
              <a:rPr lang="zh-CN" altLang="en-US" sz="1600" dirty="0" smtClean="0"/>
              <a:t>具体代码看</a:t>
            </a:r>
            <a:r>
              <a:rPr lang="en-US" altLang="zh-CN" sz="1600" dirty="0" smtClean="0"/>
              <a:t>demo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038600" y="1435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1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什么是RSA</a:t>
            </a:r>
            <a:r>
              <a:rPr lang="en-US" dirty="0" smtClean="0"/>
              <a:t>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RSA</a:t>
            </a:r>
            <a:r>
              <a:rPr lang="zh-CN" altLang="en-US" sz="1600" dirty="0" smtClean="0"/>
              <a:t>是一种非对称加密算法，他的大体原理是：</a:t>
            </a:r>
            <a:endParaRPr lang="en-US" altLang="zh-CN" sz="1600" dirty="0" smtClean="0"/>
          </a:p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乙方生成两把秘钥：公钥和私钥。公钥是公开的，任何人都可以获得，私钥是保密的</a:t>
            </a:r>
            <a:r>
              <a:rPr lang="en-US" altLang="zh-CN" sz="1600" dirty="0" smtClean="0"/>
              <a:t>2.</a:t>
            </a:r>
            <a:r>
              <a:rPr lang="zh-CN" altLang="en-US" sz="1600" dirty="0" smtClean="0"/>
              <a:t>甲方获取乙方的公钥，然后用它对信息加密。</a:t>
            </a:r>
            <a:endParaRPr lang="en-US" altLang="zh-CN" sz="1600" dirty="0" smtClean="0"/>
          </a:p>
          <a:p>
            <a:r>
              <a:rPr lang="zh-CN" altLang="zh-CN" sz="1600" dirty="0" smtClean="0"/>
              <a:t>3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乙方得到加密后的信息，用私钥进行解密</a:t>
            </a:r>
            <a:endParaRPr lang="en-US" altLang="zh-CN" sz="1600" dirty="0" smtClean="0"/>
          </a:p>
          <a:p>
            <a:endParaRPr lang="en-US" sz="1600" dirty="0"/>
          </a:p>
          <a:p>
            <a:r>
              <a:rPr lang="zh-CN" altLang="en-US" sz="1600" dirty="0" smtClean="0"/>
              <a:t>对于客户端开发来说，甲方就</a:t>
            </a:r>
            <a:r>
              <a:rPr lang="en-US" altLang="zh-CN" sz="1600" dirty="0" err="1" smtClean="0"/>
              <a:t>iOS</a:t>
            </a:r>
            <a:r>
              <a:rPr lang="zh-CN" altLang="en-US" sz="1600" dirty="0" smtClean="0"/>
              <a:t>客户端就属于甲方，服务器端就属于乙方</a:t>
            </a:r>
            <a:endParaRPr lang="en-US" altLang="zh-CN" sz="1600" dirty="0" smtClean="0"/>
          </a:p>
          <a:p>
            <a:r>
              <a:rPr lang="zh-CN" altLang="en-US" sz="1600" dirty="0" smtClean="0"/>
              <a:t>服务器端生成好公钥和私钥，私钥服务器保留，公钥给客户端，客户端通过公钥进行数据加密，传输给服务器端，然后服务器端通过私钥解密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2055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为什么要用非对称加密算法？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 smtClean="0"/>
              <a:t>加密算法有两种形式（我所了解的）：对称加密、非对称加密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/>
              <a:t>对称加密：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zh-CN" sz="1600" dirty="0" smtClean="0"/>
              <a:t>1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甲方选择某一种加密规则，对信息进行加密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zh-CN" sz="1600" dirty="0" smtClean="0"/>
              <a:t>2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乙方使用同一种规则，对信息进行解密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/>
              <a:t>由于甲方、乙方使用同一种加密规则，也就是密钥，所以甲方必须把加密规则告诉给乙方，否则无法正常解密，那么问题来了，保存和传递密钥的安全性就成了最头疼的问题</a:t>
            </a:r>
            <a:endParaRPr lang="en-US" altLang="zh-CN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zh-CN" altLang="en-US" sz="1600" dirty="0" smtClean="0"/>
              <a:t>而非对称加密模式则正好解决了这个问题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/>
              <a:t>非对称加密，加密和解密可以使用不同的规则（也就是密钥），只要两种规则之间存在某种对应的关系即可，这样就避免了密钥的直接传递</a:t>
            </a:r>
            <a:endParaRPr lang="en-US" altLang="zh-CN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RSA</a:t>
            </a:r>
            <a:r>
              <a:rPr lang="zh-CN" altLang="en-US" sz="1600" dirty="0" smtClean="0"/>
              <a:t>加密算法中，公钥加密的信息只有私钥能解开，所以只要私钥不泄露，那么通信就是安全的</a:t>
            </a:r>
            <a:endParaRPr lang="en-US" altLang="zh-CN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zh-CN" altLang="en-US" sz="1600" dirty="0" smtClean="0"/>
              <a:t>目前</a:t>
            </a:r>
            <a:r>
              <a:rPr lang="en-US" altLang="zh-CN" sz="1600" dirty="0" smtClean="0"/>
              <a:t>RSA</a:t>
            </a:r>
            <a:r>
              <a:rPr lang="zh-CN" altLang="en-US" sz="1600" dirty="0" smtClean="0"/>
              <a:t>加密算法应用场景在银行数据通信中用的比较多，其他行业也没具体调研过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617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要了解</a:t>
            </a:r>
            <a:r>
              <a:rPr lang="en-US" altLang="zh-CN" sz="1600" dirty="0" smtClean="0"/>
              <a:t>RSA</a:t>
            </a:r>
            <a:r>
              <a:rPr lang="zh-CN" altLang="en-US" sz="1600" dirty="0" smtClean="0"/>
              <a:t>算法原理，首先得先简单了解一下四个数学原理</a:t>
            </a:r>
            <a:endParaRPr lang="en-US" altLang="zh-CN" sz="1600" dirty="0" smtClean="0"/>
          </a:p>
          <a:p>
            <a:r>
              <a:rPr lang="zh-CN" altLang="zh-CN" sz="1600" dirty="0" smtClean="0"/>
              <a:t>1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互质关系</a:t>
            </a:r>
            <a:endParaRPr lang="en-US" altLang="zh-CN" sz="1600" dirty="0" smtClean="0"/>
          </a:p>
          <a:p>
            <a:r>
              <a:rPr lang="zh-CN" altLang="zh-CN" sz="1600" dirty="0" smtClean="0"/>
              <a:t>2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欧拉函数</a:t>
            </a:r>
            <a:endParaRPr lang="en-US" altLang="zh-CN" sz="1600" dirty="0" smtClean="0"/>
          </a:p>
          <a:p>
            <a:r>
              <a:rPr lang="zh-CN" altLang="zh-CN" sz="1600" dirty="0" smtClean="0"/>
              <a:t>3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欧拉定力</a:t>
            </a:r>
            <a:endParaRPr lang="en-US" altLang="zh-CN" sz="1600" dirty="0" smtClean="0"/>
          </a:p>
          <a:p>
            <a:r>
              <a:rPr lang="zh-CN" altLang="zh-CN" sz="1600" dirty="0" smtClean="0"/>
              <a:t>4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模反元素</a:t>
            </a:r>
            <a:endParaRPr lang="en-US" altLang="zh-CN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89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互质关系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什么是互质关系？</a:t>
            </a:r>
            <a:endParaRPr lang="en-US" altLang="zh-CN" sz="1600" dirty="0" smtClean="0"/>
          </a:p>
          <a:p>
            <a:r>
              <a:rPr lang="zh-CN" altLang="en-US" sz="1600" dirty="0" smtClean="0"/>
              <a:t>如果两个正整数，除了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以外，没有其他公因子，那么他们就是互质关系（是不是互质关系，跟两个数是否是质数不影响）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以下几种情况属于互质关系</a:t>
            </a:r>
            <a:endParaRPr lang="en-US" altLang="zh-CN" sz="1600" dirty="0"/>
          </a:p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 任意两个质数构成互质关系比如</a:t>
            </a:r>
            <a:r>
              <a:rPr lang="zh-CN" altLang="zh-CN" sz="1600" dirty="0" smtClean="0"/>
              <a:t>13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17</a:t>
            </a:r>
          </a:p>
          <a:p>
            <a:r>
              <a:rPr lang="zh-CN" altLang="zh-CN" sz="1600" dirty="0" smtClean="0"/>
              <a:t>2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是质数，只要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不是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的倍数，那么他俩就是互质关系，比方说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10</a:t>
            </a:r>
          </a:p>
          <a:p>
            <a:r>
              <a:rPr lang="zh-CN" altLang="zh-CN" sz="1600" dirty="0" smtClean="0"/>
              <a:t>3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两个数，如果</a:t>
            </a:r>
            <a:r>
              <a:rPr lang="en-US" altLang="zh-CN" sz="1600" dirty="0" smtClean="0"/>
              <a:t>A&gt;B</a:t>
            </a:r>
            <a:r>
              <a:rPr lang="zh-CN" altLang="en-US" sz="1600" dirty="0" smtClean="0"/>
              <a:t>且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是质数，那么他们就是互质关系，比如说</a:t>
            </a:r>
            <a:r>
              <a:rPr lang="en-US" altLang="zh-CN" sz="1600" dirty="0" smtClean="0"/>
              <a:t>17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10</a:t>
            </a:r>
          </a:p>
          <a:p>
            <a:r>
              <a:rPr lang="zh-CN" altLang="zh-CN" sz="1600" dirty="0" smtClean="0"/>
              <a:t>4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和任意数都是互质关系</a:t>
            </a:r>
            <a:endParaRPr lang="en-US" altLang="zh-CN" sz="1600" dirty="0" smtClean="0"/>
          </a:p>
          <a:p>
            <a:r>
              <a:rPr lang="zh-CN" altLang="zh-CN" sz="1600" dirty="0" smtClean="0"/>
              <a:t>5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是大于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的正整数，那么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A-1</a:t>
            </a:r>
            <a:r>
              <a:rPr lang="zh-CN" altLang="en-US" sz="1600" dirty="0" smtClean="0"/>
              <a:t>互质，必反说</a:t>
            </a:r>
            <a:r>
              <a:rPr lang="en-US" altLang="zh-CN" sz="1600" dirty="0" smtClean="0"/>
              <a:t>17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16</a:t>
            </a:r>
          </a:p>
          <a:p>
            <a:r>
              <a:rPr lang="zh-CN" altLang="zh-CN" sz="1600" dirty="0" smtClean="0"/>
              <a:t>6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是大于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的奇数，那么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A-2</a:t>
            </a:r>
            <a:r>
              <a:rPr lang="zh-CN" altLang="en-US" sz="1600" dirty="0" smtClean="0"/>
              <a:t>互质，比方说</a:t>
            </a:r>
            <a:r>
              <a:rPr lang="en-US" altLang="zh-CN" sz="1600" dirty="0" smtClean="0"/>
              <a:t>17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322372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431"/>
            <a:ext cx="8229600" cy="846138"/>
          </a:xfrm>
        </p:spPr>
        <p:txBody>
          <a:bodyPr/>
          <a:lstStyle/>
          <a:p>
            <a:r>
              <a:rPr lang="zh-CN" altLang="en-US" dirty="0" smtClean="0"/>
              <a:t>欧拉函数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569"/>
            <a:ext cx="8229600" cy="51689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1400" dirty="0" smtClean="0"/>
              <a:t>任意给定一个正整数</a:t>
            </a:r>
            <a:r>
              <a:rPr lang="en-US" altLang="zh-CN" sz="1400" dirty="0" smtClean="0"/>
              <a:t>N</a:t>
            </a:r>
            <a:r>
              <a:rPr lang="zh-CN" altLang="en-US" sz="1400" dirty="0" smtClean="0"/>
              <a:t>，那么在</a:t>
            </a:r>
            <a:r>
              <a:rPr lang="en-US" altLang="zh-CN" sz="1400" dirty="0" smtClean="0"/>
              <a:t>&lt;=N</a:t>
            </a:r>
            <a:r>
              <a:rPr lang="zh-CN" altLang="en-US" sz="1400" dirty="0" smtClean="0"/>
              <a:t>的正整数中间有多少个与它构成互质关系的？计算这个值的方法就叫欧拉函数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zh-CN" altLang="en-US" sz="1400" dirty="0" smtClean="0"/>
              <a:t>具体这个算法要讲估计得讲一整天都讲不完，就了解下面几种情况吧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zh-CN" altLang="zh-CN" sz="1400" dirty="0" smtClean="0"/>
              <a:t>1</a:t>
            </a:r>
            <a:r>
              <a:rPr lang="zh-CN" altLang="en-US" sz="1400" dirty="0" smtClean="0"/>
              <a:t>）</a:t>
            </a:r>
            <a:r>
              <a:rPr lang="en-US" altLang="zh-CN" sz="1400" dirty="0" smtClean="0"/>
              <a:t>、</a:t>
            </a: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φ</a:t>
            </a:r>
            <a:r>
              <a:rPr lang="zh-CN" altLang="en-US" sz="1400" dirty="0" smtClean="0"/>
              <a:t>（１）＝１</a:t>
            </a:r>
            <a:r>
              <a:rPr lang="en-US" altLang="zh-CN" sz="1400" dirty="0" smtClean="0"/>
              <a:t>.</a:t>
            </a:r>
            <a:r>
              <a:rPr lang="zh-CN" altLang="en-US" sz="1400" dirty="0" smtClean="0"/>
              <a:t>前面说了，１和任何数都成互质关系，包括自身</a:t>
            </a: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）、如果ｎ是质数，那么</a:t>
            </a:r>
            <a:r>
              <a:rPr lang="en-US" altLang="zh-CN" sz="1400" dirty="0" err="1" smtClean="0"/>
              <a:t>φ</a:t>
            </a:r>
            <a:r>
              <a:rPr lang="zh-CN" altLang="en-US" sz="1400" dirty="0" smtClean="0"/>
              <a:t>（ｎ）＝ｎ－１，比如７与１、２、３、４、５、６都互质关系</a:t>
            </a: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）、如果ｎ是质数的ｍ次方，也就是ｎ＝ｈ＾ｍ，ｈ是质数，那么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zh-CN" altLang="en-US" sz="1400" dirty="0" smtClean="0"/>
              <a:t>　　　　　　</a:t>
            </a:r>
            <a:r>
              <a:rPr lang="en-US" altLang="zh-CN" sz="1400" dirty="0" err="1" smtClean="0"/>
              <a:t>φ</a:t>
            </a:r>
            <a:r>
              <a:rPr lang="zh-CN" altLang="en-US" sz="1400" dirty="0" smtClean="0"/>
              <a:t>（ｈ＾ｋ）＝ｈ</a:t>
            </a:r>
            <a:r>
              <a:rPr lang="zh-CN" altLang="zh-CN" sz="1400" dirty="0" smtClean="0"/>
              <a:t>＾</a:t>
            </a:r>
            <a:r>
              <a:rPr lang="zh-CN" altLang="en-US" sz="1400" dirty="0" smtClean="0"/>
              <a:t>ｋ－ｈ＾（ｋ－１）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zh-CN" altLang="en-US" sz="1400" dirty="0" smtClean="0"/>
              <a:t>例如：ｈ是３，３的３次方是２７，那么２７与２７互质关系的有３＾３－３＾２＝１８个，分别是：１、２、４、５、７、８、１０、１１、１３、１４、１６、１７、１９、２０、２２、２３、２５、２６</a:t>
            </a:r>
            <a:r>
              <a:rPr lang="zh-CN" altLang="zh-CN" sz="1400" dirty="0" smtClean="0"/>
              <a:t>，</a:t>
            </a:r>
            <a:r>
              <a:rPr lang="zh-CN" altLang="en-US" sz="1400" dirty="0" smtClean="0"/>
              <a:t>其实就是前面互质关系说的第二点，只要不是３的倍数，就是互质</a:t>
            </a: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zh-CN" altLang="zh-CN" sz="1400" dirty="0" smtClean="0"/>
              <a:t>4</a:t>
            </a:r>
            <a:r>
              <a:rPr lang="zh-CN" altLang="en-US" sz="1400" dirty="0" smtClean="0"/>
              <a:t>）、如果ｎ是两个互质的数ｘ、ｙ的乘积即ｎ＝ｘ＊ｙ，则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zh-CN" altLang="zh-CN" sz="1400" dirty="0" smtClean="0"/>
              <a:t>　</a:t>
            </a:r>
            <a:r>
              <a:rPr lang="zh-CN" altLang="en-US" sz="1400" dirty="0" smtClean="0"/>
              <a:t>　　　　</a:t>
            </a:r>
            <a:r>
              <a:rPr lang="en-US" altLang="zh-CN" sz="1400" dirty="0" err="1" smtClean="0"/>
              <a:t>φ</a:t>
            </a:r>
            <a:r>
              <a:rPr lang="zh-CN" altLang="en-US" sz="1400" dirty="0" smtClean="0"/>
              <a:t>（ｎ）＝</a:t>
            </a:r>
            <a:r>
              <a:rPr lang="en-US" altLang="zh-CN" sz="1400" dirty="0" err="1" smtClean="0"/>
              <a:t>φ</a:t>
            </a:r>
            <a:r>
              <a:rPr lang="zh-CN" altLang="en-US" sz="1400" dirty="0" smtClean="0"/>
              <a:t>（１）</a:t>
            </a:r>
            <a:r>
              <a:rPr lang="zh-CN" altLang="zh-CN" sz="1400" dirty="0" smtClean="0"/>
              <a:t>＊</a:t>
            </a:r>
            <a:r>
              <a:rPr lang="en-US" altLang="zh-CN" sz="1400" dirty="0" err="1" smtClean="0"/>
              <a:t>φ</a:t>
            </a:r>
            <a:r>
              <a:rPr lang="zh-CN" altLang="en-US" sz="1400" dirty="0" smtClean="0"/>
              <a:t>（２）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zh-CN" altLang="zh-CN" sz="1400" dirty="0" smtClean="0"/>
              <a:t>　</a:t>
            </a:r>
            <a:r>
              <a:rPr lang="zh-CN" altLang="en-US" sz="1400" dirty="0" smtClean="0"/>
              <a:t>　比如：</a:t>
            </a:r>
            <a:r>
              <a:rPr lang="en-US" altLang="zh-CN" sz="1400" dirty="0" err="1" smtClean="0"/>
              <a:t>φ</a:t>
            </a:r>
            <a:r>
              <a:rPr lang="zh-CN" altLang="en-US" sz="1400" dirty="0" smtClean="0"/>
              <a:t>（１５）＝</a:t>
            </a:r>
            <a:r>
              <a:rPr lang="en-US" altLang="zh-CN" sz="1400" dirty="0" err="1" smtClean="0"/>
              <a:t>φ</a:t>
            </a:r>
            <a:r>
              <a:rPr lang="zh-CN" altLang="en-US" sz="1400" dirty="0" smtClean="0"/>
              <a:t>（３）</a:t>
            </a:r>
            <a:r>
              <a:rPr lang="en-US" altLang="zh-CN" sz="1400" dirty="0" smtClean="0"/>
              <a:t>×</a:t>
            </a:r>
            <a:r>
              <a:rPr lang="en-US" altLang="zh-CN" sz="1400" dirty="0" err="1" smtClean="0"/>
              <a:t>φ</a:t>
            </a:r>
            <a:r>
              <a:rPr lang="zh-CN" altLang="en-US" sz="1400" dirty="0" smtClean="0"/>
              <a:t>（５）＝２</a:t>
            </a:r>
            <a:r>
              <a:rPr lang="en-US" altLang="zh-CN" sz="1400" dirty="0" smtClean="0"/>
              <a:t>×</a:t>
            </a:r>
            <a:r>
              <a:rPr lang="zh-CN" altLang="en-US" sz="1400" dirty="0" smtClean="0"/>
              <a:t>４＝８，也就是１、２、４、７、８、１１、１３、１４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zh-CN" altLang="zh-CN" sz="1400" dirty="0" smtClean="0"/>
              <a:t>　</a:t>
            </a:r>
            <a:r>
              <a:rPr lang="zh-CN" altLang="en-US" sz="1400" dirty="0" smtClean="0"/>
              <a:t>　　</a:t>
            </a:r>
            <a:r>
              <a:rPr lang="en-US" altLang="zh-CN" sz="1400" dirty="0" err="1" smtClean="0"/>
              <a:t>φ</a:t>
            </a:r>
            <a:r>
              <a:rPr lang="zh-CN" altLang="en-US" sz="1400" dirty="0" smtClean="0"/>
              <a:t>（３）＝３＾１－３＾０＝２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zh-CN" altLang="zh-CN" sz="1400" dirty="0" smtClean="0"/>
              <a:t>　</a:t>
            </a:r>
            <a:r>
              <a:rPr lang="zh-CN" altLang="en-US" sz="1400" dirty="0" smtClean="0"/>
              <a:t>　　</a:t>
            </a:r>
            <a:r>
              <a:rPr lang="en-US" altLang="zh-CN" sz="1400" dirty="0" err="1" smtClean="0"/>
              <a:t>φ</a:t>
            </a:r>
            <a:r>
              <a:rPr lang="zh-CN" altLang="en-US" sz="1400" dirty="0" smtClean="0"/>
              <a:t>（５）＝５</a:t>
            </a:r>
            <a:r>
              <a:rPr lang="zh-CN" altLang="zh-CN" sz="1400" dirty="0" smtClean="0"/>
              <a:t>＾</a:t>
            </a:r>
            <a:r>
              <a:rPr lang="zh-CN" altLang="en-US" sz="1400" dirty="0" smtClean="0"/>
              <a:t>１－５＾０＝４</a:t>
            </a: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smtClean="0"/>
              <a:t>5</a:t>
            </a:r>
            <a:r>
              <a:rPr lang="zh-CN" altLang="en-US" sz="1400" dirty="0" smtClean="0"/>
              <a:t>）、如果</a:t>
            </a:r>
            <a:r>
              <a:rPr lang="en-US" altLang="zh-CN" sz="1400" dirty="0" smtClean="0"/>
              <a:t>n=p1</a:t>
            </a:r>
            <a:r>
              <a:rPr lang="zh-CN" altLang="en-US" sz="1400" dirty="0" smtClean="0"/>
              <a:t>^</a:t>
            </a:r>
            <a:r>
              <a:rPr lang="en-US" altLang="zh-CN" sz="1400" dirty="0" smtClean="0"/>
              <a:t>m1</a:t>
            </a:r>
            <a:r>
              <a:rPr lang="zh-CN" altLang="en-US" sz="1400" dirty="0" smtClean="0"/>
              <a:t> * </a:t>
            </a:r>
            <a:r>
              <a:rPr lang="en-US" altLang="zh-CN" sz="1400" dirty="0" smtClean="0"/>
              <a:t>p2</a:t>
            </a:r>
            <a:r>
              <a:rPr lang="zh-CN" altLang="en-US" sz="1400" dirty="0" smtClean="0"/>
              <a:t>^</a:t>
            </a:r>
            <a:r>
              <a:rPr lang="en-US" altLang="zh-CN" sz="1400" dirty="0" smtClean="0"/>
              <a:t>m2</a:t>
            </a:r>
            <a:r>
              <a:rPr lang="zh-CN" altLang="en-US" sz="1400" dirty="0" smtClean="0"/>
              <a:t> * </a:t>
            </a:r>
            <a:r>
              <a:rPr lang="en-US" altLang="zh-CN" sz="1400" dirty="0" smtClean="0"/>
              <a:t>p3</a:t>
            </a:r>
            <a:r>
              <a:rPr lang="zh-CN" altLang="en-US" sz="1400" dirty="0"/>
              <a:t>^</a:t>
            </a:r>
            <a:r>
              <a:rPr lang="en-US" altLang="zh-CN" sz="1400" dirty="0" smtClean="0"/>
              <a:t>m3</a:t>
            </a:r>
            <a:r>
              <a:rPr lang="mr-IN" altLang="zh-CN" sz="1400" dirty="0" smtClean="0"/>
              <a:t>…</a:t>
            </a:r>
            <a:endParaRPr lang="en-US" altLang="zh-CN" sz="1400" dirty="0"/>
          </a:p>
          <a:p>
            <a:pPr marL="0" indent="0">
              <a:buNone/>
            </a:pPr>
            <a:r>
              <a:rPr lang="zh-CN" altLang="en-US" sz="1400" dirty="0" smtClean="0"/>
              <a:t>则</a:t>
            </a:r>
            <a:r>
              <a:rPr lang="en-US" altLang="zh-CN" sz="1400" dirty="0" err="1" smtClean="0"/>
              <a:t>φ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n</a:t>
            </a:r>
            <a:r>
              <a:rPr lang="zh-CN" altLang="en-US" sz="1400" dirty="0" smtClean="0"/>
              <a:t>）</a:t>
            </a:r>
            <a:r>
              <a:rPr lang="en-US" altLang="zh-CN" sz="1400" dirty="0" smtClean="0"/>
              <a:t>=</a:t>
            </a:r>
            <a:r>
              <a:rPr lang="en-US" altLang="zh-CN" sz="1400" dirty="0" err="1" smtClean="0"/>
              <a:t>φ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p1^m1</a:t>
            </a:r>
            <a:r>
              <a:rPr lang="zh-CN" altLang="en-US" sz="1400" dirty="0" smtClean="0"/>
              <a:t>）*</a:t>
            </a:r>
            <a:r>
              <a:rPr lang="en-US" altLang="zh-CN" sz="1400" dirty="0" err="1" smtClean="0"/>
              <a:t>φ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p2^m2</a:t>
            </a:r>
            <a:r>
              <a:rPr lang="zh-CN" altLang="en-US" sz="1400" dirty="0" smtClean="0"/>
              <a:t>）*</a:t>
            </a:r>
            <a:r>
              <a:rPr lang="en-US" altLang="zh-CN" sz="1400" dirty="0" err="1" smtClean="0"/>
              <a:t>φ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p3^m3</a:t>
            </a:r>
            <a:r>
              <a:rPr lang="zh-CN" altLang="en-US" sz="1400" dirty="0" smtClean="0"/>
              <a:t>）</a:t>
            </a:r>
            <a:r>
              <a:rPr lang="mr-IN" altLang="zh-CN" sz="1400" dirty="0" smtClean="0"/>
              <a:t>…</a:t>
            </a:r>
            <a:r>
              <a:rPr lang="en-US" altLang="zh-CN" sz="1400" dirty="0" smtClean="0"/>
              <a:t>.</a:t>
            </a:r>
          </a:p>
          <a:p>
            <a:pPr marL="0" indent="0">
              <a:buNone/>
            </a:pPr>
            <a:r>
              <a:rPr lang="zh-CN" altLang="en-US" sz="1400" dirty="0" smtClean="0"/>
              <a:t>这个就不用具体数据举例了，大家可以回去自己测试一下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zh-CN" altLang="zh-CN" sz="1600" dirty="0"/>
              <a:t>　</a:t>
            </a:r>
            <a:r>
              <a:rPr lang="zh-CN" altLang="en-US" sz="1600" dirty="0" smtClean="0"/>
              <a:t>　　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91025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5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欧拉</a:t>
            </a:r>
            <a:r>
              <a:rPr lang="zh-CN" altLang="en-US" dirty="0" smtClean="0"/>
              <a:t>定理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760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如果两个正整数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n</a:t>
            </a:r>
            <a:r>
              <a:rPr lang="zh-CN" altLang="en-US" sz="1600" dirty="0" smtClean="0"/>
              <a:t>互质，则</a:t>
            </a:r>
            <a:r>
              <a:rPr lang="en-US" altLang="zh-CN" sz="1600" dirty="0" smtClean="0"/>
              <a:t>n</a:t>
            </a:r>
            <a:r>
              <a:rPr lang="zh-CN" altLang="en-US" sz="1600" dirty="0" smtClean="0"/>
              <a:t>的欧拉函数</a:t>
            </a:r>
            <a:r>
              <a:rPr lang="en-US" altLang="zh-CN" sz="1600" dirty="0" err="1" smtClean="0"/>
              <a:t>φ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n</a:t>
            </a:r>
            <a:r>
              <a:rPr lang="zh-CN" altLang="en-US" sz="1600" dirty="0" smtClean="0"/>
              <a:t>）可以让下面等式成立：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 smtClean="0"/>
              <a:t>也就是说：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的</a:t>
            </a:r>
            <a:r>
              <a:rPr lang="en-US" altLang="zh-CN" sz="1600" dirty="0" err="1" smtClean="0"/>
              <a:t>φ</a:t>
            </a:r>
            <a:r>
              <a:rPr lang="en-US" altLang="zh-CN" sz="1600" dirty="0" smtClean="0"/>
              <a:t>(n)</a:t>
            </a:r>
            <a:r>
              <a:rPr lang="zh-CN" altLang="en-US" sz="1600" dirty="0" smtClean="0"/>
              <a:t>次方被</a:t>
            </a:r>
            <a:r>
              <a:rPr lang="en-US" altLang="zh-CN" sz="1600" dirty="0" smtClean="0"/>
              <a:t>n</a:t>
            </a:r>
            <a:r>
              <a:rPr lang="zh-CN" altLang="en-US" sz="1600" dirty="0" smtClean="0"/>
              <a:t>除的余数为</a:t>
            </a:r>
            <a:r>
              <a:rPr lang="en-US" altLang="zh-CN" sz="1600" dirty="0" smtClean="0"/>
              <a:t>1</a:t>
            </a:r>
          </a:p>
          <a:p>
            <a:r>
              <a:rPr lang="zh-CN" altLang="en-US" sz="1600" dirty="0" smtClean="0"/>
              <a:t>或者可以说：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的</a:t>
            </a:r>
            <a:r>
              <a:rPr lang="en-US" altLang="zh-CN" sz="1600" dirty="0" err="1" smtClean="0"/>
              <a:t>φ</a:t>
            </a:r>
            <a:r>
              <a:rPr lang="en-US" altLang="zh-CN" sz="1600" dirty="0" smtClean="0"/>
              <a:t>(n)-1</a:t>
            </a:r>
            <a:r>
              <a:rPr lang="zh-CN" altLang="en-US" sz="1600" dirty="0" smtClean="0"/>
              <a:t>可以被</a:t>
            </a:r>
            <a:r>
              <a:rPr lang="en-US" altLang="zh-CN" sz="1600" dirty="0" smtClean="0"/>
              <a:t>n</a:t>
            </a:r>
            <a:r>
              <a:rPr lang="zh-CN" altLang="en-US" sz="1600" dirty="0" smtClean="0"/>
              <a:t>整除</a:t>
            </a:r>
            <a:endParaRPr lang="en-US" altLang="zh-CN" sz="1600" dirty="0" smtClean="0"/>
          </a:p>
          <a:p>
            <a:r>
              <a:rPr lang="zh-CN" altLang="en-US" sz="1600" dirty="0" smtClean="0"/>
              <a:t>比方说</a:t>
            </a:r>
            <a:r>
              <a:rPr lang="en-US" altLang="zh-CN" sz="1600" dirty="0" smtClean="0"/>
              <a:t>a=3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n=5</a:t>
            </a:r>
            <a:r>
              <a:rPr lang="zh-CN" altLang="en-US" sz="1600" dirty="0" smtClean="0"/>
              <a:t>互质，</a:t>
            </a:r>
            <a:r>
              <a:rPr lang="en-US" altLang="zh-CN" sz="1600" dirty="0" err="1" smtClean="0"/>
              <a:t>φ</a:t>
            </a:r>
            <a:r>
              <a:rPr lang="en-US" altLang="zh-CN" sz="1600" dirty="0" smtClean="0"/>
              <a:t>(5)=4</a:t>
            </a:r>
            <a:r>
              <a:rPr lang="zh-CN" altLang="en-US" sz="1600" dirty="0" smtClean="0"/>
              <a:t>，所以</a:t>
            </a:r>
            <a:r>
              <a:rPr lang="en-US" altLang="zh-CN" sz="1600" dirty="0" smtClean="0"/>
              <a:t>3^4-1=80</a:t>
            </a:r>
            <a:r>
              <a:rPr lang="zh-CN" altLang="en-US" sz="1600" dirty="0" smtClean="0"/>
              <a:t>，</a:t>
            </a:r>
            <a:r>
              <a:rPr lang="zh-CN" altLang="zh-CN" sz="1600" dirty="0" smtClean="0"/>
              <a:t>8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整除</a:t>
            </a:r>
            <a:r>
              <a:rPr lang="zh-CN" altLang="zh-CN" sz="1600" dirty="0"/>
              <a:t>5</a:t>
            </a:r>
            <a:r>
              <a:rPr lang="en-US" altLang="zh-CN" sz="1600" dirty="0" smtClean="0"/>
              <a:t>=16</a:t>
            </a:r>
          </a:p>
          <a:p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 smtClean="0"/>
              <a:t>欧拉定理还有个特殊的情况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zh-CN" sz="1600" dirty="0"/>
              <a:t> </a:t>
            </a:r>
            <a:r>
              <a:rPr lang="zh-CN" altLang="en-US" sz="1600" dirty="0" smtClean="0"/>
              <a:t>如果正整数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与质数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互质，因为</a:t>
            </a:r>
            <a:r>
              <a:rPr lang="en-US" altLang="zh-CN" sz="1600" dirty="0" err="1" smtClean="0"/>
              <a:t>φ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）等于</a:t>
            </a:r>
            <a:r>
              <a:rPr lang="en-US" altLang="zh-CN" sz="1600" dirty="0" smtClean="0"/>
              <a:t>b-1</a:t>
            </a:r>
            <a:r>
              <a:rPr lang="zh-CN" altLang="en-US" sz="1600" dirty="0" smtClean="0"/>
              <a:t>，所以欧拉定理可以写成：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/>
              <a:t>这也就是著名的费马小定理，这里就不做具体数据举例了</a:t>
            </a:r>
            <a:endParaRPr lang="en-US" altLang="zh-CN" sz="1600" dirty="0" smtClean="0"/>
          </a:p>
        </p:txBody>
      </p:sp>
      <p:pic>
        <p:nvPicPr>
          <p:cNvPr id="5" name="Picture 4" descr="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1498600"/>
            <a:ext cx="4267200" cy="762000"/>
          </a:xfrm>
          <a:prstGeom prst="rect">
            <a:avLst/>
          </a:prstGeom>
        </p:spPr>
      </p:pic>
      <p:pic>
        <p:nvPicPr>
          <p:cNvPr id="7" name="Picture 6" descr="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4368800"/>
            <a:ext cx="42672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7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2962"/>
          </a:xfrm>
        </p:spPr>
        <p:txBody>
          <a:bodyPr/>
          <a:lstStyle/>
          <a:p>
            <a:r>
              <a:rPr lang="en-US" dirty="0" smtClean="0"/>
              <a:t>模反元素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111760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如果两个正整数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n</a:t>
            </a:r>
            <a:r>
              <a:rPr lang="zh-CN" altLang="en-US" sz="1600" dirty="0" smtClean="0"/>
              <a:t>互质，那么一定可以找到整数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，使得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b-1</a:t>
            </a:r>
            <a:r>
              <a:rPr lang="zh-CN" altLang="en-US" sz="1600" dirty="0" smtClean="0"/>
              <a:t>被</a:t>
            </a:r>
            <a:r>
              <a:rPr lang="en-US" altLang="zh-CN" sz="1600" dirty="0" smtClean="0"/>
              <a:t>n</a:t>
            </a:r>
            <a:r>
              <a:rPr lang="zh-CN" altLang="en-US" sz="1600" dirty="0" smtClean="0"/>
              <a:t>整除或者说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b/n=1</a:t>
            </a:r>
          </a:p>
          <a:p>
            <a:pPr marL="0" indent="0">
              <a:buNone/>
            </a:pPr>
            <a:r>
              <a:rPr lang="zh-CN" altLang="en-US" sz="1600" dirty="0" smtClean="0"/>
              <a:t>这样，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就叫做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的模反元素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/>
              <a:t>比如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11</a:t>
            </a:r>
            <a:r>
              <a:rPr lang="zh-CN" altLang="en-US" sz="1600" dirty="0" smtClean="0"/>
              <a:t>互质，那么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的模反元素就是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4-1</a:t>
            </a:r>
            <a:r>
              <a:rPr lang="zh-CN" altLang="en-US" sz="1600" dirty="0" smtClean="0"/>
              <a:t>可以被</a:t>
            </a:r>
            <a:r>
              <a:rPr lang="en-US" altLang="zh-CN" sz="1600" dirty="0" smtClean="0"/>
              <a:t>11</a:t>
            </a:r>
            <a:r>
              <a:rPr lang="zh-CN" altLang="en-US" sz="1600" dirty="0" smtClean="0"/>
              <a:t>整除；</a:t>
            </a:r>
            <a:r>
              <a:rPr lang="zh-CN" altLang="zh-CN" sz="1600" dirty="0" smtClean="0"/>
              <a:t>1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也是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的模反元素，因为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15-1</a:t>
            </a:r>
            <a:r>
              <a:rPr lang="zh-CN" altLang="en-US" sz="1600" dirty="0" smtClean="0"/>
              <a:t>也可以被</a:t>
            </a:r>
            <a:r>
              <a:rPr lang="en-US" altLang="zh-CN" sz="1600" dirty="0" smtClean="0"/>
              <a:t>11</a:t>
            </a:r>
            <a:r>
              <a:rPr lang="zh-CN" altLang="en-US" sz="1600" dirty="0" smtClean="0"/>
              <a:t>整除</a:t>
            </a:r>
            <a:r>
              <a:rPr lang="zh-CN" altLang="zh-CN" sz="1600" dirty="0" smtClean="0"/>
              <a:t>，</a:t>
            </a:r>
            <a:r>
              <a:rPr lang="zh-CN" altLang="en-US" sz="1600" dirty="0" smtClean="0"/>
              <a:t>模反元素显然不止一个，可以得出结论：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zh-CN" sz="1600" dirty="0"/>
              <a:t> </a:t>
            </a:r>
            <a:r>
              <a:rPr lang="zh-CN" altLang="en-US" sz="1600" dirty="0" smtClean="0"/>
              <a:t>  如果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是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的模反元素，则</a:t>
            </a:r>
            <a:r>
              <a:rPr lang="en-US" altLang="zh-CN" sz="1600" dirty="0" err="1" smtClean="0"/>
              <a:t>b+kn</a:t>
            </a:r>
            <a:r>
              <a:rPr lang="zh-CN" altLang="en-US" sz="1600" dirty="0" smtClean="0"/>
              <a:t>都是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的模反元素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 smtClean="0"/>
              <a:t>欧拉定理可以证明模反元素必然存在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/>
              <a:t>具体大家可以事后了解一下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</p:txBody>
      </p:sp>
      <p:pic>
        <p:nvPicPr>
          <p:cNvPr id="4" name="Picture 3" descr="chart-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3479800"/>
            <a:ext cx="50419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4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94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下面了解一下怎么生成公私钥吧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600" dirty="0" smtClean="0"/>
              <a:t>生成公私钥，使用</a:t>
            </a:r>
            <a:r>
              <a:rPr lang="en-US" altLang="zh-CN" sz="1600" dirty="0" smtClean="0"/>
              <a:t>mac</a:t>
            </a:r>
            <a:r>
              <a:rPr lang="zh-CN" altLang="en-US" sz="1600" dirty="0" smtClean="0"/>
              <a:t>环境下自带的</a:t>
            </a:r>
            <a:r>
              <a:rPr lang="en-US" altLang="zh-CN" sz="1600" dirty="0" err="1" smtClean="0"/>
              <a:t>openssl</a:t>
            </a:r>
            <a:r>
              <a:rPr lang="zh-CN" altLang="en-US" sz="1600" dirty="0" smtClean="0"/>
              <a:t>就可以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/>
              <a:t>生成命令：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zh-CN" sz="1600" dirty="0" smtClean="0"/>
              <a:t>1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生成模长为</a:t>
            </a:r>
            <a:r>
              <a:rPr lang="en-US" altLang="zh-CN" sz="1600" dirty="0" smtClean="0"/>
              <a:t>1024bit</a:t>
            </a:r>
            <a:r>
              <a:rPr lang="zh-CN" altLang="en-US" sz="1600" dirty="0" smtClean="0"/>
              <a:t>的私钥文件</a:t>
            </a:r>
            <a:r>
              <a:rPr lang="en-US" altLang="zh-CN" sz="1600" dirty="0" err="1" smtClean="0"/>
              <a:t>private.pem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zh-CN" sz="1600" dirty="0"/>
              <a:t> </a:t>
            </a:r>
            <a:r>
              <a:rPr lang="zh-CN" altLang="en-US" sz="1600" dirty="0" smtClean="0"/>
              <a:t>  </a:t>
            </a:r>
            <a:r>
              <a:rPr lang="en-US" altLang="zh-CN" sz="1600" dirty="0" err="1" smtClean="0"/>
              <a:t>openssl</a:t>
            </a:r>
            <a:r>
              <a:rPr lang="zh-CN" altLang="en-US" sz="1600" dirty="0" smtClean="0"/>
              <a:t> </a:t>
            </a:r>
            <a:r>
              <a:rPr lang="en-US" altLang="zh-CN" sz="1600" dirty="0" err="1" smtClean="0"/>
              <a:t>genrsa</a:t>
            </a:r>
            <a:r>
              <a:rPr lang="zh-CN" altLang="en-US" sz="1600" dirty="0" smtClean="0"/>
              <a:t> </a:t>
            </a:r>
            <a:r>
              <a:rPr lang="mr-IN" altLang="zh-CN" sz="1600" dirty="0" smtClean="0"/>
              <a:t>–</a:t>
            </a:r>
            <a:r>
              <a:rPr lang="en-US" altLang="zh-CN" sz="1600" dirty="0" smtClean="0"/>
              <a:t>out</a:t>
            </a:r>
            <a:r>
              <a:rPr lang="zh-CN" altLang="en-US" sz="1600" dirty="0" smtClean="0"/>
              <a:t> </a:t>
            </a:r>
            <a:r>
              <a:rPr lang="en-US" altLang="zh-CN" sz="1600" dirty="0" err="1" smtClean="0"/>
              <a:t>private.pem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1024</a:t>
            </a:r>
          </a:p>
          <a:p>
            <a:pPr marL="0" indent="0">
              <a:buNone/>
            </a:pPr>
            <a:r>
              <a:rPr lang="zh-CN" altLang="zh-CN" sz="1600" dirty="0" smtClean="0"/>
              <a:t>2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生成证书请求文件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err="1"/>
              <a:t>o</a:t>
            </a:r>
            <a:r>
              <a:rPr lang="en-US" altLang="zh-CN" sz="1600" dirty="0" err="1" smtClean="0"/>
              <a:t>penssl</a:t>
            </a:r>
            <a:r>
              <a:rPr lang="zh-CN" altLang="en-US" sz="1600" dirty="0" smtClean="0"/>
              <a:t> </a:t>
            </a:r>
            <a:r>
              <a:rPr lang="en-US" altLang="zh-CN" sz="1600" dirty="0" err="1" smtClean="0"/>
              <a:t>req</a:t>
            </a:r>
            <a:r>
              <a:rPr lang="zh-CN" altLang="en-US" sz="1600" dirty="0" smtClean="0"/>
              <a:t> </a:t>
            </a:r>
            <a:r>
              <a:rPr lang="mr-IN" altLang="zh-CN" sz="1600" dirty="0" smtClean="0"/>
              <a:t>–</a:t>
            </a:r>
            <a:r>
              <a:rPr lang="en-US" altLang="zh-CN" sz="1600" dirty="0" smtClean="0"/>
              <a:t>new</a:t>
            </a:r>
            <a:r>
              <a:rPr lang="zh-CN" altLang="en-US" sz="1600" dirty="0" smtClean="0"/>
              <a:t> </a:t>
            </a:r>
            <a:r>
              <a:rPr lang="mr-IN" altLang="zh-CN" sz="1600" dirty="0" smtClean="0"/>
              <a:t>–</a:t>
            </a:r>
            <a:r>
              <a:rPr lang="en-US" altLang="zh-CN" sz="1600" dirty="0" smtClean="0"/>
              <a:t>key</a:t>
            </a:r>
            <a:r>
              <a:rPr lang="zh-CN" altLang="en-US" sz="1600" dirty="0" smtClean="0"/>
              <a:t> </a:t>
            </a:r>
            <a:r>
              <a:rPr lang="en-US" altLang="zh-CN" sz="1600" dirty="0" err="1" smtClean="0"/>
              <a:t>private.pem</a:t>
            </a:r>
            <a:r>
              <a:rPr lang="zh-CN" altLang="en-US" sz="1600" dirty="0" smtClean="0"/>
              <a:t> </a:t>
            </a:r>
            <a:r>
              <a:rPr lang="mr-IN" altLang="zh-CN" sz="1600" dirty="0" smtClean="0"/>
              <a:t>–</a:t>
            </a:r>
            <a:r>
              <a:rPr lang="en-US" altLang="zh-CN" sz="1600" dirty="0" smtClean="0"/>
              <a:t>out</a:t>
            </a:r>
            <a:r>
              <a:rPr lang="zh-CN" altLang="en-US" sz="1600" dirty="0" smtClean="0"/>
              <a:t> </a:t>
            </a:r>
            <a:r>
              <a:rPr lang="en-US" altLang="zh-CN" sz="1600" dirty="0" err="1" smtClean="0"/>
              <a:t>rsaCerReq.csr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zh-CN" sz="1600" dirty="0" smtClean="0"/>
              <a:t>(</a:t>
            </a:r>
            <a:r>
              <a:rPr lang="zh-CN" altLang="en-US" sz="1600" dirty="0" smtClean="0"/>
              <a:t>这条命令输入了后会让你输入国家、城市等信息，可以如实填写，也可以直接全部回车</a:t>
            </a:r>
            <a:r>
              <a:rPr lang="en-US" altLang="zh-CN" sz="1600" dirty="0" smtClean="0"/>
              <a:t>)</a:t>
            </a:r>
          </a:p>
          <a:p>
            <a:pPr marL="0" indent="0">
              <a:buNone/>
            </a:pPr>
            <a:r>
              <a:rPr lang="zh-CN" altLang="zh-CN" sz="1600" dirty="0" smtClean="0"/>
              <a:t>3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生成</a:t>
            </a:r>
            <a:r>
              <a:rPr lang="en-US" altLang="zh-CN" sz="1600" dirty="0" err="1" smtClean="0"/>
              <a:t>rsaCert</a:t>
            </a:r>
            <a:r>
              <a:rPr lang="zh-CN" altLang="en-US" sz="1600" dirty="0" smtClean="0"/>
              <a:t>.</a:t>
            </a:r>
            <a:r>
              <a:rPr lang="en-US" altLang="zh-CN" sz="1600" dirty="0" err="1" smtClean="0"/>
              <a:t>crt</a:t>
            </a:r>
            <a:r>
              <a:rPr lang="zh-CN" altLang="en-US" sz="1600" dirty="0" smtClean="0"/>
              <a:t> ，可以设置有效期，也可以不设置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sz="1600" dirty="0" err="1"/>
              <a:t>o</a:t>
            </a:r>
            <a:r>
              <a:rPr lang="en-US" sz="1600" dirty="0" err="1" smtClean="0"/>
              <a:t>penssl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x509</a:t>
            </a:r>
            <a:r>
              <a:rPr lang="zh-CN" altLang="en-US" sz="1600" dirty="0" smtClean="0"/>
              <a:t> </a:t>
            </a:r>
            <a:r>
              <a:rPr lang="mr-IN" altLang="zh-CN" sz="1600" dirty="0" smtClean="0"/>
              <a:t>–</a:t>
            </a:r>
            <a:r>
              <a:rPr lang="en-US" altLang="zh-CN" sz="1600" dirty="0" err="1" smtClean="0"/>
              <a:t>req</a:t>
            </a:r>
            <a:r>
              <a:rPr lang="zh-CN" altLang="en-US" sz="1600" dirty="0" smtClean="0"/>
              <a:t> </a:t>
            </a:r>
            <a:r>
              <a:rPr lang="mr-IN" altLang="zh-CN" sz="1600" dirty="0" smtClean="0"/>
              <a:t>–</a:t>
            </a:r>
            <a:r>
              <a:rPr lang="en-US" altLang="zh-CN" sz="1600" dirty="0" smtClean="0"/>
              <a:t>days</a:t>
            </a:r>
            <a:r>
              <a:rPr lang="zh-CN" altLang="en-US" sz="1600" dirty="0" smtClean="0"/>
              <a:t> 时间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天为单位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 </a:t>
            </a:r>
            <a:r>
              <a:rPr lang="mr-IN" altLang="zh-CN" sz="1600" dirty="0" smtClean="0"/>
              <a:t>–</a:t>
            </a:r>
            <a:r>
              <a:rPr lang="en-US" altLang="zh-CN" sz="1600" dirty="0" smtClean="0"/>
              <a:t>in</a:t>
            </a:r>
            <a:r>
              <a:rPr lang="zh-CN" altLang="en-US" sz="1600" dirty="0" smtClean="0"/>
              <a:t> </a:t>
            </a:r>
            <a:r>
              <a:rPr lang="en-US" altLang="zh-CN" sz="1600" dirty="0" err="1" smtClean="0"/>
              <a:t>rsaCerReq.csr</a:t>
            </a:r>
            <a:r>
              <a:rPr lang="zh-CN" altLang="en-US" sz="1600" dirty="0" smtClean="0"/>
              <a:t> </a:t>
            </a:r>
            <a:r>
              <a:rPr lang="mr-IN" altLang="zh-CN" sz="1600" dirty="0" smtClean="0"/>
              <a:t>–</a:t>
            </a:r>
            <a:r>
              <a:rPr lang="en-US" altLang="zh-CN" sz="1600" dirty="0" err="1" smtClean="0"/>
              <a:t>signkey</a:t>
            </a:r>
            <a:r>
              <a:rPr lang="zh-CN" altLang="en-US" sz="1600" dirty="0" smtClean="0"/>
              <a:t> </a:t>
            </a:r>
            <a:r>
              <a:rPr lang="en-US" altLang="zh-CN" sz="1600" dirty="0" err="1" smtClean="0"/>
              <a:t>private.pem</a:t>
            </a:r>
            <a:r>
              <a:rPr lang="zh-CN" altLang="en-US" sz="1600" dirty="0" smtClean="0"/>
              <a:t> </a:t>
            </a:r>
            <a:r>
              <a:rPr lang="mr-IN" altLang="zh-CN" sz="1600" dirty="0" smtClean="0"/>
              <a:t>–</a:t>
            </a:r>
            <a:r>
              <a:rPr lang="en-US" altLang="zh-CN" sz="1600" dirty="0" smtClean="0"/>
              <a:t>out</a:t>
            </a:r>
            <a:r>
              <a:rPr lang="zh-CN" altLang="en-US" sz="1600" dirty="0" smtClean="0"/>
              <a:t> </a:t>
            </a:r>
            <a:r>
              <a:rPr lang="en-US" altLang="zh-CN" sz="1600" dirty="0" err="1" smtClean="0"/>
              <a:t>rsaCert.crt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zh-CN" sz="1600" dirty="0" smtClean="0"/>
              <a:t>4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生成</a:t>
            </a:r>
            <a:r>
              <a:rPr lang="en-US" altLang="zh-CN" sz="1600" dirty="0" err="1" smtClean="0"/>
              <a:t>iOS</a:t>
            </a:r>
            <a:r>
              <a:rPr lang="zh-CN" altLang="en-US" sz="1600" dirty="0" smtClean="0"/>
              <a:t>使用的公钥文件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sz="1600" dirty="0" err="1"/>
              <a:t>o</a:t>
            </a:r>
            <a:r>
              <a:rPr lang="en-US" sz="1600" dirty="0" err="1" smtClean="0"/>
              <a:t>penssl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x509</a:t>
            </a:r>
            <a:r>
              <a:rPr lang="zh-CN" altLang="en-US" sz="1600" dirty="0" smtClean="0"/>
              <a:t> </a:t>
            </a:r>
            <a:r>
              <a:rPr lang="mr-IN" altLang="zh-CN" sz="1600" dirty="0" smtClean="0"/>
              <a:t>–</a:t>
            </a:r>
            <a:r>
              <a:rPr lang="en-US" altLang="zh-CN" sz="1600" dirty="0" err="1" smtClean="0"/>
              <a:t>outform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der</a:t>
            </a:r>
            <a:r>
              <a:rPr lang="zh-CN" altLang="en-US" sz="1600" dirty="0" smtClean="0"/>
              <a:t> </a:t>
            </a:r>
            <a:r>
              <a:rPr lang="mr-IN" altLang="zh-CN" sz="1600" dirty="0" smtClean="0"/>
              <a:t>–</a:t>
            </a:r>
            <a:r>
              <a:rPr lang="en-US" altLang="zh-CN" sz="1600" dirty="0" smtClean="0"/>
              <a:t>in</a:t>
            </a:r>
            <a:r>
              <a:rPr lang="zh-CN" altLang="en-US" sz="1600" dirty="0" smtClean="0"/>
              <a:t> </a:t>
            </a:r>
            <a:r>
              <a:rPr lang="en-US" altLang="zh-CN" sz="1600" dirty="0" err="1" smtClean="0"/>
              <a:t>rsaCert.crt</a:t>
            </a:r>
            <a:r>
              <a:rPr lang="zh-CN" altLang="en-US" sz="1600" dirty="0" smtClean="0"/>
              <a:t> </a:t>
            </a:r>
            <a:r>
              <a:rPr lang="mr-IN" altLang="zh-CN" sz="1600" dirty="0" smtClean="0"/>
              <a:t>–</a:t>
            </a:r>
            <a:r>
              <a:rPr lang="en-US" altLang="zh-CN" sz="1600" dirty="0" smtClean="0"/>
              <a:t>out</a:t>
            </a:r>
            <a:r>
              <a:rPr lang="zh-CN" altLang="en-US" sz="1600" dirty="0" smtClean="0"/>
              <a:t> </a:t>
            </a:r>
            <a:r>
              <a:rPr lang="en-US" altLang="zh-CN" sz="1600" dirty="0" err="1" smtClean="0"/>
              <a:t>public.der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zh-CN" sz="1600" dirty="0" smtClean="0"/>
              <a:t>5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生成给</a:t>
            </a:r>
            <a:r>
              <a:rPr lang="en-US" altLang="zh-CN" sz="1600" dirty="0" err="1" smtClean="0"/>
              <a:t>iOS</a:t>
            </a:r>
            <a:r>
              <a:rPr lang="zh-CN" altLang="en-US" sz="1600" dirty="0" smtClean="0"/>
              <a:t>使用的私钥文件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sz="1600" dirty="0" err="1"/>
              <a:t>o</a:t>
            </a:r>
            <a:r>
              <a:rPr lang="en-US" sz="1600" dirty="0" err="1" smtClean="0"/>
              <a:t>penssl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pkcs12</a:t>
            </a:r>
            <a:r>
              <a:rPr lang="zh-CN" altLang="en-US" sz="1600" dirty="0" smtClean="0"/>
              <a:t> </a:t>
            </a:r>
            <a:r>
              <a:rPr lang="mr-IN" altLang="zh-CN" sz="1600" dirty="0" smtClean="0"/>
              <a:t>–</a:t>
            </a:r>
            <a:r>
              <a:rPr lang="en-US" altLang="zh-CN" sz="1600" dirty="0" smtClean="0"/>
              <a:t>export</a:t>
            </a:r>
            <a:r>
              <a:rPr lang="zh-CN" altLang="en-US" sz="1600" dirty="0" smtClean="0"/>
              <a:t> </a:t>
            </a:r>
            <a:r>
              <a:rPr lang="mr-IN" altLang="zh-CN" sz="1600" dirty="0" smtClean="0"/>
              <a:t>–</a:t>
            </a:r>
            <a:r>
              <a:rPr lang="en-US" altLang="zh-CN" sz="1600" dirty="0" smtClean="0"/>
              <a:t>out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private.p12</a:t>
            </a:r>
            <a:r>
              <a:rPr lang="zh-CN" altLang="en-US" sz="1600" dirty="0" smtClean="0"/>
              <a:t> </a:t>
            </a:r>
            <a:r>
              <a:rPr lang="mr-IN" altLang="zh-CN" sz="1600" dirty="0" smtClean="0"/>
              <a:t>–</a:t>
            </a:r>
            <a:r>
              <a:rPr lang="en-US" altLang="zh-CN" sz="1600" dirty="0" err="1" smtClean="0"/>
              <a:t>inkey</a:t>
            </a:r>
            <a:r>
              <a:rPr lang="zh-CN" altLang="en-US" sz="1600" dirty="0" smtClean="0"/>
              <a:t> </a:t>
            </a:r>
            <a:r>
              <a:rPr lang="en-US" altLang="zh-CN" sz="1600" dirty="0" err="1" smtClean="0"/>
              <a:t>private.pem</a:t>
            </a:r>
            <a:r>
              <a:rPr lang="zh-CN" altLang="en-US" sz="1600" dirty="0" smtClean="0"/>
              <a:t> </a:t>
            </a:r>
            <a:r>
              <a:rPr lang="mr-IN" altLang="zh-CN" sz="1600" dirty="0" smtClean="0"/>
              <a:t>–</a:t>
            </a:r>
            <a:r>
              <a:rPr lang="en-US" altLang="zh-CN" sz="1600" dirty="0" smtClean="0"/>
              <a:t>in</a:t>
            </a:r>
            <a:r>
              <a:rPr lang="zh-CN" altLang="en-US" sz="1600" dirty="0" smtClean="0"/>
              <a:t> </a:t>
            </a:r>
            <a:r>
              <a:rPr lang="en-US" altLang="zh-CN" sz="1600" dirty="0" err="1" smtClean="0"/>
              <a:t>rsaCert.crt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/>
              <a:t>这里由于是咱们内部讲解，所以我只生成了用于</a:t>
            </a:r>
            <a:r>
              <a:rPr lang="en-US" altLang="zh-CN" sz="1600" dirty="0" err="1" smtClean="0"/>
              <a:t>iOS</a:t>
            </a:r>
            <a:r>
              <a:rPr lang="zh-CN" altLang="en-US" sz="1600" dirty="0" smtClean="0"/>
              <a:t>用的公私钥文件，具体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公私钥生成命令网上都有，可以查一下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6161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806</Words>
  <Application>Microsoft Macintosh PowerPoint</Application>
  <PresentationFormat>On-screen Show (4:3)</PresentationFormat>
  <Paragraphs>103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深入浅出RSA算法原理</vt:lpstr>
      <vt:lpstr>什么是RSA？</vt:lpstr>
      <vt:lpstr>为什么要用非对称加密算法？</vt:lpstr>
      <vt:lpstr>PowerPoint Presentation</vt:lpstr>
      <vt:lpstr>互质关系</vt:lpstr>
      <vt:lpstr>欧拉函数</vt:lpstr>
      <vt:lpstr>欧拉定理</vt:lpstr>
      <vt:lpstr>模反元素</vt:lpstr>
      <vt:lpstr>下面了解一下怎么生成公私钥吧</vt:lpstr>
      <vt:lpstr>使用RSA加解密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深入浅出RSA算法原理</dc:title>
  <dc:creator>sarah</dc:creator>
  <cp:lastModifiedBy>sarah</cp:lastModifiedBy>
  <cp:revision>10</cp:revision>
  <dcterms:created xsi:type="dcterms:W3CDTF">2017-08-13T10:05:50Z</dcterms:created>
  <dcterms:modified xsi:type="dcterms:W3CDTF">2017-08-13T11:46:47Z</dcterms:modified>
</cp:coreProperties>
</file>