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0" r:id="rId2"/>
    <p:sldId id="271" r:id="rId3"/>
    <p:sldId id="326" r:id="rId4"/>
    <p:sldId id="327" r:id="rId5"/>
    <p:sldId id="330" r:id="rId6"/>
    <p:sldId id="329" r:id="rId7"/>
    <p:sldId id="32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1" r:id="rId18"/>
    <p:sldId id="340" r:id="rId19"/>
    <p:sldId id="342" r:id="rId20"/>
    <p:sldId id="343" r:id="rId21"/>
    <p:sldId id="344" r:id="rId22"/>
    <p:sldId id="345" r:id="rId23"/>
    <p:sldId id="346" r:id="rId24"/>
    <p:sldId id="347" r:id="rId25"/>
    <p:sldId id="319" r:id="rId26"/>
    <p:sldId id="28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82" autoAdjust="0"/>
    <p:restoredTop sz="94660"/>
  </p:normalViewPr>
  <p:slideViewPr>
    <p:cSldViewPr snapToGrid="0">
      <p:cViewPr>
        <p:scale>
          <a:sx n="88" d="100"/>
          <a:sy n="88" d="100"/>
        </p:scale>
        <p:origin x="149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9015F6-EA6A-46AA-91C5-A6FA69B586F2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</dgm:pt>
    <dgm:pt modelId="{BB9BDC5A-C133-4D63-9481-2B6E4AEF0528}">
      <dgm:prSet phldrT="[Text]"/>
      <dgm:spPr/>
      <dgm:t>
        <a:bodyPr/>
        <a:lstStyle/>
        <a:p>
          <a:r>
            <a:rPr lang="en-US" b="1" dirty="0"/>
            <a:t>Day-wise Consumption</a:t>
          </a:r>
        </a:p>
      </dgm:t>
    </dgm:pt>
    <dgm:pt modelId="{E23B2B8D-15B7-43EA-9244-41DADA64CC0D}" type="parTrans" cxnId="{2420FE3F-9F3A-4719-860D-D936FF8049EE}">
      <dgm:prSet/>
      <dgm:spPr/>
      <dgm:t>
        <a:bodyPr/>
        <a:lstStyle/>
        <a:p>
          <a:endParaRPr lang="en-US"/>
        </a:p>
      </dgm:t>
    </dgm:pt>
    <dgm:pt modelId="{E0FD5F60-F0EE-4FE8-A268-D0018FFE4A27}" type="sibTrans" cxnId="{2420FE3F-9F3A-4719-860D-D936FF8049EE}">
      <dgm:prSet/>
      <dgm:spPr/>
      <dgm:t>
        <a:bodyPr/>
        <a:lstStyle/>
        <a:p>
          <a:endParaRPr lang="en-US"/>
        </a:p>
      </dgm:t>
    </dgm:pt>
    <dgm:pt modelId="{E26FDCBA-ABBE-4167-B3C7-ACFB2D810441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/>
            <a:t>Day-wise weather features</a:t>
          </a:r>
        </a:p>
      </dgm:t>
    </dgm:pt>
    <dgm:pt modelId="{6C0AF6EB-C70E-49B3-A568-D6681E7FD4BD}" type="parTrans" cxnId="{75E7A047-C805-4193-AA3D-6C9D2CFEB02E}">
      <dgm:prSet/>
      <dgm:spPr/>
      <dgm:t>
        <a:bodyPr/>
        <a:lstStyle/>
        <a:p>
          <a:endParaRPr lang="en-US"/>
        </a:p>
      </dgm:t>
    </dgm:pt>
    <dgm:pt modelId="{DCBF053B-7565-4213-8E84-B50B7B99B87B}" type="sibTrans" cxnId="{75E7A047-C805-4193-AA3D-6C9D2CFEB02E}">
      <dgm:prSet/>
      <dgm:spPr/>
      <dgm:t>
        <a:bodyPr/>
        <a:lstStyle/>
        <a:p>
          <a:endParaRPr lang="en-US"/>
        </a:p>
      </dgm:t>
    </dgm:pt>
    <dgm:pt modelId="{8FBEDB9F-0655-4C51-8ADA-5B7CEF142823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dirty="0"/>
            <a:t>Combined dataset</a:t>
          </a:r>
        </a:p>
      </dgm:t>
    </dgm:pt>
    <dgm:pt modelId="{4CCE1635-1BCB-415A-AB89-05739E7B387A}" type="parTrans" cxnId="{C227EB59-89EB-4BB0-BDE4-AE829DE6F588}">
      <dgm:prSet/>
      <dgm:spPr/>
      <dgm:t>
        <a:bodyPr/>
        <a:lstStyle/>
        <a:p>
          <a:endParaRPr lang="en-US"/>
        </a:p>
      </dgm:t>
    </dgm:pt>
    <dgm:pt modelId="{598B6CEC-1EB4-492A-A9B2-E983F5A05965}" type="sibTrans" cxnId="{C227EB59-89EB-4BB0-BDE4-AE829DE6F588}">
      <dgm:prSet/>
      <dgm:spPr/>
      <dgm:t>
        <a:bodyPr/>
        <a:lstStyle/>
        <a:p>
          <a:endParaRPr lang="en-US"/>
        </a:p>
      </dgm:t>
    </dgm:pt>
    <dgm:pt modelId="{89D0794A-17EE-4D00-BA42-676E991785EF}" type="pres">
      <dgm:prSet presAssocID="{689015F6-EA6A-46AA-91C5-A6FA69B586F2}" presName="Name0" presStyleCnt="0">
        <dgm:presLayoutVars>
          <dgm:dir/>
          <dgm:resizeHandles val="exact"/>
        </dgm:presLayoutVars>
      </dgm:prSet>
      <dgm:spPr/>
    </dgm:pt>
    <dgm:pt modelId="{EBB421D8-AAE5-4882-B8C5-9C91145D7CB4}" type="pres">
      <dgm:prSet presAssocID="{689015F6-EA6A-46AA-91C5-A6FA69B586F2}" presName="vNodes" presStyleCnt="0"/>
      <dgm:spPr/>
    </dgm:pt>
    <dgm:pt modelId="{EB6A7AC6-26EB-4B3B-A957-7F2FF39F810A}" type="pres">
      <dgm:prSet presAssocID="{BB9BDC5A-C133-4D63-9481-2B6E4AEF0528}" presName="node" presStyleLbl="node1" presStyleIdx="0" presStyleCnt="3">
        <dgm:presLayoutVars>
          <dgm:bulletEnabled val="1"/>
        </dgm:presLayoutVars>
      </dgm:prSet>
      <dgm:spPr/>
    </dgm:pt>
    <dgm:pt modelId="{F198C490-34AA-43A2-8259-CADC99FBF8D0}" type="pres">
      <dgm:prSet presAssocID="{E0FD5F60-F0EE-4FE8-A268-D0018FFE4A27}" presName="spacerT" presStyleCnt="0"/>
      <dgm:spPr/>
    </dgm:pt>
    <dgm:pt modelId="{7C9CBCF0-AB69-4DFC-8CAE-123F19BB6E3B}" type="pres">
      <dgm:prSet presAssocID="{E0FD5F60-F0EE-4FE8-A268-D0018FFE4A27}" presName="sibTrans" presStyleLbl="sibTrans2D1" presStyleIdx="0" presStyleCnt="2"/>
      <dgm:spPr/>
    </dgm:pt>
    <dgm:pt modelId="{F20407F3-453F-48F2-B9F4-CBF6BF081311}" type="pres">
      <dgm:prSet presAssocID="{E0FD5F60-F0EE-4FE8-A268-D0018FFE4A27}" presName="spacerB" presStyleCnt="0"/>
      <dgm:spPr/>
    </dgm:pt>
    <dgm:pt modelId="{CADE9685-028D-45A0-AE80-5B59633A4C28}" type="pres">
      <dgm:prSet presAssocID="{E26FDCBA-ABBE-4167-B3C7-ACFB2D810441}" presName="node" presStyleLbl="node1" presStyleIdx="1" presStyleCnt="3">
        <dgm:presLayoutVars>
          <dgm:bulletEnabled val="1"/>
        </dgm:presLayoutVars>
      </dgm:prSet>
      <dgm:spPr/>
    </dgm:pt>
    <dgm:pt modelId="{98C9FDEF-9E24-4FE3-BEE0-D9BF35A190D4}" type="pres">
      <dgm:prSet presAssocID="{689015F6-EA6A-46AA-91C5-A6FA69B586F2}" presName="sibTransLast" presStyleLbl="sibTrans2D1" presStyleIdx="1" presStyleCnt="2"/>
      <dgm:spPr/>
    </dgm:pt>
    <dgm:pt modelId="{AAB4C916-2FE8-481C-8DA9-ED6BA9FCFF7E}" type="pres">
      <dgm:prSet presAssocID="{689015F6-EA6A-46AA-91C5-A6FA69B586F2}" presName="connectorText" presStyleLbl="sibTrans2D1" presStyleIdx="1" presStyleCnt="2"/>
      <dgm:spPr/>
    </dgm:pt>
    <dgm:pt modelId="{8A487187-5E2F-42CF-BF21-CC24F72CD104}" type="pres">
      <dgm:prSet presAssocID="{689015F6-EA6A-46AA-91C5-A6FA69B586F2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5B0FF907-C417-4855-8512-84AFB034CDDD}" type="presOf" srcId="{689015F6-EA6A-46AA-91C5-A6FA69B586F2}" destId="{89D0794A-17EE-4D00-BA42-676E991785EF}" srcOrd="0" destOrd="0" presId="urn:microsoft.com/office/officeart/2005/8/layout/equation2"/>
    <dgm:cxn modelId="{F06B9520-79F2-4CCF-AD1F-691265004061}" type="presOf" srcId="{DCBF053B-7565-4213-8E84-B50B7B99B87B}" destId="{98C9FDEF-9E24-4FE3-BEE0-D9BF35A190D4}" srcOrd="0" destOrd="0" presId="urn:microsoft.com/office/officeart/2005/8/layout/equation2"/>
    <dgm:cxn modelId="{2420FE3F-9F3A-4719-860D-D936FF8049EE}" srcId="{689015F6-EA6A-46AA-91C5-A6FA69B586F2}" destId="{BB9BDC5A-C133-4D63-9481-2B6E4AEF0528}" srcOrd="0" destOrd="0" parTransId="{E23B2B8D-15B7-43EA-9244-41DADA64CC0D}" sibTransId="{E0FD5F60-F0EE-4FE8-A268-D0018FFE4A27}"/>
    <dgm:cxn modelId="{62BAAF66-8ED8-4D8C-9B12-D4ABD861B5CF}" type="presOf" srcId="{DCBF053B-7565-4213-8E84-B50B7B99B87B}" destId="{AAB4C916-2FE8-481C-8DA9-ED6BA9FCFF7E}" srcOrd="1" destOrd="0" presId="urn:microsoft.com/office/officeart/2005/8/layout/equation2"/>
    <dgm:cxn modelId="{75E7A047-C805-4193-AA3D-6C9D2CFEB02E}" srcId="{689015F6-EA6A-46AA-91C5-A6FA69B586F2}" destId="{E26FDCBA-ABBE-4167-B3C7-ACFB2D810441}" srcOrd="1" destOrd="0" parTransId="{6C0AF6EB-C70E-49B3-A568-D6681E7FD4BD}" sibTransId="{DCBF053B-7565-4213-8E84-B50B7B99B87B}"/>
    <dgm:cxn modelId="{C227EB59-89EB-4BB0-BDE4-AE829DE6F588}" srcId="{689015F6-EA6A-46AA-91C5-A6FA69B586F2}" destId="{8FBEDB9F-0655-4C51-8ADA-5B7CEF142823}" srcOrd="2" destOrd="0" parTransId="{4CCE1635-1BCB-415A-AB89-05739E7B387A}" sibTransId="{598B6CEC-1EB4-492A-A9B2-E983F5A05965}"/>
    <dgm:cxn modelId="{6DD593D1-F624-4813-8FCE-4260AFD6AF08}" type="presOf" srcId="{E0FD5F60-F0EE-4FE8-A268-D0018FFE4A27}" destId="{7C9CBCF0-AB69-4DFC-8CAE-123F19BB6E3B}" srcOrd="0" destOrd="0" presId="urn:microsoft.com/office/officeart/2005/8/layout/equation2"/>
    <dgm:cxn modelId="{C3B58DD6-B842-4A41-B750-1368FFFE8337}" type="presOf" srcId="{E26FDCBA-ABBE-4167-B3C7-ACFB2D810441}" destId="{CADE9685-028D-45A0-AE80-5B59633A4C28}" srcOrd="0" destOrd="0" presId="urn:microsoft.com/office/officeart/2005/8/layout/equation2"/>
    <dgm:cxn modelId="{1B41BCE2-F2F6-4C3F-97DC-2C35D60B3B29}" type="presOf" srcId="{8FBEDB9F-0655-4C51-8ADA-5B7CEF142823}" destId="{8A487187-5E2F-42CF-BF21-CC24F72CD104}" srcOrd="0" destOrd="0" presId="urn:microsoft.com/office/officeart/2005/8/layout/equation2"/>
    <dgm:cxn modelId="{EA2D8EF9-7964-435D-A585-E5614FA1174A}" type="presOf" srcId="{BB9BDC5A-C133-4D63-9481-2B6E4AEF0528}" destId="{EB6A7AC6-26EB-4B3B-A957-7F2FF39F810A}" srcOrd="0" destOrd="0" presId="urn:microsoft.com/office/officeart/2005/8/layout/equation2"/>
    <dgm:cxn modelId="{FDF48FC8-2885-4A2B-9FDE-EE12E7680CDC}" type="presParOf" srcId="{89D0794A-17EE-4D00-BA42-676E991785EF}" destId="{EBB421D8-AAE5-4882-B8C5-9C91145D7CB4}" srcOrd="0" destOrd="0" presId="urn:microsoft.com/office/officeart/2005/8/layout/equation2"/>
    <dgm:cxn modelId="{7FCC37C8-E80D-44DE-8EEB-C228214D1348}" type="presParOf" srcId="{EBB421D8-AAE5-4882-B8C5-9C91145D7CB4}" destId="{EB6A7AC6-26EB-4B3B-A957-7F2FF39F810A}" srcOrd="0" destOrd="0" presId="urn:microsoft.com/office/officeart/2005/8/layout/equation2"/>
    <dgm:cxn modelId="{D9BF4367-D68A-4799-9376-7280F584905B}" type="presParOf" srcId="{EBB421D8-AAE5-4882-B8C5-9C91145D7CB4}" destId="{F198C490-34AA-43A2-8259-CADC99FBF8D0}" srcOrd="1" destOrd="0" presId="urn:microsoft.com/office/officeart/2005/8/layout/equation2"/>
    <dgm:cxn modelId="{A8B65EFA-2B39-4515-A446-B1210BB6E350}" type="presParOf" srcId="{EBB421D8-AAE5-4882-B8C5-9C91145D7CB4}" destId="{7C9CBCF0-AB69-4DFC-8CAE-123F19BB6E3B}" srcOrd="2" destOrd="0" presId="urn:microsoft.com/office/officeart/2005/8/layout/equation2"/>
    <dgm:cxn modelId="{306A5A2B-F718-4F36-865E-94069DA90B16}" type="presParOf" srcId="{EBB421D8-AAE5-4882-B8C5-9C91145D7CB4}" destId="{F20407F3-453F-48F2-B9F4-CBF6BF081311}" srcOrd="3" destOrd="0" presId="urn:microsoft.com/office/officeart/2005/8/layout/equation2"/>
    <dgm:cxn modelId="{82DF1EC8-89EB-4851-8F04-96AAE0B5A9BD}" type="presParOf" srcId="{EBB421D8-AAE5-4882-B8C5-9C91145D7CB4}" destId="{CADE9685-028D-45A0-AE80-5B59633A4C28}" srcOrd="4" destOrd="0" presId="urn:microsoft.com/office/officeart/2005/8/layout/equation2"/>
    <dgm:cxn modelId="{DCF3CE7C-E93B-4205-A1FE-FD221F90C8F0}" type="presParOf" srcId="{89D0794A-17EE-4D00-BA42-676E991785EF}" destId="{98C9FDEF-9E24-4FE3-BEE0-D9BF35A190D4}" srcOrd="1" destOrd="0" presId="urn:microsoft.com/office/officeart/2005/8/layout/equation2"/>
    <dgm:cxn modelId="{C3872A13-15DC-4BA5-944E-6EE498FFF919}" type="presParOf" srcId="{98C9FDEF-9E24-4FE3-BEE0-D9BF35A190D4}" destId="{AAB4C916-2FE8-481C-8DA9-ED6BA9FCFF7E}" srcOrd="0" destOrd="0" presId="urn:microsoft.com/office/officeart/2005/8/layout/equation2"/>
    <dgm:cxn modelId="{49E4D2F9-C1BB-44D4-B69E-9C2360349EE2}" type="presParOf" srcId="{89D0794A-17EE-4D00-BA42-676E991785EF}" destId="{8A487187-5E2F-42CF-BF21-CC24F72CD104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6758E0-17C4-44D9-8A0E-44A4D7CF7983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F01549B-79F4-40B5-BA06-D792FAF97680}">
      <dgm:prSet phldrT="[Text]"/>
      <dgm:spPr/>
      <dgm:t>
        <a:bodyPr/>
        <a:lstStyle/>
        <a:p>
          <a:r>
            <a:rPr lang="en-US" dirty="0"/>
            <a:t>3-lag days voltage, current, frequency</a:t>
          </a:r>
        </a:p>
      </dgm:t>
    </dgm:pt>
    <dgm:pt modelId="{8269C7E0-B797-43A1-A910-173C0E395B13}" type="parTrans" cxnId="{83A7A57D-C21E-4004-811F-B425947DC3C4}">
      <dgm:prSet/>
      <dgm:spPr/>
      <dgm:t>
        <a:bodyPr/>
        <a:lstStyle/>
        <a:p>
          <a:endParaRPr lang="en-US"/>
        </a:p>
      </dgm:t>
    </dgm:pt>
    <dgm:pt modelId="{48D672E2-A906-42B3-AA00-F13EF64D3CC4}" type="sibTrans" cxnId="{83A7A57D-C21E-4004-811F-B425947DC3C4}">
      <dgm:prSet/>
      <dgm:spPr/>
      <dgm:t>
        <a:bodyPr/>
        <a:lstStyle/>
        <a:p>
          <a:endParaRPr lang="en-US"/>
        </a:p>
      </dgm:t>
    </dgm:pt>
    <dgm:pt modelId="{ACDFEC3A-FE76-4FA1-A2E7-A33D9D1CEC67}">
      <dgm:prSet phldrT="[Text]"/>
      <dgm:spPr/>
      <dgm:t>
        <a:bodyPr/>
        <a:lstStyle/>
        <a:p>
          <a:r>
            <a:rPr lang="en-US" dirty="0"/>
            <a:t>Forecasted weather for tomorrow</a:t>
          </a:r>
        </a:p>
      </dgm:t>
    </dgm:pt>
    <dgm:pt modelId="{277D9FDC-CE72-4455-B158-DC3BB98C1A5D}" type="parTrans" cxnId="{599E9667-87E9-4B1C-A163-1325BE3D3513}">
      <dgm:prSet/>
      <dgm:spPr/>
      <dgm:t>
        <a:bodyPr/>
        <a:lstStyle/>
        <a:p>
          <a:endParaRPr lang="en-US"/>
        </a:p>
      </dgm:t>
    </dgm:pt>
    <dgm:pt modelId="{560F90BD-8409-4139-BA41-4983EE0147E1}" type="sibTrans" cxnId="{599E9667-87E9-4B1C-A163-1325BE3D3513}">
      <dgm:prSet/>
      <dgm:spPr/>
      <dgm:t>
        <a:bodyPr/>
        <a:lstStyle/>
        <a:p>
          <a:endParaRPr lang="en-US"/>
        </a:p>
      </dgm:t>
    </dgm:pt>
    <dgm:pt modelId="{867F3E58-29EB-4A31-AD40-B9A715ACC16C}">
      <dgm:prSet phldrT="[Text]"/>
      <dgm:spPr/>
      <dgm:t>
        <a:bodyPr/>
        <a:lstStyle/>
        <a:p>
          <a:r>
            <a:rPr lang="en-US" dirty="0"/>
            <a:t>Trained Model</a:t>
          </a:r>
        </a:p>
      </dgm:t>
    </dgm:pt>
    <dgm:pt modelId="{0980097C-5ED4-43D8-81A5-5229943ADD0B}" type="parTrans" cxnId="{A42F00EB-9E14-42EC-A685-FE7E491BA30D}">
      <dgm:prSet/>
      <dgm:spPr/>
      <dgm:t>
        <a:bodyPr/>
        <a:lstStyle/>
        <a:p>
          <a:endParaRPr lang="en-US"/>
        </a:p>
      </dgm:t>
    </dgm:pt>
    <dgm:pt modelId="{1FB90AF2-87B3-49BB-9843-37F86586E124}" type="sibTrans" cxnId="{A42F00EB-9E14-42EC-A685-FE7E491BA30D}">
      <dgm:prSet/>
      <dgm:spPr/>
      <dgm:t>
        <a:bodyPr/>
        <a:lstStyle/>
        <a:p>
          <a:endParaRPr lang="en-US"/>
        </a:p>
      </dgm:t>
    </dgm:pt>
    <dgm:pt modelId="{FC8E2A7F-899C-402C-A937-22A778A3DBE7}" type="pres">
      <dgm:prSet presAssocID="{E26758E0-17C4-44D9-8A0E-44A4D7CF7983}" presName="Name0" presStyleCnt="0">
        <dgm:presLayoutVars>
          <dgm:dir/>
          <dgm:resizeHandles val="exact"/>
        </dgm:presLayoutVars>
      </dgm:prSet>
      <dgm:spPr/>
    </dgm:pt>
    <dgm:pt modelId="{01BADBBF-F049-4625-B578-932BF237B7E8}" type="pres">
      <dgm:prSet presAssocID="{E26758E0-17C4-44D9-8A0E-44A4D7CF7983}" presName="vNodes" presStyleCnt="0"/>
      <dgm:spPr/>
    </dgm:pt>
    <dgm:pt modelId="{140D78A0-92DC-4B2C-8CA6-FA820EB9CA91}" type="pres">
      <dgm:prSet presAssocID="{EF01549B-79F4-40B5-BA06-D792FAF97680}" presName="node" presStyleLbl="node1" presStyleIdx="0" presStyleCnt="3">
        <dgm:presLayoutVars>
          <dgm:bulletEnabled val="1"/>
        </dgm:presLayoutVars>
      </dgm:prSet>
      <dgm:spPr/>
    </dgm:pt>
    <dgm:pt modelId="{84B75540-0834-453C-B28B-09BDB298F162}" type="pres">
      <dgm:prSet presAssocID="{48D672E2-A906-42B3-AA00-F13EF64D3CC4}" presName="spacerT" presStyleCnt="0"/>
      <dgm:spPr/>
    </dgm:pt>
    <dgm:pt modelId="{B0ACCF23-D6A2-4EE2-90F1-8C2610EE1686}" type="pres">
      <dgm:prSet presAssocID="{48D672E2-A906-42B3-AA00-F13EF64D3CC4}" presName="sibTrans" presStyleLbl="sibTrans2D1" presStyleIdx="0" presStyleCnt="2"/>
      <dgm:spPr/>
    </dgm:pt>
    <dgm:pt modelId="{8249040C-A2CD-43EF-B828-8BA0D421AC14}" type="pres">
      <dgm:prSet presAssocID="{48D672E2-A906-42B3-AA00-F13EF64D3CC4}" presName="spacerB" presStyleCnt="0"/>
      <dgm:spPr/>
    </dgm:pt>
    <dgm:pt modelId="{B01EE150-5F83-465F-8BC4-F7DC99A71118}" type="pres">
      <dgm:prSet presAssocID="{ACDFEC3A-FE76-4FA1-A2E7-A33D9D1CEC67}" presName="node" presStyleLbl="node1" presStyleIdx="1" presStyleCnt="3">
        <dgm:presLayoutVars>
          <dgm:bulletEnabled val="1"/>
        </dgm:presLayoutVars>
      </dgm:prSet>
      <dgm:spPr/>
    </dgm:pt>
    <dgm:pt modelId="{A5015FFA-FDF5-4A4A-8840-09E089778A8C}" type="pres">
      <dgm:prSet presAssocID="{E26758E0-17C4-44D9-8A0E-44A4D7CF7983}" presName="sibTransLast" presStyleLbl="sibTrans2D1" presStyleIdx="1" presStyleCnt="2"/>
      <dgm:spPr/>
    </dgm:pt>
    <dgm:pt modelId="{1B67D301-2C40-4000-A5D7-B34785A94109}" type="pres">
      <dgm:prSet presAssocID="{E26758E0-17C4-44D9-8A0E-44A4D7CF7983}" presName="connectorText" presStyleLbl="sibTrans2D1" presStyleIdx="1" presStyleCnt="2"/>
      <dgm:spPr/>
    </dgm:pt>
    <dgm:pt modelId="{4710B761-B01B-4122-91E1-726F5D4C71B2}" type="pres">
      <dgm:prSet presAssocID="{E26758E0-17C4-44D9-8A0E-44A4D7CF7983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E17B2E1A-839E-42E8-877E-5685B9A3D09F}" type="presOf" srcId="{867F3E58-29EB-4A31-AD40-B9A715ACC16C}" destId="{4710B761-B01B-4122-91E1-726F5D4C71B2}" srcOrd="0" destOrd="0" presId="urn:microsoft.com/office/officeart/2005/8/layout/equation2"/>
    <dgm:cxn modelId="{32D90063-351D-48F4-A651-E2965EC83B7F}" type="presOf" srcId="{EF01549B-79F4-40B5-BA06-D792FAF97680}" destId="{140D78A0-92DC-4B2C-8CA6-FA820EB9CA91}" srcOrd="0" destOrd="0" presId="urn:microsoft.com/office/officeart/2005/8/layout/equation2"/>
    <dgm:cxn modelId="{599E9667-87E9-4B1C-A163-1325BE3D3513}" srcId="{E26758E0-17C4-44D9-8A0E-44A4D7CF7983}" destId="{ACDFEC3A-FE76-4FA1-A2E7-A33D9D1CEC67}" srcOrd="1" destOrd="0" parTransId="{277D9FDC-CE72-4455-B158-DC3BB98C1A5D}" sibTransId="{560F90BD-8409-4139-BA41-4983EE0147E1}"/>
    <dgm:cxn modelId="{9F4ACB47-41F1-4DAA-A88E-12D179A18C9C}" type="presOf" srcId="{560F90BD-8409-4139-BA41-4983EE0147E1}" destId="{1B67D301-2C40-4000-A5D7-B34785A94109}" srcOrd="1" destOrd="0" presId="urn:microsoft.com/office/officeart/2005/8/layout/equation2"/>
    <dgm:cxn modelId="{475B8A54-151C-4B59-9BE4-69C6527D464F}" type="presOf" srcId="{48D672E2-A906-42B3-AA00-F13EF64D3CC4}" destId="{B0ACCF23-D6A2-4EE2-90F1-8C2610EE1686}" srcOrd="0" destOrd="0" presId="urn:microsoft.com/office/officeart/2005/8/layout/equation2"/>
    <dgm:cxn modelId="{CB5A8176-AB02-440E-8C9A-EE372EF5667B}" type="presOf" srcId="{E26758E0-17C4-44D9-8A0E-44A4D7CF7983}" destId="{FC8E2A7F-899C-402C-A937-22A778A3DBE7}" srcOrd="0" destOrd="0" presId="urn:microsoft.com/office/officeart/2005/8/layout/equation2"/>
    <dgm:cxn modelId="{83A7A57D-C21E-4004-811F-B425947DC3C4}" srcId="{E26758E0-17C4-44D9-8A0E-44A4D7CF7983}" destId="{EF01549B-79F4-40B5-BA06-D792FAF97680}" srcOrd="0" destOrd="0" parTransId="{8269C7E0-B797-43A1-A910-173C0E395B13}" sibTransId="{48D672E2-A906-42B3-AA00-F13EF64D3CC4}"/>
    <dgm:cxn modelId="{F0496185-A740-499F-98BE-4590258D908F}" type="presOf" srcId="{ACDFEC3A-FE76-4FA1-A2E7-A33D9D1CEC67}" destId="{B01EE150-5F83-465F-8BC4-F7DC99A71118}" srcOrd="0" destOrd="0" presId="urn:microsoft.com/office/officeart/2005/8/layout/equation2"/>
    <dgm:cxn modelId="{E32F15CF-4EFD-466C-91D4-8E14065C04E6}" type="presOf" srcId="{560F90BD-8409-4139-BA41-4983EE0147E1}" destId="{A5015FFA-FDF5-4A4A-8840-09E089778A8C}" srcOrd="0" destOrd="0" presId="urn:microsoft.com/office/officeart/2005/8/layout/equation2"/>
    <dgm:cxn modelId="{A42F00EB-9E14-42EC-A685-FE7E491BA30D}" srcId="{E26758E0-17C4-44D9-8A0E-44A4D7CF7983}" destId="{867F3E58-29EB-4A31-AD40-B9A715ACC16C}" srcOrd="2" destOrd="0" parTransId="{0980097C-5ED4-43D8-81A5-5229943ADD0B}" sibTransId="{1FB90AF2-87B3-49BB-9843-37F86586E124}"/>
    <dgm:cxn modelId="{73EBB531-2A76-4545-8458-6B234A40E279}" type="presParOf" srcId="{FC8E2A7F-899C-402C-A937-22A778A3DBE7}" destId="{01BADBBF-F049-4625-B578-932BF237B7E8}" srcOrd="0" destOrd="0" presId="urn:microsoft.com/office/officeart/2005/8/layout/equation2"/>
    <dgm:cxn modelId="{E4824DB4-D96C-4556-9C59-169E8543D22E}" type="presParOf" srcId="{01BADBBF-F049-4625-B578-932BF237B7E8}" destId="{140D78A0-92DC-4B2C-8CA6-FA820EB9CA91}" srcOrd="0" destOrd="0" presId="urn:microsoft.com/office/officeart/2005/8/layout/equation2"/>
    <dgm:cxn modelId="{795487F8-23D6-44C8-8365-BDCA8B44697F}" type="presParOf" srcId="{01BADBBF-F049-4625-B578-932BF237B7E8}" destId="{84B75540-0834-453C-B28B-09BDB298F162}" srcOrd="1" destOrd="0" presId="urn:microsoft.com/office/officeart/2005/8/layout/equation2"/>
    <dgm:cxn modelId="{5E7237DD-3070-45DA-B6ED-19E3C3AEFAEB}" type="presParOf" srcId="{01BADBBF-F049-4625-B578-932BF237B7E8}" destId="{B0ACCF23-D6A2-4EE2-90F1-8C2610EE1686}" srcOrd="2" destOrd="0" presId="urn:microsoft.com/office/officeart/2005/8/layout/equation2"/>
    <dgm:cxn modelId="{81C50B80-DD90-4B0A-A8FC-C5242AD6E591}" type="presParOf" srcId="{01BADBBF-F049-4625-B578-932BF237B7E8}" destId="{8249040C-A2CD-43EF-B828-8BA0D421AC14}" srcOrd="3" destOrd="0" presId="urn:microsoft.com/office/officeart/2005/8/layout/equation2"/>
    <dgm:cxn modelId="{0E9A57CB-DD79-456B-85D9-F623151FA126}" type="presParOf" srcId="{01BADBBF-F049-4625-B578-932BF237B7E8}" destId="{B01EE150-5F83-465F-8BC4-F7DC99A71118}" srcOrd="4" destOrd="0" presId="urn:microsoft.com/office/officeart/2005/8/layout/equation2"/>
    <dgm:cxn modelId="{31D9B8CE-70DF-4941-8664-C31F2E89E954}" type="presParOf" srcId="{FC8E2A7F-899C-402C-A937-22A778A3DBE7}" destId="{A5015FFA-FDF5-4A4A-8840-09E089778A8C}" srcOrd="1" destOrd="0" presId="urn:microsoft.com/office/officeart/2005/8/layout/equation2"/>
    <dgm:cxn modelId="{86A3F69C-7C9F-4F5A-ABD8-15E70BF416C0}" type="presParOf" srcId="{A5015FFA-FDF5-4A4A-8840-09E089778A8C}" destId="{1B67D301-2C40-4000-A5D7-B34785A94109}" srcOrd="0" destOrd="0" presId="urn:microsoft.com/office/officeart/2005/8/layout/equation2"/>
    <dgm:cxn modelId="{2F1E6425-8BD6-45DF-9E42-D35FD5C00BAB}" type="presParOf" srcId="{FC8E2A7F-899C-402C-A937-22A778A3DBE7}" destId="{4710B761-B01B-4122-91E1-726F5D4C71B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6758E0-17C4-44D9-8A0E-44A4D7CF7983}" type="doc">
      <dgm:prSet loTypeId="urn:microsoft.com/office/officeart/2005/8/layout/equation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F01549B-79F4-40B5-BA06-D792FAF97680}">
      <dgm:prSet phldrT="[Text]"/>
      <dgm:spPr/>
      <dgm:t>
        <a:bodyPr/>
        <a:lstStyle/>
        <a:p>
          <a:r>
            <a:rPr lang="en-US" dirty="0"/>
            <a:t>Voltage, Current, Frequency (1/2/3-day lag)</a:t>
          </a:r>
        </a:p>
      </dgm:t>
    </dgm:pt>
    <dgm:pt modelId="{8269C7E0-B797-43A1-A910-173C0E395B13}" type="parTrans" cxnId="{83A7A57D-C21E-4004-811F-B425947DC3C4}">
      <dgm:prSet/>
      <dgm:spPr/>
      <dgm:t>
        <a:bodyPr/>
        <a:lstStyle/>
        <a:p>
          <a:endParaRPr lang="en-US"/>
        </a:p>
      </dgm:t>
    </dgm:pt>
    <dgm:pt modelId="{48D672E2-A906-42B3-AA00-F13EF64D3CC4}" type="sibTrans" cxnId="{83A7A57D-C21E-4004-811F-B425947DC3C4}">
      <dgm:prSet/>
      <dgm:spPr/>
      <dgm:t>
        <a:bodyPr/>
        <a:lstStyle/>
        <a:p>
          <a:endParaRPr lang="en-US"/>
        </a:p>
      </dgm:t>
    </dgm:pt>
    <dgm:pt modelId="{ACDFEC3A-FE76-4FA1-A2E7-A33D9D1CEC67}">
      <dgm:prSet phldrT="[Text]"/>
      <dgm:spPr/>
      <dgm:t>
        <a:bodyPr/>
        <a:lstStyle/>
        <a:p>
          <a:r>
            <a:rPr lang="en-US" dirty="0"/>
            <a:t>Weather features</a:t>
          </a:r>
        </a:p>
      </dgm:t>
    </dgm:pt>
    <dgm:pt modelId="{277D9FDC-CE72-4455-B158-DC3BB98C1A5D}" type="parTrans" cxnId="{599E9667-87E9-4B1C-A163-1325BE3D3513}">
      <dgm:prSet/>
      <dgm:spPr/>
      <dgm:t>
        <a:bodyPr/>
        <a:lstStyle/>
        <a:p>
          <a:endParaRPr lang="en-US"/>
        </a:p>
      </dgm:t>
    </dgm:pt>
    <dgm:pt modelId="{560F90BD-8409-4139-BA41-4983EE0147E1}" type="sibTrans" cxnId="{599E9667-87E9-4B1C-A163-1325BE3D3513}">
      <dgm:prSet/>
      <dgm:spPr/>
      <dgm:t>
        <a:bodyPr/>
        <a:lstStyle/>
        <a:p>
          <a:endParaRPr lang="en-US"/>
        </a:p>
      </dgm:t>
    </dgm:pt>
    <dgm:pt modelId="{867F3E58-29EB-4A31-AD40-B9A715ACC16C}">
      <dgm:prSet phldrT="[Text]"/>
      <dgm:spPr/>
      <dgm:t>
        <a:bodyPr/>
        <a:lstStyle/>
        <a:p>
          <a:r>
            <a:rPr lang="en-US" dirty="0"/>
            <a:t>Model Training</a:t>
          </a:r>
        </a:p>
      </dgm:t>
    </dgm:pt>
    <dgm:pt modelId="{0980097C-5ED4-43D8-81A5-5229943ADD0B}" type="parTrans" cxnId="{A42F00EB-9E14-42EC-A685-FE7E491BA30D}">
      <dgm:prSet/>
      <dgm:spPr/>
      <dgm:t>
        <a:bodyPr/>
        <a:lstStyle/>
        <a:p>
          <a:endParaRPr lang="en-US"/>
        </a:p>
      </dgm:t>
    </dgm:pt>
    <dgm:pt modelId="{1FB90AF2-87B3-49BB-9843-37F86586E124}" type="sibTrans" cxnId="{A42F00EB-9E14-42EC-A685-FE7E491BA30D}">
      <dgm:prSet/>
      <dgm:spPr/>
      <dgm:t>
        <a:bodyPr/>
        <a:lstStyle/>
        <a:p>
          <a:endParaRPr lang="en-US"/>
        </a:p>
      </dgm:t>
    </dgm:pt>
    <dgm:pt modelId="{FC8E2A7F-899C-402C-A937-22A778A3DBE7}" type="pres">
      <dgm:prSet presAssocID="{E26758E0-17C4-44D9-8A0E-44A4D7CF7983}" presName="Name0" presStyleCnt="0">
        <dgm:presLayoutVars>
          <dgm:dir/>
          <dgm:resizeHandles val="exact"/>
        </dgm:presLayoutVars>
      </dgm:prSet>
      <dgm:spPr/>
    </dgm:pt>
    <dgm:pt modelId="{01BADBBF-F049-4625-B578-932BF237B7E8}" type="pres">
      <dgm:prSet presAssocID="{E26758E0-17C4-44D9-8A0E-44A4D7CF7983}" presName="vNodes" presStyleCnt="0"/>
      <dgm:spPr/>
    </dgm:pt>
    <dgm:pt modelId="{140D78A0-92DC-4B2C-8CA6-FA820EB9CA91}" type="pres">
      <dgm:prSet presAssocID="{EF01549B-79F4-40B5-BA06-D792FAF97680}" presName="node" presStyleLbl="node1" presStyleIdx="0" presStyleCnt="3">
        <dgm:presLayoutVars>
          <dgm:bulletEnabled val="1"/>
        </dgm:presLayoutVars>
      </dgm:prSet>
      <dgm:spPr/>
    </dgm:pt>
    <dgm:pt modelId="{84B75540-0834-453C-B28B-09BDB298F162}" type="pres">
      <dgm:prSet presAssocID="{48D672E2-A906-42B3-AA00-F13EF64D3CC4}" presName="spacerT" presStyleCnt="0"/>
      <dgm:spPr/>
    </dgm:pt>
    <dgm:pt modelId="{B0ACCF23-D6A2-4EE2-90F1-8C2610EE1686}" type="pres">
      <dgm:prSet presAssocID="{48D672E2-A906-42B3-AA00-F13EF64D3CC4}" presName="sibTrans" presStyleLbl="sibTrans2D1" presStyleIdx="0" presStyleCnt="2"/>
      <dgm:spPr/>
    </dgm:pt>
    <dgm:pt modelId="{8249040C-A2CD-43EF-B828-8BA0D421AC14}" type="pres">
      <dgm:prSet presAssocID="{48D672E2-A906-42B3-AA00-F13EF64D3CC4}" presName="spacerB" presStyleCnt="0"/>
      <dgm:spPr/>
    </dgm:pt>
    <dgm:pt modelId="{B01EE150-5F83-465F-8BC4-F7DC99A71118}" type="pres">
      <dgm:prSet presAssocID="{ACDFEC3A-FE76-4FA1-A2E7-A33D9D1CEC67}" presName="node" presStyleLbl="node1" presStyleIdx="1" presStyleCnt="3">
        <dgm:presLayoutVars>
          <dgm:bulletEnabled val="1"/>
        </dgm:presLayoutVars>
      </dgm:prSet>
      <dgm:spPr/>
    </dgm:pt>
    <dgm:pt modelId="{A5015FFA-FDF5-4A4A-8840-09E089778A8C}" type="pres">
      <dgm:prSet presAssocID="{E26758E0-17C4-44D9-8A0E-44A4D7CF7983}" presName="sibTransLast" presStyleLbl="sibTrans2D1" presStyleIdx="1" presStyleCnt="2"/>
      <dgm:spPr/>
    </dgm:pt>
    <dgm:pt modelId="{1B67D301-2C40-4000-A5D7-B34785A94109}" type="pres">
      <dgm:prSet presAssocID="{E26758E0-17C4-44D9-8A0E-44A4D7CF7983}" presName="connectorText" presStyleLbl="sibTrans2D1" presStyleIdx="1" presStyleCnt="2"/>
      <dgm:spPr/>
    </dgm:pt>
    <dgm:pt modelId="{4710B761-B01B-4122-91E1-726F5D4C71B2}" type="pres">
      <dgm:prSet presAssocID="{E26758E0-17C4-44D9-8A0E-44A4D7CF7983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E17B2E1A-839E-42E8-877E-5685B9A3D09F}" type="presOf" srcId="{867F3E58-29EB-4A31-AD40-B9A715ACC16C}" destId="{4710B761-B01B-4122-91E1-726F5D4C71B2}" srcOrd="0" destOrd="0" presId="urn:microsoft.com/office/officeart/2005/8/layout/equation2"/>
    <dgm:cxn modelId="{32D90063-351D-48F4-A651-E2965EC83B7F}" type="presOf" srcId="{EF01549B-79F4-40B5-BA06-D792FAF97680}" destId="{140D78A0-92DC-4B2C-8CA6-FA820EB9CA91}" srcOrd="0" destOrd="0" presId="urn:microsoft.com/office/officeart/2005/8/layout/equation2"/>
    <dgm:cxn modelId="{599E9667-87E9-4B1C-A163-1325BE3D3513}" srcId="{E26758E0-17C4-44D9-8A0E-44A4D7CF7983}" destId="{ACDFEC3A-FE76-4FA1-A2E7-A33D9D1CEC67}" srcOrd="1" destOrd="0" parTransId="{277D9FDC-CE72-4455-B158-DC3BB98C1A5D}" sibTransId="{560F90BD-8409-4139-BA41-4983EE0147E1}"/>
    <dgm:cxn modelId="{9F4ACB47-41F1-4DAA-A88E-12D179A18C9C}" type="presOf" srcId="{560F90BD-8409-4139-BA41-4983EE0147E1}" destId="{1B67D301-2C40-4000-A5D7-B34785A94109}" srcOrd="1" destOrd="0" presId="urn:microsoft.com/office/officeart/2005/8/layout/equation2"/>
    <dgm:cxn modelId="{475B8A54-151C-4B59-9BE4-69C6527D464F}" type="presOf" srcId="{48D672E2-A906-42B3-AA00-F13EF64D3CC4}" destId="{B0ACCF23-D6A2-4EE2-90F1-8C2610EE1686}" srcOrd="0" destOrd="0" presId="urn:microsoft.com/office/officeart/2005/8/layout/equation2"/>
    <dgm:cxn modelId="{CB5A8176-AB02-440E-8C9A-EE372EF5667B}" type="presOf" srcId="{E26758E0-17C4-44D9-8A0E-44A4D7CF7983}" destId="{FC8E2A7F-899C-402C-A937-22A778A3DBE7}" srcOrd="0" destOrd="0" presId="urn:microsoft.com/office/officeart/2005/8/layout/equation2"/>
    <dgm:cxn modelId="{83A7A57D-C21E-4004-811F-B425947DC3C4}" srcId="{E26758E0-17C4-44D9-8A0E-44A4D7CF7983}" destId="{EF01549B-79F4-40B5-BA06-D792FAF97680}" srcOrd="0" destOrd="0" parTransId="{8269C7E0-B797-43A1-A910-173C0E395B13}" sibTransId="{48D672E2-A906-42B3-AA00-F13EF64D3CC4}"/>
    <dgm:cxn modelId="{F0496185-A740-499F-98BE-4590258D908F}" type="presOf" srcId="{ACDFEC3A-FE76-4FA1-A2E7-A33D9D1CEC67}" destId="{B01EE150-5F83-465F-8BC4-F7DC99A71118}" srcOrd="0" destOrd="0" presId="urn:microsoft.com/office/officeart/2005/8/layout/equation2"/>
    <dgm:cxn modelId="{E32F15CF-4EFD-466C-91D4-8E14065C04E6}" type="presOf" srcId="{560F90BD-8409-4139-BA41-4983EE0147E1}" destId="{A5015FFA-FDF5-4A4A-8840-09E089778A8C}" srcOrd="0" destOrd="0" presId="urn:microsoft.com/office/officeart/2005/8/layout/equation2"/>
    <dgm:cxn modelId="{A42F00EB-9E14-42EC-A685-FE7E491BA30D}" srcId="{E26758E0-17C4-44D9-8A0E-44A4D7CF7983}" destId="{867F3E58-29EB-4A31-AD40-B9A715ACC16C}" srcOrd="2" destOrd="0" parTransId="{0980097C-5ED4-43D8-81A5-5229943ADD0B}" sibTransId="{1FB90AF2-87B3-49BB-9843-37F86586E124}"/>
    <dgm:cxn modelId="{73EBB531-2A76-4545-8458-6B234A40E279}" type="presParOf" srcId="{FC8E2A7F-899C-402C-A937-22A778A3DBE7}" destId="{01BADBBF-F049-4625-B578-932BF237B7E8}" srcOrd="0" destOrd="0" presId="urn:microsoft.com/office/officeart/2005/8/layout/equation2"/>
    <dgm:cxn modelId="{E4824DB4-D96C-4556-9C59-169E8543D22E}" type="presParOf" srcId="{01BADBBF-F049-4625-B578-932BF237B7E8}" destId="{140D78A0-92DC-4B2C-8CA6-FA820EB9CA91}" srcOrd="0" destOrd="0" presId="urn:microsoft.com/office/officeart/2005/8/layout/equation2"/>
    <dgm:cxn modelId="{795487F8-23D6-44C8-8365-BDCA8B44697F}" type="presParOf" srcId="{01BADBBF-F049-4625-B578-932BF237B7E8}" destId="{84B75540-0834-453C-B28B-09BDB298F162}" srcOrd="1" destOrd="0" presId="urn:microsoft.com/office/officeart/2005/8/layout/equation2"/>
    <dgm:cxn modelId="{5E7237DD-3070-45DA-B6ED-19E3C3AEFAEB}" type="presParOf" srcId="{01BADBBF-F049-4625-B578-932BF237B7E8}" destId="{B0ACCF23-D6A2-4EE2-90F1-8C2610EE1686}" srcOrd="2" destOrd="0" presId="urn:microsoft.com/office/officeart/2005/8/layout/equation2"/>
    <dgm:cxn modelId="{81C50B80-DD90-4B0A-A8FC-C5242AD6E591}" type="presParOf" srcId="{01BADBBF-F049-4625-B578-932BF237B7E8}" destId="{8249040C-A2CD-43EF-B828-8BA0D421AC14}" srcOrd="3" destOrd="0" presId="urn:microsoft.com/office/officeart/2005/8/layout/equation2"/>
    <dgm:cxn modelId="{0E9A57CB-DD79-456B-85D9-F623151FA126}" type="presParOf" srcId="{01BADBBF-F049-4625-B578-932BF237B7E8}" destId="{B01EE150-5F83-465F-8BC4-F7DC99A71118}" srcOrd="4" destOrd="0" presId="urn:microsoft.com/office/officeart/2005/8/layout/equation2"/>
    <dgm:cxn modelId="{31D9B8CE-70DF-4941-8664-C31F2E89E954}" type="presParOf" srcId="{FC8E2A7F-899C-402C-A937-22A778A3DBE7}" destId="{A5015FFA-FDF5-4A4A-8840-09E089778A8C}" srcOrd="1" destOrd="0" presId="urn:microsoft.com/office/officeart/2005/8/layout/equation2"/>
    <dgm:cxn modelId="{86A3F69C-7C9F-4F5A-ABD8-15E70BF416C0}" type="presParOf" srcId="{A5015FFA-FDF5-4A4A-8840-09E089778A8C}" destId="{1B67D301-2C40-4000-A5D7-B34785A94109}" srcOrd="0" destOrd="0" presId="urn:microsoft.com/office/officeart/2005/8/layout/equation2"/>
    <dgm:cxn modelId="{2F1E6425-8BD6-45DF-9E42-D35FD5C00BAB}" type="presParOf" srcId="{FC8E2A7F-899C-402C-A937-22A778A3DBE7}" destId="{4710B761-B01B-4122-91E1-726F5D4C71B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A7AC6-26EB-4B3B-A957-7F2FF39F810A}">
      <dsp:nvSpPr>
        <dsp:cNvPr id="0" name=""/>
        <dsp:cNvSpPr/>
      </dsp:nvSpPr>
      <dsp:spPr>
        <a:xfrm>
          <a:off x="301740" y="1032"/>
          <a:ext cx="1041217" cy="104121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Day-wise Consumption</a:t>
          </a:r>
        </a:p>
      </dsp:txBody>
      <dsp:txXfrm>
        <a:off x="454223" y="153515"/>
        <a:ext cx="736251" cy="736251"/>
      </dsp:txXfrm>
    </dsp:sp>
    <dsp:sp modelId="{7C9CBCF0-AB69-4DFC-8CAE-123F19BB6E3B}">
      <dsp:nvSpPr>
        <dsp:cNvPr id="0" name=""/>
        <dsp:cNvSpPr/>
      </dsp:nvSpPr>
      <dsp:spPr>
        <a:xfrm>
          <a:off x="520396" y="1126797"/>
          <a:ext cx="603906" cy="603906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600444" y="1357731"/>
        <a:ext cx="443810" cy="142038"/>
      </dsp:txXfrm>
    </dsp:sp>
    <dsp:sp modelId="{CADE9685-028D-45A0-AE80-5B59633A4C28}">
      <dsp:nvSpPr>
        <dsp:cNvPr id="0" name=""/>
        <dsp:cNvSpPr/>
      </dsp:nvSpPr>
      <dsp:spPr>
        <a:xfrm>
          <a:off x="301740" y="1815250"/>
          <a:ext cx="1041217" cy="1041217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Day-wise weather features</a:t>
          </a:r>
        </a:p>
      </dsp:txBody>
      <dsp:txXfrm>
        <a:off x="454223" y="1967733"/>
        <a:ext cx="736251" cy="736251"/>
      </dsp:txXfrm>
    </dsp:sp>
    <dsp:sp modelId="{98C9FDEF-9E24-4FE3-BEE0-D9BF35A190D4}">
      <dsp:nvSpPr>
        <dsp:cNvPr id="0" name=""/>
        <dsp:cNvSpPr/>
      </dsp:nvSpPr>
      <dsp:spPr>
        <a:xfrm>
          <a:off x="1499141" y="1235083"/>
          <a:ext cx="331107" cy="3873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499141" y="1312550"/>
        <a:ext cx="231775" cy="232399"/>
      </dsp:txXfrm>
    </dsp:sp>
    <dsp:sp modelId="{8A487187-5E2F-42CF-BF21-CC24F72CD104}">
      <dsp:nvSpPr>
        <dsp:cNvPr id="0" name=""/>
        <dsp:cNvSpPr/>
      </dsp:nvSpPr>
      <dsp:spPr>
        <a:xfrm>
          <a:off x="1967689" y="387532"/>
          <a:ext cx="2082435" cy="2082435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Combined dataset</a:t>
          </a:r>
        </a:p>
      </dsp:txBody>
      <dsp:txXfrm>
        <a:off x="2272655" y="692498"/>
        <a:ext cx="1472503" cy="14725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D78A0-92DC-4B2C-8CA6-FA820EB9CA91}">
      <dsp:nvSpPr>
        <dsp:cNvPr id="0" name=""/>
        <dsp:cNvSpPr/>
      </dsp:nvSpPr>
      <dsp:spPr>
        <a:xfrm>
          <a:off x="1100081" y="1521"/>
          <a:ext cx="799946" cy="7999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3-lag days voltage, current, frequency</a:t>
          </a:r>
        </a:p>
      </dsp:txBody>
      <dsp:txXfrm>
        <a:off x="1217230" y="118670"/>
        <a:ext cx="565648" cy="565648"/>
      </dsp:txXfrm>
    </dsp:sp>
    <dsp:sp modelId="{B0ACCF23-D6A2-4EE2-90F1-8C2610EE1686}">
      <dsp:nvSpPr>
        <dsp:cNvPr id="0" name=""/>
        <dsp:cNvSpPr/>
      </dsp:nvSpPr>
      <dsp:spPr>
        <a:xfrm>
          <a:off x="1268070" y="866423"/>
          <a:ext cx="463969" cy="463969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329569" y="1043845"/>
        <a:ext cx="340971" cy="109125"/>
      </dsp:txXfrm>
    </dsp:sp>
    <dsp:sp modelId="{B01EE150-5F83-465F-8BC4-F7DC99A71118}">
      <dsp:nvSpPr>
        <dsp:cNvPr id="0" name=""/>
        <dsp:cNvSpPr/>
      </dsp:nvSpPr>
      <dsp:spPr>
        <a:xfrm>
          <a:off x="1100081" y="1395348"/>
          <a:ext cx="799946" cy="799946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Forecasted weather for tomorrow</a:t>
          </a:r>
        </a:p>
      </dsp:txBody>
      <dsp:txXfrm>
        <a:off x="1217230" y="1512497"/>
        <a:ext cx="565648" cy="565648"/>
      </dsp:txXfrm>
    </dsp:sp>
    <dsp:sp modelId="{A5015FFA-FDF5-4A4A-8840-09E089778A8C}">
      <dsp:nvSpPr>
        <dsp:cNvPr id="0" name=""/>
        <dsp:cNvSpPr/>
      </dsp:nvSpPr>
      <dsp:spPr>
        <a:xfrm>
          <a:off x="2020020" y="949618"/>
          <a:ext cx="254383" cy="2975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020020" y="1009134"/>
        <a:ext cx="178068" cy="178548"/>
      </dsp:txXfrm>
    </dsp:sp>
    <dsp:sp modelId="{4710B761-B01B-4122-91E1-726F5D4C71B2}">
      <dsp:nvSpPr>
        <dsp:cNvPr id="0" name=""/>
        <dsp:cNvSpPr/>
      </dsp:nvSpPr>
      <dsp:spPr>
        <a:xfrm>
          <a:off x="2379996" y="298461"/>
          <a:ext cx="1599893" cy="1599893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Trained Model</a:t>
          </a:r>
        </a:p>
      </dsp:txBody>
      <dsp:txXfrm>
        <a:off x="2614295" y="532760"/>
        <a:ext cx="1131295" cy="11312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D78A0-92DC-4B2C-8CA6-FA820EB9CA91}">
      <dsp:nvSpPr>
        <dsp:cNvPr id="0" name=""/>
        <dsp:cNvSpPr/>
      </dsp:nvSpPr>
      <dsp:spPr>
        <a:xfrm>
          <a:off x="1204986" y="339"/>
          <a:ext cx="807304" cy="80730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Voltage, Current, Frequency (1/2/3-day lag)</a:t>
          </a:r>
        </a:p>
      </dsp:txBody>
      <dsp:txXfrm>
        <a:off x="1323213" y="118566"/>
        <a:ext cx="570850" cy="570850"/>
      </dsp:txXfrm>
    </dsp:sp>
    <dsp:sp modelId="{B0ACCF23-D6A2-4EE2-90F1-8C2610EE1686}">
      <dsp:nvSpPr>
        <dsp:cNvPr id="0" name=""/>
        <dsp:cNvSpPr/>
      </dsp:nvSpPr>
      <dsp:spPr>
        <a:xfrm>
          <a:off x="1374520" y="873197"/>
          <a:ext cx="468236" cy="468236"/>
        </a:xfrm>
        <a:prstGeom prst="mathPlus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436585" y="1052250"/>
        <a:ext cx="344106" cy="110130"/>
      </dsp:txXfrm>
    </dsp:sp>
    <dsp:sp modelId="{B01EE150-5F83-465F-8BC4-F7DC99A71118}">
      <dsp:nvSpPr>
        <dsp:cNvPr id="0" name=""/>
        <dsp:cNvSpPr/>
      </dsp:nvSpPr>
      <dsp:spPr>
        <a:xfrm>
          <a:off x="1204986" y="1406987"/>
          <a:ext cx="807304" cy="807304"/>
        </a:xfrm>
        <a:prstGeom prst="ellipse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Weather features</a:t>
          </a:r>
        </a:p>
      </dsp:txBody>
      <dsp:txXfrm>
        <a:off x="1323213" y="1525214"/>
        <a:ext cx="570850" cy="570850"/>
      </dsp:txXfrm>
    </dsp:sp>
    <dsp:sp modelId="{A5015FFA-FDF5-4A4A-8840-09E089778A8C}">
      <dsp:nvSpPr>
        <dsp:cNvPr id="0" name=""/>
        <dsp:cNvSpPr/>
      </dsp:nvSpPr>
      <dsp:spPr>
        <a:xfrm>
          <a:off x="2133387" y="957156"/>
          <a:ext cx="256722" cy="300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133387" y="1017219"/>
        <a:ext cx="179705" cy="180191"/>
      </dsp:txXfrm>
    </dsp:sp>
    <dsp:sp modelId="{4710B761-B01B-4122-91E1-726F5D4C71B2}">
      <dsp:nvSpPr>
        <dsp:cNvPr id="0" name=""/>
        <dsp:cNvSpPr/>
      </dsp:nvSpPr>
      <dsp:spPr>
        <a:xfrm>
          <a:off x="2496674" y="300010"/>
          <a:ext cx="1614609" cy="1614609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Model Training</a:t>
          </a:r>
        </a:p>
      </dsp:txBody>
      <dsp:txXfrm>
        <a:off x="2733128" y="536464"/>
        <a:ext cx="1141701" cy="11417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E959A-99AA-4DC5-B8A1-233922EADD7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6D386-E1D0-488E-B0CA-67DB87F4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64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5A53-307B-23F1-6480-C5C956664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B6718-B132-DBF3-015B-90E5ECDA7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10D46-F62A-C392-B44D-CBAF2AB2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8406-F369-475E-9C19-5DC4665C571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616B4-F31F-74AE-EFBC-348A6C72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F017-7ACB-C81C-1DDC-24672BAA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18A8-0BC9-4AB4-BE80-3E9DFFC8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8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14624-8C62-F3B6-D728-B219E4F95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27B83-B2FB-B0A6-68BD-51173ED6F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6D0D4-CB09-0A2C-90A6-C5FDA3C8B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8406-F369-475E-9C19-5DC4665C571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A6E0D-7BE1-993F-B052-10169566F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BA442-4619-BFA5-B04B-1D0B864DA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18A8-0BC9-4AB4-BE80-3E9DFFC8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0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BAB80C-71BD-A9AF-D751-D188B83A0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30A9B-0381-2F2A-D9C6-5F8826C3C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E7E3A-3F85-AC52-99ED-7A802A1F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8406-F369-475E-9C19-5DC4665C571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B8CED-FABD-C6D0-8587-AE1C59170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47AFE-D1A5-FA9E-3D7E-FDC75D9E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18A8-0BC9-4AB4-BE80-3E9DFFC8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0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BCA4-4080-2952-8B26-7FC0764F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3D36-9929-789C-0EBA-D9F42072F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36DCF-3FA0-DFA2-2F8C-26034FBD2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8406-F369-475E-9C19-5DC4665C571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6BBD-9A8A-D683-3D63-1D0D289A6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28F58-51C8-371D-F13C-FE007210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18A8-0BC9-4AB4-BE80-3E9DFFC8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8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97E7-B8CA-7B8C-F238-77EEDAA7D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98863-E084-822E-DC08-DF77C6F1F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0ED5A-A547-841A-5D81-21AC7EF2F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8406-F369-475E-9C19-5DC4665C571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B5C4B-D4CF-E700-E95A-94E3A631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757E5-4B8E-1D2F-B706-60F6299B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18A8-0BC9-4AB4-BE80-3E9DFFC8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4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4269-8CF1-A9B2-4385-C017F095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ADC58-B54B-C5E4-89AC-8802131AC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35B87-E476-B94A-C541-BC8B6E708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9A369-DBAA-9EE5-B5DA-6842635F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8406-F369-475E-9C19-5DC4665C571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79E3F-FBF5-294E-96B6-42620F84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151A6-8992-2FF3-4D68-A0DA97DE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18A8-0BC9-4AB4-BE80-3E9DFFC8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6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FEEC-6F48-69C6-C68F-40404150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EA942-7DC2-4F50-D4B1-504B8E575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AD973-73A1-3E81-C5A9-C7E7A7B9F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10918-FC71-31F7-0643-28A102D07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F6DC-32BF-899A-3D3F-3B37BD118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7316F3-1548-242B-8282-1AF1A6E1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8406-F369-475E-9C19-5DC4665C571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030F7-0BB8-5B52-1CDC-43C921B71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C227F7-CCF3-DDE2-4B29-5D49E875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18A8-0BC9-4AB4-BE80-3E9DFFC8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DD254-C7F4-8A92-E4AD-DC2B6E64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AA6F14-40BF-50B5-73E3-2547E167C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8406-F369-475E-9C19-5DC4665C571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5A8F8-7FC7-EB33-831C-447400866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5B05E-C197-1C3D-E532-40F281D5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18A8-0BC9-4AB4-BE80-3E9DFFC8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39E03E-21DA-08B1-6114-3943027E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8406-F369-475E-9C19-5DC4665C571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AAEB44-0F6C-D362-DC76-3323EC60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AEBC9-5F63-4698-DEF8-0E75AC617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18A8-0BC9-4AB4-BE80-3E9DFFC8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4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AEEC-FF22-C4D0-B767-8C8A1EA7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1A2F9-D940-7334-ABB6-13DB36EC0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B8302-CAD6-D975-F9C9-C9E583595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44AFF-2250-1BB9-7A42-A8250CD57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8406-F369-475E-9C19-5DC4665C571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04473-6C39-4BFD-FDC0-5AB2012F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CD971-C202-023A-000F-A7C14125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18A8-0BC9-4AB4-BE80-3E9DFFC8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4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B9EB4-554F-51DC-581A-8C63457C5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E16B1-5679-AF7F-E0D0-C10745830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B266C-78A4-4FBD-55F8-195625260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8BCA1-7634-C667-4EC5-C4B77273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8406-F369-475E-9C19-5DC4665C571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3240D-E2A0-AF42-7916-EBAABAD0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ACB81-3B84-542E-AA3E-B297651D1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18A8-0BC9-4AB4-BE80-3E9DFFC8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0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E4D96-4F18-AC9C-8852-8B555533F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521D9-98C1-9888-9E3A-27B25E07B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4517B-D5BD-0F2B-60C9-D125ED323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38406-F369-475E-9C19-5DC4665C571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6FDB5-59D5-375A-7045-38F21D461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7077E-3C89-EA98-4830-ADA7EFDA1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418A8-0BC9-4AB4-BE80-3E9DFFC8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8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7190BD5-7F3A-F5A0-2B3A-DBF9911AB638}"/>
              </a:ext>
            </a:extLst>
          </p:cNvPr>
          <p:cNvSpPr txBox="1"/>
          <p:nvPr/>
        </p:nvSpPr>
        <p:spPr>
          <a:xfrm>
            <a:off x="-2" y="-1"/>
            <a:ext cx="121920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Course Project [CP 331  Energy Data Analytics]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B506EE-4B2D-B853-596E-FB46404FA2D2}"/>
              </a:ext>
            </a:extLst>
          </p:cNvPr>
          <p:cNvSpPr txBox="1"/>
          <p:nvPr/>
        </p:nvSpPr>
        <p:spPr>
          <a:xfrm>
            <a:off x="877718" y="2480799"/>
            <a:ext cx="4772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Learning-Based Energy Consumption Prediction: A Model Comparison</a:t>
            </a:r>
          </a:p>
        </p:txBody>
      </p:sp>
      <p:pic>
        <p:nvPicPr>
          <p:cNvPr id="3" name="Picture 6" descr="Indian Institute of Science">
            <a:extLst>
              <a:ext uri="{FF2B5EF4-FFF2-40B4-BE49-F238E27FC236}">
                <a16:creationId xmlns:a16="http://schemas.microsoft.com/office/drawing/2014/main" id="{BC5027FE-BEB5-261E-455C-C7CAB8C7D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C7E0FC-272D-5CB5-6EF1-792025B824A2}"/>
              </a:ext>
            </a:extLst>
          </p:cNvPr>
          <p:cNvSpPr txBox="1"/>
          <p:nvPr/>
        </p:nvSpPr>
        <p:spPr>
          <a:xfrm>
            <a:off x="2189553" y="5247527"/>
            <a:ext cx="2149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Yuvraj Singh (23109)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976B22-88AC-6924-0286-824FBF7A6E16}"/>
              </a:ext>
            </a:extLst>
          </p:cNvPr>
          <p:cNvSpPr txBox="1"/>
          <p:nvPr/>
        </p:nvSpPr>
        <p:spPr>
          <a:xfrm>
            <a:off x="1813649" y="4878195"/>
            <a:ext cx="290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Aditya Anand Gupta (23693) </a:t>
            </a:r>
          </a:p>
        </p:txBody>
      </p:sp>
      <p:pic>
        <p:nvPicPr>
          <p:cNvPr id="12" name="Picture 2" descr="Projects – IISc RBCCPS">
            <a:extLst>
              <a:ext uri="{FF2B5EF4-FFF2-40B4-BE49-F238E27FC236}">
                <a16:creationId xmlns:a16="http://schemas.microsoft.com/office/drawing/2014/main" id="{44AE2C67-DF8D-BDA2-FB1D-8E989D234B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35"/>
          <a:stretch/>
        </p:blipFill>
        <p:spPr bwMode="auto">
          <a:xfrm>
            <a:off x="5457559" y="6376075"/>
            <a:ext cx="1276879" cy="46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diagram of energy use">
            <a:extLst>
              <a:ext uri="{FF2B5EF4-FFF2-40B4-BE49-F238E27FC236}">
                <a16:creationId xmlns:a16="http://schemas.microsoft.com/office/drawing/2014/main" id="{33D7ED89-F86C-AAAA-48D2-D83C59EE62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229" y="1272913"/>
            <a:ext cx="5480460" cy="481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480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86BE5-2F4A-0333-7792-B2B18FB3E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66F4A23-434E-66AF-6559-AF92B1DDAA2D}"/>
              </a:ext>
            </a:extLst>
          </p:cNvPr>
          <p:cNvSpPr txBox="1"/>
          <p:nvPr/>
        </p:nvSpPr>
        <p:spPr>
          <a:xfrm>
            <a:off x="-1" y="-1"/>
            <a:ext cx="121920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LightGBM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6" descr="Indian Institute of Science">
            <a:extLst>
              <a:ext uri="{FF2B5EF4-FFF2-40B4-BE49-F238E27FC236}">
                <a16:creationId xmlns:a16="http://schemas.microsoft.com/office/drawing/2014/main" id="{89043612-8822-498E-68C2-88EF15E6C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rojects – IISc RBCCPS">
            <a:extLst>
              <a:ext uri="{FF2B5EF4-FFF2-40B4-BE49-F238E27FC236}">
                <a16:creationId xmlns:a16="http://schemas.microsoft.com/office/drawing/2014/main" id="{63093B3A-AB18-AE58-91B2-17F548BF8C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35"/>
          <a:stretch/>
        </p:blipFill>
        <p:spPr bwMode="auto">
          <a:xfrm>
            <a:off x="5457560" y="6389773"/>
            <a:ext cx="1276879" cy="46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3B104C-25F4-5D90-BD13-429B09740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989005"/>
              </p:ext>
            </p:extLst>
          </p:nvPr>
        </p:nvGraphicFramePr>
        <p:xfrm>
          <a:off x="722809" y="4150221"/>
          <a:ext cx="5286105" cy="2473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776">
                  <a:extLst>
                    <a:ext uri="{9D8B030D-6E8A-4147-A177-3AD203B41FA5}">
                      <a16:colId xmlns:a16="http://schemas.microsoft.com/office/drawing/2014/main" val="4052060927"/>
                    </a:ext>
                  </a:extLst>
                </a:gridCol>
                <a:gridCol w="839946">
                  <a:extLst>
                    <a:ext uri="{9D8B030D-6E8A-4147-A177-3AD203B41FA5}">
                      <a16:colId xmlns:a16="http://schemas.microsoft.com/office/drawing/2014/main" val="3126252412"/>
                    </a:ext>
                  </a:extLst>
                </a:gridCol>
                <a:gridCol w="866824">
                  <a:extLst>
                    <a:ext uri="{9D8B030D-6E8A-4147-A177-3AD203B41FA5}">
                      <a16:colId xmlns:a16="http://schemas.microsoft.com/office/drawing/2014/main" val="2446361998"/>
                    </a:ext>
                  </a:extLst>
                </a:gridCol>
                <a:gridCol w="1025853">
                  <a:extLst>
                    <a:ext uri="{9D8B030D-6E8A-4147-A177-3AD203B41FA5}">
                      <a16:colId xmlns:a16="http://schemas.microsoft.com/office/drawing/2014/main" val="3041208553"/>
                    </a:ext>
                  </a:extLst>
                </a:gridCol>
                <a:gridCol w="584602">
                  <a:extLst>
                    <a:ext uri="{9D8B030D-6E8A-4147-A177-3AD203B41FA5}">
                      <a16:colId xmlns:a16="http://schemas.microsoft.com/office/drawing/2014/main" val="970036738"/>
                    </a:ext>
                  </a:extLst>
                </a:gridCol>
                <a:gridCol w="981104">
                  <a:extLst>
                    <a:ext uri="{9D8B030D-6E8A-4147-A177-3AD203B41FA5}">
                      <a16:colId xmlns:a16="http://schemas.microsoft.com/office/drawing/2014/main" val="862885145"/>
                    </a:ext>
                  </a:extLst>
                </a:gridCol>
              </a:tblGrid>
              <a:tr h="4694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Day of Week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Actual Avg Load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Predicted Avg Load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RMSE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MAPE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32801814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Monday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5.515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5.898371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0.383371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0.383371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6.951429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0556918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Tuesday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4.872144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0.013856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0.013856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0.283582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89752816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Wednesday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4.728397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0.861603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0.861603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15.413297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73968582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Thursday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5.642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5.233016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0.408984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0.408984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7.248912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76876484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Friday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4.669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4.603074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0.065926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0.065926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1.411987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69583106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Saturday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5.107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4.558429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0.272029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0.272029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5.326598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5563084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Sunday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4.389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4.551975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0.162975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0.162975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3.713263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6318234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1A69D5E-CA60-7EED-3AB3-048328DAB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822330"/>
              </p:ext>
            </p:extLst>
          </p:nvPr>
        </p:nvGraphicFramePr>
        <p:xfrm>
          <a:off x="6544488" y="4150221"/>
          <a:ext cx="5286105" cy="2473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776">
                  <a:extLst>
                    <a:ext uri="{9D8B030D-6E8A-4147-A177-3AD203B41FA5}">
                      <a16:colId xmlns:a16="http://schemas.microsoft.com/office/drawing/2014/main" val="4052060927"/>
                    </a:ext>
                  </a:extLst>
                </a:gridCol>
                <a:gridCol w="839946">
                  <a:extLst>
                    <a:ext uri="{9D8B030D-6E8A-4147-A177-3AD203B41FA5}">
                      <a16:colId xmlns:a16="http://schemas.microsoft.com/office/drawing/2014/main" val="3126252412"/>
                    </a:ext>
                  </a:extLst>
                </a:gridCol>
                <a:gridCol w="866824">
                  <a:extLst>
                    <a:ext uri="{9D8B030D-6E8A-4147-A177-3AD203B41FA5}">
                      <a16:colId xmlns:a16="http://schemas.microsoft.com/office/drawing/2014/main" val="2446361998"/>
                    </a:ext>
                  </a:extLst>
                </a:gridCol>
                <a:gridCol w="1025853">
                  <a:extLst>
                    <a:ext uri="{9D8B030D-6E8A-4147-A177-3AD203B41FA5}">
                      <a16:colId xmlns:a16="http://schemas.microsoft.com/office/drawing/2014/main" val="3041208553"/>
                    </a:ext>
                  </a:extLst>
                </a:gridCol>
                <a:gridCol w="584602">
                  <a:extLst>
                    <a:ext uri="{9D8B030D-6E8A-4147-A177-3AD203B41FA5}">
                      <a16:colId xmlns:a16="http://schemas.microsoft.com/office/drawing/2014/main" val="970036738"/>
                    </a:ext>
                  </a:extLst>
                </a:gridCol>
                <a:gridCol w="981104">
                  <a:extLst>
                    <a:ext uri="{9D8B030D-6E8A-4147-A177-3AD203B41FA5}">
                      <a16:colId xmlns:a16="http://schemas.microsoft.com/office/drawing/2014/main" val="862885145"/>
                    </a:ext>
                  </a:extLst>
                </a:gridCol>
              </a:tblGrid>
              <a:tr h="4694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Day of Week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Actual Avg Load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Predicted Avg Load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RMSE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MAPE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32801814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Monday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3.412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3.067722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0.344278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0.344278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10.090213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0556918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Tuesday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3.307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3.150486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0.156514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0.156514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4.732803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89752816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Wednesday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3.617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3.45649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0.16051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0.16051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4.437646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73968582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Thursday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2.957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2.842687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0.114313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0.114313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3.86584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76876484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Friday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3.881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3.4686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0.4124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0.4124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10.626128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69583106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Saturday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3.579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3.193109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0.385891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0.385891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10.782087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5563084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Sunday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3.933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3.883711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0.049289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0.049289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1.253211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6318234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C8AEA90-77AF-F8DC-0FE8-56AAAC37BE15}"/>
              </a:ext>
            </a:extLst>
          </p:cNvPr>
          <p:cNvSpPr txBox="1"/>
          <p:nvPr/>
        </p:nvSpPr>
        <p:spPr>
          <a:xfrm rot="16200000">
            <a:off x="-151507" y="2243768"/>
            <a:ext cx="90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Bareilly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627285-2094-90DA-050F-7E000F6487B7}"/>
              </a:ext>
            </a:extLst>
          </p:cNvPr>
          <p:cNvSpPr txBox="1"/>
          <p:nvPr/>
        </p:nvSpPr>
        <p:spPr>
          <a:xfrm rot="5400000">
            <a:off x="11455863" y="2243768"/>
            <a:ext cx="101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Mathura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628D592-3AC2-F46D-C157-D358C0CF2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193" y="1033277"/>
            <a:ext cx="5486400" cy="299806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63155AA-D586-BD3E-191C-A13C0EBB46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929" y="1033276"/>
            <a:ext cx="5486400" cy="299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98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0423B-8C61-185A-FDE2-B162F7DC4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A8B61A8-F331-5748-270D-AE5553056916}"/>
              </a:ext>
            </a:extLst>
          </p:cNvPr>
          <p:cNvSpPr txBox="1"/>
          <p:nvPr/>
        </p:nvSpPr>
        <p:spPr>
          <a:xfrm>
            <a:off x="-1" y="-1"/>
            <a:ext cx="121920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CatBoost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6" descr="Indian Institute of Science">
            <a:extLst>
              <a:ext uri="{FF2B5EF4-FFF2-40B4-BE49-F238E27FC236}">
                <a16:creationId xmlns:a16="http://schemas.microsoft.com/office/drawing/2014/main" id="{A0BAB422-B4E3-2CA3-BF10-A4776B633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rojects – IISc RBCCPS">
            <a:extLst>
              <a:ext uri="{FF2B5EF4-FFF2-40B4-BE49-F238E27FC236}">
                <a16:creationId xmlns:a16="http://schemas.microsoft.com/office/drawing/2014/main" id="{9CADC3C9-3E87-D92A-7D22-145DC88F82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35"/>
          <a:stretch/>
        </p:blipFill>
        <p:spPr bwMode="auto">
          <a:xfrm>
            <a:off x="5457560" y="6389773"/>
            <a:ext cx="1276879" cy="46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C77D149-F5F1-8469-6DA6-B5D0511B4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78234"/>
              </p:ext>
            </p:extLst>
          </p:nvPr>
        </p:nvGraphicFramePr>
        <p:xfrm>
          <a:off x="7480663" y="1854948"/>
          <a:ext cx="370694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474">
                  <a:extLst>
                    <a:ext uri="{9D8B030D-6E8A-4147-A177-3AD203B41FA5}">
                      <a16:colId xmlns:a16="http://schemas.microsoft.com/office/drawing/2014/main" val="2624437686"/>
                    </a:ext>
                  </a:extLst>
                </a:gridCol>
                <a:gridCol w="1853474">
                  <a:extLst>
                    <a:ext uri="{9D8B030D-6E8A-4147-A177-3AD203B41FA5}">
                      <a16:colId xmlns:a16="http://schemas.microsoft.com/office/drawing/2014/main" val="75886898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Parameter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9756867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iterations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951858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learning_rate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70744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max_depth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779488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random_state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726151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l2_leaf_reg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8864960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8CCA10C-0707-0162-AF2D-3A2EDCD7D1B3}"/>
              </a:ext>
            </a:extLst>
          </p:cNvPr>
          <p:cNvSpPr txBox="1"/>
          <p:nvPr/>
        </p:nvSpPr>
        <p:spPr>
          <a:xfrm>
            <a:off x="805712" y="5367351"/>
            <a:ext cx="113862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Effective Handling of Categorical Features: </a:t>
            </a:r>
            <a:r>
              <a:rPr lang="en-US" dirty="0"/>
              <a:t>Built-in support for categorical features with minimal preprocessing.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Ordered Boosting: </a:t>
            </a:r>
            <a:r>
              <a:rPr lang="en-US" dirty="0"/>
              <a:t>Reduces overfitting by using ordered boosting to avoid data leakage.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Versatile Performance: </a:t>
            </a:r>
            <a:r>
              <a:rPr lang="en-US" dirty="0"/>
              <a:t>Performs well on both classification and regression tasks across diverse datasets.</a:t>
            </a:r>
          </a:p>
        </p:txBody>
      </p:sp>
      <p:pic>
        <p:nvPicPr>
          <p:cNvPr id="9220" name="Picture 4" descr="Flow chart of CatBoost algorithm. | Download Scientific Diagram">
            <a:extLst>
              <a:ext uri="{FF2B5EF4-FFF2-40B4-BE49-F238E27FC236}">
                <a16:creationId xmlns:a16="http://schemas.microsoft.com/office/drawing/2014/main" id="{3327713A-E234-415B-DBA3-86F841073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569" y="1050958"/>
            <a:ext cx="4462591" cy="416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805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C506B-D5A7-9C4E-4CA0-F1B8AD789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4F5EFCA-B376-1B86-2388-851D4BA9EA53}"/>
              </a:ext>
            </a:extLst>
          </p:cNvPr>
          <p:cNvSpPr txBox="1"/>
          <p:nvPr/>
        </p:nvSpPr>
        <p:spPr>
          <a:xfrm>
            <a:off x="-1" y="-1"/>
            <a:ext cx="121920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CatBoost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6" descr="Indian Institute of Science">
            <a:extLst>
              <a:ext uri="{FF2B5EF4-FFF2-40B4-BE49-F238E27FC236}">
                <a16:creationId xmlns:a16="http://schemas.microsoft.com/office/drawing/2014/main" id="{ECD89877-8753-8C55-8A1E-323E211A0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rojects – IISc RBCCPS">
            <a:extLst>
              <a:ext uri="{FF2B5EF4-FFF2-40B4-BE49-F238E27FC236}">
                <a16:creationId xmlns:a16="http://schemas.microsoft.com/office/drawing/2014/main" id="{82946DA1-6366-BCEC-E744-72D9A303AA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35"/>
          <a:stretch/>
        </p:blipFill>
        <p:spPr bwMode="auto">
          <a:xfrm>
            <a:off x="5457560" y="6389773"/>
            <a:ext cx="1276879" cy="46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F8CA1C9-94F5-7310-7803-865E87E95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793113"/>
              </p:ext>
            </p:extLst>
          </p:nvPr>
        </p:nvGraphicFramePr>
        <p:xfrm>
          <a:off x="722809" y="4150221"/>
          <a:ext cx="5286105" cy="2473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776">
                  <a:extLst>
                    <a:ext uri="{9D8B030D-6E8A-4147-A177-3AD203B41FA5}">
                      <a16:colId xmlns:a16="http://schemas.microsoft.com/office/drawing/2014/main" val="4052060927"/>
                    </a:ext>
                  </a:extLst>
                </a:gridCol>
                <a:gridCol w="839946">
                  <a:extLst>
                    <a:ext uri="{9D8B030D-6E8A-4147-A177-3AD203B41FA5}">
                      <a16:colId xmlns:a16="http://schemas.microsoft.com/office/drawing/2014/main" val="3126252412"/>
                    </a:ext>
                  </a:extLst>
                </a:gridCol>
                <a:gridCol w="866824">
                  <a:extLst>
                    <a:ext uri="{9D8B030D-6E8A-4147-A177-3AD203B41FA5}">
                      <a16:colId xmlns:a16="http://schemas.microsoft.com/office/drawing/2014/main" val="2446361998"/>
                    </a:ext>
                  </a:extLst>
                </a:gridCol>
                <a:gridCol w="1025853">
                  <a:extLst>
                    <a:ext uri="{9D8B030D-6E8A-4147-A177-3AD203B41FA5}">
                      <a16:colId xmlns:a16="http://schemas.microsoft.com/office/drawing/2014/main" val="3041208553"/>
                    </a:ext>
                  </a:extLst>
                </a:gridCol>
                <a:gridCol w="584602">
                  <a:extLst>
                    <a:ext uri="{9D8B030D-6E8A-4147-A177-3AD203B41FA5}">
                      <a16:colId xmlns:a16="http://schemas.microsoft.com/office/drawing/2014/main" val="970036738"/>
                    </a:ext>
                  </a:extLst>
                </a:gridCol>
                <a:gridCol w="981104">
                  <a:extLst>
                    <a:ext uri="{9D8B030D-6E8A-4147-A177-3AD203B41FA5}">
                      <a16:colId xmlns:a16="http://schemas.microsoft.com/office/drawing/2014/main" val="862885145"/>
                    </a:ext>
                  </a:extLst>
                </a:gridCol>
              </a:tblGrid>
              <a:tr h="4694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Day of Week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Actual Avg Load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Predicted Avg Load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RMSE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MAPE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32801814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Monday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5.515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5.353972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0.161028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0.161028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2.919821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0556918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Tuesday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4.857162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0.028838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0.028838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0.590208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89752816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Wednesday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4.913373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0.676627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0.676627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12.104234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73968582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Thursday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5.642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4.752886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0.889114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0.889114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15.758836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76876484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Friday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4.669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4.634096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0.034904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0.034904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0.747565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69583106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Saturday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5.107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4.834971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0.272029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0.272029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5.326598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5563084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Sunday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4.389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4.662728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0.273728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0.273728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6.236678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6318234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A7CBD91-6EC1-669B-EA4E-3DBF01F08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000286"/>
              </p:ext>
            </p:extLst>
          </p:nvPr>
        </p:nvGraphicFramePr>
        <p:xfrm>
          <a:off x="6544488" y="4150221"/>
          <a:ext cx="5286105" cy="2473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776">
                  <a:extLst>
                    <a:ext uri="{9D8B030D-6E8A-4147-A177-3AD203B41FA5}">
                      <a16:colId xmlns:a16="http://schemas.microsoft.com/office/drawing/2014/main" val="4052060927"/>
                    </a:ext>
                  </a:extLst>
                </a:gridCol>
                <a:gridCol w="839946">
                  <a:extLst>
                    <a:ext uri="{9D8B030D-6E8A-4147-A177-3AD203B41FA5}">
                      <a16:colId xmlns:a16="http://schemas.microsoft.com/office/drawing/2014/main" val="3126252412"/>
                    </a:ext>
                  </a:extLst>
                </a:gridCol>
                <a:gridCol w="866824">
                  <a:extLst>
                    <a:ext uri="{9D8B030D-6E8A-4147-A177-3AD203B41FA5}">
                      <a16:colId xmlns:a16="http://schemas.microsoft.com/office/drawing/2014/main" val="2446361998"/>
                    </a:ext>
                  </a:extLst>
                </a:gridCol>
                <a:gridCol w="1025853">
                  <a:extLst>
                    <a:ext uri="{9D8B030D-6E8A-4147-A177-3AD203B41FA5}">
                      <a16:colId xmlns:a16="http://schemas.microsoft.com/office/drawing/2014/main" val="3041208553"/>
                    </a:ext>
                  </a:extLst>
                </a:gridCol>
                <a:gridCol w="584602">
                  <a:extLst>
                    <a:ext uri="{9D8B030D-6E8A-4147-A177-3AD203B41FA5}">
                      <a16:colId xmlns:a16="http://schemas.microsoft.com/office/drawing/2014/main" val="970036738"/>
                    </a:ext>
                  </a:extLst>
                </a:gridCol>
                <a:gridCol w="981104">
                  <a:extLst>
                    <a:ext uri="{9D8B030D-6E8A-4147-A177-3AD203B41FA5}">
                      <a16:colId xmlns:a16="http://schemas.microsoft.com/office/drawing/2014/main" val="862885145"/>
                    </a:ext>
                  </a:extLst>
                </a:gridCol>
              </a:tblGrid>
              <a:tr h="4694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Day of Week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Actual Avg Load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Predicted Avg Load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RMSE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MAPE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32801814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Monday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3.412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3.262951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0.149049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0.149049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4.368389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0556918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Tuesday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3.307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3.3169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0.299363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89752816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Wednesday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3.617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3.374082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0.242918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0.242918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6.716001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73968582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Thursday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2.957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3.049299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0.092299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0.092299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3.121381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76876484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Friday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3.881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3.41391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0.46709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0.46709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12.035303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69583106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Saturday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3.579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3.218503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0.360497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0.360497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10.072566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5563084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Sunday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3.933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3.38579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0.54721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0.54721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13.913292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6318234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11A52AA-4853-0B6A-5AE6-8AEA116EAD46}"/>
              </a:ext>
            </a:extLst>
          </p:cNvPr>
          <p:cNvSpPr txBox="1"/>
          <p:nvPr/>
        </p:nvSpPr>
        <p:spPr>
          <a:xfrm rot="16200000">
            <a:off x="-151507" y="2243768"/>
            <a:ext cx="90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Bareilly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292A5A-5ABC-D500-3EF4-C4E609076407}"/>
              </a:ext>
            </a:extLst>
          </p:cNvPr>
          <p:cNvSpPr txBox="1"/>
          <p:nvPr/>
        </p:nvSpPr>
        <p:spPr>
          <a:xfrm rot="5400000">
            <a:off x="11455863" y="2243768"/>
            <a:ext cx="101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Mathura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3B2E18-DF66-622C-878C-E0711152E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725" y="1033278"/>
            <a:ext cx="5486400" cy="29980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2D94134-C413-2B16-C117-94FC24F10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514" y="986001"/>
            <a:ext cx="5486400" cy="299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76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67EF3-DEA4-1E5A-2EDE-93711D49F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0E89356-309C-3E2D-7DC4-449D8FD90158}"/>
              </a:ext>
            </a:extLst>
          </p:cNvPr>
          <p:cNvSpPr txBox="1"/>
          <p:nvPr/>
        </p:nvSpPr>
        <p:spPr>
          <a:xfrm>
            <a:off x="0" y="-1"/>
            <a:ext cx="121920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Feed Forward Neural Network</a:t>
            </a:r>
          </a:p>
        </p:txBody>
      </p:sp>
      <p:pic>
        <p:nvPicPr>
          <p:cNvPr id="9" name="Picture 6" descr="Indian Institute of Science">
            <a:extLst>
              <a:ext uri="{FF2B5EF4-FFF2-40B4-BE49-F238E27FC236}">
                <a16:creationId xmlns:a16="http://schemas.microsoft.com/office/drawing/2014/main" id="{2251EE92-5287-0D24-B157-807B284B3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rojects – IISc RBCCPS">
            <a:extLst>
              <a:ext uri="{FF2B5EF4-FFF2-40B4-BE49-F238E27FC236}">
                <a16:creationId xmlns:a16="http://schemas.microsoft.com/office/drawing/2014/main" id="{F2C81862-37AD-0294-2AF8-75214D4885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35"/>
          <a:stretch/>
        </p:blipFill>
        <p:spPr bwMode="auto">
          <a:xfrm>
            <a:off x="5457560" y="6389773"/>
            <a:ext cx="1276879" cy="46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9E54166-2851-1A90-24C9-B865F174A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585225"/>
              </p:ext>
            </p:extLst>
          </p:nvPr>
        </p:nvGraphicFramePr>
        <p:xfrm>
          <a:off x="7480663" y="1854948"/>
          <a:ext cx="370694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474">
                  <a:extLst>
                    <a:ext uri="{9D8B030D-6E8A-4147-A177-3AD203B41FA5}">
                      <a16:colId xmlns:a16="http://schemas.microsoft.com/office/drawing/2014/main" val="2624437686"/>
                    </a:ext>
                  </a:extLst>
                </a:gridCol>
                <a:gridCol w="1853474">
                  <a:extLst>
                    <a:ext uri="{9D8B030D-6E8A-4147-A177-3AD203B41FA5}">
                      <a16:colId xmlns:a16="http://schemas.microsoft.com/office/drawing/2014/main" val="75886898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Parameter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9756867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iterations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951858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learning_rate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70744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hidden layers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779488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random_state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726151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early_stopping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enabled (500)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8864960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0765187-65A5-12E0-135B-B9B16A7421B6}"/>
              </a:ext>
            </a:extLst>
          </p:cNvPr>
          <p:cNvSpPr txBox="1"/>
          <p:nvPr/>
        </p:nvSpPr>
        <p:spPr>
          <a:xfrm>
            <a:off x="219334" y="5187313"/>
            <a:ext cx="119784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Standard Deep Learning Model: </a:t>
            </a:r>
            <a:r>
              <a:rPr lang="en-US" dirty="0"/>
              <a:t>Used for structured/tabular data, learning complex relationships between input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Multiple Layers: </a:t>
            </a:r>
            <a:r>
              <a:rPr lang="en-US" dirty="0"/>
              <a:t>Uses multiple hidden layers and nonlinear activation functions to model complex dependencies.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Flexible Architecture: </a:t>
            </a:r>
            <a:r>
              <a:rPr lang="en-US" dirty="0"/>
              <a:t>Easily adaptable for different types of prediction tasks, from regression to classification.</a:t>
            </a:r>
          </a:p>
        </p:txBody>
      </p:sp>
      <p:pic>
        <p:nvPicPr>
          <p:cNvPr id="11266" name="Picture 2" descr="Feedforward neural networks: everything you need to know">
            <a:extLst>
              <a:ext uri="{FF2B5EF4-FFF2-40B4-BE49-F238E27FC236}">
                <a16:creationId xmlns:a16="http://schemas.microsoft.com/office/drawing/2014/main" id="{7206A1DB-BE64-7455-8CC3-D65E986588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37"/>
          <a:stretch/>
        </p:blipFill>
        <p:spPr bwMode="auto">
          <a:xfrm>
            <a:off x="805712" y="1723052"/>
            <a:ext cx="6061166" cy="2985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662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B928F-4C96-873D-70BE-73796F3AD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4394548-3C71-0F1E-618C-B6ED0C62F5A8}"/>
              </a:ext>
            </a:extLst>
          </p:cNvPr>
          <p:cNvSpPr txBox="1"/>
          <p:nvPr/>
        </p:nvSpPr>
        <p:spPr>
          <a:xfrm>
            <a:off x="0" y="-1"/>
            <a:ext cx="121920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Feed Forward Neural Network</a:t>
            </a:r>
          </a:p>
        </p:txBody>
      </p:sp>
      <p:pic>
        <p:nvPicPr>
          <p:cNvPr id="9" name="Picture 6" descr="Indian Institute of Science">
            <a:extLst>
              <a:ext uri="{FF2B5EF4-FFF2-40B4-BE49-F238E27FC236}">
                <a16:creationId xmlns:a16="http://schemas.microsoft.com/office/drawing/2014/main" id="{751FBB6B-27BC-B7B7-6603-D836CB0AC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rojects – IISc RBCCPS">
            <a:extLst>
              <a:ext uri="{FF2B5EF4-FFF2-40B4-BE49-F238E27FC236}">
                <a16:creationId xmlns:a16="http://schemas.microsoft.com/office/drawing/2014/main" id="{7A4CBFD7-9E80-BB79-0786-128DF7814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35"/>
          <a:stretch/>
        </p:blipFill>
        <p:spPr bwMode="auto">
          <a:xfrm>
            <a:off x="5457560" y="6389773"/>
            <a:ext cx="1276879" cy="46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AE763F-8EB0-CE6D-6D77-C360D694D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025478"/>
              </p:ext>
            </p:extLst>
          </p:nvPr>
        </p:nvGraphicFramePr>
        <p:xfrm>
          <a:off x="722809" y="4150221"/>
          <a:ext cx="5286105" cy="2473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776">
                  <a:extLst>
                    <a:ext uri="{9D8B030D-6E8A-4147-A177-3AD203B41FA5}">
                      <a16:colId xmlns:a16="http://schemas.microsoft.com/office/drawing/2014/main" val="4052060927"/>
                    </a:ext>
                  </a:extLst>
                </a:gridCol>
                <a:gridCol w="839946">
                  <a:extLst>
                    <a:ext uri="{9D8B030D-6E8A-4147-A177-3AD203B41FA5}">
                      <a16:colId xmlns:a16="http://schemas.microsoft.com/office/drawing/2014/main" val="3126252412"/>
                    </a:ext>
                  </a:extLst>
                </a:gridCol>
                <a:gridCol w="866824">
                  <a:extLst>
                    <a:ext uri="{9D8B030D-6E8A-4147-A177-3AD203B41FA5}">
                      <a16:colId xmlns:a16="http://schemas.microsoft.com/office/drawing/2014/main" val="2446361998"/>
                    </a:ext>
                  </a:extLst>
                </a:gridCol>
                <a:gridCol w="1025853">
                  <a:extLst>
                    <a:ext uri="{9D8B030D-6E8A-4147-A177-3AD203B41FA5}">
                      <a16:colId xmlns:a16="http://schemas.microsoft.com/office/drawing/2014/main" val="3041208553"/>
                    </a:ext>
                  </a:extLst>
                </a:gridCol>
                <a:gridCol w="584602">
                  <a:extLst>
                    <a:ext uri="{9D8B030D-6E8A-4147-A177-3AD203B41FA5}">
                      <a16:colId xmlns:a16="http://schemas.microsoft.com/office/drawing/2014/main" val="970036738"/>
                    </a:ext>
                  </a:extLst>
                </a:gridCol>
                <a:gridCol w="981104">
                  <a:extLst>
                    <a:ext uri="{9D8B030D-6E8A-4147-A177-3AD203B41FA5}">
                      <a16:colId xmlns:a16="http://schemas.microsoft.com/office/drawing/2014/main" val="862885145"/>
                    </a:ext>
                  </a:extLst>
                </a:gridCol>
              </a:tblGrid>
              <a:tr h="4694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Day of Week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Actual Avg Load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Predicted Avg Load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RMSE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MAPE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32801814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Monday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5.515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5.165873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0.349127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0.349127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6.330506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0556918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Tuesday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5.117946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0.231946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0.231946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4.747148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89752816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Wednesday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4.731394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0.858606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0.858606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15.359681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73968582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Thursday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5.642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4.846947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0.795053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0.795053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14.091692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76876484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Friday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4.669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4.838832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0.169832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0.169832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3.637447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69583106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Saturday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5.107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5.047357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0.059643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0.059643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1.167866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5563084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Sunday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4.389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5.194476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0.805476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0.805476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18.352145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6318234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433A9E6-CFA7-1AD5-C064-0CF1B7774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903784"/>
              </p:ext>
            </p:extLst>
          </p:nvPr>
        </p:nvGraphicFramePr>
        <p:xfrm>
          <a:off x="6544488" y="4150221"/>
          <a:ext cx="5286105" cy="2473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776">
                  <a:extLst>
                    <a:ext uri="{9D8B030D-6E8A-4147-A177-3AD203B41FA5}">
                      <a16:colId xmlns:a16="http://schemas.microsoft.com/office/drawing/2014/main" val="4052060927"/>
                    </a:ext>
                  </a:extLst>
                </a:gridCol>
                <a:gridCol w="839946">
                  <a:extLst>
                    <a:ext uri="{9D8B030D-6E8A-4147-A177-3AD203B41FA5}">
                      <a16:colId xmlns:a16="http://schemas.microsoft.com/office/drawing/2014/main" val="3126252412"/>
                    </a:ext>
                  </a:extLst>
                </a:gridCol>
                <a:gridCol w="866824">
                  <a:extLst>
                    <a:ext uri="{9D8B030D-6E8A-4147-A177-3AD203B41FA5}">
                      <a16:colId xmlns:a16="http://schemas.microsoft.com/office/drawing/2014/main" val="2446361998"/>
                    </a:ext>
                  </a:extLst>
                </a:gridCol>
                <a:gridCol w="1025853">
                  <a:extLst>
                    <a:ext uri="{9D8B030D-6E8A-4147-A177-3AD203B41FA5}">
                      <a16:colId xmlns:a16="http://schemas.microsoft.com/office/drawing/2014/main" val="3041208553"/>
                    </a:ext>
                  </a:extLst>
                </a:gridCol>
                <a:gridCol w="584602">
                  <a:extLst>
                    <a:ext uri="{9D8B030D-6E8A-4147-A177-3AD203B41FA5}">
                      <a16:colId xmlns:a16="http://schemas.microsoft.com/office/drawing/2014/main" val="970036738"/>
                    </a:ext>
                  </a:extLst>
                </a:gridCol>
                <a:gridCol w="981104">
                  <a:extLst>
                    <a:ext uri="{9D8B030D-6E8A-4147-A177-3AD203B41FA5}">
                      <a16:colId xmlns:a16="http://schemas.microsoft.com/office/drawing/2014/main" val="862885145"/>
                    </a:ext>
                  </a:extLst>
                </a:gridCol>
              </a:tblGrid>
              <a:tr h="4694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Day of Week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Actual Avg Load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Predicted Avg Load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RMSE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MAPE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32801814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Monday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3.412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3.331581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0.080419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0.080419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2.356957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0556918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Tuesday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3.307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3.384084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0.077084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0.077084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2.330927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89752816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Wednesday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3.617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3.817669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0.200669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0.200669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5.547931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73968582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Thursday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2.957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3.273462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0.316462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0.316462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10.702141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76876484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Friday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3.881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3.494655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0.386345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0.386345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9.95477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69583106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Saturday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3.579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3.32678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0.25222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0.25222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7.047211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5563084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Sunday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3.933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3.954061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0.021061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0.021061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0.535489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6318234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3CE6069-C252-4688-983E-E623F8A56DB2}"/>
              </a:ext>
            </a:extLst>
          </p:cNvPr>
          <p:cNvSpPr txBox="1"/>
          <p:nvPr/>
        </p:nvSpPr>
        <p:spPr>
          <a:xfrm rot="16200000">
            <a:off x="-151507" y="2243768"/>
            <a:ext cx="90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Bareilly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567B67-2367-5FB6-ED3F-FF8E6496B2E1}"/>
              </a:ext>
            </a:extLst>
          </p:cNvPr>
          <p:cNvSpPr txBox="1"/>
          <p:nvPr/>
        </p:nvSpPr>
        <p:spPr>
          <a:xfrm rot="5400000">
            <a:off x="11455863" y="2243768"/>
            <a:ext cx="101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Mathura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08DCA2A-0B4B-E18D-C4D3-EEEA7C606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725" y="929402"/>
            <a:ext cx="5486400" cy="29980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D21D136-3737-DC44-95E7-D5321EE96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282" y="1033278"/>
            <a:ext cx="5486400" cy="299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11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819A5-AFE2-FBDE-6BED-F3F7D1A4F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0C9A4AD-2D62-47E7-5421-2BB4BA454F88}"/>
              </a:ext>
            </a:extLst>
          </p:cNvPr>
          <p:cNvSpPr txBox="1"/>
          <p:nvPr/>
        </p:nvSpPr>
        <p:spPr>
          <a:xfrm>
            <a:off x="-1" y="-1"/>
            <a:ext cx="121920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Aware LSTM</a:t>
            </a:r>
          </a:p>
        </p:txBody>
      </p:sp>
      <p:pic>
        <p:nvPicPr>
          <p:cNvPr id="9" name="Picture 6" descr="Indian Institute of Science">
            <a:extLst>
              <a:ext uri="{FF2B5EF4-FFF2-40B4-BE49-F238E27FC236}">
                <a16:creationId xmlns:a16="http://schemas.microsoft.com/office/drawing/2014/main" id="{3DAEAD5B-7344-EA2D-9BCD-CE61786EB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rojects – IISc RBCCPS">
            <a:extLst>
              <a:ext uri="{FF2B5EF4-FFF2-40B4-BE49-F238E27FC236}">
                <a16:creationId xmlns:a16="http://schemas.microsoft.com/office/drawing/2014/main" id="{2AE06759-DC6B-FB4B-461A-B5AE2EF201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35"/>
          <a:stretch/>
        </p:blipFill>
        <p:spPr bwMode="auto">
          <a:xfrm>
            <a:off x="5457560" y="6389773"/>
            <a:ext cx="1276879" cy="46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1A11B42-04F5-9CC5-62F2-04F53988D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105100"/>
              </p:ext>
            </p:extLst>
          </p:nvPr>
        </p:nvGraphicFramePr>
        <p:xfrm>
          <a:off x="7480663" y="1854948"/>
          <a:ext cx="370694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474">
                  <a:extLst>
                    <a:ext uri="{9D8B030D-6E8A-4147-A177-3AD203B41FA5}">
                      <a16:colId xmlns:a16="http://schemas.microsoft.com/office/drawing/2014/main" val="2624437686"/>
                    </a:ext>
                  </a:extLst>
                </a:gridCol>
                <a:gridCol w="1853474">
                  <a:extLst>
                    <a:ext uri="{9D8B030D-6E8A-4147-A177-3AD203B41FA5}">
                      <a16:colId xmlns:a16="http://schemas.microsoft.com/office/drawing/2014/main" val="75886898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Parameter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9756867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iterations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951858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learning_rate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70744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hidden layers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779488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random_state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726151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early_stopping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enabled (500)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8864960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17B1DBB8-C8DB-3A47-EF6E-04B52019571E}"/>
              </a:ext>
            </a:extLst>
          </p:cNvPr>
          <p:cNvSpPr txBox="1"/>
          <p:nvPr/>
        </p:nvSpPr>
        <p:spPr>
          <a:xfrm>
            <a:off x="332545" y="5189444"/>
            <a:ext cx="118594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Handles Irregular Time Intervals: </a:t>
            </a:r>
            <a:r>
              <a:rPr lang="en-US" dirty="0"/>
              <a:t>Incorporates time gaps between observations, making it suitable for irregularly spaced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Enhanced Temporal Modeling: </a:t>
            </a:r>
            <a:r>
              <a:rPr lang="en-US" dirty="0"/>
              <a:t>Adjusts gate calculations using time information to better capture temporal dependencies.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Ideal for Time-Series Forecasting: </a:t>
            </a:r>
            <a:r>
              <a:rPr lang="en-US" dirty="0"/>
              <a:t>Particularly effective in scenarios where time intervals between data points vary.</a:t>
            </a:r>
          </a:p>
        </p:txBody>
      </p:sp>
      <p:pic>
        <p:nvPicPr>
          <p:cNvPr id="13318" name="Picture 6" descr="Understanding Long Short-Term Memory (LSTM) Networks | Machine Learning  Archive">
            <a:extLst>
              <a:ext uri="{FF2B5EF4-FFF2-40B4-BE49-F238E27FC236}">
                <a16:creationId xmlns:a16="http://schemas.microsoft.com/office/drawing/2014/main" id="{E070FAB1-8A6E-1857-7DC6-4607C26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72" y="1197743"/>
            <a:ext cx="6255940" cy="370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701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D8AAB-8439-7F9A-9DB6-999E29E44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ECBD30-C650-141D-8617-F3C18B5A7211}"/>
              </a:ext>
            </a:extLst>
          </p:cNvPr>
          <p:cNvSpPr txBox="1"/>
          <p:nvPr/>
        </p:nvSpPr>
        <p:spPr>
          <a:xfrm>
            <a:off x="-1" y="-1"/>
            <a:ext cx="121920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Aware LSTM</a:t>
            </a:r>
          </a:p>
        </p:txBody>
      </p:sp>
      <p:pic>
        <p:nvPicPr>
          <p:cNvPr id="9" name="Picture 6" descr="Indian Institute of Science">
            <a:extLst>
              <a:ext uri="{FF2B5EF4-FFF2-40B4-BE49-F238E27FC236}">
                <a16:creationId xmlns:a16="http://schemas.microsoft.com/office/drawing/2014/main" id="{09A2F8A2-446B-C605-30F4-36597A01D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rojects – IISc RBCCPS">
            <a:extLst>
              <a:ext uri="{FF2B5EF4-FFF2-40B4-BE49-F238E27FC236}">
                <a16:creationId xmlns:a16="http://schemas.microsoft.com/office/drawing/2014/main" id="{4202701B-7CF4-83C0-F844-00487CD860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35"/>
          <a:stretch/>
        </p:blipFill>
        <p:spPr bwMode="auto">
          <a:xfrm>
            <a:off x="5457560" y="6389773"/>
            <a:ext cx="1276879" cy="46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5556F5-3CE0-02EA-90D8-4587C616E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445733"/>
              </p:ext>
            </p:extLst>
          </p:nvPr>
        </p:nvGraphicFramePr>
        <p:xfrm>
          <a:off x="722809" y="4150221"/>
          <a:ext cx="5286105" cy="2473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776">
                  <a:extLst>
                    <a:ext uri="{9D8B030D-6E8A-4147-A177-3AD203B41FA5}">
                      <a16:colId xmlns:a16="http://schemas.microsoft.com/office/drawing/2014/main" val="4052060927"/>
                    </a:ext>
                  </a:extLst>
                </a:gridCol>
                <a:gridCol w="839946">
                  <a:extLst>
                    <a:ext uri="{9D8B030D-6E8A-4147-A177-3AD203B41FA5}">
                      <a16:colId xmlns:a16="http://schemas.microsoft.com/office/drawing/2014/main" val="3126252412"/>
                    </a:ext>
                  </a:extLst>
                </a:gridCol>
                <a:gridCol w="866824">
                  <a:extLst>
                    <a:ext uri="{9D8B030D-6E8A-4147-A177-3AD203B41FA5}">
                      <a16:colId xmlns:a16="http://schemas.microsoft.com/office/drawing/2014/main" val="2446361998"/>
                    </a:ext>
                  </a:extLst>
                </a:gridCol>
                <a:gridCol w="1025853">
                  <a:extLst>
                    <a:ext uri="{9D8B030D-6E8A-4147-A177-3AD203B41FA5}">
                      <a16:colId xmlns:a16="http://schemas.microsoft.com/office/drawing/2014/main" val="3041208553"/>
                    </a:ext>
                  </a:extLst>
                </a:gridCol>
                <a:gridCol w="584602">
                  <a:extLst>
                    <a:ext uri="{9D8B030D-6E8A-4147-A177-3AD203B41FA5}">
                      <a16:colId xmlns:a16="http://schemas.microsoft.com/office/drawing/2014/main" val="970036738"/>
                    </a:ext>
                  </a:extLst>
                </a:gridCol>
                <a:gridCol w="981104">
                  <a:extLst>
                    <a:ext uri="{9D8B030D-6E8A-4147-A177-3AD203B41FA5}">
                      <a16:colId xmlns:a16="http://schemas.microsoft.com/office/drawing/2014/main" val="862885145"/>
                    </a:ext>
                  </a:extLst>
                </a:gridCol>
              </a:tblGrid>
              <a:tr h="4694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Day of Week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Actual Avg Load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Predicted Avg Load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RMSE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MAPE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32801814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Monday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5.515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5.104367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0.410633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0.410633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7.445752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0556918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Tuesday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4.607265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0.278735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0.278735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5.704769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89752816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Wednesday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5.37438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0.21562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0.21562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3.857243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73968582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Thursday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5.642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5.158633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0.483367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0.483367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8.567295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76876484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Friday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4.669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5.003614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0.334614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0.334614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7.166726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69583106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Saturday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5.107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5.060707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0.046293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0.046293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0.906469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5563084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Sunday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4.389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5.080221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0.691221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0.691221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15.748945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6318234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552C617-83C1-118C-AF6C-3F0BAFDCC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534216"/>
              </p:ext>
            </p:extLst>
          </p:nvPr>
        </p:nvGraphicFramePr>
        <p:xfrm>
          <a:off x="6492918" y="4206810"/>
          <a:ext cx="5286105" cy="2473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776">
                  <a:extLst>
                    <a:ext uri="{9D8B030D-6E8A-4147-A177-3AD203B41FA5}">
                      <a16:colId xmlns:a16="http://schemas.microsoft.com/office/drawing/2014/main" val="4052060927"/>
                    </a:ext>
                  </a:extLst>
                </a:gridCol>
                <a:gridCol w="839946">
                  <a:extLst>
                    <a:ext uri="{9D8B030D-6E8A-4147-A177-3AD203B41FA5}">
                      <a16:colId xmlns:a16="http://schemas.microsoft.com/office/drawing/2014/main" val="3126252412"/>
                    </a:ext>
                  </a:extLst>
                </a:gridCol>
                <a:gridCol w="866824">
                  <a:extLst>
                    <a:ext uri="{9D8B030D-6E8A-4147-A177-3AD203B41FA5}">
                      <a16:colId xmlns:a16="http://schemas.microsoft.com/office/drawing/2014/main" val="2446361998"/>
                    </a:ext>
                  </a:extLst>
                </a:gridCol>
                <a:gridCol w="1025853">
                  <a:extLst>
                    <a:ext uri="{9D8B030D-6E8A-4147-A177-3AD203B41FA5}">
                      <a16:colId xmlns:a16="http://schemas.microsoft.com/office/drawing/2014/main" val="3041208553"/>
                    </a:ext>
                  </a:extLst>
                </a:gridCol>
                <a:gridCol w="584602">
                  <a:extLst>
                    <a:ext uri="{9D8B030D-6E8A-4147-A177-3AD203B41FA5}">
                      <a16:colId xmlns:a16="http://schemas.microsoft.com/office/drawing/2014/main" val="970036738"/>
                    </a:ext>
                  </a:extLst>
                </a:gridCol>
                <a:gridCol w="981104">
                  <a:extLst>
                    <a:ext uri="{9D8B030D-6E8A-4147-A177-3AD203B41FA5}">
                      <a16:colId xmlns:a16="http://schemas.microsoft.com/office/drawing/2014/main" val="862885145"/>
                    </a:ext>
                  </a:extLst>
                </a:gridCol>
              </a:tblGrid>
              <a:tr h="4694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Day of Week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Actual Avg Load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Predicted Avg Load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RMSE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MAPE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32801814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Monday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3.412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3.205476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0.206524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0.206524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6.052864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0556918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Tuesday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3.307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3.228729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0.078271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0.078271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2.366828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89752816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Wednesday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3.617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3.442013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0.174987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0.174987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4.837904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73968582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Thursday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2.957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2.807973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0.149027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0.149027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5.039815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76876484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Friday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3.881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3.286949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0.594051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0.594051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15.30665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69583106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Saturday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3.579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2.788095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0.790905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0.790905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22.098478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5563084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Sunday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3.933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3.398676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0.534324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0.534324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13.585656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6318234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D1C079D-8848-E9E1-7547-941A90BA6CCF}"/>
              </a:ext>
            </a:extLst>
          </p:cNvPr>
          <p:cNvSpPr txBox="1"/>
          <p:nvPr/>
        </p:nvSpPr>
        <p:spPr>
          <a:xfrm rot="16200000">
            <a:off x="-151507" y="2243768"/>
            <a:ext cx="90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Bareilly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29D174-115E-CF02-1882-A24290181900}"/>
              </a:ext>
            </a:extLst>
          </p:cNvPr>
          <p:cNvSpPr txBox="1"/>
          <p:nvPr/>
        </p:nvSpPr>
        <p:spPr>
          <a:xfrm rot="5400000">
            <a:off x="11455863" y="2243768"/>
            <a:ext cx="101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Mathura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60A08-4AEE-5403-1B24-E3EF68954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493" y="1152158"/>
            <a:ext cx="5486400" cy="29980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4D8EAF7-0372-370B-D737-D597C4B41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108" y="1061573"/>
            <a:ext cx="5486400" cy="299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11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ACA0C-8F1D-2A8C-2C8D-96F16923B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941D73-9250-17FE-47FC-E5608FFF970B}"/>
              </a:ext>
            </a:extLst>
          </p:cNvPr>
          <p:cNvSpPr txBox="1"/>
          <p:nvPr/>
        </p:nvSpPr>
        <p:spPr>
          <a:xfrm>
            <a:off x="-1" y="0"/>
            <a:ext cx="121920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</a:t>
            </a:r>
          </a:p>
        </p:txBody>
      </p:sp>
      <p:pic>
        <p:nvPicPr>
          <p:cNvPr id="9" name="Picture 6" descr="Indian Institute of Science">
            <a:extLst>
              <a:ext uri="{FF2B5EF4-FFF2-40B4-BE49-F238E27FC236}">
                <a16:creationId xmlns:a16="http://schemas.microsoft.com/office/drawing/2014/main" id="{34BA01C8-7AF0-3868-1573-183D60CBB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rojects – IISc RBCCPS">
            <a:extLst>
              <a:ext uri="{FF2B5EF4-FFF2-40B4-BE49-F238E27FC236}">
                <a16:creationId xmlns:a16="http://schemas.microsoft.com/office/drawing/2014/main" id="{12173425-A927-7627-7027-D7FF1D12DA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35"/>
          <a:stretch/>
        </p:blipFill>
        <p:spPr bwMode="auto">
          <a:xfrm>
            <a:off x="5457560" y="6389773"/>
            <a:ext cx="1276879" cy="46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CA7ED9-3046-313B-A0B8-4B71A8C3F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51827"/>
              </p:ext>
            </p:extLst>
          </p:nvPr>
        </p:nvGraphicFramePr>
        <p:xfrm>
          <a:off x="7480663" y="2068680"/>
          <a:ext cx="370694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474">
                  <a:extLst>
                    <a:ext uri="{9D8B030D-6E8A-4147-A177-3AD203B41FA5}">
                      <a16:colId xmlns:a16="http://schemas.microsoft.com/office/drawing/2014/main" val="2624437686"/>
                    </a:ext>
                  </a:extLst>
                </a:gridCol>
                <a:gridCol w="1853474">
                  <a:extLst>
                    <a:ext uri="{9D8B030D-6E8A-4147-A177-3AD203B41FA5}">
                      <a16:colId xmlns:a16="http://schemas.microsoft.com/office/drawing/2014/main" val="75886898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Parameter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9756867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iterations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951858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learning_rate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70744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hidden layer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779488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random_state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726151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early_stopping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enabled (500)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886496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0D8DA34-7E45-9D69-D66D-5BBD27180E3F}"/>
              </a:ext>
            </a:extLst>
          </p:cNvPr>
          <p:cNvSpPr txBox="1"/>
          <p:nvPr/>
        </p:nvSpPr>
        <p:spPr>
          <a:xfrm>
            <a:off x="219334" y="5187313"/>
            <a:ext cx="119784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Simplified Recurrent Neural Network: </a:t>
            </a:r>
            <a:r>
              <a:rPr lang="en-US" dirty="0"/>
              <a:t>Similar to LSTM but uses fewer gates, resulting in lower computational cost.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Update and Reset Gates: </a:t>
            </a:r>
            <a:r>
              <a:rPr lang="en-US" dirty="0"/>
              <a:t>Uses these gates to effectively capture dependencies in sequential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Efficient for Time-Series Forecasting: </a:t>
            </a:r>
            <a:r>
              <a:rPr lang="en-US" dirty="0"/>
              <a:t>Well-suited for sequential data with faster training compared to LSTMs.</a:t>
            </a:r>
          </a:p>
        </p:txBody>
      </p:sp>
      <p:pic>
        <p:nvPicPr>
          <p:cNvPr id="15362" name="Picture 2" descr="Understanding Gated Recurrent Unit (GRU) in Deep Learning | by Anishnama |  Medium">
            <a:extLst>
              <a:ext uri="{FF2B5EF4-FFF2-40B4-BE49-F238E27FC236}">
                <a16:creationId xmlns:a16="http://schemas.microsoft.com/office/drawing/2014/main" id="{A9CD1CEC-E9A9-CED1-97D5-6F69D1676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812" y="1284172"/>
            <a:ext cx="4766445" cy="376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966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87B7E-5A3C-96EC-82AD-06763D14E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185276-E1AC-8C30-4C6D-A7DB018E012B}"/>
              </a:ext>
            </a:extLst>
          </p:cNvPr>
          <p:cNvSpPr txBox="1"/>
          <p:nvPr/>
        </p:nvSpPr>
        <p:spPr>
          <a:xfrm>
            <a:off x="-1" y="0"/>
            <a:ext cx="121920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</a:t>
            </a:r>
          </a:p>
        </p:txBody>
      </p:sp>
      <p:pic>
        <p:nvPicPr>
          <p:cNvPr id="9" name="Picture 6" descr="Indian Institute of Science">
            <a:extLst>
              <a:ext uri="{FF2B5EF4-FFF2-40B4-BE49-F238E27FC236}">
                <a16:creationId xmlns:a16="http://schemas.microsoft.com/office/drawing/2014/main" id="{5DBEC4B6-CB12-27B4-DDA7-15D47E4BB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rojects – IISc RBCCPS">
            <a:extLst>
              <a:ext uri="{FF2B5EF4-FFF2-40B4-BE49-F238E27FC236}">
                <a16:creationId xmlns:a16="http://schemas.microsoft.com/office/drawing/2014/main" id="{571506E5-4658-F213-C5D1-FC38F41F7D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35"/>
          <a:stretch/>
        </p:blipFill>
        <p:spPr bwMode="auto">
          <a:xfrm>
            <a:off x="5457560" y="6389773"/>
            <a:ext cx="1276879" cy="46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715A72-4D05-9B96-3521-87A50F34E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575894"/>
              </p:ext>
            </p:extLst>
          </p:nvPr>
        </p:nvGraphicFramePr>
        <p:xfrm>
          <a:off x="722809" y="4150221"/>
          <a:ext cx="5286105" cy="2473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776">
                  <a:extLst>
                    <a:ext uri="{9D8B030D-6E8A-4147-A177-3AD203B41FA5}">
                      <a16:colId xmlns:a16="http://schemas.microsoft.com/office/drawing/2014/main" val="4052060927"/>
                    </a:ext>
                  </a:extLst>
                </a:gridCol>
                <a:gridCol w="839946">
                  <a:extLst>
                    <a:ext uri="{9D8B030D-6E8A-4147-A177-3AD203B41FA5}">
                      <a16:colId xmlns:a16="http://schemas.microsoft.com/office/drawing/2014/main" val="3126252412"/>
                    </a:ext>
                  </a:extLst>
                </a:gridCol>
                <a:gridCol w="866824">
                  <a:extLst>
                    <a:ext uri="{9D8B030D-6E8A-4147-A177-3AD203B41FA5}">
                      <a16:colId xmlns:a16="http://schemas.microsoft.com/office/drawing/2014/main" val="2446361998"/>
                    </a:ext>
                  </a:extLst>
                </a:gridCol>
                <a:gridCol w="1025853">
                  <a:extLst>
                    <a:ext uri="{9D8B030D-6E8A-4147-A177-3AD203B41FA5}">
                      <a16:colId xmlns:a16="http://schemas.microsoft.com/office/drawing/2014/main" val="3041208553"/>
                    </a:ext>
                  </a:extLst>
                </a:gridCol>
                <a:gridCol w="584602">
                  <a:extLst>
                    <a:ext uri="{9D8B030D-6E8A-4147-A177-3AD203B41FA5}">
                      <a16:colId xmlns:a16="http://schemas.microsoft.com/office/drawing/2014/main" val="970036738"/>
                    </a:ext>
                  </a:extLst>
                </a:gridCol>
                <a:gridCol w="981104">
                  <a:extLst>
                    <a:ext uri="{9D8B030D-6E8A-4147-A177-3AD203B41FA5}">
                      <a16:colId xmlns:a16="http://schemas.microsoft.com/office/drawing/2014/main" val="862885145"/>
                    </a:ext>
                  </a:extLst>
                </a:gridCol>
              </a:tblGrid>
              <a:tr h="4694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Day of Week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Actual Avg Load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Predicted Avg Load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RMSE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MAPE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32801814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Monday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5.515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5.221915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0.293085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0.293085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5.31432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0556918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Tuesday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3.877542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1.008458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1.008458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20.639746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89752816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Wednesday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5.292861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0.297139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0.297139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5.315546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73968582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Thursday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5.642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4.933697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0.708303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0.708303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12.554108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76876484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Friday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4.669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4.796175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0.127175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0.127175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2.723827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69583106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Saturday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5.107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4.561547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0.545453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0.545453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10.680492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5563084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Sunday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4.389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4.035266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0.353734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0.353734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8.05956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6318234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452959-3A20-7AAD-841B-315072DC9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987028"/>
              </p:ext>
            </p:extLst>
          </p:nvPr>
        </p:nvGraphicFramePr>
        <p:xfrm>
          <a:off x="6544488" y="4150221"/>
          <a:ext cx="5286105" cy="2473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776">
                  <a:extLst>
                    <a:ext uri="{9D8B030D-6E8A-4147-A177-3AD203B41FA5}">
                      <a16:colId xmlns:a16="http://schemas.microsoft.com/office/drawing/2014/main" val="4052060927"/>
                    </a:ext>
                  </a:extLst>
                </a:gridCol>
                <a:gridCol w="839946">
                  <a:extLst>
                    <a:ext uri="{9D8B030D-6E8A-4147-A177-3AD203B41FA5}">
                      <a16:colId xmlns:a16="http://schemas.microsoft.com/office/drawing/2014/main" val="3126252412"/>
                    </a:ext>
                  </a:extLst>
                </a:gridCol>
                <a:gridCol w="866824">
                  <a:extLst>
                    <a:ext uri="{9D8B030D-6E8A-4147-A177-3AD203B41FA5}">
                      <a16:colId xmlns:a16="http://schemas.microsoft.com/office/drawing/2014/main" val="2446361998"/>
                    </a:ext>
                  </a:extLst>
                </a:gridCol>
                <a:gridCol w="1025853">
                  <a:extLst>
                    <a:ext uri="{9D8B030D-6E8A-4147-A177-3AD203B41FA5}">
                      <a16:colId xmlns:a16="http://schemas.microsoft.com/office/drawing/2014/main" val="3041208553"/>
                    </a:ext>
                  </a:extLst>
                </a:gridCol>
                <a:gridCol w="584602">
                  <a:extLst>
                    <a:ext uri="{9D8B030D-6E8A-4147-A177-3AD203B41FA5}">
                      <a16:colId xmlns:a16="http://schemas.microsoft.com/office/drawing/2014/main" val="970036738"/>
                    </a:ext>
                  </a:extLst>
                </a:gridCol>
                <a:gridCol w="981104">
                  <a:extLst>
                    <a:ext uri="{9D8B030D-6E8A-4147-A177-3AD203B41FA5}">
                      <a16:colId xmlns:a16="http://schemas.microsoft.com/office/drawing/2014/main" val="862885145"/>
                    </a:ext>
                  </a:extLst>
                </a:gridCol>
              </a:tblGrid>
              <a:tr h="4694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Day of Week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Actual Avg Load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Predicted Avg Load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RMSE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MAPE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32801814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Monday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3.412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3.331873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0.080127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0.080127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2.348376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0556918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Tuesday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3.307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3.366956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0.059956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0.059956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1.81301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89752816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Wednesday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3.617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3.221472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0.395528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0.395528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10.935263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73968582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Thursday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2.957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2.586318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0.370682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0.370682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12.535761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76876484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Friday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3.881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2.90849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0.97251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0.97251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25.05824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69583106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Saturday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3.579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2.211716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1.367284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1.367284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38.202957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5563084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Sunday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3.933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3.534073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0.398927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0.398927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10.143075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6318234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1B1948B-1395-A150-860F-B41931CF6A0D}"/>
              </a:ext>
            </a:extLst>
          </p:cNvPr>
          <p:cNvSpPr txBox="1"/>
          <p:nvPr/>
        </p:nvSpPr>
        <p:spPr>
          <a:xfrm rot="16200000">
            <a:off x="-151507" y="2243768"/>
            <a:ext cx="90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Bareilly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033251-37FE-9A81-EE17-A7BAC83DFDD7}"/>
              </a:ext>
            </a:extLst>
          </p:cNvPr>
          <p:cNvSpPr txBox="1"/>
          <p:nvPr/>
        </p:nvSpPr>
        <p:spPr>
          <a:xfrm rot="5400000">
            <a:off x="11455863" y="2243768"/>
            <a:ext cx="101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Mathura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12CC9F9-230C-69AE-46F1-764527A99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193" y="1059995"/>
            <a:ext cx="5486400" cy="29713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1CBA56A-C1F4-51ED-3E9C-CC299CE9CD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514" y="1178874"/>
            <a:ext cx="5486400" cy="29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5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ABE87-B55A-DA51-C310-42C27D34E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BD7A5A-848A-35A5-8382-8F8F8E1085AD}"/>
              </a:ext>
            </a:extLst>
          </p:cNvPr>
          <p:cNvSpPr txBox="1"/>
          <p:nvPr/>
        </p:nvSpPr>
        <p:spPr>
          <a:xfrm>
            <a:off x="-1" y="-1"/>
            <a:ext cx="121920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forecast</a:t>
            </a:r>
          </a:p>
        </p:txBody>
      </p:sp>
      <p:pic>
        <p:nvPicPr>
          <p:cNvPr id="9" name="Picture 6" descr="Indian Institute of Science">
            <a:extLst>
              <a:ext uri="{FF2B5EF4-FFF2-40B4-BE49-F238E27FC236}">
                <a16:creationId xmlns:a16="http://schemas.microsoft.com/office/drawing/2014/main" id="{81553484-00EA-C20B-8D45-5BC591B1A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rojects – IISc RBCCPS">
            <a:extLst>
              <a:ext uri="{FF2B5EF4-FFF2-40B4-BE49-F238E27FC236}">
                <a16:creationId xmlns:a16="http://schemas.microsoft.com/office/drawing/2014/main" id="{67D2893E-6994-2EC6-300A-42DB51F399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35"/>
          <a:stretch/>
        </p:blipFill>
        <p:spPr bwMode="auto">
          <a:xfrm>
            <a:off x="5457560" y="6389773"/>
            <a:ext cx="1276879" cy="46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CB2976-FE09-5E5E-ECA8-2CE55DD5E334}"/>
              </a:ext>
            </a:extLst>
          </p:cNvPr>
          <p:cNvSpPr txBox="1"/>
          <p:nvPr/>
        </p:nvSpPr>
        <p:spPr>
          <a:xfrm>
            <a:off x="318756" y="2818534"/>
            <a:ext cx="90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Bareilly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270767-8344-17E6-7A1F-A6637CF0F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599" y="1181101"/>
            <a:ext cx="8686800" cy="527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0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ABD1F9-A938-5699-104B-4E305A348A01}"/>
              </a:ext>
            </a:extLst>
          </p:cNvPr>
          <p:cNvSpPr txBox="1"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Contents</a:t>
            </a:r>
          </a:p>
        </p:txBody>
      </p:sp>
      <p:pic>
        <p:nvPicPr>
          <p:cNvPr id="9" name="Picture 6" descr="Indian Institute of Science">
            <a:extLst>
              <a:ext uri="{FF2B5EF4-FFF2-40B4-BE49-F238E27FC236}">
                <a16:creationId xmlns:a16="http://schemas.microsoft.com/office/drawing/2014/main" id="{C7EF475A-914B-9E3A-8F5B-75E3942EC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A69682-5E1C-DF6F-AB2B-AA052216E563}"/>
              </a:ext>
            </a:extLst>
          </p:cNvPr>
          <p:cNvSpPr txBox="1"/>
          <p:nvPr/>
        </p:nvSpPr>
        <p:spPr>
          <a:xfrm>
            <a:off x="794084" y="1678490"/>
            <a:ext cx="975883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Introduction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Dataset Description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Training and Evaluation Setup</a:t>
            </a:r>
            <a:endParaRPr lang="en-US" sz="20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Various Models Results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Conclusion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" name="Picture 2" descr="Projects – IISc RBCCPS">
            <a:extLst>
              <a:ext uri="{FF2B5EF4-FFF2-40B4-BE49-F238E27FC236}">
                <a16:creationId xmlns:a16="http://schemas.microsoft.com/office/drawing/2014/main" id="{A6BC471F-1BB8-965A-3DBF-87C7DB9D4F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35"/>
          <a:stretch/>
        </p:blipFill>
        <p:spPr bwMode="auto">
          <a:xfrm>
            <a:off x="5457560" y="6389773"/>
            <a:ext cx="1276879" cy="46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213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BF85F-850E-F946-C01C-A43FC2491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0AAE25-371D-1513-1060-C45CCA3DCBE6}"/>
              </a:ext>
            </a:extLst>
          </p:cNvPr>
          <p:cNvSpPr txBox="1"/>
          <p:nvPr/>
        </p:nvSpPr>
        <p:spPr>
          <a:xfrm>
            <a:off x="-1" y="-1"/>
            <a:ext cx="121920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forecast</a:t>
            </a:r>
          </a:p>
        </p:txBody>
      </p:sp>
      <p:pic>
        <p:nvPicPr>
          <p:cNvPr id="9" name="Picture 6" descr="Indian Institute of Science">
            <a:extLst>
              <a:ext uri="{FF2B5EF4-FFF2-40B4-BE49-F238E27FC236}">
                <a16:creationId xmlns:a16="http://schemas.microsoft.com/office/drawing/2014/main" id="{E15B37BC-660E-4467-342A-10D942CDF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rojects – IISc RBCCPS">
            <a:extLst>
              <a:ext uri="{FF2B5EF4-FFF2-40B4-BE49-F238E27FC236}">
                <a16:creationId xmlns:a16="http://schemas.microsoft.com/office/drawing/2014/main" id="{A80B1985-B797-56F7-C3CD-80EAC489AA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35"/>
          <a:stretch/>
        </p:blipFill>
        <p:spPr bwMode="auto">
          <a:xfrm>
            <a:off x="5457560" y="6389773"/>
            <a:ext cx="1276879" cy="46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716BC2-48E9-88E4-D338-8E694344D491}"/>
              </a:ext>
            </a:extLst>
          </p:cNvPr>
          <p:cNvSpPr txBox="1"/>
          <p:nvPr/>
        </p:nvSpPr>
        <p:spPr>
          <a:xfrm>
            <a:off x="318756" y="2818534"/>
            <a:ext cx="90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Bareilly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8DB63E-048D-4D44-ED68-D2EA26A55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599" y="1114388"/>
            <a:ext cx="8686800" cy="527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94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2D3D3-0FDF-0BB0-B99A-B5D47FFA2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14A2FB-73C0-9B6A-6A62-260A6710BB13}"/>
              </a:ext>
            </a:extLst>
          </p:cNvPr>
          <p:cNvSpPr txBox="1"/>
          <p:nvPr/>
        </p:nvSpPr>
        <p:spPr>
          <a:xfrm>
            <a:off x="-1" y="-1"/>
            <a:ext cx="121920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forecast</a:t>
            </a:r>
          </a:p>
        </p:txBody>
      </p:sp>
      <p:pic>
        <p:nvPicPr>
          <p:cNvPr id="9" name="Picture 6" descr="Indian Institute of Science">
            <a:extLst>
              <a:ext uri="{FF2B5EF4-FFF2-40B4-BE49-F238E27FC236}">
                <a16:creationId xmlns:a16="http://schemas.microsoft.com/office/drawing/2014/main" id="{FA629C3A-7421-4792-04E6-4D07F582E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rojects – IISc RBCCPS">
            <a:extLst>
              <a:ext uri="{FF2B5EF4-FFF2-40B4-BE49-F238E27FC236}">
                <a16:creationId xmlns:a16="http://schemas.microsoft.com/office/drawing/2014/main" id="{6D8F8B0A-BF71-95F7-0760-052F8ECE5F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35"/>
          <a:stretch/>
        </p:blipFill>
        <p:spPr bwMode="auto">
          <a:xfrm>
            <a:off x="5457560" y="6389773"/>
            <a:ext cx="1276879" cy="46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EC7D7B-3ABB-406F-63F3-1BB23205CAC5}"/>
              </a:ext>
            </a:extLst>
          </p:cNvPr>
          <p:cNvSpPr txBox="1"/>
          <p:nvPr/>
        </p:nvSpPr>
        <p:spPr>
          <a:xfrm>
            <a:off x="318756" y="2818534"/>
            <a:ext cx="90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Bareilly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A88B23-65D9-153C-F33E-4D223A314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599" y="1014393"/>
            <a:ext cx="8686800" cy="527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99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F3485-C446-88E6-7368-9E9D3103B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3638F0-15F9-96A8-2A24-C6E81D8D3F46}"/>
              </a:ext>
            </a:extLst>
          </p:cNvPr>
          <p:cNvSpPr txBox="1"/>
          <p:nvPr/>
        </p:nvSpPr>
        <p:spPr>
          <a:xfrm>
            <a:off x="-1" y="-1"/>
            <a:ext cx="121920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forecast</a:t>
            </a:r>
          </a:p>
        </p:txBody>
      </p:sp>
      <p:pic>
        <p:nvPicPr>
          <p:cNvPr id="9" name="Picture 6" descr="Indian Institute of Science">
            <a:extLst>
              <a:ext uri="{FF2B5EF4-FFF2-40B4-BE49-F238E27FC236}">
                <a16:creationId xmlns:a16="http://schemas.microsoft.com/office/drawing/2014/main" id="{1B2D003A-0769-5936-A4D6-D730FF962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rojects – IISc RBCCPS">
            <a:extLst>
              <a:ext uri="{FF2B5EF4-FFF2-40B4-BE49-F238E27FC236}">
                <a16:creationId xmlns:a16="http://schemas.microsoft.com/office/drawing/2014/main" id="{FA42FD23-7961-3E27-AFA1-C10B6E41A2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35"/>
          <a:stretch/>
        </p:blipFill>
        <p:spPr bwMode="auto">
          <a:xfrm>
            <a:off x="5457560" y="6389773"/>
            <a:ext cx="1276879" cy="46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8C319C-B471-AF22-E15F-6AFDABBCD96B}"/>
              </a:ext>
            </a:extLst>
          </p:cNvPr>
          <p:cNvSpPr txBox="1"/>
          <p:nvPr/>
        </p:nvSpPr>
        <p:spPr>
          <a:xfrm>
            <a:off x="318756" y="2818534"/>
            <a:ext cx="101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Mathura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DFB50B9-294A-6C8C-3CC4-74DBA082D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599" y="1048649"/>
            <a:ext cx="8686800" cy="520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04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92634-1C34-3DB1-D3BD-3A210D321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FFEAD8-7667-7325-AC68-C86BC1D142E0}"/>
              </a:ext>
            </a:extLst>
          </p:cNvPr>
          <p:cNvSpPr txBox="1"/>
          <p:nvPr/>
        </p:nvSpPr>
        <p:spPr>
          <a:xfrm>
            <a:off x="-1" y="-1"/>
            <a:ext cx="121920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forecast</a:t>
            </a:r>
          </a:p>
        </p:txBody>
      </p:sp>
      <p:pic>
        <p:nvPicPr>
          <p:cNvPr id="9" name="Picture 6" descr="Indian Institute of Science">
            <a:extLst>
              <a:ext uri="{FF2B5EF4-FFF2-40B4-BE49-F238E27FC236}">
                <a16:creationId xmlns:a16="http://schemas.microsoft.com/office/drawing/2014/main" id="{C28B3674-C9F9-5E89-0A14-4804753C0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rojects – IISc RBCCPS">
            <a:extLst>
              <a:ext uri="{FF2B5EF4-FFF2-40B4-BE49-F238E27FC236}">
                <a16:creationId xmlns:a16="http://schemas.microsoft.com/office/drawing/2014/main" id="{5C3A58B8-205D-C739-6CD7-FBA6E029D0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35"/>
          <a:stretch/>
        </p:blipFill>
        <p:spPr bwMode="auto">
          <a:xfrm>
            <a:off x="5457560" y="6389773"/>
            <a:ext cx="1276879" cy="46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BFDCF1-39A3-3569-8E73-E25964C9D122}"/>
              </a:ext>
            </a:extLst>
          </p:cNvPr>
          <p:cNvSpPr txBox="1"/>
          <p:nvPr/>
        </p:nvSpPr>
        <p:spPr>
          <a:xfrm>
            <a:off x="318756" y="2818534"/>
            <a:ext cx="101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Mathura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2D04D3-7AA2-2A96-F447-DF79CAE68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599" y="1182900"/>
            <a:ext cx="8686800" cy="520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89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70E80-C318-CD0C-12CA-4141485B9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487BF2-BFD6-6FF8-C4D9-8A7D4C3A21C0}"/>
              </a:ext>
            </a:extLst>
          </p:cNvPr>
          <p:cNvSpPr txBox="1"/>
          <p:nvPr/>
        </p:nvSpPr>
        <p:spPr>
          <a:xfrm>
            <a:off x="-1" y="-1"/>
            <a:ext cx="121920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forecast</a:t>
            </a:r>
          </a:p>
        </p:txBody>
      </p:sp>
      <p:pic>
        <p:nvPicPr>
          <p:cNvPr id="9" name="Picture 6" descr="Indian Institute of Science">
            <a:extLst>
              <a:ext uri="{FF2B5EF4-FFF2-40B4-BE49-F238E27FC236}">
                <a16:creationId xmlns:a16="http://schemas.microsoft.com/office/drawing/2014/main" id="{2822E0AE-4E40-B44E-F77F-AC12F7965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rojects – IISc RBCCPS">
            <a:extLst>
              <a:ext uri="{FF2B5EF4-FFF2-40B4-BE49-F238E27FC236}">
                <a16:creationId xmlns:a16="http://schemas.microsoft.com/office/drawing/2014/main" id="{8D3348E5-13FB-0262-ECB7-688F8EE1F7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35"/>
          <a:stretch/>
        </p:blipFill>
        <p:spPr bwMode="auto">
          <a:xfrm>
            <a:off x="5457560" y="6389773"/>
            <a:ext cx="1276879" cy="46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568379-0EB5-3C38-431D-429E551F04DF}"/>
              </a:ext>
            </a:extLst>
          </p:cNvPr>
          <p:cNvSpPr txBox="1"/>
          <p:nvPr/>
        </p:nvSpPr>
        <p:spPr>
          <a:xfrm>
            <a:off x="318756" y="2818534"/>
            <a:ext cx="101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Mathura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4CF934-C1AB-A459-D70B-F7E2A2F8F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599" y="1182900"/>
            <a:ext cx="8686800" cy="520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66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5672F-A5C1-F63A-A3C9-9110A351D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8F4D644-F89B-EEF6-A4B6-30201B37022F}"/>
              </a:ext>
            </a:extLst>
          </p:cNvPr>
          <p:cNvSpPr txBox="1"/>
          <p:nvPr/>
        </p:nvSpPr>
        <p:spPr>
          <a:xfrm>
            <a:off x="-1" y="-1"/>
            <a:ext cx="121920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</a:p>
        </p:txBody>
      </p:sp>
      <p:pic>
        <p:nvPicPr>
          <p:cNvPr id="9" name="Picture 6" descr="Indian Institute of Science">
            <a:extLst>
              <a:ext uri="{FF2B5EF4-FFF2-40B4-BE49-F238E27FC236}">
                <a16:creationId xmlns:a16="http://schemas.microsoft.com/office/drawing/2014/main" id="{DB45CFE3-A41E-7605-5B1D-0135AE9B4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ojects – IISc RBCCPS">
            <a:extLst>
              <a:ext uri="{FF2B5EF4-FFF2-40B4-BE49-F238E27FC236}">
                <a16:creationId xmlns:a16="http://schemas.microsoft.com/office/drawing/2014/main" id="{D63588C1-269B-2E29-00B5-2C943E771D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35"/>
          <a:stretch/>
        </p:blipFill>
        <p:spPr bwMode="auto">
          <a:xfrm>
            <a:off x="5457560" y="6389773"/>
            <a:ext cx="1276879" cy="46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B61994-1E53-22C4-B62E-947C4814EEBB}"/>
              </a:ext>
            </a:extLst>
          </p:cNvPr>
          <p:cNvSpPr txBox="1"/>
          <p:nvPr/>
        </p:nvSpPr>
        <p:spPr>
          <a:xfrm>
            <a:off x="783771" y="1645920"/>
            <a:ext cx="11146972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LSTM and GRU model performed better for 1-week predictions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Monday’s predictions and mid weekdays predictions were much better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2/3-week predictions, middle weekdays trend were captured more accurately by all the models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Due to resource constraint and experimental purpose, free weather daily data was used compared to minute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Neural networks performed much better compared to boosting models.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Among boosting models, XG boost performed well.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Time-LLM was also done to capture the temporal features, but the forecasting was very poor.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Future scope includes weighted averages of the best performing models for higher accuracy.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07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Ppt Inspiration Master Slide | PowerPoint Presentation Sample |  Example of PPT Presentation | Presentation Background">
            <a:extLst>
              <a:ext uri="{FF2B5EF4-FFF2-40B4-BE49-F238E27FC236}">
                <a16:creationId xmlns:a16="http://schemas.microsoft.com/office/drawing/2014/main" id="{7669B97A-89B4-E9D3-6BD7-5AF9D52B6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69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EED06-578E-33BA-8073-5CDB038F8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1E757A2-3013-ABB6-FCB0-EC7D333D0012}"/>
              </a:ext>
            </a:extLst>
          </p:cNvPr>
          <p:cNvSpPr txBox="1"/>
          <p:nvPr/>
        </p:nvSpPr>
        <p:spPr>
          <a:xfrm>
            <a:off x="0" y="-1"/>
            <a:ext cx="121920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</a:p>
        </p:txBody>
      </p:sp>
      <p:pic>
        <p:nvPicPr>
          <p:cNvPr id="9" name="Picture 6" descr="Indian Institute of Science">
            <a:extLst>
              <a:ext uri="{FF2B5EF4-FFF2-40B4-BE49-F238E27FC236}">
                <a16:creationId xmlns:a16="http://schemas.microsoft.com/office/drawing/2014/main" id="{023DC6F2-B43B-5FA0-E43F-05796183C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rojects – IISc RBCCPS">
            <a:extLst>
              <a:ext uri="{FF2B5EF4-FFF2-40B4-BE49-F238E27FC236}">
                <a16:creationId xmlns:a16="http://schemas.microsoft.com/office/drawing/2014/main" id="{75E03AEE-20FF-2A0D-8611-FCC9EF99CC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35"/>
          <a:stretch/>
        </p:blipFill>
        <p:spPr bwMode="auto">
          <a:xfrm>
            <a:off x="5457560" y="6389773"/>
            <a:ext cx="1276879" cy="46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D72A37-57CE-74DF-E1B9-98F51381BBCA}"/>
              </a:ext>
            </a:extLst>
          </p:cNvPr>
          <p:cNvSpPr txBox="1"/>
          <p:nvPr/>
        </p:nvSpPr>
        <p:spPr>
          <a:xfrm>
            <a:off x="426772" y="1601168"/>
            <a:ext cx="1141306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b="1" dirty="0"/>
              <a:t>Problem Statement</a:t>
            </a:r>
            <a:r>
              <a:rPr lang="en-US" dirty="0"/>
              <a:t>: 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Energy consumption prediction plays a vital role in optimizing energy management and sustainability.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Accurate forecasting leads to informed decisions for grid stability.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Improved energy efficiency and reduced costs.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b="1" dirty="0"/>
              <a:t>Project Scope</a:t>
            </a:r>
            <a:r>
              <a:rPr lang="en-US" dirty="0"/>
              <a:t>: </a:t>
            </a:r>
          </a:p>
          <a:p>
            <a:pPr lvl="1"/>
            <a:endParaRPr lang="en-US" dirty="0"/>
          </a:p>
          <a:p>
            <a:pPr marL="744538" lvl="1" indent="-287338">
              <a:buFont typeface="Arial" panose="020B0604020202020204" pitchFamily="34" charset="0"/>
              <a:buChar char="•"/>
            </a:pPr>
            <a:r>
              <a:rPr lang="en-US" dirty="0"/>
              <a:t>Compare machine learning models for energy consumption prediction.</a:t>
            </a:r>
          </a:p>
          <a:p>
            <a:pPr marL="744538" lvl="1" indent="-287338">
              <a:buFont typeface="Arial" panose="020B0604020202020204" pitchFamily="34" charset="0"/>
              <a:buChar char="•"/>
            </a:pPr>
            <a:r>
              <a:rPr lang="en-US" dirty="0"/>
              <a:t>Identify the best model based on accuracy and efficiency.</a:t>
            </a:r>
          </a:p>
          <a:p>
            <a:pPr marL="744538" lvl="1" indent="-287338">
              <a:buFont typeface="Arial" panose="020B0604020202020204" pitchFamily="34" charset="0"/>
              <a:buChar char="•"/>
            </a:pPr>
            <a:r>
              <a:rPr lang="en-US" dirty="0"/>
              <a:t>Provide insights for practical applications in energy management.</a:t>
            </a:r>
          </a:p>
          <a:p>
            <a:pPr lvl="1"/>
            <a:endParaRPr lang="en-US" dirty="0"/>
          </a:p>
          <a:p>
            <a:pPr lvl="1"/>
            <a:endParaRPr lang="en-US" sz="1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45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F7F00-3EFF-9BA1-B773-B6865E6DB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8CEA5FF-0403-24F8-2083-4C6B68279DC8}"/>
              </a:ext>
            </a:extLst>
          </p:cNvPr>
          <p:cNvSpPr txBox="1"/>
          <p:nvPr/>
        </p:nvSpPr>
        <p:spPr>
          <a:xfrm>
            <a:off x="0" y="-1"/>
            <a:ext cx="121920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 Description</a:t>
            </a:r>
          </a:p>
        </p:txBody>
      </p:sp>
      <p:pic>
        <p:nvPicPr>
          <p:cNvPr id="9" name="Picture 6" descr="Indian Institute of Science">
            <a:extLst>
              <a:ext uri="{FF2B5EF4-FFF2-40B4-BE49-F238E27FC236}">
                <a16:creationId xmlns:a16="http://schemas.microsoft.com/office/drawing/2014/main" id="{06E9B149-E642-19D1-5382-4BC4FE733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rojects – IISc RBCCPS">
            <a:extLst>
              <a:ext uri="{FF2B5EF4-FFF2-40B4-BE49-F238E27FC236}">
                <a16:creationId xmlns:a16="http://schemas.microsoft.com/office/drawing/2014/main" id="{3050697C-7EDA-2F0A-DBB2-036CE33E83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35"/>
          <a:stretch/>
        </p:blipFill>
        <p:spPr bwMode="auto">
          <a:xfrm>
            <a:off x="5457560" y="6389773"/>
            <a:ext cx="1276879" cy="46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09B6912-A21A-AE4D-356D-6B7729D8DF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6408440"/>
              </p:ext>
            </p:extLst>
          </p:nvPr>
        </p:nvGraphicFramePr>
        <p:xfrm>
          <a:off x="457200" y="1384299"/>
          <a:ext cx="4351866" cy="2857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8C7D21B-3868-956F-6892-3721998E8315}"/>
              </a:ext>
            </a:extLst>
          </p:cNvPr>
          <p:cNvSpPr txBox="1"/>
          <p:nvPr/>
        </p:nvSpPr>
        <p:spPr>
          <a:xfrm>
            <a:off x="4893733" y="1187946"/>
            <a:ext cx="70019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Parameters Suitable for 2–3 Weeks Forecast</a:t>
            </a:r>
            <a:r>
              <a:rPr lang="en-US" dirty="0"/>
              <a:t>: Temperature-Related ( </a:t>
            </a:r>
            <a:r>
              <a:rPr lang="en-US" dirty="0" err="1"/>
              <a:t>tempmax</a:t>
            </a:r>
            <a:r>
              <a:rPr lang="en-US" dirty="0"/>
              <a:t>, </a:t>
            </a:r>
            <a:r>
              <a:rPr lang="en-US" dirty="0" err="1"/>
              <a:t>tempmin</a:t>
            </a:r>
            <a:r>
              <a:rPr lang="en-US" dirty="0"/>
              <a:t>, temp, </a:t>
            </a:r>
            <a:r>
              <a:rPr lang="en-US" dirty="0" err="1"/>
              <a:t>feelslikemax</a:t>
            </a:r>
            <a:r>
              <a:rPr lang="en-US" dirty="0"/>
              <a:t>, </a:t>
            </a:r>
            <a:r>
              <a:rPr lang="en-US" dirty="0" err="1"/>
              <a:t>feelslikemin</a:t>
            </a:r>
            <a:r>
              <a:rPr lang="en-US" dirty="0"/>
              <a:t>, </a:t>
            </a:r>
            <a:r>
              <a:rPr lang="en-US" dirty="0" err="1"/>
              <a:t>feelslike</a:t>
            </a:r>
            <a:r>
              <a:rPr lang="en-US" dirty="0"/>
              <a:t>, dew ), humidity Precipitation-Related ( </a:t>
            </a:r>
            <a:r>
              <a:rPr lang="en-US" dirty="0" err="1"/>
              <a:t>precipprob</a:t>
            </a:r>
            <a:r>
              <a:rPr lang="en-US" dirty="0"/>
              <a:t>, </a:t>
            </a:r>
            <a:r>
              <a:rPr lang="en-US" dirty="0" err="1"/>
              <a:t>precipcover</a:t>
            </a:r>
            <a:r>
              <a:rPr lang="en-US" dirty="0"/>
              <a:t>) , Wind ( windspeed, </a:t>
            </a:r>
            <a:r>
              <a:rPr lang="en-US" dirty="0" err="1"/>
              <a:t>winddir</a:t>
            </a:r>
            <a:r>
              <a:rPr lang="en-US" dirty="0"/>
              <a:t>), </a:t>
            </a:r>
            <a:r>
              <a:rPr lang="en-US" dirty="0" err="1"/>
              <a:t>sealevelpressure</a:t>
            </a:r>
            <a:r>
              <a:rPr lang="en-US" dirty="0"/>
              <a:t>, </a:t>
            </a:r>
            <a:r>
              <a:rPr lang="en-US" dirty="0" err="1"/>
              <a:t>cloudcover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Less Reliable but Possible with Trends</a:t>
            </a:r>
            <a:r>
              <a:rPr lang="en-US" dirty="0"/>
              <a:t>: Precipitation Amount( precipitation, snow, snow depth ), </a:t>
            </a:r>
            <a:r>
              <a:rPr lang="en-US" dirty="0" err="1"/>
              <a:t>windgust</a:t>
            </a:r>
            <a:r>
              <a:rPr lang="en-US" dirty="0"/>
              <a:t>, visibility, </a:t>
            </a:r>
            <a:r>
              <a:rPr lang="en-US" dirty="0" err="1"/>
              <a:t>solarradiation</a:t>
            </a:r>
            <a:r>
              <a:rPr lang="en-US" dirty="0"/>
              <a:t>, </a:t>
            </a:r>
            <a:r>
              <a:rPr lang="en-US" dirty="0" err="1"/>
              <a:t>solarenergy</a:t>
            </a:r>
            <a:r>
              <a:rPr lang="en-US" dirty="0"/>
              <a:t>, </a:t>
            </a:r>
            <a:r>
              <a:rPr lang="en-US" dirty="0" err="1"/>
              <a:t>uvindex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Very Short-Term or Stochastic Variables: </a:t>
            </a:r>
            <a:r>
              <a:rPr lang="en-US" dirty="0"/>
              <a:t>Specific Weather Conditions (Partially cloudy, Clear, Fog, Overcast, Rain ), Extreme Conditions (</a:t>
            </a:r>
            <a:r>
              <a:rPr lang="en-US" dirty="0" err="1"/>
              <a:t>preciptype_rain</a:t>
            </a:r>
            <a:r>
              <a:rPr lang="en-US" dirty="0"/>
              <a:t>, </a:t>
            </a:r>
            <a:r>
              <a:rPr lang="en-US" dirty="0" err="1"/>
              <a:t>windgust</a:t>
            </a:r>
            <a:r>
              <a:rPr lang="en-US" dirty="0"/>
              <a:t>, </a:t>
            </a:r>
            <a:r>
              <a:rPr lang="en-US" dirty="0" err="1"/>
              <a:t>snowdepth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Astronomical Features: </a:t>
            </a:r>
            <a:r>
              <a:rPr lang="en-US" dirty="0"/>
              <a:t>Sunrise/Sunset: </a:t>
            </a:r>
            <a:r>
              <a:rPr lang="en-US" dirty="0" err="1"/>
              <a:t>sunrise_sin</a:t>
            </a:r>
            <a:r>
              <a:rPr lang="en-US" dirty="0"/>
              <a:t>, </a:t>
            </a:r>
            <a:r>
              <a:rPr lang="en-US" dirty="0" err="1"/>
              <a:t>sunrise_cos</a:t>
            </a:r>
            <a:r>
              <a:rPr lang="en-US" dirty="0"/>
              <a:t>, </a:t>
            </a:r>
            <a:r>
              <a:rPr lang="en-US" dirty="0" err="1"/>
              <a:t>sunset_sin</a:t>
            </a:r>
            <a:r>
              <a:rPr lang="en-US" dirty="0"/>
              <a:t>, </a:t>
            </a:r>
            <a:r>
              <a:rPr lang="en-US" dirty="0" err="1"/>
              <a:t>sunset_cos</a:t>
            </a:r>
            <a:r>
              <a:rPr lang="en-US" dirty="0"/>
              <a:t>, </a:t>
            </a:r>
            <a:r>
              <a:rPr lang="en-US" dirty="0" err="1"/>
              <a:t>moonphase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34793B-6D09-811D-79B2-5C7BFA65AFDA}"/>
              </a:ext>
            </a:extLst>
          </p:cNvPr>
          <p:cNvSpPr txBox="1"/>
          <p:nvPr/>
        </p:nvSpPr>
        <p:spPr>
          <a:xfrm>
            <a:off x="914400" y="4625434"/>
            <a:ext cx="3147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No. of consumption features: 9</a:t>
            </a:r>
          </a:p>
          <a:p>
            <a:r>
              <a:rPr lang="en-US" b="1" dirty="0"/>
              <a:t>No. of weather features: 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F347AC-56D4-8CDC-9AF0-D40EAA7A79D3}"/>
              </a:ext>
            </a:extLst>
          </p:cNvPr>
          <p:cNvSpPr txBox="1"/>
          <p:nvPr/>
        </p:nvSpPr>
        <p:spPr>
          <a:xfrm>
            <a:off x="5181600" y="489685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Row Selection Methodology</a:t>
            </a:r>
            <a:r>
              <a:rPr lang="en-US" dirty="0"/>
              <a:t>: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dirty="0"/>
              <a:t>Select row closest to median of energy consumption (</a:t>
            </a:r>
            <a:r>
              <a:rPr lang="en-US" dirty="0" err="1"/>
              <a:t>t_kWh</a:t>
            </a:r>
            <a:r>
              <a:rPr lang="en-US" dirty="0"/>
              <a:t>).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dirty="0"/>
              <a:t>Ensures selected value is least affected by outliers, providing a typical representative value.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CFAC03-84E6-8EAD-1D1C-00509EEC4433}"/>
              </a:ext>
            </a:extLst>
          </p:cNvPr>
          <p:cNvSpPr txBox="1"/>
          <p:nvPr/>
        </p:nvSpPr>
        <p:spPr>
          <a:xfrm>
            <a:off x="837906" y="6354993"/>
            <a:ext cx="32239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(Weather Dataset Source: www.visualcrossing.com)</a:t>
            </a:r>
          </a:p>
        </p:txBody>
      </p:sp>
    </p:spTree>
    <p:extLst>
      <p:ext uri="{BB962C8B-B14F-4D97-AF65-F5344CB8AC3E}">
        <p14:creationId xmlns:p14="http://schemas.microsoft.com/office/powerpoint/2010/main" val="222879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13784-AE47-5E52-0125-D17C181D5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618B06A-EE48-D725-5FD6-69ED2507092C}"/>
              </a:ext>
            </a:extLst>
          </p:cNvPr>
          <p:cNvSpPr txBox="1"/>
          <p:nvPr/>
        </p:nvSpPr>
        <p:spPr>
          <a:xfrm>
            <a:off x="0" y="-1"/>
            <a:ext cx="121920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 Description</a:t>
            </a:r>
          </a:p>
        </p:txBody>
      </p:sp>
      <p:pic>
        <p:nvPicPr>
          <p:cNvPr id="9" name="Picture 6" descr="Indian Institute of Science">
            <a:extLst>
              <a:ext uri="{FF2B5EF4-FFF2-40B4-BE49-F238E27FC236}">
                <a16:creationId xmlns:a16="http://schemas.microsoft.com/office/drawing/2014/main" id="{216699E7-EA14-B42C-2274-56CD08B2A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rojects – IISc RBCCPS">
            <a:extLst>
              <a:ext uri="{FF2B5EF4-FFF2-40B4-BE49-F238E27FC236}">
                <a16:creationId xmlns:a16="http://schemas.microsoft.com/office/drawing/2014/main" id="{0BCE7A7E-BCED-1E5B-FDF9-C21C52AF6D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35"/>
          <a:stretch/>
        </p:blipFill>
        <p:spPr bwMode="auto">
          <a:xfrm>
            <a:off x="5457560" y="6389773"/>
            <a:ext cx="1276879" cy="46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075544-AA7D-9241-279F-ED6B60ACE42C}"/>
              </a:ext>
            </a:extLst>
          </p:cNvPr>
          <p:cNvSpPr txBox="1"/>
          <p:nvPr/>
        </p:nvSpPr>
        <p:spPr>
          <a:xfrm>
            <a:off x="1526213" y="5300696"/>
            <a:ext cx="3094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Bareily</a:t>
            </a:r>
            <a:r>
              <a:rPr lang="en-US" dirty="0"/>
              <a:t> Dataset (Source: CEEW)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64050-6782-549E-25B6-3291B9F6E2AC}"/>
              </a:ext>
            </a:extLst>
          </p:cNvPr>
          <p:cNvSpPr txBox="1"/>
          <p:nvPr/>
        </p:nvSpPr>
        <p:spPr>
          <a:xfrm>
            <a:off x="7828316" y="5221360"/>
            <a:ext cx="326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Mathura Dataset (Source: CEEW)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6D3BF9-F24F-C803-1475-E79E8797B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96" y="1579950"/>
            <a:ext cx="5486400" cy="35642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9AA6BF-DB9F-5D25-E877-B9B7E334E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5765" y="1579950"/>
            <a:ext cx="5486400" cy="3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3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B6BB2-5831-F261-5FDC-0B7D7105A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9D8ABFA-92C7-F5AD-2317-D9939D750D50}"/>
              </a:ext>
            </a:extLst>
          </p:cNvPr>
          <p:cNvSpPr txBox="1"/>
          <p:nvPr/>
        </p:nvSpPr>
        <p:spPr>
          <a:xfrm>
            <a:off x="-2" y="48"/>
            <a:ext cx="121920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and Evaluation Setup</a:t>
            </a:r>
          </a:p>
        </p:txBody>
      </p:sp>
      <p:pic>
        <p:nvPicPr>
          <p:cNvPr id="9" name="Picture 6" descr="Indian Institute of Science">
            <a:extLst>
              <a:ext uri="{FF2B5EF4-FFF2-40B4-BE49-F238E27FC236}">
                <a16:creationId xmlns:a16="http://schemas.microsoft.com/office/drawing/2014/main" id="{E83FEFDA-CA19-C928-43E9-65EA01BDE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rojects – IISc RBCCPS">
            <a:extLst>
              <a:ext uri="{FF2B5EF4-FFF2-40B4-BE49-F238E27FC236}">
                <a16:creationId xmlns:a16="http://schemas.microsoft.com/office/drawing/2014/main" id="{49A15023-4B26-991C-7AD1-5549E45B3D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35"/>
          <a:stretch/>
        </p:blipFill>
        <p:spPr bwMode="auto">
          <a:xfrm>
            <a:off x="5457560" y="6389773"/>
            <a:ext cx="1276879" cy="46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90D6097-A5C9-C3E2-DE8F-1CFB440A2624}"/>
              </a:ext>
            </a:extLst>
          </p:cNvPr>
          <p:cNvSpPr txBox="1"/>
          <p:nvPr/>
        </p:nvSpPr>
        <p:spPr>
          <a:xfrm>
            <a:off x="386951" y="1506956"/>
            <a:ext cx="6623449" cy="272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Train-Test Split Methodology</a:t>
            </a:r>
            <a:r>
              <a:rPr lang="en-US" dirty="0"/>
              <a:t>: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b="1" dirty="0"/>
              <a:t>Data Combination</a:t>
            </a:r>
            <a:r>
              <a:rPr lang="en-US" dirty="0"/>
              <a:t>: Combine features, target, and dates into a single Data Frame.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b="1" dirty="0"/>
              <a:t>Lag Features</a:t>
            </a:r>
            <a:r>
              <a:rPr lang="en-US" dirty="0"/>
              <a:t>: Created 1-day lag features for voltage, current and frequency columns. 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b="1" dirty="0"/>
              <a:t>Train-Test Split</a:t>
            </a:r>
            <a:r>
              <a:rPr lang="en-US" dirty="0"/>
              <a:t>: Last 1/2/3 weeks used for test data; remaining data used for training.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b="1" dirty="0"/>
              <a:t>Feature and Target Separation</a:t>
            </a:r>
            <a:r>
              <a:rPr lang="en-US" dirty="0"/>
              <a:t>: Split features and target for train and test sets.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D724A5-0C3D-D9B9-32F8-7276C00162A7}"/>
              </a:ext>
            </a:extLst>
          </p:cNvPr>
          <p:cNvSpPr txBox="1"/>
          <p:nvPr/>
        </p:nvSpPr>
        <p:spPr>
          <a:xfrm>
            <a:off x="457200" y="4559164"/>
            <a:ext cx="609600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Model Evaluation Metrics</a:t>
            </a:r>
            <a:r>
              <a:rPr lang="en-US" dirty="0"/>
              <a:t>: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b="1" dirty="0"/>
              <a:t>RMSE</a:t>
            </a:r>
            <a:r>
              <a:rPr lang="en-US" dirty="0"/>
              <a:t>: Root Mean Square Error for accuracy.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b="1" dirty="0"/>
              <a:t>MAE</a:t>
            </a:r>
            <a:r>
              <a:rPr lang="en-US" dirty="0"/>
              <a:t>: Mean Absolute Error to measure average error.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b="1" dirty="0"/>
              <a:t>R² Score</a:t>
            </a:r>
            <a:r>
              <a:rPr lang="en-US" dirty="0"/>
              <a:t>: Determines goodness of fit for the model.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89A848-40C4-43FB-01E4-69FBAE0287F8}"/>
              </a:ext>
            </a:extLst>
          </p:cNvPr>
          <p:cNvGrpSpPr/>
          <p:nvPr/>
        </p:nvGrpSpPr>
        <p:grpSpPr>
          <a:xfrm>
            <a:off x="6259466" y="3993153"/>
            <a:ext cx="5867400" cy="2196817"/>
            <a:chOff x="5195889" y="4129401"/>
            <a:chExt cx="6844419" cy="2407657"/>
          </a:xfrm>
        </p:grpSpPr>
        <p:graphicFrame>
          <p:nvGraphicFramePr>
            <p:cNvPr id="12" name="Diagram 11">
              <a:extLst>
                <a:ext uri="{FF2B5EF4-FFF2-40B4-BE49-F238E27FC236}">
                  <a16:creationId xmlns:a16="http://schemas.microsoft.com/office/drawing/2014/main" id="{80AA619F-3D55-479C-52B8-98C74408430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07523551"/>
                </p:ext>
              </p:extLst>
            </p:nvPr>
          </p:nvGraphicFramePr>
          <p:xfrm>
            <a:off x="5195889" y="4129401"/>
            <a:ext cx="5925871" cy="240765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FB0FE59-CF80-EC1D-E9AA-127C16B51811}"/>
                </a:ext>
              </a:extLst>
            </p:cNvPr>
            <p:cNvGrpSpPr/>
            <p:nvPr/>
          </p:nvGrpSpPr>
          <p:grpSpPr>
            <a:xfrm>
              <a:off x="10286853" y="4409799"/>
              <a:ext cx="1753455" cy="1753455"/>
              <a:chOff x="2787589" y="327100"/>
              <a:chExt cx="1753455" cy="1753455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285C51F-F811-A30B-A376-CD6C444EF176}"/>
                  </a:ext>
                </a:extLst>
              </p:cNvPr>
              <p:cNvSpPr/>
              <p:nvPr/>
            </p:nvSpPr>
            <p:spPr>
              <a:xfrm>
                <a:off x="2787589" y="327100"/>
                <a:ext cx="1753455" cy="1753455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Oval 4">
                <a:extLst>
                  <a:ext uri="{FF2B5EF4-FFF2-40B4-BE49-F238E27FC236}">
                    <a16:creationId xmlns:a16="http://schemas.microsoft.com/office/drawing/2014/main" id="{E2CDCF59-4AC8-9E56-6D7E-858256BC7B59}"/>
                  </a:ext>
                </a:extLst>
              </p:cNvPr>
              <p:cNvSpPr txBox="1"/>
              <p:nvPr/>
            </p:nvSpPr>
            <p:spPr>
              <a:xfrm>
                <a:off x="3044377" y="583888"/>
                <a:ext cx="1239879" cy="123987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4130" tIns="24130" rIns="24130" bIns="24130" numCol="1" spcCol="1270" anchor="ctr" anchorCtr="0">
                <a:noAutofit/>
              </a:bodyPr>
              <a:lstStyle/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Tomorrow’s predicted load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6FA8170-01BE-64FA-BFA9-BE1D0DFA8FF1}"/>
                </a:ext>
              </a:extLst>
            </p:cNvPr>
            <p:cNvGrpSpPr/>
            <p:nvPr/>
          </p:nvGrpSpPr>
          <p:grpSpPr>
            <a:xfrm>
              <a:off x="9944400" y="5160067"/>
              <a:ext cx="278799" cy="326142"/>
              <a:chOff x="2393062" y="1040757"/>
              <a:chExt cx="278799" cy="326142"/>
            </a:xfrm>
          </p:grpSpPr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AC0605E0-9B94-FC11-D056-F158A872CF45}"/>
                  </a:ext>
                </a:extLst>
              </p:cNvPr>
              <p:cNvSpPr/>
              <p:nvPr/>
            </p:nvSpPr>
            <p:spPr>
              <a:xfrm>
                <a:off x="2393062" y="1040757"/>
                <a:ext cx="278799" cy="326142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rgbClr val="7030A0"/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Arrow: Right 4">
                <a:extLst>
                  <a:ext uri="{FF2B5EF4-FFF2-40B4-BE49-F238E27FC236}">
                    <a16:creationId xmlns:a16="http://schemas.microsoft.com/office/drawing/2014/main" id="{10D4B677-14B3-D473-B971-7C859C4A1E1A}"/>
                  </a:ext>
                </a:extLst>
              </p:cNvPr>
              <p:cNvSpPr txBox="1"/>
              <p:nvPr/>
            </p:nvSpPr>
            <p:spPr>
              <a:xfrm>
                <a:off x="2393062" y="1105985"/>
                <a:ext cx="195159" cy="195686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800" kern="1200" dirty="0"/>
              </a:p>
            </p:txBody>
          </p:sp>
        </p:grpSp>
      </p:grp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AE5D4C9C-F3AF-D4DB-9E56-FA9415087C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3342021"/>
              </p:ext>
            </p:extLst>
          </p:nvPr>
        </p:nvGraphicFramePr>
        <p:xfrm>
          <a:off x="6875729" y="1186014"/>
          <a:ext cx="5316271" cy="2214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71D66EAB-C808-D643-98A5-F7480AA5B7CB}"/>
              </a:ext>
            </a:extLst>
          </p:cNvPr>
          <p:cNvSpPr txBox="1"/>
          <p:nvPr/>
        </p:nvSpPr>
        <p:spPr>
          <a:xfrm>
            <a:off x="8931639" y="3487663"/>
            <a:ext cx="94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0984C5-D79D-E559-23CF-1359A90FABAA}"/>
              </a:ext>
            </a:extLst>
          </p:cNvPr>
          <p:cNvSpPr txBox="1"/>
          <p:nvPr/>
        </p:nvSpPr>
        <p:spPr>
          <a:xfrm>
            <a:off x="8927608" y="6254554"/>
            <a:ext cx="123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Evaluation </a:t>
            </a:r>
          </a:p>
        </p:txBody>
      </p:sp>
    </p:spTree>
    <p:extLst>
      <p:ext uri="{BB962C8B-B14F-4D97-AF65-F5344CB8AC3E}">
        <p14:creationId xmlns:p14="http://schemas.microsoft.com/office/powerpoint/2010/main" val="330941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6AB01-07A1-AD6A-4056-73421CF90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CFAA720-B170-7D57-C446-F1332F667A53}"/>
              </a:ext>
            </a:extLst>
          </p:cNvPr>
          <p:cNvSpPr txBox="1"/>
          <p:nvPr/>
        </p:nvSpPr>
        <p:spPr>
          <a:xfrm>
            <a:off x="-1" y="4334"/>
            <a:ext cx="121920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XGBoost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6" descr="Indian Institute of Science">
            <a:extLst>
              <a:ext uri="{FF2B5EF4-FFF2-40B4-BE49-F238E27FC236}">
                <a16:creationId xmlns:a16="http://schemas.microsoft.com/office/drawing/2014/main" id="{85EAE2A9-AB43-0F6C-DC72-994A78330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rojects – IISc RBCCPS">
            <a:extLst>
              <a:ext uri="{FF2B5EF4-FFF2-40B4-BE49-F238E27FC236}">
                <a16:creationId xmlns:a16="http://schemas.microsoft.com/office/drawing/2014/main" id="{AFD899BB-760A-A130-3421-4EA421A6D5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35"/>
          <a:stretch/>
        </p:blipFill>
        <p:spPr bwMode="auto">
          <a:xfrm>
            <a:off x="5457560" y="6389773"/>
            <a:ext cx="1276879" cy="46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XGBoost - GeeksforGeeks">
            <a:extLst>
              <a:ext uri="{FF2B5EF4-FFF2-40B4-BE49-F238E27FC236}">
                <a16:creationId xmlns:a16="http://schemas.microsoft.com/office/drawing/2014/main" id="{DFDD850F-B3F9-07AB-9D5B-5641C9BE9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54271"/>
            <a:ext cx="6775439" cy="380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AB473D5-FE4A-87BE-573D-312089AB0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717222"/>
              </p:ext>
            </p:extLst>
          </p:nvPr>
        </p:nvGraphicFramePr>
        <p:xfrm>
          <a:off x="7759337" y="1789875"/>
          <a:ext cx="370694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474">
                  <a:extLst>
                    <a:ext uri="{9D8B030D-6E8A-4147-A177-3AD203B41FA5}">
                      <a16:colId xmlns:a16="http://schemas.microsoft.com/office/drawing/2014/main" val="2624437686"/>
                    </a:ext>
                  </a:extLst>
                </a:gridCol>
                <a:gridCol w="1853474">
                  <a:extLst>
                    <a:ext uri="{9D8B030D-6E8A-4147-A177-3AD203B41FA5}">
                      <a16:colId xmlns:a16="http://schemas.microsoft.com/office/drawing/2014/main" val="75886898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Parameter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9756867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n_estimators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951858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learning_rate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70744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max_depth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779488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random_state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726151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reg_alpha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886496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reg_lambda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4184659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F35D6E1-4E7C-20E9-6645-C37BB7EA652D}"/>
              </a:ext>
            </a:extLst>
          </p:cNvPr>
          <p:cNvSpPr txBox="1"/>
          <p:nvPr/>
        </p:nvSpPr>
        <p:spPr>
          <a:xfrm>
            <a:off x="1258558" y="4855292"/>
            <a:ext cx="105981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Efficient Gradient Boosting: </a:t>
            </a:r>
            <a:r>
              <a:rPr lang="en-US" dirty="0"/>
              <a:t>Provides efficient and accurate predictions through gradient boosting.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Handles Missing Values: </a:t>
            </a:r>
            <a:r>
              <a:rPr lang="en-US" dirty="0"/>
              <a:t>Automatically manages missing values, useful for real-world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Suitable for Tabular Data: </a:t>
            </a:r>
            <a:r>
              <a:rPr lang="en-US" dirty="0"/>
              <a:t>Popular for structured/tabular data, offering good bias-variance trade-off and feature importance analysis.</a:t>
            </a:r>
          </a:p>
        </p:txBody>
      </p:sp>
    </p:spTree>
    <p:extLst>
      <p:ext uri="{BB962C8B-B14F-4D97-AF65-F5344CB8AC3E}">
        <p14:creationId xmlns:p14="http://schemas.microsoft.com/office/powerpoint/2010/main" val="3526367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C9FC5-C712-5663-62A7-704D85753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A0F69FE-9FC2-F9CC-64DB-6087909B4040}"/>
              </a:ext>
            </a:extLst>
          </p:cNvPr>
          <p:cNvSpPr txBox="1"/>
          <p:nvPr/>
        </p:nvSpPr>
        <p:spPr>
          <a:xfrm>
            <a:off x="-1" y="4334"/>
            <a:ext cx="121920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XGBoost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6" descr="Indian Institute of Science">
            <a:extLst>
              <a:ext uri="{FF2B5EF4-FFF2-40B4-BE49-F238E27FC236}">
                <a16:creationId xmlns:a16="http://schemas.microsoft.com/office/drawing/2014/main" id="{B52A30D0-8944-B295-E61C-BED0A51A3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rojects – IISc RBCCPS">
            <a:extLst>
              <a:ext uri="{FF2B5EF4-FFF2-40B4-BE49-F238E27FC236}">
                <a16:creationId xmlns:a16="http://schemas.microsoft.com/office/drawing/2014/main" id="{C0FA4C2E-8422-A07D-4905-1BBAFF6301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35"/>
          <a:stretch/>
        </p:blipFill>
        <p:spPr bwMode="auto">
          <a:xfrm>
            <a:off x="5457560" y="6389773"/>
            <a:ext cx="1276879" cy="46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CA49EC-52F6-0E71-E6BC-00D635D1A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283889"/>
              </p:ext>
            </p:extLst>
          </p:nvPr>
        </p:nvGraphicFramePr>
        <p:xfrm>
          <a:off x="653141" y="4285455"/>
          <a:ext cx="5286105" cy="2473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776">
                  <a:extLst>
                    <a:ext uri="{9D8B030D-6E8A-4147-A177-3AD203B41FA5}">
                      <a16:colId xmlns:a16="http://schemas.microsoft.com/office/drawing/2014/main" val="4052060927"/>
                    </a:ext>
                  </a:extLst>
                </a:gridCol>
                <a:gridCol w="839946">
                  <a:extLst>
                    <a:ext uri="{9D8B030D-6E8A-4147-A177-3AD203B41FA5}">
                      <a16:colId xmlns:a16="http://schemas.microsoft.com/office/drawing/2014/main" val="3126252412"/>
                    </a:ext>
                  </a:extLst>
                </a:gridCol>
                <a:gridCol w="866824">
                  <a:extLst>
                    <a:ext uri="{9D8B030D-6E8A-4147-A177-3AD203B41FA5}">
                      <a16:colId xmlns:a16="http://schemas.microsoft.com/office/drawing/2014/main" val="2446361998"/>
                    </a:ext>
                  </a:extLst>
                </a:gridCol>
                <a:gridCol w="1025853">
                  <a:extLst>
                    <a:ext uri="{9D8B030D-6E8A-4147-A177-3AD203B41FA5}">
                      <a16:colId xmlns:a16="http://schemas.microsoft.com/office/drawing/2014/main" val="3041208553"/>
                    </a:ext>
                  </a:extLst>
                </a:gridCol>
                <a:gridCol w="584602">
                  <a:extLst>
                    <a:ext uri="{9D8B030D-6E8A-4147-A177-3AD203B41FA5}">
                      <a16:colId xmlns:a16="http://schemas.microsoft.com/office/drawing/2014/main" val="970036738"/>
                    </a:ext>
                  </a:extLst>
                </a:gridCol>
                <a:gridCol w="981104">
                  <a:extLst>
                    <a:ext uri="{9D8B030D-6E8A-4147-A177-3AD203B41FA5}">
                      <a16:colId xmlns:a16="http://schemas.microsoft.com/office/drawing/2014/main" val="862885145"/>
                    </a:ext>
                  </a:extLst>
                </a:gridCol>
              </a:tblGrid>
              <a:tr h="4694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Day of Week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Actual Avg Load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Predicted Avg Load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RMSE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MAPE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32801814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Monday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5.515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6.110601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0.595601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0.595601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10.799655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0556918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Tuesday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5.05596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0.16996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0.16996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3.478514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89752816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Wednesday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4.693988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0.896012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0.896012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16.02884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73968582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Thursday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5.642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5.434055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0.207945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0.207945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3.685655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76876484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Friday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4.669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4.551032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0.117968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0.117968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2.526621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69583106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Saturday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5.107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4.648214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0.458786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0.458786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8.983467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5563084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Sunday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4.389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4.809695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0.420695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0.420695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9.585219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6318234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41AC2BF-4B39-89EA-6563-52FCBFDA5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000350"/>
              </p:ext>
            </p:extLst>
          </p:nvPr>
        </p:nvGraphicFramePr>
        <p:xfrm>
          <a:off x="6579323" y="4285454"/>
          <a:ext cx="5286105" cy="2473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776">
                  <a:extLst>
                    <a:ext uri="{9D8B030D-6E8A-4147-A177-3AD203B41FA5}">
                      <a16:colId xmlns:a16="http://schemas.microsoft.com/office/drawing/2014/main" val="4052060927"/>
                    </a:ext>
                  </a:extLst>
                </a:gridCol>
                <a:gridCol w="839946">
                  <a:extLst>
                    <a:ext uri="{9D8B030D-6E8A-4147-A177-3AD203B41FA5}">
                      <a16:colId xmlns:a16="http://schemas.microsoft.com/office/drawing/2014/main" val="3126252412"/>
                    </a:ext>
                  </a:extLst>
                </a:gridCol>
                <a:gridCol w="866824">
                  <a:extLst>
                    <a:ext uri="{9D8B030D-6E8A-4147-A177-3AD203B41FA5}">
                      <a16:colId xmlns:a16="http://schemas.microsoft.com/office/drawing/2014/main" val="2446361998"/>
                    </a:ext>
                  </a:extLst>
                </a:gridCol>
                <a:gridCol w="1025853">
                  <a:extLst>
                    <a:ext uri="{9D8B030D-6E8A-4147-A177-3AD203B41FA5}">
                      <a16:colId xmlns:a16="http://schemas.microsoft.com/office/drawing/2014/main" val="3041208553"/>
                    </a:ext>
                  </a:extLst>
                </a:gridCol>
                <a:gridCol w="584602">
                  <a:extLst>
                    <a:ext uri="{9D8B030D-6E8A-4147-A177-3AD203B41FA5}">
                      <a16:colId xmlns:a16="http://schemas.microsoft.com/office/drawing/2014/main" val="970036738"/>
                    </a:ext>
                  </a:extLst>
                </a:gridCol>
                <a:gridCol w="981104">
                  <a:extLst>
                    <a:ext uri="{9D8B030D-6E8A-4147-A177-3AD203B41FA5}">
                      <a16:colId xmlns:a16="http://schemas.microsoft.com/office/drawing/2014/main" val="862885145"/>
                    </a:ext>
                  </a:extLst>
                </a:gridCol>
              </a:tblGrid>
              <a:tr h="4694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Day of Week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Actual Avg Load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Predicted Avg Load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RMSE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MAPE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32801814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Monday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3.412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3.379051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0.032949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0.032949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0.965688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0556918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Tuesday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3.307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3.309113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0.002113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0.002113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0.063888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89752816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Wednesday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3.617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3.291766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0.325234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0.325234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8.991818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73968582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Thursday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2.957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3.031989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0.074989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0.074989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2.535994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76876484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Friday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3.881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3.536951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0.344049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0.344049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8.86495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69583106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Saturday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3.579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3.310888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0.268112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0.268112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7.491266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5563084"/>
                  </a:ext>
                </a:extLst>
              </a:tr>
              <a:tr h="28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Sunday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3.933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3.531231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0.401769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0.401769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10.21534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6318234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0022830-1969-966C-3091-83A0E1B6833F}"/>
              </a:ext>
            </a:extLst>
          </p:cNvPr>
          <p:cNvSpPr txBox="1"/>
          <p:nvPr/>
        </p:nvSpPr>
        <p:spPr>
          <a:xfrm rot="16200000">
            <a:off x="-151507" y="2243768"/>
            <a:ext cx="90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Bareilly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370C72-EE65-E94A-97C9-C10001208DB1}"/>
              </a:ext>
            </a:extLst>
          </p:cNvPr>
          <p:cNvSpPr txBox="1"/>
          <p:nvPr/>
        </p:nvSpPr>
        <p:spPr>
          <a:xfrm rot="5400000">
            <a:off x="11455863" y="2243768"/>
            <a:ext cx="101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Mathura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6D093DE-497D-C93E-F3DE-91BBB88A8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725" y="1073514"/>
            <a:ext cx="5486400" cy="299806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7AA6AE7-98EC-248E-0A6B-B0FF0B175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112087"/>
            <a:ext cx="5486400" cy="29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0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05116-851A-05AF-CC72-D89E7A370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BC42EAD-251A-1894-6588-EE85BA5949A6}"/>
              </a:ext>
            </a:extLst>
          </p:cNvPr>
          <p:cNvSpPr txBox="1"/>
          <p:nvPr/>
        </p:nvSpPr>
        <p:spPr>
          <a:xfrm>
            <a:off x="-1" y="-1"/>
            <a:ext cx="121920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LightGBM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6" descr="Indian Institute of Science">
            <a:extLst>
              <a:ext uri="{FF2B5EF4-FFF2-40B4-BE49-F238E27FC236}">
                <a16:creationId xmlns:a16="http://schemas.microsoft.com/office/drawing/2014/main" id="{8DFDE4C1-54E5-102E-98D7-BAF4BE507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rojects – IISc RBCCPS">
            <a:extLst>
              <a:ext uri="{FF2B5EF4-FFF2-40B4-BE49-F238E27FC236}">
                <a16:creationId xmlns:a16="http://schemas.microsoft.com/office/drawing/2014/main" id="{32E08A84-AAA7-C292-E452-2A53EF4D11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35"/>
          <a:stretch/>
        </p:blipFill>
        <p:spPr bwMode="auto">
          <a:xfrm>
            <a:off x="5457560" y="6389773"/>
            <a:ext cx="1276879" cy="46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7A6CAF0-79D2-99F1-B353-F55F3310C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825518"/>
              </p:ext>
            </p:extLst>
          </p:nvPr>
        </p:nvGraphicFramePr>
        <p:xfrm>
          <a:off x="7759337" y="1789875"/>
          <a:ext cx="370694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474">
                  <a:extLst>
                    <a:ext uri="{9D8B030D-6E8A-4147-A177-3AD203B41FA5}">
                      <a16:colId xmlns:a16="http://schemas.microsoft.com/office/drawing/2014/main" val="2624437686"/>
                    </a:ext>
                  </a:extLst>
                </a:gridCol>
                <a:gridCol w="1853474">
                  <a:extLst>
                    <a:ext uri="{9D8B030D-6E8A-4147-A177-3AD203B41FA5}">
                      <a16:colId xmlns:a16="http://schemas.microsoft.com/office/drawing/2014/main" val="75886898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Parameter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9756867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n_estimators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951858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learning_rate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70744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max_depth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779488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random_state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726151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reg_alpha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886496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reg_lambda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4184659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3704A39-56F7-AB7B-7C8B-30F8B2092EEC}"/>
              </a:ext>
            </a:extLst>
          </p:cNvPr>
          <p:cNvSpPr txBox="1"/>
          <p:nvPr/>
        </p:nvSpPr>
        <p:spPr>
          <a:xfrm>
            <a:off x="736044" y="5225671"/>
            <a:ext cx="113862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Leaf-wise Growth: </a:t>
            </a:r>
            <a:r>
              <a:rPr lang="en-US" dirty="0"/>
              <a:t>Faster training compared to traditional level-wise methods, especially effective on large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Supports Categorical Features: </a:t>
            </a:r>
            <a:r>
              <a:rPr lang="en-US" dirty="0"/>
              <a:t>Handles categorical features directly without the need for explicit encoding.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High-Dimensional Efficiency: </a:t>
            </a:r>
            <a:r>
              <a:rPr lang="en-US" dirty="0"/>
              <a:t>Efficiently manages high-dimensional data, making it suitable for complex feature sets</a:t>
            </a:r>
          </a:p>
        </p:txBody>
      </p:sp>
      <p:pic>
        <p:nvPicPr>
          <p:cNvPr id="8194" name="Picture 2" descr="The structure of LightGBM model (LGB). LGB is a kind of implementation... |  Download Scientific Diagram">
            <a:extLst>
              <a:ext uri="{FF2B5EF4-FFF2-40B4-BE49-F238E27FC236}">
                <a16:creationId xmlns:a16="http://schemas.microsoft.com/office/drawing/2014/main" id="{FF925956-14F7-579C-7167-261A0DD71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44" y="1330099"/>
            <a:ext cx="5947954" cy="37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013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5355</TotalTime>
  <Words>1685</Words>
  <Application>Microsoft Office PowerPoint</Application>
  <PresentationFormat>Widescreen</PresentationFormat>
  <Paragraphs>773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Aptos Narrow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Anand Gupta</dc:creator>
  <cp:lastModifiedBy>Aditya Anand Gupta</cp:lastModifiedBy>
  <cp:revision>142</cp:revision>
  <dcterms:created xsi:type="dcterms:W3CDTF">2023-11-25T19:41:14Z</dcterms:created>
  <dcterms:modified xsi:type="dcterms:W3CDTF">2024-12-04T08:54:50Z</dcterms:modified>
</cp:coreProperties>
</file>