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526" r:id="rId2"/>
    <p:sldId id="574" r:id="rId3"/>
    <p:sldId id="591" r:id="rId4"/>
    <p:sldId id="595" r:id="rId5"/>
    <p:sldId id="596" r:id="rId6"/>
    <p:sldId id="597" r:id="rId7"/>
    <p:sldId id="599" r:id="rId8"/>
    <p:sldId id="600" r:id="rId9"/>
    <p:sldId id="601" r:id="rId10"/>
    <p:sldId id="598" r:id="rId11"/>
  </p:sldIdLst>
  <p:sldSz cx="12192000" cy="6858000"/>
  <p:notesSz cx="6797675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8C"/>
    <a:srgbClr val="002285"/>
    <a:srgbClr val="A4F2A4"/>
    <a:srgbClr val="FFBF9A"/>
    <a:srgbClr val="4B559B"/>
    <a:srgbClr val="5A628C"/>
    <a:srgbClr val="C09100"/>
    <a:srgbClr val="6C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Sötét stílus 2 – 5./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Világos stílus 2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88244" autoAdjust="0"/>
  </p:normalViewPr>
  <p:slideViewPr>
    <p:cSldViewPr>
      <p:cViewPr>
        <p:scale>
          <a:sx n="66" d="100"/>
          <a:sy n="66" d="100"/>
        </p:scale>
        <p:origin x="10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29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-4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D7C3F-0733-4778-BD88-F3A1D06505A3}" type="datetimeFigureOut">
              <a:rPr lang="hu-HU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3AB0915-02A9-4D5F-8677-5E0AEDFB02E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39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38647-B44C-4A5B-A1A5-5CC2BC0E0E55}" type="datetimeFigureOut">
              <a:rPr lang="hu-HU"/>
              <a:pPr>
                <a:defRPr/>
              </a:pPr>
              <a:t>2023. 05. 15.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382BB47-5F37-4B02-97C5-D8A59D001D2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4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31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33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30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8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0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74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2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BB47-5F37-4B02-97C5-D8A59D001D23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21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griff-blac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33" y="1844676"/>
            <a:ext cx="3359679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4434" y="285750"/>
            <a:ext cx="62246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>
                <a:solidFill>
                  <a:srgbClr val="002285"/>
                </a:solidFill>
                <a:latin typeface="+mn-lt"/>
                <a:cs typeface="+mn-cs"/>
              </a:rPr>
              <a:t>UNIVERSITAS SCIENTIARUM SZEGEDIENSIS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3806" y="501650"/>
            <a:ext cx="40254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rgbClr val="002285"/>
                </a:solidFill>
                <a:latin typeface="Arial Black" pitchFamily="34" charset="0"/>
                <a:cs typeface="+mn-cs"/>
              </a:rPr>
              <a:t>UNIVERSITY OF SZEGED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27651" y="595314"/>
            <a:ext cx="44414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>
                <a:solidFill>
                  <a:srgbClr val="C09100"/>
                </a:solidFill>
                <a:latin typeface="Times New Roman" pitchFamily="18" charset="0"/>
                <a:cs typeface="+mn-cs"/>
              </a:rPr>
              <a:t>D</a:t>
            </a:r>
            <a:r>
              <a:rPr lang="en-US" sz="2200" i="1">
                <a:solidFill>
                  <a:srgbClr val="C09100"/>
                </a:solidFill>
                <a:latin typeface="Times New Roman" pitchFamily="18" charset="0"/>
                <a:cs typeface="+mn-cs"/>
              </a:rPr>
              <a:t>epartment of Software Engineering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1472333" y="333375"/>
            <a:ext cx="239184" cy="179388"/>
          </a:xfrm>
          <a:prstGeom prst="rect">
            <a:avLst/>
          </a:prstGeom>
          <a:solidFill>
            <a:srgbClr val="C09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2" y="1916114"/>
            <a:ext cx="9986433" cy="2592387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652964"/>
            <a:ext cx="8534400" cy="720725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/>
            </a:lvl1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845E-9EC8-4044-AE4A-2BAA202CF5A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75535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C7E84-A610-4E60-BC2E-43B48BD891C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39348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93200" y="260350"/>
            <a:ext cx="2694517" cy="61214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882467" cy="6121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5714-4276-4746-9CC2-1F68063BEBA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41345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Cím és szerkezeti vagy szervezeti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7533" y="260351"/>
            <a:ext cx="10780184" cy="10080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martArt-ábra helye 2"/>
          <p:cNvSpPr>
            <a:spLocks noGrp="1"/>
          </p:cNvSpPr>
          <p:nvPr>
            <p:ph type="dgm" idx="1"/>
          </p:nvPr>
        </p:nvSpPr>
        <p:spPr>
          <a:xfrm>
            <a:off x="1007533" y="1341438"/>
            <a:ext cx="10780184" cy="5040312"/>
          </a:xfrm>
        </p:spPr>
        <p:txBody>
          <a:bodyPr/>
          <a:lstStyle/>
          <a:p>
            <a:pPr lvl="0"/>
            <a:r>
              <a:rPr lang="hu-HU" noProof="0"/>
              <a:t>SmartArt-ábra beszúrásához kattintson az ikonra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B3EE5-6FC6-4A53-B420-43719BA77AC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5216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44233" y="6597650"/>
            <a:ext cx="7776236" cy="2603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3BFF-2B61-4B48-B003-A215F7EA01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26197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2867-B565-4D03-9881-F62E51E09B3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12143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4" y="1341438"/>
            <a:ext cx="528743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8167" y="1341438"/>
            <a:ext cx="5289551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3651D-5203-4B91-8C50-D366FBEE2B8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8737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F73F9-0868-419D-A1E8-D1698AEBCE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11069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FA4-CDC2-4CDD-8818-7B68867677D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52451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01E4E-4050-4128-A010-323DB9C8636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23785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34D76-B75E-4408-8DF2-24CD8B100A1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98643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5FDE9-E7B5-40B9-B886-0E0FFB495CB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15095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2051" name="Picture 12" descr="griff-black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4365626"/>
            <a:ext cx="146449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3" y="260351"/>
            <a:ext cx="10780184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597650"/>
            <a:ext cx="235161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u-HU"/>
              <a:t>2021. 04. 28.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234" y="6597650"/>
            <a:ext cx="71035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Szegedi Tudományegyetem</a:t>
            </a:r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40384" y="6597650"/>
            <a:ext cx="235161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ED7E39-53BA-46C2-B760-51BB93BDB1D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 rot="16200000">
            <a:off x="-915955" y="1679253"/>
            <a:ext cx="280557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>
                <a:solidFill>
                  <a:srgbClr val="002285"/>
                </a:solidFill>
                <a:latin typeface="Arial Black" pitchFamily="34" charset="0"/>
                <a:cs typeface="+mn-cs"/>
              </a:rPr>
              <a:t>UNIVERSITY OF SZEGED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16200000">
            <a:off x="-923573" y="1911936"/>
            <a:ext cx="30853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>
                <a:solidFill>
                  <a:srgbClr val="C09100"/>
                </a:solidFill>
                <a:latin typeface="Times New Roman" pitchFamily="18" charset="0"/>
                <a:cs typeface="+mn-cs"/>
              </a:rPr>
              <a:t>D</a:t>
            </a:r>
            <a:r>
              <a:rPr lang="en-US" sz="1500" i="1">
                <a:solidFill>
                  <a:srgbClr val="C09100"/>
                </a:solidFill>
                <a:latin typeface="Times New Roman" pitchFamily="18" charset="0"/>
                <a:cs typeface="+mn-cs"/>
              </a:rPr>
              <a:t>epartment of Software Engineering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16200000">
            <a:off x="-1874972" y="3890641"/>
            <a:ext cx="43045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500">
                <a:solidFill>
                  <a:srgbClr val="002285"/>
                </a:solidFill>
                <a:latin typeface="+mn-lt"/>
                <a:cs typeface="+mn-cs"/>
              </a:rPr>
              <a:t>UNIVERSITAS SCIENTIARUM SZEGEDIENSIS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341438"/>
            <a:ext cx="10780184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>
    <p:wip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9100"/>
        </a:buClr>
        <a:buFont typeface="Webdings" pitchFamily="18" charset="2"/>
        <a:buChar char="4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■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091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EE39672A-CB85-4F6D-AE1F-5DD1F0097667}"/>
              </a:ext>
            </a:extLst>
          </p:cNvPr>
          <p:cNvSpPr/>
          <p:nvPr/>
        </p:nvSpPr>
        <p:spPr bwMode="auto">
          <a:xfrm>
            <a:off x="6948344" y="1284967"/>
            <a:ext cx="5184576" cy="35348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674CED-0782-47EC-B273-101090A6D569}"/>
              </a:ext>
            </a:extLst>
          </p:cNvPr>
          <p:cNvSpPr txBox="1">
            <a:spLocks/>
          </p:cNvSpPr>
          <p:nvPr/>
        </p:nvSpPr>
        <p:spPr>
          <a:xfrm>
            <a:off x="3412440" y="1162078"/>
            <a:ext cx="7715500" cy="2126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i="0" dirty="0">
                <a:effectLst/>
                <a:latin typeface="-apple-system"/>
              </a:rPr>
              <a:t>An Extensive Study on Model Architecture and Program Representation in the Domain of Learning-based Automated Program Repair</a:t>
            </a:r>
            <a:endParaRPr kumimoji="0" lang="hu-HU" sz="3600" b="1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C174E47-0831-48CC-865D-825FF2D83F30}"/>
              </a:ext>
            </a:extLst>
          </p:cNvPr>
          <p:cNvSpPr txBox="1">
            <a:spLocks/>
          </p:cNvSpPr>
          <p:nvPr/>
        </p:nvSpPr>
        <p:spPr>
          <a:xfrm>
            <a:off x="4645622" y="3630646"/>
            <a:ext cx="5219496" cy="55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A66AC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Dániel Horváth</a:t>
            </a:r>
            <a:r>
              <a:rPr kumimoji="0" lang="hu-HU" sz="2000" b="0" i="0" u="none" strike="noStrike" kern="1200" cap="all" spc="20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Viktor Csuvik, </a:t>
            </a:r>
            <a:r>
              <a:rPr kumimoji="0" 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Tibor </a:t>
            </a:r>
            <a:r>
              <a:rPr kumimoji="0" lang="en-US" sz="2000" b="0" i="0" u="none" strike="noStrike" kern="1200" cap="all" spc="200" normalizeH="0" baseline="0" noProof="0" dirty="0" err="1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Gyimóthy</a:t>
            </a:r>
            <a:r>
              <a:rPr kumimoji="0" 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r>
              <a:rPr kumimoji="0" lang="hu-HU" sz="2000" b="0" i="0" u="none" strike="noStrike" kern="1200" cap="all" spc="20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László Vidács</a:t>
            </a: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39CDE89A-7658-4040-BC78-75BA48C08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51"/>
          <a:stretch/>
        </p:blipFill>
        <p:spPr>
          <a:xfrm>
            <a:off x="257071" y="1492243"/>
            <a:ext cx="3079549" cy="2808088"/>
          </a:xfrm>
          <a:prstGeom prst="rect">
            <a:avLst/>
          </a:prstGeom>
        </p:spPr>
      </p:pic>
      <p:sp>
        <p:nvSpPr>
          <p:cNvPr id="29" name="Téglalap 28">
            <a:extLst>
              <a:ext uri="{FF2B5EF4-FFF2-40B4-BE49-F238E27FC236}">
                <a16:creationId xmlns:a16="http://schemas.microsoft.com/office/drawing/2014/main" id="{577A7FC2-DB72-4ACB-A9D7-B84165BDA8D8}"/>
              </a:ext>
            </a:extLst>
          </p:cNvPr>
          <p:cNvSpPr/>
          <p:nvPr/>
        </p:nvSpPr>
        <p:spPr>
          <a:xfrm rot="2700000">
            <a:off x="7045587" y="5434570"/>
            <a:ext cx="455411" cy="450660"/>
          </a:xfrm>
          <a:prstGeom prst="rect">
            <a:avLst/>
          </a:prstGeom>
          <a:solidFill>
            <a:srgbClr val="498DF1"/>
          </a:solidFill>
          <a:ln w="15875" cap="flat" cmpd="sng" algn="ctr">
            <a:solidFill>
              <a:srgbClr val="4A66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FB8E941-309D-48A5-9DA9-10AE7E8AA6E4}"/>
              </a:ext>
            </a:extLst>
          </p:cNvPr>
          <p:cNvSpPr txBox="1"/>
          <p:nvPr/>
        </p:nvSpPr>
        <p:spPr>
          <a:xfrm>
            <a:off x="6974145" y="5473554"/>
            <a:ext cx="8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hu-HU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APR</a:t>
            </a:r>
            <a:endParaRPr lang="en-US" b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0D7319FA-6347-4912-8CB3-5284E35FE563}"/>
              </a:ext>
            </a:extLst>
          </p:cNvPr>
          <p:cNvSpPr/>
          <p:nvPr/>
        </p:nvSpPr>
        <p:spPr>
          <a:xfrm>
            <a:off x="3278320" y="5969122"/>
            <a:ext cx="795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cs typeface="+mn-cs"/>
              </a:rPr>
              <a:t>4th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cs typeface="+mn-cs"/>
              </a:rPr>
              <a:t> International Workshop on Automated Program Repair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77EE939-4DFB-4497-B21D-E037F6B5CA35}"/>
              </a:ext>
            </a:extLst>
          </p:cNvPr>
          <p:cNvCxnSpPr/>
          <p:nvPr/>
        </p:nvCxnSpPr>
        <p:spPr bwMode="auto">
          <a:xfrm>
            <a:off x="3412440" y="3444365"/>
            <a:ext cx="72920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8">
            <a:extLst>
              <a:ext uri="{FF2B5EF4-FFF2-40B4-BE49-F238E27FC236}">
                <a16:creationId xmlns:a16="http://schemas.microsoft.com/office/drawing/2014/main" id="{710AB475-6A16-4892-A3A1-74B92401C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1"/>
          <a:stretch/>
        </p:blipFill>
        <p:spPr>
          <a:xfrm>
            <a:off x="1939149" y="487018"/>
            <a:ext cx="1362505" cy="2388547"/>
          </a:xfrm>
          <a:prstGeom prst="rect">
            <a:avLst/>
          </a:prstGeom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6C3E2365-F16D-47DE-9441-064A8DD92619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D9B5DC84-FD4F-4FC9-B895-54BCEF9F4739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2811B-221F-FB35-6B47-0FD888BC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368" y="4731971"/>
            <a:ext cx="2287911" cy="14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ED46F-F694-ADED-9034-4BF2C71373BC}"/>
              </a:ext>
            </a:extLst>
          </p:cNvPr>
          <p:cNvSpPr txBox="1"/>
          <p:nvPr/>
        </p:nvSpPr>
        <p:spPr>
          <a:xfrm>
            <a:off x="3029594" y="4350417"/>
            <a:ext cx="84811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t>The research presented in this paper was supported in part by the ÚNKP-22-3-SZTE New National Excellence Program of the Ministry for Culture and Innovation from the source of the National Research, Development and Innovation fund and by the European Union project RRF-2.3.1-21-2022-00004 within the framework of the Artificial Intelligence National Laboratory. The national project TKP2021-NVA-09 also supported the work. Project no. TKP2021-NVA-09 has been implemented with the support provided by the Ministry of Innovation and Technology of Hungary from the National Research, Development and Innovation Fund, financed under the TKP2021-NVA funding scheme.</a:t>
            </a:r>
          </a:p>
        </p:txBody>
      </p:sp>
    </p:spTree>
    <p:extLst>
      <p:ext uri="{BB962C8B-B14F-4D97-AF65-F5344CB8AC3E}">
        <p14:creationId xmlns:p14="http://schemas.microsoft.com/office/powerpoint/2010/main" val="37945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56"/>
    </mc:Choice>
    <mc:Fallback xmlns="">
      <p:transition advTm="109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0FCEAA-FF9F-A2EC-DF8A-23BB3B343BD7}"/>
              </a:ext>
            </a:extLst>
          </p:cNvPr>
          <p:cNvSpPr/>
          <p:nvPr/>
        </p:nvSpPr>
        <p:spPr bwMode="auto">
          <a:xfrm>
            <a:off x="6888088" y="1268760"/>
            <a:ext cx="4248472" cy="3528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CB7F6-EF82-20A7-AD71-8FE8DC72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618" y="1556444"/>
            <a:ext cx="7488832" cy="2592387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36C28-12EA-1390-4343-087FDC74D5E2}"/>
              </a:ext>
            </a:extLst>
          </p:cNvPr>
          <p:cNvSpPr txBox="1"/>
          <p:nvPr/>
        </p:nvSpPr>
        <p:spPr>
          <a:xfrm>
            <a:off x="1055440" y="4516726"/>
            <a:ext cx="10081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t>The research presented in this paper was supported in part by the ÚNKP-22-3-SZTE New National Excellence Program of the Ministry for Culture and Innovation from the source of the National Research, Development and Innovation fund and by the European Union project RRF-2.3.1-21-2022-00004 within the framework of the Artificial Intelligence National Laboratory. The national project TKP2021-NVA-09 also supported the work. Project no. TKP2021-NVA-09 has been implemented with the support provided by the Ministry of Innovation and Technology of Hungary from the National Research, Development and Innovation Fund, financed under the TKP2021-NVA funding scheme.</a:t>
            </a:r>
          </a:p>
        </p:txBody>
      </p:sp>
      <p:sp>
        <p:nvSpPr>
          <p:cNvPr id="12" name="Szövegdoboz 6">
            <a:extLst>
              <a:ext uri="{FF2B5EF4-FFF2-40B4-BE49-F238E27FC236}">
                <a16:creationId xmlns:a16="http://schemas.microsoft.com/office/drawing/2014/main" id="{BDDA9073-5831-71DA-799B-32078BE32627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Szövegdoboz 8">
            <a:extLst>
              <a:ext uri="{FF2B5EF4-FFF2-40B4-BE49-F238E27FC236}">
                <a16:creationId xmlns:a16="http://schemas.microsoft.com/office/drawing/2014/main" id="{952404C1-1A98-CA35-63BF-E2A8A98FC10A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zövegdoboz 83">
            <a:extLst>
              <a:ext uri="{FF2B5EF4-FFF2-40B4-BE49-F238E27FC236}">
                <a16:creationId xmlns:a16="http://schemas.microsoft.com/office/drawing/2014/main" id="{C6BC3F28-D0AE-46A0-B447-5C83DA1B8A89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69CDAF5-6E10-92BB-442D-159DEDFC3ABA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B1EF51-23EF-A0F7-75AE-F39DBFC1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 of Study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111A63-B7F6-672C-527A-C5B309CD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Compare program representations</a:t>
            </a:r>
          </a:p>
          <a:p>
            <a:r>
              <a:rPr lang="en-US" dirty="0"/>
              <a:t>Compare performance of different pretrained, and empty models</a:t>
            </a:r>
          </a:p>
          <a:p>
            <a:r>
              <a:rPr lang="en-US" dirty="0"/>
              <a:t>Compare performance on different datasets of various languages</a:t>
            </a:r>
          </a:p>
        </p:txBody>
      </p:sp>
    </p:spTree>
    <p:extLst>
      <p:ext uri="{BB962C8B-B14F-4D97-AF65-F5344CB8AC3E}">
        <p14:creationId xmlns:p14="http://schemas.microsoft.com/office/powerpoint/2010/main" val="29379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6C6F4D93-D3B0-4016-8D01-4DB0B2B31F85}"/>
              </a:ext>
            </a:extLst>
          </p:cNvPr>
          <p:cNvSpPr/>
          <p:nvPr/>
        </p:nvSpPr>
        <p:spPr bwMode="auto">
          <a:xfrm>
            <a:off x="3381396" y="3717032"/>
            <a:ext cx="1224136" cy="2016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C222837-64A8-4B25-B97C-FEDF447626EA}"/>
              </a:ext>
            </a:extLst>
          </p:cNvPr>
          <p:cNvSpPr/>
          <p:nvPr/>
        </p:nvSpPr>
        <p:spPr>
          <a:xfrm>
            <a:off x="5238497" y="3366039"/>
            <a:ext cx="624496" cy="21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518B4AD-09EA-4BFE-B65A-5145D47DAAF2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0CB0F42-028D-D63C-CF9D-12B1923A6812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1C9667-53EF-B38A-219D-7784AA5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46E6CA-16F1-4B23-B466-D47E7B1B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168"/>
            <a:ext cx="3377184" cy="3164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Models</a:t>
            </a:r>
          </a:p>
          <a:p>
            <a:r>
              <a:rPr lang="en-US" dirty="0"/>
              <a:t>T5-base</a:t>
            </a:r>
          </a:p>
          <a:p>
            <a:r>
              <a:rPr lang="en-US" dirty="0"/>
              <a:t>CodeT5-base</a:t>
            </a:r>
          </a:p>
          <a:p>
            <a:r>
              <a:rPr lang="en-US" dirty="0" err="1"/>
              <a:t>RoBERTa</a:t>
            </a:r>
            <a:r>
              <a:rPr lang="en-US" dirty="0"/>
              <a:t> + Graph Encoder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945BD0-FC07-D4F8-E3A1-A1A13AB43783}"/>
              </a:ext>
            </a:extLst>
          </p:cNvPr>
          <p:cNvSpPr txBox="1">
            <a:spLocks/>
          </p:cNvSpPr>
          <p:nvPr/>
        </p:nvSpPr>
        <p:spPr>
          <a:xfrm>
            <a:off x="4663440" y="2092072"/>
            <a:ext cx="3377184" cy="31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20000"/>
              </a:spcBef>
              <a:buClr>
                <a:srgbClr val="C09100"/>
              </a:buClr>
              <a:buNone/>
            </a:pPr>
            <a:r>
              <a:rPr lang="en-US" sz="3200" b="1" dirty="0"/>
              <a:t>Representations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09100"/>
              </a:buClr>
              <a:buFont typeface="Webdings" pitchFamily="18" charset="2"/>
              <a:buChar char="4"/>
            </a:pPr>
            <a:r>
              <a:rPr lang="en-US" sz="3200" dirty="0"/>
              <a:t>Text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09100"/>
              </a:buClr>
              <a:buFont typeface="Webdings" pitchFamily="18" charset="2"/>
              <a:buChar char="4"/>
            </a:pPr>
            <a:r>
              <a:rPr lang="en-US" sz="3200" dirty="0"/>
              <a:t>Command Sequence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09100"/>
              </a:buClr>
              <a:buFont typeface="Webdings" pitchFamily="18" charset="2"/>
              <a:buChar char="4"/>
            </a:pPr>
            <a:r>
              <a:rPr lang="en-US" sz="3200" dirty="0"/>
              <a:t>AST +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F77A5C-5157-DF23-A3B5-F4468811F3F8}"/>
              </a:ext>
            </a:extLst>
          </p:cNvPr>
          <p:cNvSpPr txBox="1">
            <a:spLocks/>
          </p:cNvSpPr>
          <p:nvPr/>
        </p:nvSpPr>
        <p:spPr>
          <a:xfrm>
            <a:off x="8357616" y="2092072"/>
            <a:ext cx="3377184" cy="31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Datasets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09100"/>
              </a:buClr>
              <a:buFont typeface="Webdings" pitchFamily="18" charset="2"/>
              <a:buChar char="4"/>
            </a:pPr>
            <a:r>
              <a:rPr lang="en-US" sz="3200" dirty="0"/>
              <a:t>Java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09100"/>
              </a:buClr>
              <a:buFont typeface="Webdings" pitchFamily="18" charset="2"/>
              <a:buChar char="4"/>
            </a:pPr>
            <a:r>
              <a:rPr lang="en-US" sz="3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4656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53474EC3-ADF0-6F77-6FB4-26A81A7C4DA8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88F2BD5-4CB8-721A-315A-A5F9AC701694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956477-7D83-4F2A-0BDB-54F79F02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Representations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5ECBD6-FE26-91C8-D965-47A85AEA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050" y="1333085"/>
            <a:ext cx="5092694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905FA3-5D90-070D-8E62-8943C670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01" y="1576046"/>
            <a:ext cx="4444913" cy="4367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8A337-E171-4CED-18A4-EA268F5761DD}"/>
              </a:ext>
            </a:extLst>
          </p:cNvPr>
          <p:cNvSpPr txBox="1"/>
          <p:nvPr/>
        </p:nvSpPr>
        <p:spPr>
          <a:xfrm>
            <a:off x="5983010" y="1916048"/>
            <a:ext cx="572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public </a:t>
            </a:r>
            <a:r>
              <a:rPr lang="en-US" altLang="en-US" sz="1600" dirty="0" err="1"/>
              <a:t>java.lang.Boolean</a:t>
            </a:r>
            <a:r>
              <a:rPr lang="en-US" altLang="en-US" sz="1600" dirty="0"/>
              <a:t> METHOD_1(</a:t>
            </a:r>
            <a:r>
              <a:rPr lang="en-US" altLang="en-US" sz="1600" dirty="0" err="1"/>
              <a:t>java.lang.String</a:t>
            </a:r>
            <a:r>
              <a:rPr lang="en-US" altLang="en-US" sz="1600" dirty="0"/>
              <a:t> id) {</a:t>
            </a:r>
            <a:br>
              <a:rPr lang="en-US" altLang="en-US" sz="1600" dirty="0"/>
            </a:br>
            <a:r>
              <a:rPr lang="en-US" altLang="en-US" sz="1600" dirty="0"/>
              <a:t>    return VAR_1.METHOD_1(id);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B8816-6DF5-BEAB-D608-7F00C2EFF8CE}"/>
              </a:ext>
            </a:extLst>
          </p:cNvPr>
          <p:cNvSpPr txBox="1"/>
          <p:nvPr/>
        </p:nvSpPr>
        <p:spPr>
          <a:xfrm>
            <a:off x="5983010" y="2928854"/>
            <a:ext cx="572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public </a:t>
            </a:r>
            <a:r>
              <a:rPr lang="en-US" altLang="en-US" sz="1600" dirty="0" err="1"/>
              <a:t>java.lang.Boolean</a:t>
            </a:r>
            <a:r>
              <a:rPr lang="en-US" altLang="en-US" sz="1600" dirty="0"/>
              <a:t> METHOD_1(</a:t>
            </a:r>
            <a:r>
              <a:rPr lang="en-US" altLang="en-US" sz="1600" dirty="0" err="1"/>
              <a:t>java.lang.String</a:t>
            </a:r>
            <a:r>
              <a:rPr lang="en-US" altLang="en-US" sz="1600" dirty="0"/>
              <a:t> id) {</a:t>
            </a:r>
            <a:br>
              <a:rPr lang="en-US" altLang="en-US" sz="1600" dirty="0"/>
            </a:br>
            <a:r>
              <a:rPr lang="en-US" altLang="en-US" sz="1600" dirty="0"/>
              <a:t>    return VAR_1.METHOD_1(</a:t>
            </a:r>
            <a:r>
              <a:rPr lang="en-US" altLang="en-US" sz="1600" b="1" dirty="0" err="1">
                <a:solidFill>
                  <a:schemeClr val="accent6">
                    <a:lumMod val="75000"/>
                  </a:schemeClr>
                </a:solidFill>
              </a:rPr>
              <a:t>java.lang.Integer.parseInt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sz="1600" dirty="0"/>
              <a:t>id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en-US" sz="1600" dirty="0"/>
              <a:t>);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05772-2C0D-40DD-AF8A-83B49A640347}"/>
              </a:ext>
            </a:extLst>
          </p:cNvPr>
          <p:cNvSpPr txBox="1"/>
          <p:nvPr/>
        </p:nvSpPr>
        <p:spPr>
          <a:xfrm>
            <a:off x="5983010" y="4571472"/>
            <a:ext cx="415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private static </a:t>
            </a:r>
            <a:r>
              <a:rPr lang="en-US" altLang="en-US" sz="1600" b="1" dirty="0">
                <a:solidFill>
                  <a:srgbClr val="C00000"/>
                </a:solidFill>
              </a:rPr>
              <a:t>native</a:t>
            </a:r>
            <a:r>
              <a:rPr lang="en-US" altLang="en-US" sz="1600" dirty="0"/>
              <a:t> void METHOD_1(long set)</a:t>
            </a:r>
            <a:r>
              <a:rPr lang="en-US" altLang="en-US" sz="1600" b="1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B9BD7-C8BD-A277-47A0-874B4C55AA70}"/>
              </a:ext>
            </a:extLst>
          </p:cNvPr>
          <p:cNvSpPr txBox="1"/>
          <p:nvPr/>
        </p:nvSpPr>
        <p:spPr>
          <a:xfrm>
            <a:off x="5983010" y="5460690"/>
            <a:ext cx="415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private static void METHOD_1(long set) 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CFB1A4-A409-4C54-5930-F5965587B976}"/>
              </a:ext>
            </a:extLst>
          </p:cNvPr>
          <p:cNvCxnSpPr>
            <a:cxnSpLocks/>
          </p:cNvCxnSpPr>
          <p:nvPr/>
        </p:nvCxnSpPr>
        <p:spPr>
          <a:xfrm>
            <a:off x="6096000" y="4149080"/>
            <a:ext cx="559079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49B50DA-5DB7-EEDA-629D-03145338E13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11712624" y="2331547"/>
            <a:ext cx="12700" cy="101280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23B42E-993B-3D97-2343-465B810E07DD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>
            <a:off x="10133105" y="4863860"/>
            <a:ext cx="12700" cy="8892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1DA31D3B-1618-2D05-D4DB-C626EBF7C067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DCA23F5-6255-885B-198D-95CBD0C52D35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956A85-5CA5-FB30-865F-FFB3D29F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Representations – AST +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AA6ED-C809-ED59-DA5A-48424E21279A}"/>
              </a:ext>
            </a:extLst>
          </p:cNvPr>
          <p:cNvSpPr txBox="1"/>
          <p:nvPr/>
        </p:nvSpPr>
        <p:spPr>
          <a:xfrm>
            <a:off x="911424" y="3294031"/>
            <a:ext cx="109323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public </a:t>
            </a:r>
            <a:r>
              <a:rPr lang="en-US" altLang="en-US" sz="1600" dirty="0" err="1"/>
              <a:t>java.lang.Boolean</a:t>
            </a:r>
            <a:r>
              <a:rPr lang="en-US" altLang="en-US" sz="1600" dirty="0"/>
              <a:t> METHOD_1(</a:t>
            </a:r>
            <a:r>
              <a:rPr lang="en-US" altLang="en-US" sz="1600" dirty="0" err="1"/>
              <a:t>java.lang.String</a:t>
            </a:r>
            <a:r>
              <a:rPr lang="en-US" altLang="en-US" sz="1600" dirty="0"/>
              <a:t> id) {</a:t>
            </a:r>
            <a:br>
              <a:rPr lang="en-US" altLang="en-US" sz="1600" dirty="0"/>
            </a:br>
            <a:r>
              <a:rPr lang="en-US" altLang="en-US" sz="1600" dirty="0"/>
              <a:t>    return VAR_1.METHOD_1(id);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</a:p>
          <a:p>
            <a:r>
              <a:rPr lang="en-US" altLang="en-US" sz="1400" dirty="0">
                <a:latin typeface="Consolas" panose="020B0609020204030204" pitchFamily="49" charset="0"/>
              </a:rPr>
              <a:t>program-(:)-program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program-(:)-</a:t>
            </a:r>
            <a:r>
              <a:rPr lang="en-US" altLang="en-US" sz="1400" dirty="0" err="1">
                <a:latin typeface="Consolas" panose="020B0609020204030204" pitchFamily="49" charset="0"/>
              </a:rPr>
              <a:t>local_variable_declaration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</a:rPr>
              <a:t>local_variable_declaration</a:t>
            </a:r>
            <a:r>
              <a:rPr lang="en-US" altLang="en-US" sz="1400" dirty="0">
                <a:latin typeface="Consolas" panose="020B0609020204030204" pitchFamily="49" charset="0"/>
              </a:rPr>
              <a:t>-(:)-</a:t>
            </a:r>
            <a:r>
              <a:rPr lang="en-US" altLang="en-US" sz="1400" dirty="0" err="1">
                <a:latin typeface="Consolas" panose="020B0609020204030204" pitchFamily="49" charset="0"/>
              </a:rPr>
              <a:t>local_variable_declaration</a:t>
            </a:r>
            <a:r>
              <a:rPr lang="en-US" altLang="en-US" sz="1400" dirty="0">
                <a:latin typeface="Consolas" panose="020B0609020204030204" pitchFamily="49" charset="0"/>
              </a:rPr>
              <a:t> ... </a:t>
            </a:r>
            <a:r>
              <a:rPr lang="en-US" altLang="en-US" sz="1400" dirty="0" err="1">
                <a:latin typeface="Consolas" panose="020B0609020204030204" pitchFamily="49" charset="0"/>
              </a:rPr>
              <a:t>argument_list</a:t>
            </a:r>
            <a:r>
              <a:rPr lang="en-US" altLang="en-US" sz="1400" dirty="0">
                <a:latin typeface="Consolas" panose="020B0609020204030204" pitchFamily="49" charset="0"/>
              </a:rPr>
              <a:t>-(:)-)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)-(:)-)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</a:rPr>
              <a:t>return_statement</a:t>
            </a:r>
            <a:r>
              <a:rPr lang="en-US" altLang="en-US" sz="1400" dirty="0">
                <a:latin typeface="Consolas" panose="020B0609020204030204" pitchFamily="49" charset="0"/>
              </a:rPr>
              <a:t>-(:)-;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;-(:)-;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block-(:)-}</a:t>
            </a:r>
            <a:r>
              <a:rPr lang="en-US" alt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}-(:)-}</a:t>
            </a:r>
          </a:p>
          <a:p>
            <a:r>
              <a:rPr lang="en-US" altLang="en-US" sz="1400" dirty="0">
                <a:latin typeface="Consolas" panose="020B0609020204030204" pitchFamily="49" charset="0"/>
              </a:rPr>
              <a:t>R E N E N E T E N E N E T E T E T E T E T E ... T E N E T E N E T E N E T E T E T E N E T E T E T E T E T</a:t>
            </a:r>
          </a:p>
          <a:p>
            <a:r>
              <a:rPr lang="en-US" altLang="en-US" sz="1400" dirty="0">
                <a:latin typeface="Consolas" panose="020B0609020204030204" pitchFamily="49" charset="0"/>
              </a:rPr>
              <a:t>3 0 4 0 1 0 0 0 3 0 3 0 0 0 0 0 0 0 0 0 0 0 ... 0 0 3 0 0 0 3 0 0 0 4 0 0 0 0 0 0 0 3 0 0 0 0 0 0 0 0 0 0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DAF85-204E-2D4D-968E-B7049CEC2BF9}"/>
              </a:ext>
            </a:extLst>
          </p:cNvPr>
          <p:cNvSpPr txBox="1"/>
          <p:nvPr/>
        </p:nvSpPr>
        <p:spPr>
          <a:xfrm>
            <a:off x="5509279" y="5467062"/>
            <a:ext cx="5993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public </a:t>
            </a:r>
            <a:r>
              <a:rPr lang="en-US" altLang="en-US" sz="1600" dirty="0" err="1"/>
              <a:t>java.lang.Boolean</a:t>
            </a:r>
            <a:r>
              <a:rPr lang="en-US" altLang="en-US" sz="1600" dirty="0"/>
              <a:t> METHOD_1(</a:t>
            </a:r>
            <a:r>
              <a:rPr lang="en-US" altLang="en-US" sz="1600" dirty="0" err="1"/>
              <a:t>java.lang.String</a:t>
            </a:r>
            <a:r>
              <a:rPr lang="en-US" altLang="en-US" sz="1600" dirty="0"/>
              <a:t> id) {</a:t>
            </a:r>
            <a:br>
              <a:rPr lang="en-US" altLang="en-US" sz="1600" dirty="0"/>
            </a:br>
            <a:r>
              <a:rPr lang="en-US" altLang="en-US" sz="1600" dirty="0"/>
              <a:t>    return VAR_1.METHOD_1(</a:t>
            </a:r>
            <a:r>
              <a:rPr lang="en-US" altLang="en-US" sz="1600" b="1" dirty="0" err="1">
                <a:solidFill>
                  <a:schemeClr val="accent6">
                    <a:lumMod val="75000"/>
                  </a:schemeClr>
                </a:solidFill>
              </a:rPr>
              <a:t>java.lang.Integer.parseInt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sz="1600" dirty="0"/>
              <a:t>id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en-US" sz="1600" dirty="0"/>
              <a:t>);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FB5180A-1ADD-AE19-B47A-D1E5182D88A1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11502452" y="4140417"/>
            <a:ext cx="341312" cy="1742144"/>
          </a:xfrm>
          <a:prstGeom prst="curvedConnector3">
            <a:avLst>
              <a:gd name="adj1" fmla="val -6697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42136F-5C52-A9FB-4F33-DDA72630D1D3}"/>
              </a:ext>
            </a:extLst>
          </p:cNvPr>
          <p:cNvCxnSpPr>
            <a:cxnSpLocks/>
          </p:cNvCxnSpPr>
          <p:nvPr/>
        </p:nvCxnSpPr>
        <p:spPr>
          <a:xfrm>
            <a:off x="911424" y="3124615"/>
            <a:ext cx="1118532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9122EA-91E4-4240-8EE5-BDBE0F125EAA}"/>
              </a:ext>
            </a:extLst>
          </p:cNvPr>
          <p:cNvSpPr/>
          <p:nvPr/>
        </p:nvSpPr>
        <p:spPr>
          <a:xfrm>
            <a:off x="1962150" y="1428750"/>
            <a:ext cx="285750" cy="285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5D6E08-9FA7-78CA-7C0A-5E8D97AA8781}"/>
              </a:ext>
            </a:extLst>
          </p:cNvPr>
          <p:cNvSpPr/>
          <p:nvPr/>
        </p:nvSpPr>
        <p:spPr>
          <a:xfrm>
            <a:off x="1552575" y="1893679"/>
            <a:ext cx="285750" cy="285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B5F491-9704-D090-45C2-9AF244D16ED2}"/>
              </a:ext>
            </a:extLst>
          </p:cNvPr>
          <p:cNvSpPr/>
          <p:nvPr/>
        </p:nvSpPr>
        <p:spPr>
          <a:xfrm>
            <a:off x="2371725" y="1893679"/>
            <a:ext cx="285750" cy="285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B9591D-F27F-AC24-DA9B-4D5912321E05}"/>
              </a:ext>
            </a:extLst>
          </p:cNvPr>
          <p:cNvSpPr/>
          <p:nvPr/>
        </p:nvSpPr>
        <p:spPr>
          <a:xfrm>
            <a:off x="1838325" y="2503548"/>
            <a:ext cx="285750" cy="285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EC4D1A-5C10-0228-5E5C-8A7964725E77}"/>
              </a:ext>
            </a:extLst>
          </p:cNvPr>
          <p:cNvSpPr/>
          <p:nvPr/>
        </p:nvSpPr>
        <p:spPr>
          <a:xfrm>
            <a:off x="1266825" y="2509147"/>
            <a:ext cx="285750" cy="285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569C81-7A02-71D8-CC36-E30E98D608D4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796478" y="1672653"/>
            <a:ext cx="207519" cy="2628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E0BCA7-8A6C-AC4A-8AB7-CCBA8D1A3410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H="1">
            <a:off x="1409700" y="2137582"/>
            <a:ext cx="184722" cy="3715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542C4C-D0A5-BC74-1A68-1941D1A85FC8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1796478" y="2137582"/>
            <a:ext cx="184722" cy="3659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D0512-811F-27C4-81C1-804D0D2CE0E0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06053" y="1672653"/>
            <a:ext cx="207519" cy="2628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42C8E-3FF6-BD40-CFBE-A1E7D76C22A7}"/>
              </a:ext>
            </a:extLst>
          </p:cNvPr>
          <p:cNvSpPr/>
          <p:nvPr/>
        </p:nvSpPr>
        <p:spPr>
          <a:xfrm>
            <a:off x="1930105" y="1366000"/>
            <a:ext cx="3535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E38B0A-1616-9F4A-BE05-580F0A09DF0C}"/>
              </a:ext>
            </a:extLst>
          </p:cNvPr>
          <p:cNvSpPr/>
          <p:nvPr/>
        </p:nvSpPr>
        <p:spPr>
          <a:xfrm>
            <a:off x="1520384" y="1832752"/>
            <a:ext cx="3535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2F5E90-C667-66B7-99A4-A03CFC85CAFB}"/>
              </a:ext>
            </a:extLst>
          </p:cNvPr>
          <p:cNvSpPr/>
          <p:nvPr/>
        </p:nvSpPr>
        <p:spPr>
          <a:xfrm>
            <a:off x="1805183" y="2438755"/>
            <a:ext cx="3535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EFBEA-B515-30A6-C331-E3B8AF3EDF72}"/>
              </a:ext>
            </a:extLst>
          </p:cNvPr>
          <p:cNvSpPr/>
          <p:nvPr/>
        </p:nvSpPr>
        <p:spPr>
          <a:xfrm>
            <a:off x="2343716" y="1837571"/>
            <a:ext cx="3535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330D5A-18C6-4439-1F1A-71005122045F}"/>
              </a:ext>
            </a:extLst>
          </p:cNvPr>
          <p:cNvSpPr/>
          <p:nvPr/>
        </p:nvSpPr>
        <p:spPr>
          <a:xfrm>
            <a:off x="1237124" y="2457474"/>
            <a:ext cx="3535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CA5F48-B839-5E1D-2B33-D2A5428F0895}"/>
              </a:ext>
            </a:extLst>
          </p:cNvPr>
          <p:cNvCxnSpPr>
            <a:cxnSpLocks/>
          </p:cNvCxnSpPr>
          <p:nvPr/>
        </p:nvCxnSpPr>
        <p:spPr>
          <a:xfrm>
            <a:off x="2886075" y="2179429"/>
            <a:ext cx="11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3A7F8E-B9BB-EF24-9015-94C0C70C3314}"/>
              </a:ext>
            </a:extLst>
          </p:cNvPr>
          <p:cNvSpPr txBox="1"/>
          <p:nvPr/>
        </p:nvSpPr>
        <p:spPr>
          <a:xfrm>
            <a:off x="4019550" y="1789712"/>
            <a:ext cx="7934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(1:1)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-&gt; (1:2) -&gt; (2:2) -&gt; (2:3) -&gt; (3:3) -&gt; (2:4) -&gt; (4:4) -&gt; (1:5) -&gt; (5:5)</a:t>
            </a:r>
          </a:p>
          <a:p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 R   -&gt;   E   -&gt;   N   -&gt;   E   -&gt;   T   -&gt;   E   -&gt;   T   -&gt;   E   -&gt;   T</a:t>
            </a:r>
          </a:p>
          <a:p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 2   -&gt;   0   -&gt;   2   -&gt;   0   -&gt;   0   -&gt;   0   -&gt;   0   -&gt;   0   -&gt;   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A9C0A-25D4-D22A-89DC-6623DFB7CF12}"/>
              </a:ext>
            </a:extLst>
          </p:cNvPr>
          <p:cNvSpPr txBox="1"/>
          <p:nvPr/>
        </p:nvSpPr>
        <p:spPr>
          <a:xfrm>
            <a:off x="2247900" y="2335745"/>
            <a:ext cx="261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nodes &amp; edges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type info (R, E, N, T)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15946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B76AD93C-6331-DCAA-64DC-325B38318E95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D0C69-DEE5-40C5-298A-60F79CA05246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6F031A5C-DE69-D9CF-6AAF-DB5B41A8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440" cy="1325563"/>
          </a:xfrm>
        </p:spPr>
        <p:txBody>
          <a:bodyPr/>
          <a:lstStyle/>
          <a:p>
            <a:r>
              <a:rPr lang="en-US" dirty="0"/>
              <a:t>Data Representations – Command Sequence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B1E94C-231E-0550-B2A0-C679D861E514}"/>
              </a:ext>
            </a:extLst>
          </p:cNvPr>
          <p:cNvSpPr txBox="1"/>
          <p:nvPr/>
        </p:nvSpPr>
        <p:spPr>
          <a:xfrm>
            <a:off x="838200" y="1447623"/>
            <a:ext cx="6111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public </a:t>
            </a:r>
            <a:r>
              <a:rPr lang="en-US" altLang="en-US" sz="1400" dirty="0" err="1"/>
              <a:t>java.lang.Boolean</a:t>
            </a:r>
            <a:r>
              <a:rPr lang="en-US" altLang="en-US" sz="1400" dirty="0"/>
              <a:t> METHOD_1(</a:t>
            </a:r>
            <a:r>
              <a:rPr lang="en-US" altLang="en-US" sz="1400" dirty="0" err="1"/>
              <a:t>java.lang.String</a:t>
            </a:r>
            <a:r>
              <a:rPr lang="en-US" altLang="en-US" sz="1400" dirty="0"/>
              <a:t> id) {</a:t>
            </a:r>
            <a:br>
              <a:rPr lang="en-US" altLang="en-US" sz="1400" dirty="0"/>
            </a:br>
            <a:r>
              <a:rPr lang="en-US" altLang="en-US" sz="1400" dirty="0"/>
              <a:t>    return VAR_1.METHOD_1(id);</a:t>
            </a:r>
            <a:br>
              <a:rPr lang="en-US" altLang="en-US" sz="1400" dirty="0"/>
            </a:br>
            <a:r>
              <a:rPr lang="en-US" altLang="en-US" sz="1400" dirty="0"/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814DB4-9484-80ED-E48D-B7BA089FA7A7}"/>
              </a:ext>
            </a:extLst>
          </p:cNvPr>
          <p:cNvSpPr txBox="1"/>
          <p:nvPr/>
        </p:nvSpPr>
        <p:spPr>
          <a:xfrm>
            <a:off x="838200" y="3238636"/>
            <a:ext cx="5743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&lt;/[INS]/&gt;&lt;/[LOC]/&gt;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1400" b="1" dirty="0" err="1">
                <a:solidFill>
                  <a:schemeClr val="accent6">
                    <a:lumMod val="75000"/>
                  </a:schemeClr>
                </a:solidFill>
              </a:rPr>
              <a:t>java.lang.Integer.parseInt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altLang="en-US" sz="1400" dirty="0"/>
              <a:t>&lt;/[INS]/&gt;&lt;/[LOC]/&gt;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D0FBDF32-2699-3BDB-E4F3-5046257136DE}"/>
              </a:ext>
            </a:extLst>
          </p:cNvPr>
          <p:cNvCxnSpPr>
            <a:cxnSpLocks/>
          </p:cNvCxnSpPr>
          <p:nvPr/>
        </p:nvCxnSpPr>
        <p:spPr>
          <a:xfrm rot="5400000">
            <a:off x="814068" y="2418278"/>
            <a:ext cx="914793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F85929-7DD6-96CF-133D-4FCF380257B0}"/>
              </a:ext>
            </a:extLst>
          </p:cNvPr>
          <p:cNvCxnSpPr>
            <a:cxnSpLocks/>
          </p:cNvCxnSpPr>
          <p:nvPr/>
        </p:nvCxnSpPr>
        <p:spPr>
          <a:xfrm>
            <a:off x="556189" y="3990476"/>
            <a:ext cx="1115643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C13FF13-94E3-6A17-132F-3F08172C69F4}"/>
              </a:ext>
            </a:extLst>
          </p:cNvPr>
          <p:cNvSpPr txBox="1"/>
          <p:nvPr/>
        </p:nvSpPr>
        <p:spPr>
          <a:xfrm>
            <a:off x="496819" y="4315299"/>
            <a:ext cx="712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private static </a:t>
            </a:r>
            <a:r>
              <a:rPr lang="en-US" altLang="en-US" sz="1400" b="1" dirty="0">
                <a:solidFill>
                  <a:srgbClr val="C00000"/>
                </a:solidFill>
              </a:rPr>
              <a:t>native</a:t>
            </a:r>
            <a:r>
              <a:rPr lang="en-US" altLang="en-US" sz="1400" dirty="0"/>
              <a:t> void METHOD_1(long set)</a:t>
            </a:r>
            <a:r>
              <a:rPr lang="en-US" altLang="en-US" sz="1400" b="1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6C65E7-6AE4-D3C3-027C-F2ACD4E028FC}"/>
              </a:ext>
            </a:extLst>
          </p:cNvPr>
          <p:cNvSpPr txBox="1"/>
          <p:nvPr/>
        </p:nvSpPr>
        <p:spPr>
          <a:xfrm>
            <a:off x="496818" y="5593861"/>
            <a:ext cx="712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&lt;/[DEL]/&gt;&lt;/[LOC]/&gt;&lt;/[LOC]/&gt;&lt;/[DEL]/&gt;&lt;/[LOC]/&gt;&lt;/[LOC]/&gt;&lt;/[INS]/&gt;&lt;/[LOC]/&gt;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{ }</a:t>
            </a: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90108C39-62D7-E10E-0903-B94A1B563E05}"/>
              </a:ext>
            </a:extLst>
          </p:cNvPr>
          <p:cNvCxnSpPr>
            <a:cxnSpLocks/>
          </p:cNvCxnSpPr>
          <p:nvPr/>
        </p:nvCxnSpPr>
        <p:spPr>
          <a:xfrm rot="5400000">
            <a:off x="487007" y="4907875"/>
            <a:ext cx="865438" cy="41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5E0966-0696-E65E-1112-2D2575A89020}"/>
              </a:ext>
            </a:extLst>
          </p:cNvPr>
          <p:cNvSpPr/>
          <p:nvPr/>
        </p:nvSpPr>
        <p:spPr>
          <a:xfrm>
            <a:off x="556189" y="5587289"/>
            <a:ext cx="2292168" cy="34512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FA8615-A850-83F0-45CE-5C9AB8F66C88}"/>
              </a:ext>
            </a:extLst>
          </p:cNvPr>
          <p:cNvSpPr/>
          <p:nvPr/>
        </p:nvSpPr>
        <p:spPr>
          <a:xfrm>
            <a:off x="2907726" y="5587289"/>
            <a:ext cx="2199490" cy="34512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5A017D6-4B18-6529-19FF-95645D3D57E0}"/>
              </a:ext>
            </a:extLst>
          </p:cNvPr>
          <p:cNvSpPr/>
          <p:nvPr/>
        </p:nvSpPr>
        <p:spPr>
          <a:xfrm>
            <a:off x="5166586" y="5584251"/>
            <a:ext cx="1782786" cy="34512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ABC8C42-B57B-3D82-42C9-35E021FACFB2}"/>
              </a:ext>
            </a:extLst>
          </p:cNvPr>
          <p:cNvSpPr/>
          <p:nvPr/>
        </p:nvSpPr>
        <p:spPr>
          <a:xfrm>
            <a:off x="4762500" y="3201287"/>
            <a:ext cx="1602910" cy="34512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65893-CD15-D526-E8B5-967EFDA01E78}"/>
              </a:ext>
            </a:extLst>
          </p:cNvPr>
          <p:cNvSpPr/>
          <p:nvPr/>
        </p:nvSpPr>
        <p:spPr>
          <a:xfrm>
            <a:off x="838200" y="3201287"/>
            <a:ext cx="3869091" cy="34512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9BD667-5D08-E35D-7780-A81713BECBFC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2772746" y="1988840"/>
            <a:ext cx="455785" cy="1212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DC75727-975D-DA47-E15E-78B267B4A48D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3417509" y="1988840"/>
            <a:ext cx="2146446" cy="1212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ECFE759-0BD0-CE52-78D2-A2946ED5749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416197" y="4620038"/>
            <a:ext cx="1641782" cy="964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C64B2B-7C87-E7F5-F381-653261CA02A0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4007471" y="4623076"/>
            <a:ext cx="309628" cy="964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286E57-0828-60FD-95D1-F4702DF4ADB1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1702273" y="4593280"/>
            <a:ext cx="220531" cy="9940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6FEC1ACE-2652-7CCF-860D-339FFCC12B62}"/>
              </a:ext>
            </a:extLst>
          </p:cNvPr>
          <p:cNvSpPr/>
          <p:nvPr/>
        </p:nvSpPr>
        <p:spPr>
          <a:xfrm>
            <a:off x="6581801" y="1887878"/>
            <a:ext cx="209085" cy="14101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490646EB-3D13-818A-A55F-C4747B34A456}"/>
              </a:ext>
            </a:extLst>
          </p:cNvPr>
          <p:cNvSpPr/>
          <p:nvPr/>
        </p:nvSpPr>
        <p:spPr>
          <a:xfrm>
            <a:off x="7270410" y="4484576"/>
            <a:ext cx="234400" cy="127223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4B07F5-557C-C763-3D50-C51D64D69654}"/>
              </a:ext>
            </a:extLst>
          </p:cNvPr>
          <p:cNvSpPr txBox="1"/>
          <p:nvPr/>
        </p:nvSpPr>
        <p:spPr>
          <a:xfrm>
            <a:off x="6781138" y="2177477"/>
            <a:ext cx="5075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public </a:t>
            </a:r>
            <a:r>
              <a:rPr lang="en-US" altLang="en-US" sz="1400" dirty="0" err="1"/>
              <a:t>java.lang.Boolean</a:t>
            </a:r>
            <a:r>
              <a:rPr lang="en-US" altLang="en-US" sz="1400" dirty="0"/>
              <a:t> METHOD_1(</a:t>
            </a:r>
            <a:r>
              <a:rPr lang="en-US" altLang="en-US" sz="1400" dirty="0" err="1"/>
              <a:t>java.lang.String</a:t>
            </a:r>
            <a:r>
              <a:rPr lang="en-US" altLang="en-US" sz="1400" dirty="0"/>
              <a:t> id) {</a:t>
            </a:r>
            <a:br>
              <a:rPr lang="en-US" altLang="en-US" sz="1400" dirty="0"/>
            </a:br>
            <a:r>
              <a:rPr lang="en-US" altLang="en-US" sz="1400" dirty="0"/>
              <a:t>    return VAR_1.METHOD_1(</a:t>
            </a:r>
            <a:r>
              <a:rPr lang="en-US" altLang="en-US" sz="1400" b="1" dirty="0" err="1">
                <a:solidFill>
                  <a:schemeClr val="accent6">
                    <a:lumMod val="75000"/>
                  </a:schemeClr>
                </a:solidFill>
              </a:rPr>
              <a:t>java.lang.Integer.parseInt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sz="1400" dirty="0"/>
              <a:t>id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en-US" sz="1400" dirty="0"/>
              <a:t>);</a:t>
            </a:r>
            <a:br>
              <a:rPr lang="en-US" altLang="en-US" sz="1400" dirty="0"/>
            </a:br>
            <a:r>
              <a:rPr lang="en-US" altLang="en-US" sz="1400" dirty="0"/>
              <a:t>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24DD006-CA53-15AF-0EB1-3C38804DA0F7}"/>
              </a:ext>
            </a:extLst>
          </p:cNvPr>
          <p:cNvSpPr txBox="1"/>
          <p:nvPr/>
        </p:nvSpPr>
        <p:spPr>
          <a:xfrm>
            <a:off x="7674348" y="4853989"/>
            <a:ext cx="40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private static void METHOD_1(long set) </a:t>
            </a: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9B8F380-1799-60A5-1CD7-87AE7A52383A}"/>
              </a:ext>
            </a:extLst>
          </p:cNvPr>
          <p:cNvSpPr/>
          <p:nvPr/>
        </p:nvSpPr>
        <p:spPr>
          <a:xfrm>
            <a:off x="1823709" y="3502667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A78BB23-8E35-BA4C-F59E-03B1E252512B}"/>
              </a:ext>
            </a:extLst>
          </p:cNvPr>
          <p:cNvSpPr/>
          <p:nvPr/>
        </p:nvSpPr>
        <p:spPr>
          <a:xfrm>
            <a:off x="5571351" y="3519201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4274444-7F3A-0A6A-DBAC-B451A56CA9F4}"/>
              </a:ext>
            </a:extLst>
          </p:cNvPr>
          <p:cNvSpPr/>
          <p:nvPr/>
        </p:nvSpPr>
        <p:spPr>
          <a:xfrm>
            <a:off x="4628969" y="5964847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EDC7A-B779-D40D-3B63-A954A460E5B0}"/>
              </a:ext>
            </a:extLst>
          </p:cNvPr>
          <p:cNvSpPr/>
          <p:nvPr/>
        </p:nvSpPr>
        <p:spPr>
          <a:xfrm>
            <a:off x="3810783" y="5968268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C463CE-C4F2-B732-E840-F30897C15B83}"/>
              </a:ext>
            </a:extLst>
          </p:cNvPr>
          <p:cNvSpPr/>
          <p:nvPr/>
        </p:nvSpPr>
        <p:spPr>
          <a:xfrm>
            <a:off x="1523633" y="5933619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A601E7D-6946-06B9-D3AB-B77C7B8DB65D}"/>
              </a:ext>
            </a:extLst>
          </p:cNvPr>
          <p:cNvSpPr/>
          <p:nvPr/>
        </p:nvSpPr>
        <p:spPr>
          <a:xfrm>
            <a:off x="2303684" y="5943255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2C199EA-2CC7-2BD9-FC7A-46E81FA41E73}"/>
              </a:ext>
            </a:extLst>
          </p:cNvPr>
          <p:cNvSpPr/>
          <p:nvPr/>
        </p:nvSpPr>
        <p:spPr>
          <a:xfrm>
            <a:off x="6050634" y="5964846"/>
            <a:ext cx="3933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5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1CD7FB6-D8C7-7C81-E6D9-F49BEA63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7"/>
            <a:ext cx="10515600" cy="882858"/>
          </a:xfrm>
        </p:spPr>
        <p:txBody>
          <a:bodyPr>
            <a:normAutofit/>
          </a:bodyPr>
          <a:lstStyle/>
          <a:p>
            <a:r>
              <a:rPr lang="en-US" dirty="0"/>
              <a:t>Experiments and Results - Java</a:t>
            </a:r>
          </a:p>
        </p:txBody>
      </p:sp>
      <p:sp>
        <p:nvSpPr>
          <p:cNvPr id="14" name="Szövegdoboz 6">
            <a:extLst>
              <a:ext uri="{FF2B5EF4-FFF2-40B4-BE49-F238E27FC236}">
                <a16:creationId xmlns:a16="http://schemas.microsoft.com/office/drawing/2014/main" id="{602E5F1D-B5C0-069C-D3DC-E07746A8403D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zövegdoboz 8">
            <a:extLst>
              <a:ext uri="{FF2B5EF4-FFF2-40B4-BE49-F238E27FC236}">
                <a16:creationId xmlns:a16="http://schemas.microsoft.com/office/drawing/2014/main" id="{841F931D-17E2-ADF2-1F57-F0EB420F93B5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9D3BC72-5501-F23B-53BD-0C94B739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06085"/>
              </p:ext>
            </p:extLst>
          </p:nvPr>
        </p:nvGraphicFramePr>
        <p:xfrm>
          <a:off x="983432" y="1628801"/>
          <a:ext cx="8459921" cy="414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129027233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4106811053"/>
                    </a:ext>
                  </a:extLst>
                </a:gridCol>
                <a:gridCol w="811032">
                  <a:extLst>
                    <a:ext uri="{9D8B030D-6E8A-4147-A177-3AD203B41FA5}">
                      <a16:colId xmlns:a16="http://schemas.microsoft.com/office/drawing/2014/main" val="202814404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813954011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2154336"/>
                    </a:ext>
                  </a:extLst>
                </a:gridCol>
                <a:gridCol w="1121092">
                  <a:extLst>
                    <a:ext uri="{9D8B030D-6E8A-4147-A177-3AD203B41FA5}">
                      <a16:colId xmlns:a16="http://schemas.microsoft.com/office/drawing/2014/main" val="3787492459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044217710"/>
                    </a:ext>
                  </a:extLst>
                </a:gridCol>
              </a:tblGrid>
              <a:tr h="2420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Repr</a:t>
                      </a:r>
                      <a:r>
                        <a:rPr lang="en-US" sz="100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Pretrained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Dataset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 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Epochs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715770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67926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9714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561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432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57546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52245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7224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5176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2330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23266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91024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185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96377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27295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 err="1"/>
                        <a:t>RoBERTa</a:t>
                      </a:r>
                      <a:r>
                        <a:rPr lang="en-US" sz="1000" dirty="0"/>
                        <a:t>-base, </a:t>
                      </a:r>
                      <a:r>
                        <a:rPr lang="en-US" sz="1000" dirty="0" err="1"/>
                        <a:t>CodeBERT</a:t>
                      </a:r>
                      <a:r>
                        <a:rPr lang="en-US" sz="1000" dirty="0"/>
                        <a:t>-base, gpt-neo-125M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+ </a:t>
                      </a:r>
                      <a:r>
                        <a:rPr lang="en-US" sz="1000" dirty="0" err="1"/>
                        <a:t>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2316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RoBERTa</a:t>
                      </a:r>
                      <a:r>
                        <a:rPr lang="en-US" sz="1000" dirty="0"/>
                        <a:t>-base, </a:t>
                      </a:r>
                      <a:r>
                        <a:rPr lang="en-US" sz="1000" dirty="0" err="1"/>
                        <a:t>CodeBERT</a:t>
                      </a:r>
                      <a:r>
                        <a:rPr lang="en-US" sz="1000" dirty="0"/>
                        <a:t>-base, gpt-neo-125M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+ </a:t>
                      </a:r>
                      <a:r>
                        <a:rPr lang="en-US" sz="1000" dirty="0" err="1"/>
                        <a:t>ast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medium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0.2783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6792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1D9505-D493-288B-8607-4E3938812263}"/>
              </a:ext>
            </a:extLst>
          </p:cNvPr>
          <p:cNvSpPr/>
          <p:nvPr/>
        </p:nvSpPr>
        <p:spPr bwMode="auto">
          <a:xfrm>
            <a:off x="838200" y="3789040"/>
            <a:ext cx="8714184" cy="1512168"/>
          </a:xfrm>
          <a:custGeom>
            <a:avLst/>
            <a:gdLst>
              <a:gd name="connsiteX0" fmla="*/ 0 w 8714184"/>
              <a:gd name="connsiteY0" fmla="*/ 42719 h 1512168"/>
              <a:gd name="connsiteX1" fmla="*/ 42719 w 8714184"/>
              <a:gd name="connsiteY1" fmla="*/ 0 h 1512168"/>
              <a:gd name="connsiteX2" fmla="*/ 620181 w 8714184"/>
              <a:gd name="connsiteY2" fmla="*/ 0 h 1512168"/>
              <a:gd name="connsiteX3" fmla="*/ 1370218 w 8714184"/>
              <a:gd name="connsiteY3" fmla="*/ 0 h 1512168"/>
              <a:gd name="connsiteX4" fmla="*/ 1775106 w 8714184"/>
              <a:gd name="connsiteY4" fmla="*/ 0 h 1512168"/>
              <a:gd name="connsiteX5" fmla="*/ 2438855 w 8714184"/>
              <a:gd name="connsiteY5" fmla="*/ 0 h 1512168"/>
              <a:gd name="connsiteX6" fmla="*/ 2843743 w 8714184"/>
              <a:gd name="connsiteY6" fmla="*/ 0 h 1512168"/>
              <a:gd name="connsiteX7" fmla="*/ 3593780 w 8714184"/>
              <a:gd name="connsiteY7" fmla="*/ 0 h 1512168"/>
              <a:gd name="connsiteX8" fmla="*/ 4171242 w 8714184"/>
              <a:gd name="connsiteY8" fmla="*/ 0 h 1512168"/>
              <a:gd name="connsiteX9" fmla="*/ 4576129 w 8714184"/>
              <a:gd name="connsiteY9" fmla="*/ 0 h 1512168"/>
              <a:gd name="connsiteX10" fmla="*/ 4981017 w 8714184"/>
              <a:gd name="connsiteY10" fmla="*/ 0 h 1512168"/>
              <a:gd name="connsiteX11" fmla="*/ 5817341 w 8714184"/>
              <a:gd name="connsiteY11" fmla="*/ 0 h 1512168"/>
              <a:gd name="connsiteX12" fmla="*/ 6567378 w 8714184"/>
              <a:gd name="connsiteY12" fmla="*/ 0 h 1512168"/>
              <a:gd name="connsiteX13" fmla="*/ 7058553 w 8714184"/>
              <a:gd name="connsiteY13" fmla="*/ 0 h 1512168"/>
              <a:gd name="connsiteX14" fmla="*/ 7808590 w 8714184"/>
              <a:gd name="connsiteY14" fmla="*/ 0 h 1512168"/>
              <a:gd name="connsiteX15" fmla="*/ 8671465 w 8714184"/>
              <a:gd name="connsiteY15" fmla="*/ 0 h 1512168"/>
              <a:gd name="connsiteX16" fmla="*/ 8714184 w 8714184"/>
              <a:gd name="connsiteY16" fmla="*/ 42719 h 1512168"/>
              <a:gd name="connsiteX17" fmla="*/ 8714184 w 8714184"/>
              <a:gd name="connsiteY17" fmla="*/ 489761 h 1512168"/>
              <a:gd name="connsiteX18" fmla="*/ 8714184 w 8714184"/>
              <a:gd name="connsiteY18" fmla="*/ 979605 h 1512168"/>
              <a:gd name="connsiteX19" fmla="*/ 8714184 w 8714184"/>
              <a:gd name="connsiteY19" fmla="*/ 1469449 h 1512168"/>
              <a:gd name="connsiteX20" fmla="*/ 8671465 w 8714184"/>
              <a:gd name="connsiteY20" fmla="*/ 1512168 h 1512168"/>
              <a:gd name="connsiteX21" fmla="*/ 7921428 w 8714184"/>
              <a:gd name="connsiteY21" fmla="*/ 1512168 h 1512168"/>
              <a:gd name="connsiteX22" fmla="*/ 7085103 w 8714184"/>
              <a:gd name="connsiteY22" fmla="*/ 1512168 h 1512168"/>
              <a:gd name="connsiteX23" fmla="*/ 6593928 w 8714184"/>
              <a:gd name="connsiteY23" fmla="*/ 1512168 h 1512168"/>
              <a:gd name="connsiteX24" fmla="*/ 6016466 w 8714184"/>
              <a:gd name="connsiteY24" fmla="*/ 1512168 h 1512168"/>
              <a:gd name="connsiteX25" fmla="*/ 5439004 w 8714184"/>
              <a:gd name="connsiteY25" fmla="*/ 1512168 h 1512168"/>
              <a:gd name="connsiteX26" fmla="*/ 4602679 w 8714184"/>
              <a:gd name="connsiteY26" fmla="*/ 1512168 h 1512168"/>
              <a:gd name="connsiteX27" fmla="*/ 4111505 w 8714184"/>
              <a:gd name="connsiteY27" fmla="*/ 1512168 h 1512168"/>
              <a:gd name="connsiteX28" fmla="*/ 3275180 w 8714184"/>
              <a:gd name="connsiteY28" fmla="*/ 1512168 h 1512168"/>
              <a:gd name="connsiteX29" fmla="*/ 2438855 w 8714184"/>
              <a:gd name="connsiteY29" fmla="*/ 1512168 h 1512168"/>
              <a:gd name="connsiteX30" fmla="*/ 1602531 w 8714184"/>
              <a:gd name="connsiteY30" fmla="*/ 1512168 h 1512168"/>
              <a:gd name="connsiteX31" fmla="*/ 1111356 w 8714184"/>
              <a:gd name="connsiteY31" fmla="*/ 1512168 h 1512168"/>
              <a:gd name="connsiteX32" fmla="*/ 42719 w 8714184"/>
              <a:gd name="connsiteY32" fmla="*/ 1512168 h 1512168"/>
              <a:gd name="connsiteX33" fmla="*/ 0 w 8714184"/>
              <a:gd name="connsiteY33" fmla="*/ 1469449 h 1512168"/>
              <a:gd name="connsiteX34" fmla="*/ 0 w 8714184"/>
              <a:gd name="connsiteY34" fmla="*/ 1036674 h 1512168"/>
              <a:gd name="connsiteX35" fmla="*/ 0 w 8714184"/>
              <a:gd name="connsiteY35" fmla="*/ 603899 h 1512168"/>
              <a:gd name="connsiteX36" fmla="*/ 0 w 8714184"/>
              <a:gd name="connsiteY36" fmla="*/ 42719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14184" h="1512168" extrusionOk="0">
                <a:moveTo>
                  <a:pt x="0" y="42719"/>
                </a:moveTo>
                <a:cubicBezTo>
                  <a:pt x="-1415" y="20433"/>
                  <a:pt x="16407" y="-253"/>
                  <a:pt x="42719" y="0"/>
                </a:cubicBezTo>
                <a:cubicBezTo>
                  <a:pt x="308596" y="12222"/>
                  <a:pt x="348862" y="-8182"/>
                  <a:pt x="620181" y="0"/>
                </a:cubicBezTo>
                <a:cubicBezTo>
                  <a:pt x="891500" y="8182"/>
                  <a:pt x="1024925" y="34771"/>
                  <a:pt x="1370218" y="0"/>
                </a:cubicBezTo>
                <a:cubicBezTo>
                  <a:pt x="1715511" y="-34771"/>
                  <a:pt x="1672569" y="16085"/>
                  <a:pt x="1775106" y="0"/>
                </a:cubicBezTo>
                <a:cubicBezTo>
                  <a:pt x="1877643" y="-16085"/>
                  <a:pt x="2118700" y="29727"/>
                  <a:pt x="2438855" y="0"/>
                </a:cubicBezTo>
                <a:cubicBezTo>
                  <a:pt x="2759010" y="-29727"/>
                  <a:pt x="2668814" y="-18930"/>
                  <a:pt x="2843743" y="0"/>
                </a:cubicBezTo>
                <a:cubicBezTo>
                  <a:pt x="3018672" y="18930"/>
                  <a:pt x="3357118" y="-6242"/>
                  <a:pt x="3593780" y="0"/>
                </a:cubicBezTo>
                <a:cubicBezTo>
                  <a:pt x="3830442" y="6242"/>
                  <a:pt x="3949696" y="8870"/>
                  <a:pt x="4171242" y="0"/>
                </a:cubicBezTo>
                <a:cubicBezTo>
                  <a:pt x="4392788" y="-8870"/>
                  <a:pt x="4493833" y="-16305"/>
                  <a:pt x="4576129" y="0"/>
                </a:cubicBezTo>
                <a:cubicBezTo>
                  <a:pt x="4658425" y="16305"/>
                  <a:pt x="4854372" y="-12619"/>
                  <a:pt x="4981017" y="0"/>
                </a:cubicBezTo>
                <a:cubicBezTo>
                  <a:pt x="5107662" y="12619"/>
                  <a:pt x="5456544" y="-15299"/>
                  <a:pt x="5817341" y="0"/>
                </a:cubicBezTo>
                <a:cubicBezTo>
                  <a:pt x="6178138" y="15299"/>
                  <a:pt x="6196451" y="19108"/>
                  <a:pt x="6567378" y="0"/>
                </a:cubicBezTo>
                <a:cubicBezTo>
                  <a:pt x="6938305" y="-19108"/>
                  <a:pt x="6819575" y="16910"/>
                  <a:pt x="7058553" y="0"/>
                </a:cubicBezTo>
                <a:cubicBezTo>
                  <a:pt x="7297532" y="-16910"/>
                  <a:pt x="7525676" y="-29182"/>
                  <a:pt x="7808590" y="0"/>
                </a:cubicBezTo>
                <a:cubicBezTo>
                  <a:pt x="8091504" y="29182"/>
                  <a:pt x="8292677" y="28899"/>
                  <a:pt x="8671465" y="0"/>
                </a:cubicBezTo>
                <a:cubicBezTo>
                  <a:pt x="8699539" y="-2112"/>
                  <a:pt x="8715271" y="21596"/>
                  <a:pt x="8714184" y="42719"/>
                </a:cubicBezTo>
                <a:cubicBezTo>
                  <a:pt x="8694990" y="162489"/>
                  <a:pt x="8695053" y="340384"/>
                  <a:pt x="8714184" y="489761"/>
                </a:cubicBezTo>
                <a:cubicBezTo>
                  <a:pt x="8733315" y="639138"/>
                  <a:pt x="8696651" y="874590"/>
                  <a:pt x="8714184" y="979605"/>
                </a:cubicBezTo>
                <a:cubicBezTo>
                  <a:pt x="8731717" y="1084620"/>
                  <a:pt x="8715066" y="1347695"/>
                  <a:pt x="8714184" y="1469449"/>
                </a:cubicBezTo>
                <a:cubicBezTo>
                  <a:pt x="8715458" y="1492571"/>
                  <a:pt x="8694319" y="1514662"/>
                  <a:pt x="8671465" y="1512168"/>
                </a:cubicBezTo>
                <a:cubicBezTo>
                  <a:pt x="8398979" y="1511099"/>
                  <a:pt x="8174646" y="1544538"/>
                  <a:pt x="7921428" y="1512168"/>
                </a:cubicBezTo>
                <a:cubicBezTo>
                  <a:pt x="7668210" y="1479798"/>
                  <a:pt x="7337790" y="1547853"/>
                  <a:pt x="7085103" y="1512168"/>
                </a:cubicBezTo>
                <a:cubicBezTo>
                  <a:pt x="6832417" y="1476483"/>
                  <a:pt x="6776958" y="1503721"/>
                  <a:pt x="6593928" y="1512168"/>
                </a:cubicBezTo>
                <a:cubicBezTo>
                  <a:pt x="6410899" y="1520615"/>
                  <a:pt x="6169803" y="1492661"/>
                  <a:pt x="6016466" y="1512168"/>
                </a:cubicBezTo>
                <a:cubicBezTo>
                  <a:pt x="5863129" y="1531675"/>
                  <a:pt x="5646008" y="1488149"/>
                  <a:pt x="5439004" y="1512168"/>
                </a:cubicBezTo>
                <a:cubicBezTo>
                  <a:pt x="5232000" y="1536187"/>
                  <a:pt x="4999667" y="1543491"/>
                  <a:pt x="4602679" y="1512168"/>
                </a:cubicBezTo>
                <a:cubicBezTo>
                  <a:pt x="4205691" y="1480845"/>
                  <a:pt x="4239147" y="1507931"/>
                  <a:pt x="4111505" y="1512168"/>
                </a:cubicBezTo>
                <a:cubicBezTo>
                  <a:pt x="3983863" y="1516405"/>
                  <a:pt x="3594570" y="1524830"/>
                  <a:pt x="3275180" y="1512168"/>
                </a:cubicBezTo>
                <a:cubicBezTo>
                  <a:pt x="2955790" y="1499506"/>
                  <a:pt x="2634315" y="1535976"/>
                  <a:pt x="2438855" y="1512168"/>
                </a:cubicBezTo>
                <a:cubicBezTo>
                  <a:pt x="2243395" y="1488360"/>
                  <a:pt x="1825639" y="1508472"/>
                  <a:pt x="1602531" y="1512168"/>
                </a:cubicBezTo>
                <a:cubicBezTo>
                  <a:pt x="1379423" y="1515864"/>
                  <a:pt x="1335821" y="1500320"/>
                  <a:pt x="1111356" y="1512168"/>
                </a:cubicBezTo>
                <a:cubicBezTo>
                  <a:pt x="886891" y="1524016"/>
                  <a:pt x="491161" y="1497098"/>
                  <a:pt x="42719" y="1512168"/>
                </a:cubicBezTo>
                <a:cubicBezTo>
                  <a:pt x="16627" y="1510281"/>
                  <a:pt x="631" y="1493568"/>
                  <a:pt x="0" y="1469449"/>
                </a:cubicBezTo>
                <a:cubicBezTo>
                  <a:pt x="20561" y="1316556"/>
                  <a:pt x="21457" y="1238609"/>
                  <a:pt x="0" y="1036674"/>
                </a:cubicBezTo>
                <a:cubicBezTo>
                  <a:pt x="-21457" y="834740"/>
                  <a:pt x="13408" y="739267"/>
                  <a:pt x="0" y="603899"/>
                </a:cubicBezTo>
                <a:cubicBezTo>
                  <a:pt x="-13408" y="468532"/>
                  <a:pt x="-19844" y="287384"/>
                  <a:pt x="0" y="42719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59720322">
                  <a:prstGeom prst="roundRect">
                    <a:avLst>
                      <a:gd name="adj" fmla="val 282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1CD7FB6-D8C7-7C81-E6D9-F49BEA63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7"/>
            <a:ext cx="10515600" cy="882858"/>
          </a:xfrm>
        </p:spPr>
        <p:txBody>
          <a:bodyPr>
            <a:normAutofit/>
          </a:bodyPr>
          <a:lstStyle/>
          <a:p>
            <a:r>
              <a:rPr lang="en-US" dirty="0"/>
              <a:t>Experiments and Results - </a:t>
            </a:r>
            <a:r>
              <a:rPr lang="en-US" dirty="0" err="1"/>
              <a:t>FixJS</a:t>
            </a:r>
            <a:endParaRPr lang="en-US" dirty="0"/>
          </a:p>
        </p:txBody>
      </p:sp>
      <p:sp>
        <p:nvSpPr>
          <p:cNvPr id="14" name="Szövegdoboz 6">
            <a:extLst>
              <a:ext uri="{FF2B5EF4-FFF2-40B4-BE49-F238E27FC236}">
                <a16:creationId xmlns:a16="http://schemas.microsoft.com/office/drawing/2014/main" id="{602E5F1D-B5C0-069C-D3DC-E07746A8403D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zövegdoboz 8">
            <a:extLst>
              <a:ext uri="{FF2B5EF4-FFF2-40B4-BE49-F238E27FC236}">
                <a16:creationId xmlns:a16="http://schemas.microsoft.com/office/drawing/2014/main" id="{841F931D-17E2-ADF2-1F57-F0EB420F93B5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9D3BC72-5501-F23B-53BD-0C94B739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40056"/>
              </p:ext>
            </p:extLst>
          </p:nvPr>
        </p:nvGraphicFramePr>
        <p:xfrm>
          <a:off x="983432" y="1628801"/>
          <a:ext cx="8510721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129027233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4106811053"/>
                    </a:ext>
                  </a:extLst>
                </a:gridCol>
                <a:gridCol w="811032">
                  <a:extLst>
                    <a:ext uri="{9D8B030D-6E8A-4147-A177-3AD203B41FA5}">
                      <a16:colId xmlns:a16="http://schemas.microsoft.com/office/drawing/2014/main" val="202814404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813954011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2154336"/>
                    </a:ext>
                  </a:extLst>
                </a:gridCol>
                <a:gridCol w="1121092">
                  <a:extLst>
                    <a:ext uri="{9D8B030D-6E8A-4147-A177-3AD203B41FA5}">
                      <a16:colId xmlns:a16="http://schemas.microsoft.com/office/drawing/2014/main" val="3787492459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044217710"/>
                    </a:ext>
                  </a:extLst>
                </a:gridCol>
              </a:tblGrid>
              <a:tr h="2420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Repr</a:t>
                      </a:r>
                      <a:r>
                        <a:rPr lang="en-US" sz="100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Pretrained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Dataset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 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Epochs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715770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561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432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0.9245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57546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0.9369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52245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FixJS small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7224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5176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23300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T5-base,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23266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91024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185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96377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/>
                        <a:t>CodeT5-base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cmdseq</a:t>
                      </a:r>
                      <a:r>
                        <a:rPr lang="en-US" sz="1000" dirty="0"/>
                        <a:t>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27295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r>
                        <a:rPr lang="en-US" sz="1000" dirty="0" err="1"/>
                        <a:t>RoBERTa</a:t>
                      </a:r>
                      <a:r>
                        <a:rPr lang="en-US" sz="1000" dirty="0"/>
                        <a:t>-base, </a:t>
                      </a:r>
                      <a:r>
                        <a:rPr lang="en-US" sz="1000" dirty="0" err="1"/>
                        <a:t>CodeBERT</a:t>
                      </a:r>
                      <a:r>
                        <a:rPr lang="en-US" sz="1000" dirty="0"/>
                        <a:t>-base, gpt-neo-125M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+ </a:t>
                      </a:r>
                      <a:r>
                        <a:rPr lang="en-US" sz="1000" dirty="0" err="1"/>
                        <a:t>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23161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RoBERTa</a:t>
                      </a:r>
                      <a:r>
                        <a:rPr lang="en-US" sz="1000" dirty="0"/>
                        <a:t>-base, </a:t>
                      </a:r>
                      <a:r>
                        <a:rPr lang="en-US" sz="1000" dirty="0" err="1"/>
                        <a:t>CodeBERT</a:t>
                      </a:r>
                      <a:r>
                        <a:rPr lang="en-US" sz="1000" dirty="0"/>
                        <a:t>-base, gpt-neo-125M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+ </a:t>
                      </a:r>
                      <a:r>
                        <a:rPr lang="en-US" sz="1000" dirty="0" err="1"/>
                        <a:t>ast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FixJS</a:t>
                      </a:r>
                      <a:r>
                        <a:rPr lang="en-US" sz="1000" dirty="0"/>
                        <a:t> medium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0.1504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6792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4172C4-333F-8B37-FA7A-305478837535}"/>
              </a:ext>
            </a:extLst>
          </p:cNvPr>
          <p:cNvSpPr/>
          <p:nvPr/>
        </p:nvSpPr>
        <p:spPr bwMode="auto">
          <a:xfrm>
            <a:off x="887295" y="2313943"/>
            <a:ext cx="8714184" cy="755017"/>
          </a:xfrm>
          <a:custGeom>
            <a:avLst/>
            <a:gdLst>
              <a:gd name="connsiteX0" fmla="*/ 0 w 8714184"/>
              <a:gd name="connsiteY0" fmla="*/ 21329 h 755017"/>
              <a:gd name="connsiteX1" fmla="*/ 21329 w 8714184"/>
              <a:gd name="connsiteY1" fmla="*/ 0 h 755017"/>
              <a:gd name="connsiteX2" fmla="*/ 601654 w 8714184"/>
              <a:gd name="connsiteY2" fmla="*/ 0 h 755017"/>
              <a:gd name="connsiteX3" fmla="*/ 1355410 w 8714184"/>
              <a:gd name="connsiteY3" fmla="*/ 0 h 755017"/>
              <a:gd name="connsiteX4" fmla="*/ 1762305 w 8714184"/>
              <a:gd name="connsiteY4" fmla="*/ 0 h 755017"/>
              <a:gd name="connsiteX5" fmla="*/ 2429345 w 8714184"/>
              <a:gd name="connsiteY5" fmla="*/ 0 h 755017"/>
              <a:gd name="connsiteX6" fmla="*/ 2836240 w 8714184"/>
              <a:gd name="connsiteY6" fmla="*/ 0 h 755017"/>
              <a:gd name="connsiteX7" fmla="*/ 3589995 w 8714184"/>
              <a:gd name="connsiteY7" fmla="*/ 0 h 755017"/>
              <a:gd name="connsiteX8" fmla="*/ 4170321 w 8714184"/>
              <a:gd name="connsiteY8" fmla="*/ 0 h 755017"/>
              <a:gd name="connsiteX9" fmla="*/ 4577215 w 8714184"/>
              <a:gd name="connsiteY9" fmla="*/ 0 h 755017"/>
              <a:gd name="connsiteX10" fmla="*/ 4984110 w 8714184"/>
              <a:gd name="connsiteY10" fmla="*/ 0 h 755017"/>
              <a:gd name="connsiteX11" fmla="*/ 5824581 w 8714184"/>
              <a:gd name="connsiteY11" fmla="*/ 0 h 755017"/>
              <a:gd name="connsiteX12" fmla="*/ 6578337 w 8714184"/>
              <a:gd name="connsiteY12" fmla="*/ 0 h 755017"/>
              <a:gd name="connsiteX13" fmla="*/ 7071947 w 8714184"/>
              <a:gd name="connsiteY13" fmla="*/ 0 h 755017"/>
              <a:gd name="connsiteX14" fmla="*/ 7825702 w 8714184"/>
              <a:gd name="connsiteY14" fmla="*/ 0 h 755017"/>
              <a:gd name="connsiteX15" fmla="*/ 8692855 w 8714184"/>
              <a:gd name="connsiteY15" fmla="*/ 0 h 755017"/>
              <a:gd name="connsiteX16" fmla="*/ 8714184 w 8714184"/>
              <a:gd name="connsiteY16" fmla="*/ 21329 h 755017"/>
              <a:gd name="connsiteX17" fmla="*/ 8714184 w 8714184"/>
              <a:gd name="connsiteY17" fmla="*/ 363261 h 755017"/>
              <a:gd name="connsiteX18" fmla="*/ 8714184 w 8714184"/>
              <a:gd name="connsiteY18" fmla="*/ 733688 h 755017"/>
              <a:gd name="connsiteX19" fmla="*/ 8692855 w 8714184"/>
              <a:gd name="connsiteY19" fmla="*/ 755017 h 755017"/>
              <a:gd name="connsiteX20" fmla="*/ 7852384 w 8714184"/>
              <a:gd name="connsiteY20" fmla="*/ 755017 h 755017"/>
              <a:gd name="connsiteX21" fmla="*/ 7272059 w 8714184"/>
              <a:gd name="connsiteY21" fmla="*/ 755017 h 755017"/>
              <a:gd name="connsiteX22" fmla="*/ 6431588 w 8714184"/>
              <a:gd name="connsiteY22" fmla="*/ 755017 h 755017"/>
              <a:gd name="connsiteX23" fmla="*/ 5937978 w 8714184"/>
              <a:gd name="connsiteY23" fmla="*/ 755017 h 755017"/>
              <a:gd name="connsiteX24" fmla="*/ 5357653 w 8714184"/>
              <a:gd name="connsiteY24" fmla="*/ 755017 h 755017"/>
              <a:gd name="connsiteX25" fmla="*/ 4777327 w 8714184"/>
              <a:gd name="connsiteY25" fmla="*/ 755017 h 755017"/>
              <a:gd name="connsiteX26" fmla="*/ 3936857 w 8714184"/>
              <a:gd name="connsiteY26" fmla="*/ 755017 h 755017"/>
              <a:gd name="connsiteX27" fmla="*/ 3443247 w 8714184"/>
              <a:gd name="connsiteY27" fmla="*/ 755017 h 755017"/>
              <a:gd name="connsiteX28" fmla="*/ 2602776 w 8714184"/>
              <a:gd name="connsiteY28" fmla="*/ 755017 h 755017"/>
              <a:gd name="connsiteX29" fmla="*/ 1762305 w 8714184"/>
              <a:gd name="connsiteY29" fmla="*/ 755017 h 755017"/>
              <a:gd name="connsiteX30" fmla="*/ 921834 w 8714184"/>
              <a:gd name="connsiteY30" fmla="*/ 755017 h 755017"/>
              <a:gd name="connsiteX31" fmla="*/ 21329 w 8714184"/>
              <a:gd name="connsiteY31" fmla="*/ 755017 h 755017"/>
              <a:gd name="connsiteX32" fmla="*/ 0 w 8714184"/>
              <a:gd name="connsiteY32" fmla="*/ 733688 h 755017"/>
              <a:gd name="connsiteX33" fmla="*/ 0 w 8714184"/>
              <a:gd name="connsiteY33" fmla="*/ 391756 h 755017"/>
              <a:gd name="connsiteX34" fmla="*/ 0 w 8714184"/>
              <a:gd name="connsiteY34" fmla="*/ 21329 h 75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714184" h="755017" extrusionOk="0">
                <a:moveTo>
                  <a:pt x="0" y="21329"/>
                </a:moveTo>
                <a:cubicBezTo>
                  <a:pt x="-1007" y="10479"/>
                  <a:pt x="8687" y="-80"/>
                  <a:pt x="21329" y="0"/>
                </a:cubicBezTo>
                <a:cubicBezTo>
                  <a:pt x="308092" y="-6250"/>
                  <a:pt x="389305" y="10862"/>
                  <a:pt x="601654" y="0"/>
                </a:cubicBezTo>
                <a:cubicBezTo>
                  <a:pt x="814003" y="-10862"/>
                  <a:pt x="1159255" y="29165"/>
                  <a:pt x="1355410" y="0"/>
                </a:cubicBezTo>
                <a:cubicBezTo>
                  <a:pt x="1551565" y="-29165"/>
                  <a:pt x="1635114" y="16531"/>
                  <a:pt x="1762305" y="0"/>
                </a:cubicBezTo>
                <a:cubicBezTo>
                  <a:pt x="1889497" y="-16531"/>
                  <a:pt x="2105752" y="-1522"/>
                  <a:pt x="2429345" y="0"/>
                </a:cubicBezTo>
                <a:cubicBezTo>
                  <a:pt x="2752938" y="1522"/>
                  <a:pt x="2647042" y="6749"/>
                  <a:pt x="2836240" y="0"/>
                </a:cubicBezTo>
                <a:cubicBezTo>
                  <a:pt x="3025438" y="-6749"/>
                  <a:pt x="3266008" y="-22594"/>
                  <a:pt x="3589995" y="0"/>
                </a:cubicBezTo>
                <a:cubicBezTo>
                  <a:pt x="3913982" y="22594"/>
                  <a:pt x="3915137" y="-4851"/>
                  <a:pt x="4170321" y="0"/>
                </a:cubicBezTo>
                <a:cubicBezTo>
                  <a:pt x="4425505" y="4851"/>
                  <a:pt x="4464620" y="-1403"/>
                  <a:pt x="4577215" y="0"/>
                </a:cubicBezTo>
                <a:cubicBezTo>
                  <a:pt x="4689810" y="1403"/>
                  <a:pt x="4855853" y="15408"/>
                  <a:pt x="4984110" y="0"/>
                </a:cubicBezTo>
                <a:cubicBezTo>
                  <a:pt x="5112368" y="-15408"/>
                  <a:pt x="5458726" y="25682"/>
                  <a:pt x="5824581" y="0"/>
                </a:cubicBezTo>
                <a:cubicBezTo>
                  <a:pt x="6190436" y="-25682"/>
                  <a:pt x="6408646" y="-4097"/>
                  <a:pt x="6578337" y="0"/>
                </a:cubicBezTo>
                <a:cubicBezTo>
                  <a:pt x="6748028" y="4097"/>
                  <a:pt x="6854979" y="-16020"/>
                  <a:pt x="7071947" y="0"/>
                </a:cubicBezTo>
                <a:cubicBezTo>
                  <a:pt x="7288915" y="16020"/>
                  <a:pt x="7660300" y="-12846"/>
                  <a:pt x="7825702" y="0"/>
                </a:cubicBezTo>
                <a:cubicBezTo>
                  <a:pt x="7991105" y="12846"/>
                  <a:pt x="8401899" y="24221"/>
                  <a:pt x="8692855" y="0"/>
                </a:cubicBezTo>
                <a:cubicBezTo>
                  <a:pt x="8706226" y="-750"/>
                  <a:pt x="8715218" y="11900"/>
                  <a:pt x="8714184" y="21329"/>
                </a:cubicBezTo>
                <a:cubicBezTo>
                  <a:pt x="8703452" y="181639"/>
                  <a:pt x="8729625" y="228207"/>
                  <a:pt x="8714184" y="363261"/>
                </a:cubicBezTo>
                <a:cubicBezTo>
                  <a:pt x="8698743" y="498315"/>
                  <a:pt x="8703172" y="577898"/>
                  <a:pt x="8714184" y="733688"/>
                </a:cubicBezTo>
                <a:cubicBezTo>
                  <a:pt x="8713378" y="746001"/>
                  <a:pt x="8704116" y="755920"/>
                  <a:pt x="8692855" y="755017"/>
                </a:cubicBezTo>
                <a:cubicBezTo>
                  <a:pt x="8276868" y="730753"/>
                  <a:pt x="8033481" y="733669"/>
                  <a:pt x="7852384" y="755017"/>
                </a:cubicBezTo>
                <a:cubicBezTo>
                  <a:pt x="7671287" y="776365"/>
                  <a:pt x="7522615" y="781102"/>
                  <a:pt x="7272059" y="755017"/>
                </a:cubicBezTo>
                <a:cubicBezTo>
                  <a:pt x="7021503" y="728932"/>
                  <a:pt x="6617543" y="745819"/>
                  <a:pt x="6431588" y="755017"/>
                </a:cubicBezTo>
                <a:cubicBezTo>
                  <a:pt x="6245633" y="764215"/>
                  <a:pt x="6139922" y="751201"/>
                  <a:pt x="5937978" y="755017"/>
                </a:cubicBezTo>
                <a:cubicBezTo>
                  <a:pt x="5736034" y="758834"/>
                  <a:pt x="5614236" y="758419"/>
                  <a:pt x="5357653" y="755017"/>
                </a:cubicBezTo>
                <a:cubicBezTo>
                  <a:pt x="5101070" y="751615"/>
                  <a:pt x="4996288" y="778485"/>
                  <a:pt x="4777327" y="755017"/>
                </a:cubicBezTo>
                <a:cubicBezTo>
                  <a:pt x="4558366" y="731549"/>
                  <a:pt x="4122384" y="763073"/>
                  <a:pt x="3936857" y="755017"/>
                </a:cubicBezTo>
                <a:cubicBezTo>
                  <a:pt x="3751330" y="746962"/>
                  <a:pt x="3668878" y="737349"/>
                  <a:pt x="3443247" y="755017"/>
                </a:cubicBezTo>
                <a:cubicBezTo>
                  <a:pt x="3217616" y="772686"/>
                  <a:pt x="2891091" y="770294"/>
                  <a:pt x="2602776" y="755017"/>
                </a:cubicBezTo>
                <a:cubicBezTo>
                  <a:pt x="2314461" y="739740"/>
                  <a:pt x="2174773" y="719274"/>
                  <a:pt x="1762305" y="755017"/>
                </a:cubicBezTo>
                <a:cubicBezTo>
                  <a:pt x="1349837" y="790760"/>
                  <a:pt x="1132596" y="735341"/>
                  <a:pt x="921834" y="755017"/>
                </a:cubicBezTo>
                <a:cubicBezTo>
                  <a:pt x="711072" y="774693"/>
                  <a:pt x="244600" y="788495"/>
                  <a:pt x="21329" y="755017"/>
                </a:cubicBezTo>
                <a:cubicBezTo>
                  <a:pt x="11613" y="754419"/>
                  <a:pt x="-2328" y="745019"/>
                  <a:pt x="0" y="733688"/>
                </a:cubicBezTo>
                <a:cubicBezTo>
                  <a:pt x="-4289" y="623605"/>
                  <a:pt x="3395" y="558696"/>
                  <a:pt x="0" y="391756"/>
                </a:cubicBezTo>
                <a:cubicBezTo>
                  <a:pt x="-3395" y="224816"/>
                  <a:pt x="9739" y="136475"/>
                  <a:pt x="0" y="21329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59720322">
                  <a:prstGeom prst="roundRect">
                    <a:avLst>
                      <a:gd name="adj" fmla="val 282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81B6D8-8369-5050-C89B-C760117FD6B2}"/>
              </a:ext>
            </a:extLst>
          </p:cNvPr>
          <p:cNvSpPr/>
          <p:nvPr/>
        </p:nvSpPr>
        <p:spPr bwMode="auto">
          <a:xfrm>
            <a:off x="881700" y="3789041"/>
            <a:ext cx="8714184" cy="720078"/>
          </a:xfrm>
          <a:custGeom>
            <a:avLst/>
            <a:gdLst>
              <a:gd name="connsiteX0" fmla="*/ 0 w 8714184"/>
              <a:gd name="connsiteY0" fmla="*/ 20342 h 720078"/>
              <a:gd name="connsiteX1" fmla="*/ 20342 w 8714184"/>
              <a:gd name="connsiteY1" fmla="*/ 0 h 720078"/>
              <a:gd name="connsiteX2" fmla="*/ 600799 w 8714184"/>
              <a:gd name="connsiteY2" fmla="*/ 0 h 720078"/>
              <a:gd name="connsiteX3" fmla="*/ 1354727 w 8714184"/>
              <a:gd name="connsiteY3" fmla="*/ 0 h 720078"/>
              <a:gd name="connsiteX4" fmla="*/ 1761714 w 8714184"/>
              <a:gd name="connsiteY4" fmla="*/ 0 h 720078"/>
              <a:gd name="connsiteX5" fmla="*/ 2428906 w 8714184"/>
              <a:gd name="connsiteY5" fmla="*/ 0 h 720078"/>
              <a:gd name="connsiteX6" fmla="*/ 2835894 w 8714184"/>
              <a:gd name="connsiteY6" fmla="*/ 0 h 720078"/>
              <a:gd name="connsiteX7" fmla="*/ 3589821 w 8714184"/>
              <a:gd name="connsiteY7" fmla="*/ 0 h 720078"/>
              <a:gd name="connsiteX8" fmla="*/ 4170278 w 8714184"/>
              <a:gd name="connsiteY8" fmla="*/ 0 h 720078"/>
              <a:gd name="connsiteX9" fmla="*/ 4577265 w 8714184"/>
              <a:gd name="connsiteY9" fmla="*/ 0 h 720078"/>
              <a:gd name="connsiteX10" fmla="*/ 4984253 w 8714184"/>
              <a:gd name="connsiteY10" fmla="*/ 0 h 720078"/>
              <a:gd name="connsiteX11" fmla="*/ 5824915 w 8714184"/>
              <a:gd name="connsiteY11" fmla="*/ 0 h 720078"/>
              <a:gd name="connsiteX12" fmla="*/ 6578842 w 8714184"/>
              <a:gd name="connsiteY12" fmla="*/ 0 h 720078"/>
              <a:gd name="connsiteX13" fmla="*/ 7072565 w 8714184"/>
              <a:gd name="connsiteY13" fmla="*/ 0 h 720078"/>
              <a:gd name="connsiteX14" fmla="*/ 7826492 w 8714184"/>
              <a:gd name="connsiteY14" fmla="*/ 0 h 720078"/>
              <a:gd name="connsiteX15" fmla="*/ 8693842 w 8714184"/>
              <a:gd name="connsiteY15" fmla="*/ 0 h 720078"/>
              <a:gd name="connsiteX16" fmla="*/ 8714184 w 8714184"/>
              <a:gd name="connsiteY16" fmla="*/ 20342 h 720078"/>
              <a:gd name="connsiteX17" fmla="*/ 8714184 w 8714184"/>
              <a:gd name="connsiteY17" fmla="*/ 699736 h 720078"/>
              <a:gd name="connsiteX18" fmla="*/ 8693842 w 8714184"/>
              <a:gd name="connsiteY18" fmla="*/ 720078 h 720078"/>
              <a:gd name="connsiteX19" fmla="*/ 8026650 w 8714184"/>
              <a:gd name="connsiteY19" fmla="*/ 720078 h 720078"/>
              <a:gd name="connsiteX20" fmla="*/ 7446192 w 8714184"/>
              <a:gd name="connsiteY20" fmla="*/ 720078 h 720078"/>
              <a:gd name="connsiteX21" fmla="*/ 6865735 w 8714184"/>
              <a:gd name="connsiteY21" fmla="*/ 720078 h 720078"/>
              <a:gd name="connsiteX22" fmla="*/ 6025073 w 8714184"/>
              <a:gd name="connsiteY22" fmla="*/ 720078 h 720078"/>
              <a:gd name="connsiteX23" fmla="*/ 5531350 w 8714184"/>
              <a:gd name="connsiteY23" fmla="*/ 720078 h 720078"/>
              <a:gd name="connsiteX24" fmla="*/ 4950893 w 8714184"/>
              <a:gd name="connsiteY24" fmla="*/ 720078 h 720078"/>
              <a:gd name="connsiteX25" fmla="*/ 4370436 w 8714184"/>
              <a:gd name="connsiteY25" fmla="*/ 720078 h 720078"/>
              <a:gd name="connsiteX26" fmla="*/ 3529774 w 8714184"/>
              <a:gd name="connsiteY26" fmla="*/ 720078 h 720078"/>
              <a:gd name="connsiteX27" fmla="*/ 3036051 w 8714184"/>
              <a:gd name="connsiteY27" fmla="*/ 720078 h 720078"/>
              <a:gd name="connsiteX28" fmla="*/ 2195389 w 8714184"/>
              <a:gd name="connsiteY28" fmla="*/ 720078 h 720078"/>
              <a:gd name="connsiteX29" fmla="*/ 1354727 w 8714184"/>
              <a:gd name="connsiteY29" fmla="*/ 720078 h 720078"/>
              <a:gd name="connsiteX30" fmla="*/ 20342 w 8714184"/>
              <a:gd name="connsiteY30" fmla="*/ 720078 h 720078"/>
              <a:gd name="connsiteX31" fmla="*/ 0 w 8714184"/>
              <a:gd name="connsiteY31" fmla="*/ 699736 h 720078"/>
              <a:gd name="connsiteX32" fmla="*/ 0 w 8714184"/>
              <a:gd name="connsiteY32" fmla="*/ 20342 h 7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714184" h="720078" extrusionOk="0">
                <a:moveTo>
                  <a:pt x="0" y="20342"/>
                </a:moveTo>
                <a:cubicBezTo>
                  <a:pt x="-1935" y="10894"/>
                  <a:pt x="6357" y="-256"/>
                  <a:pt x="20342" y="0"/>
                </a:cubicBezTo>
                <a:cubicBezTo>
                  <a:pt x="183511" y="-4891"/>
                  <a:pt x="461547" y="9153"/>
                  <a:pt x="600799" y="0"/>
                </a:cubicBezTo>
                <a:cubicBezTo>
                  <a:pt x="740051" y="-9153"/>
                  <a:pt x="1144001" y="1858"/>
                  <a:pt x="1354727" y="0"/>
                </a:cubicBezTo>
                <a:cubicBezTo>
                  <a:pt x="1565453" y="-1858"/>
                  <a:pt x="1593618" y="-3339"/>
                  <a:pt x="1761714" y="0"/>
                </a:cubicBezTo>
                <a:cubicBezTo>
                  <a:pt x="1929810" y="3339"/>
                  <a:pt x="2222540" y="30032"/>
                  <a:pt x="2428906" y="0"/>
                </a:cubicBezTo>
                <a:cubicBezTo>
                  <a:pt x="2635272" y="-30032"/>
                  <a:pt x="2738259" y="-3020"/>
                  <a:pt x="2835894" y="0"/>
                </a:cubicBezTo>
                <a:cubicBezTo>
                  <a:pt x="2933529" y="3020"/>
                  <a:pt x="3269376" y="-14184"/>
                  <a:pt x="3589821" y="0"/>
                </a:cubicBezTo>
                <a:cubicBezTo>
                  <a:pt x="3910266" y="14184"/>
                  <a:pt x="3881859" y="9482"/>
                  <a:pt x="4170278" y="0"/>
                </a:cubicBezTo>
                <a:cubicBezTo>
                  <a:pt x="4458697" y="-9482"/>
                  <a:pt x="4377108" y="-269"/>
                  <a:pt x="4577265" y="0"/>
                </a:cubicBezTo>
                <a:cubicBezTo>
                  <a:pt x="4777422" y="269"/>
                  <a:pt x="4811330" y="-19079"/>
                  <a:pt x="4984253" y="0"/>
                </a:cubicBezTo>
                <a:cubicBezTo>
                  <a:pt x="5157176" y="19079"/>
                  <a:pt x="5647170" y="20815"/>
                  <a:pt x="5824915" y="0"/>
                </a:cubicBezTo>
                <a:cubicBezTo>
                  <a:pt x="6002660" y="-20815"/>
                  <a:pt x="6387365" y="-34188"/>
                  <a:pt x="6578842" y="0"/>
                </a:cubicBezTo>
                <a:cubicBezTo>
                  <a:pt x="6770319" y="34188"/>
                  <a:pt x="6959064" y="5723"/>
                  <a:pt x="7072565" y="0"/>
                </a:cubicBezTo>
                <a:cubicBezTo>
                  <a:pt x="7186066" y="-5723"/>
                  <a:pt x="7465920" y="-29396"/>
                  <a:pt x="7826492" y="0"/>
                </a:cubicBezTo>
                <a:cubicBezTo>
                  <a:pt x="8187064" y="29396"/>
                  <a:pt x="8371169" y="728"/>
                  <a:pt x="8693842" y="0"/>
                </a:cubicBezTo>
                <a:cubicBezTo>
                  <a:pt x="8706646" y="-740"/>
                  <a:pt x="8714357" y="9501"/>
                  <a:pt x="8714184" y="20342"/>
                </a:cubicBezTo>
                <a:cubicBezTo>
                  <a:pt x="8742884" y="261612"/>
                  <a:pt x="8684819" y="415869"/>
                  <a:pt x="8714184" y="699736"/>
                </a:cubicBezTo>
                <a:cubicBezTo>
                  <a:pt x="8713852" y="711920"/>
                  <a:pt x="8705299" y="719878"/>
                  <a:pt x="8693842" y="720078"/>
                </a:cubicBezTo>
                <a:cubicBezTo>
                  <a:pt x="8454741" y="750300"/>
                  <a:pt x="8262227" y="718691"/>
                  <a:pt x="8026650" y="720078"/>
                </a:cubicBezTo>
                <a:cubicBezTo>
                  <a:pt x="7791073" y="721465"/>
                  <a:pt x="7668633" y="735058"/>
                  <a:pt x="7446192" y="720078"/>
                </a:cubicBezTo>
                <a:cubicBezTo>
                  <a:pt x="7223751" y="705098"/>
                  <a:pt x="7118218" y="721952"/>
                  <a:pt x="6865735" y="720078"/>
                </a:cubicBezTo>
                <a:cubicBezTo>
                  <a:pt x="6613252" y="718204"/>
                  <a:pt x="6431742" y="731879"/>
                  <a:pt x="6025073" y="720078"/>
                </a:cubicBezTo>
                <a:cubicBezTo>
                  <a:pt x="5618404" y="708277"/>
                  <a:pt x="5684110" y="707486"/>
                  <a:pt x="5531350" y="720078"/>
                </a:cubicBezTo>
                <a:cubicBezTo>
                  <a:pt x="5378590" y="732670"/>
                  <a:pt x="5208996" y="698414"/>
                  <a:pt x="4950893" y="720078"/>
                </a:cubicBezTo>
                <a:cubicBezTo>
                  <a:pt x="4692790" y="741742"/>
                  <a:pt x="4646173" y="704218"/>
                  <a:pt x="4370436" y="720078"/>
                </a:cubicBezTo>
                <a:cubicBezTo>
                  <a:pt x="4094699" y="735938"/>
                  <a:pt x="3918180" y="730537"/>
                  <a:pt x="3529774" y="720078"/>
                </a:cubicBezTo>
                <a:cubicBezTo>
                  <a:pt x="3141368" y="709619"/>
                  <a:pt x="3186351" y="704762"/>
                  <a:pt x="3036051" y="720078"/>
                </a:cubicBezTo>
                <a:cubicBezTo>
                  <a:pt x="2885751" y="735394"/>
                  <a:pt x="2486448" y="682181"/>
                  <a:pt x="2195389" y="720078"/>
                </a:cubicBezTo>
                <a:cubicBezTo>
                  <a:pt x="1904330" y="757975"/>
                  <a:pt x="1542814" y="726757"/>
                  <a:pt x="1354727" y="720078"/>
                </a:cubicBezTo>
                <a:cubicBezTo>
                  <a:pt x="1166640" y="713399"/>
                  <a:pt x="355662" y="766702"/>
                  <a:pt x="20342" y="720078"/>
                </a:cubicBezTo>
                <a:cubicBezTo>
                  <a:pt x="6621" y="719671"/>
                  <a:pt x="780" y="713508"/>
                  <a:pt x="0" y="699736"/>
                </a:cubicBezTo>
                <a:cubicBezTo>
                  <a:pt x="-14024" y="452214"/>
                  <a:pt x="-19288" y="241906"/>
                  <a:pt x="0" y="20342"/>
                </a:cubicBezTo>
                <a:close/>
              </a:path>
            </a:pathLst>
          </a:custGeom>
          <a:noFill/>
          <a:ln>
            <a:solidFill>
              <a:srgbClr val="FE978C"/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59720322">
                  <a:prstGeom prst="roundRect">
                    <a:avLst>
                      <a:gd name="adj" fmla="val 282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6C6F4D93-D3B0-4016-8D01-4DB0B2B31F85}"/>
              </a:ext>
            </a:extLst>
          </p:cNvPr>
          <p:cNvSpPr/>
          <p:nvPr/>
        </p:nvSpPr>
        <p:spPr bwMode="auto">
          <a:xfrm>
            <a:off x="3381396" y="3717032"/>
            <a:ext cx="1224136" cy="2016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C222837-64A8-4B25-B97C-FEDF447626EA}"/>
              </a:ext>
            </a:extLst>
          </p:cNvPr>
          <p:cNvSpPr/>
          <p:nvPr/>
        </p:nvSpPr>
        <p:spPr>
          <a:xfrm>
            <a:off x="5238497" y="3366039"/>
            <a:ext cx="624496" cy="21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518B4AD-09EA-4BFE-B65A-5145D47DAAF2}"/>
              </a:ext>
            </a:extLst>
          </p:cNvPr>
          <p:cNvSpPr txBox="1"/>
          <p:nvPr/>
        </p:nvSpPr>
        <p:spPr>
          <a:xfrm>
            <a:off x="75920" y="6478801"/>
            <a:ext cx="509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APR 202</a:t>
            </a:r>
            <a:r>
              <a:rPr lang="en-US" b="1" dirty="0">
                <a:solidFill>
                  <a:schemeClr val="bg1"/>
                </a:solidFill>
              </a:rPr>
              <a:t>3   | </a:t>
            </a:r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Department of Software Engineering</a:t>
            </a:r>
            <a:endParaRPr lang="hu-H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0CB0F42-028D-D63C-CF9D-12B1923A6812}"/>
              </a:ext>
            </a:extLst>
          </p:cNvPr>
          <p:cNvSpPr txBox="1"/>
          <p:nvPr/>
        </p:nvSpPr>
        <p:spPr>
          <a:xfrm>
            <a:off x="10905492" y="64941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hu-HU" sz="1600" b="1" dirty="0">
                <a:solidFill>
                  <a:schemeClr val="bg1"/>
                </a:solidFill>
              </a:rPr>
              <a:t>.05.202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1C9667-53EF-B38A-219D-7784AA5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7A771-EDBF-25DA-0E29-D72E6E9523C3}"/>
              </a:ext>
            </a:extLst>
          </p:cNvPr>
          <p:cNvSpPr/>
          <p:nvPr/>
        </p:nvSpPr>
        <p:spPr>
          <a:xfrm>
            <a:off x="4641772" y="2875002"/>
            <a:ext cx="290845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1032" name="Picture 8" descr="Crown Svg Png Icon Free Download (#425635) - OnlineWebFonts.COM">
            <a:extLst>
              <a:ext uri="{FF2B5EF4-FFF2-40B4-BE49-F238E27FC236}">
                <a16:creationId xmlns:a16="http://schemas.microsoft.com/office/drawing/2014/main" id="{B6D0CA16-CAE7-379B-F3A9-1C33F5F4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45" y="2181725"/>
            <a:ext cx="1127546" cy="79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4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d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12473</TotalTime>
  <Words>1274</Words>
  <PresentationFormat>Widescreen</PresentationFormat>
  <Paragraphs>319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Calibri Light</vt:lpstr>
      <vt:lpstr>Consolas</vt:lpstr>
      <vt:lpstr>Corbel</vt:lpstr>
      <vt:lpstr>Times New Roman</vt:lpstr>
      <vt:lpstr>Webdings</vt:lpstr>
      <vt:lpstr>dse</vt:lpstr>
      <vt:lpstr>PowerPoint Presentation</vt:lpstr>
      <vt:lpstr>Goal of Study</vt:lpstr>
      <vt:lpstr>Experiments</vt:lpstr>
      <vt:lpstr>Data Representations</vt:lpstr>
      <vt:lpstr>Data Representations – AST + text</vt:lpstr>
      <vt:lpstr>Data Representations – Command Sequence</vt:lpstr>
      <vt:lpstr>Experiments and Results - Java</vt:lpstr>
      <vt:lpstr>Experiments and Results - FixJS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2013-05-02T07:13:14Z</cp:lastPrinted>
  <dcterms:created xsi:type="dcterms:W3CDTF">2010-11-16T07:57:18Z</dcterms:created>
  <dcterms:modified xsi:type="dcterms:W3CDTF">2023-05-15T23:36:22Z</dcterms:modified>
</cp:coreProperties>
</file>