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9"/>
  </p:notesMasterIdLst>
  <p:handoutMasterIdLst>
    <p:handoutMasterId r:id="rId20"/>
  </p:handoutMasterIdLst>
  <p:sldIdLst>
    <p:sldId id="267" r:id="rId5"/>
    <p:sldId id="296" r:id="rId6"/>
    <p:sldId id="319" r:id="rId7"/>
    <p:sldId id="260" r:id="rId8"/>
    <p:sldId id="297" r:id="rId9"/>
    <p:sldId id="312" r:id="rId10"/>
    <p:sldId id="311" r:id="rId11"/>
    <p:sldId id="313" r:id="rId12"/>
    <p:sldId id="314" r:id="rId13"/>
    <p:sldId id="315" r:id="rId14"/>
    <p:sldId id="316" r:id="rId15"/>
    <p:sldId id="301" r:id="rId16"/>
    <p:sldId id="317" r:id="rId17"/>
    <p:sldId id="3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94660" autoAdjust="0"/>
  </p:normalViewPr>
  <p:slideViewPr>
    <p:cSldViewPr snapToGrid="0">
      <p:cViewPr varScale="1">
        <p:scale>
          <a:sx n="57" d="100"/>
          <a:sy n="57" d="100"/>
        </p:scale>
        <p:origin x="108" y="1140"/>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1" csCatId="accent2" phldr="1"/>
      <dgm:spPr/>
      <dgm:t>
        <a:bodyPr/>
        <a:lstStyle/>
        <a:p>
          <a:endParaRPr lang="en-US"/>
        </a:p>
      </dgm:t>
    </dgm:pt>
    <dgm:pt modelId="{A8C03FBB-4A75-4460-AEA6-DEAEB9C61496}">
      <dgm:prSet phldrT="[Text]" phldr="0" custT="1"/>
      <dgm:spPr/>
      <dgm:t>
        <a:bodyPr/>
        <a:lstStyle/>
        <a:p>
          <a:pPr>
            <a:defRPr b="1"/>
          </a:pPr>
          <a:r>
            <a:rPr lang="en-US" sz="2400" dirty="0">
              <a:solidFill>
                <a:schemeClr val="accent2"/>
              </a:solidFill>
              <a:latin typeface="+mn-lt"/>
            </a:rPr>
            <a:t>Q1</a:t>
          </a:r>
        </a:p>
      </dgm:t>
    </dgm:pt>
    <dgm:pt modelId="{4E972F7F-4B1B-47AA-A25B-1FFC561F1C76}" type="parTrans" cxnId="{D3D81948-D963-4D1E-AE16-9705EAF510FC}">
      <dgm:prSet/>
      <dgm:spPr/>
      <dgm:t>
        <a:bodyPr/>
        <a:lstStyle/>
        <a:p>
          <a:pPr algn="ctr"/>
          <a:endParaRPr lang="en-US" sz="1800">
            <a:latin typeface="+mn-lt"/>
          </a:endParaRPr>
        </a:p>
      </dgm:t>
    </dgm:pt>
    <dgm:pt modelId="{67361508-930A-4A23-8CFC-BB56DA645C3C}" type="sibTrans" cxnId="{D3D81948-D963-4D1E-AE16-9705EAF510FC}">
      <dgm:prSet/>
      <dgm:spPr/>
      <dgm:t>
        <a:bodyPr/>
        <a:lstStyle/>
        <a:p>
          <a:pPr algn="ctr"/>
          <a:endParaRPr lang="en-US" sz="1800">
            <a:latin typeface="+mn-lt"/>
          </a:endParaRPr>
        </a:p>
      </dgm:t>
    </dgm:pt>
    <dgm:pt modelId="{5E71F362-34DF-4EEC-92A3-0EFE450E05E4}">
      <dgm:prSet phldrT="[Text]" phldr="0" custT="1"/>
      <dgm:spPr/>
      <dgm:t>
        <a:bodyPr/>
        <a:lstStyle/>
        <a:p>
          <a:pPr algn="ctr"/>
          <a:r>
            <a:rPr lang="en-US" sz="1800" dirty="0">
              <a:latin typeface="+mn-lt"/>
            </a:rPr>
            <a:t>Market research</a:t>
          </a:r>
        </a:p>
      </dgm:t>
    </dgm:pt>
    <dgm:pt modelId="{8E5EE4D1-908E-455C-B8B3-281AD42DEC9A}" type="parTrans" cxnId="{B99CA6C9-28D1-4DDB-B8EC-AED73AD115CA}">
      <dgm:prSet/>
      <dgm:spPr/>
      <dgm:t>
        <a:bodyPr/>
        <a:lstStyle/>
        <a:p>
          <a:pPr algn="ctr"/>
          <a:endParaRPr lang="en-US" sz="1800">
            <a:latin typeface="+mn-lt"/>
          </a:endParaRPr>
        </a:p>
      </dgm:t>
    </dgm:pt>
    <dgm:pt modelId="{B208B24A-E9FD-40A9-B764-FB7C2B7ED8B9}" type="sibTrans" cxnId="{B99CA6C9-28D1-4DDB-B8EC-AED73AD115CA}">
      <dgm:prSet/>
      <dgm:spPr/>
      <dgm:t>
        <a:bodyPr/>
        <a:lstStyle/>
        <a:p>
          <a:pPr algn="ctr"/>
          <a:endParaRPr lang="en-US" sz="1800">
            <a:latin typeface="+mn-lt"/>
          </a:endParaRPr>
        </a:p>
      </dgm:t>
    </dgm:pt>
    <dgm:pt modelId="{91969DED-4CB8-4A14-A50B-3F7B848E46B5}">
      <dgm:prSet phldrT="[Text]" phldr="0" custT="1"/>
      <dgm:spPr/>
      <dgm:t>
        <a:bodyPr/>
        <a:lstStyle/>
        <a:p>
          <a:pPr>
            <a:defRPr b="1"/>
          </a:pPr>
          <a:r>
            <a:rPr lang="en-US" sz="2400" dirty="0">
              <a:solidFill>
                <a:schemeClr val="accent2"/>
              </a:solidFill>
              <a:latin typeface="+mn-lt"/>
            </a:rPr>
            <a:t>Q2</a:t>
          </a:r>
        </a:p>
      </dgm:t>
    </dgm:pt>
    <dgm:pt modelId="{441CD73D-85E1-42A6-BCF8-362A3247E2F3}" type="parTrans" cxnId="{537F2ED0-8BD0-4AD5-B60D-89B660EDA1AC}">
      <dgm:prSet/>
      <dgm:spPr/>
      <dgm:t>
        <a:bodyPr/>
        <a:lstStyle/>
        <a:p>
          <a:pPr algn="ctr"/>
          <a:endParaRPr lang="en-US" sz="1800">
            <a:latin typeface="+mn-lt"/>
          </a:endParaRPr>
        </a:p>
      </dgm:t>
    </dgm:pt>
    <dgm:pt modelId="{81CA8AA2-C0C3-4381-BA8B-413EDD578B83}" type="sibTrans" cxnId="{537F2ED0-8BD0-4AD5-B60D-89B660EDA1AC}">
      <dgm:prSet/>
      <dgm:spPr/>
      <dgm:t>
        <a:bodyPr/>
        <a:lstStyle/>
        <a:p>
          <a:pPr algn="ctr"/>
          <a:endParaRPr lang="en-US" sz="1800">
            <a:latin typeface="+mn-lt"/>
          </a:endParaRPr>
        </a:p>
      </dgm:t>
    </dgm:pt>
    <dgm:pt modelId="{8A04F340-E8E1-4146-9905-E7ADCAEAABD7}">
      <dgm:prSet phldrT="[Text]" phldr="0" custT="1"/>
      <dgm:spPr/>
      <dgm:t>
        <a:bodyPr/>
        <a:lstStyle/>
        <a:p>
          <a:pPr algn="ctr"/>
          <a:r>
            <a:rPr lang="en-US" sz="1800" dirty="0">
              <a:latin typeface="+mn-lt"/>
            </a:rPr>
            <a:t>Product development</a:t>
          </a:r>
        </a:p>
      </dgm:t>
    </dgm:pt>
    <dgm:pt modelId="{4EBD5EC2-45ED-4ED6-8376-97D155A911AE}" type="parTrans" cxnId="{E636BFFB-0404-4D4B-B3F0-C64FDFD9DDEF}">
      <dgm:prSet/>
      <dgm:spPr/>
      <dgm:t>
        <a:bodyPr/>
        <a:lstStyle/>
        <a:p>
          <a:pPr algn="ctr"/>
          <a:endParaRPr lang="en-US" sz="1800">
            <a:latin typeface="+mn-lt"/>
          </a:endParaRPr>
        </a:p>
      </dgm:t>
    </dgm:pt>
    <dgm:pt modelId="{F9CD2A04-6A34-4104-A971-391788B88F55}" type="sibTrans" cxnId="{E636BFFB-0404-4D4B-B3F0-C64FDFD9DDEF}">
      <dgm:prSet/>
      <dgm:spPr/>
      <dgm:t>
        <a:bodyPr/>
        <a:lstStyle/>
        <a:p>
          <a:pPr algn="ctr"/>
          <a:endParaRPr lang="en-US" sz="1800">
            <a:latin typeface="+mn-lt"/>
          </a:endParaRPr>
        </a:p>
      </dgm:t>
    </dgm:pt>
    <dgm:pt modelId="{3CC73758-10C1-47F8-AFA7-1A986D4DDD60}">
      <dgm:prSet phldrT="[Text]" phldr="0" custT="1"/>
      <dgm:spPr/>
      <dgm:t>
        <a:bodyPr/>
        <a:lstStyle/>
        <a:p>
          <a:pPr>
            <a:defRPr b="1"/>
          </a:pPr>
          <a:r>
            <a:rPr lang="en-US" sz="2400" dirty="0">
              <a:solidFill>
                <a:schemeClr val="accent2"/>
              </a:solidFill>
              <a:latin typeface="+mn-lt"/>
            </a:rPr>
            <a:t>Q3</a:t>
          </a:r>
        </a:p>
      </dgm:t>
    </dgm:pt>
    <dgm:pt modelId="{FF6AE4B6-4A2F-49EE-9316-9AF55E77838B}" type="parTrans" cxnId="{4A69F85D-5C15-48FD-893A-B3050E1BADEB}">
      <dgm:prSet/>
      <dgm:spPr/>
      <dgm:t>
        <a:bodyPr/>
        <a:lstStyle/>
        <a:p>
          <a:pPr algn="ctr"/>
          <a:endParaRPr lang="en-US" sz="1800">
            <a:latin typeface="+mn-lt"/>
          </a:endParaRPr>
        </a:p>
      </dgm:t>
    </dgm:pt>
    <dgm:pt modelId="{D8170BBA-6035-4773-8431-FEDD687647FF}" type="sibTrans" cxnId="{4A69F85D-5C15-48FD-893A-B3050E1BADEB}">
      <dgm:prSet/>
      <dgm:spPr/>
      <dgm:t>
        <a:bodyPr/>
        <a:lstStyle/>
        <a:p>
          <a:pPr algn="ctr"/>
          <a:endParaRPr lang="en-US" sz="1800">
            <a:latin typeface="+mn-lt"/>
          </a:endParaRPr>
        </a:p>
      </dgm:t>
    </dgm:pt>
    <dgm:pt modelId="{FD9CA14A-483C-4869-B0C1-7C5FB7EEDBCC}">
      <dgm:prSet phldrT="[Text]" phldr="0" custT="1"/>
      <dgm:spPr/>
      <dgm:t>
        <a:bodyPr/>
        <a:lstStyle/>
        <a:p>
          <a:pPr algn="ctr"/>
          <a:r>
            <a:rPr lang="en-US" sz="1800" dirty="0">
              <a:latin typeface="+mn-lt"/>
            </a:rPr>
            <a:t> User </a:t>
          </a:r>
          <a:br>
            <a:rPr lang="en-US" sz="1800" dirty="0">
              <a:latin typeface="+mn-lt"/>
            </a:rPr>
          </a:br>
          <a:r>
            <a:rPr lang="en-US" sz="1800" dirty="0">
              <a:latin typeface="+mn-lt"/>
            </a:rPr>
            <a:t>testing</a:t>
          </a:r>
        </a:p>
      </dgm:t>
    </dgm:pt>
    <dgm:pt modelId="{8182A92F-45BA-4CD1-8E43-0B0810A50FEB}" type="parTrans" cxnId="{5EDA943F-300F-408A-A52E-3D5140FD5C22}">
      <dgm:prSet/>
      <dgm:spPr/>
      <dgm:t>
        <a:bodyPr/>
        <a:lstStyle/>
        <a:p>
          <a:pPr algn="ctr"/>
          <a:endParaRPr lang="en-US" sz="1800">
            <a:latin typeface="+mn-lt"/>
          </a:endParaRPr>
        </a:p>
      </dgm:t>
    </dgm:pt>
    <dgm:pt modelId="{914BB93C-EA8A-4B5B-8F06-30DA7C7F4B7B}" type="sibTrans" cxnId="{5EDA943F-300F-408A-A52E-3D5140FD5C22}">
      <dgm:prSet/>
      <dgm:spPr/>
      <dgm:t>
        <a:bodyPr/>
        <a:lstStyle/>
        <a:p>
          <a:pPr algn="ctr"/>
          <a:endParaRPr lang="en-US" sz="1800">
            <a:latin typeface="+mn-lt"/>
          </a:endParaRPr>
        </a:p>
      </dgm:t>
    </dgm:pt>
    <dgm:pt modelId="{D2FE027B-4161-41E1-B4D4-02AECB2E3FA0}">
      <dgm:prSet phldrT="[Text]" phldr="0" custT="1"/>
      <dgm:spPr/>
      <dgm:t>
        <a:bodyPr/>
        <a:lstStyle/>
        <a:p>
          <a:pPr>
            <a:defRPr b="1"/>
          </a:pPr>
          <a:r>
            <a:rPr lang="en-US" sz="2400" dirty="0">
              <a:solidFill>
                <a:schemeClr val="accent2"/>
              </a:solidFill>
              <a:latin typeface="+mn-lt"/>
            </a:rPr>
            <a:t>Q4</a:t>
          </a:r>
        </a:p>
      </dgm:t>
    </dgm:pt>
    <dgm:pt modelId="{88680CFE-3CE0-4842-B3D3-716D3B671238}" type="parTrans" cxnId="{4F4F82A2-02F1-492B-96C1-46C070BEFCE3}">
      <dgm:prSet/>
      <dgm:spPr/>
      <dgm:t>
        <a:bodyPr/>
        <a:lstStyle/>
        <a:p>
          <a:pPr algn="ctr"/>
          <a:endParaRPr lang="en-US" sz="1800">
            <a:latin typeface="+mn-lt"/>
          </a:endParaRPr>
        </a:p>
      </dgm:t>
    </dgm:pt>
    <dgm:pt modelId="{4D59E06B-629C-40B5-96D3-423B7A56C945}" type="sibTrans" cxnId="{4F4F82A2-02F1-492B-96C1-46C070BEFCE3}">
      <dgm:prSet/>
      <dgm:spPr/>
      <dgm:t>
        <a:bodyPr/>
        <a:lstStyle/>
        <a:p>
          <a:pPr algn="ctr"/>
          <a:endParaRPr lang="en-US" sz="1800">
            <a:latin typeface="+mn-lt"/>
          </a:endParaRPr>
        </a:p>
      </dgm:t>
    </dgm:pt>
    <dgm:pt modelId="{2BE415B7-7185-4956-8487-237B40BC0EE5}">
      <dgm:prSet phldrT="[Text]" phldr="0" custT="1"/>
      <dgm:spPr/>
      <dgm:t>
        <a:bodyPr/>
        <a:lstStyle/>
        <a:p>
          <a:pPr algn="ctr"/>
          <a:r>
            <a:rPr lang="en-US" sz="1800">
              <a:latin typeface="+mn-lt"/>
            </a:rPr>
            <a:t>Product launch</a:t>
          </a:r>
        </a:p>
      </dgm:t>
    </dgm:pt>
    <dgm:pt modelId="{A38E847E-0D1D-4F40-9A71-4D5999ADE08B}" type="parTrans" cxnId="{CB32A309-9CA9-4554-941D-519A91A9E733}">
      <dgm:prSet/>
      <dgm:spPr/>
      <dgm:t>
        <a:bodyPr/>
        <a:lstStyle/>
        <a:p>
          <a:pPr algn="ctr"/>
          <a:endParaRPr lang="en-US" sz="1800">
            <a:latin typeface="+mn-lt"/>
          </a:endParaRPr>
        </a:p>
      </dgm:t>
    </dgm:pt>
    <dgm:pt modelId="{F0D1C61C-E3F2-49BA-A2D8-C04A81308E5D}" type="sibTrans" cxnId="{CB32A309-9CA9-4554-941D-519A91A9E733}">
      <dgm:prSet/>
      <dgm:spPr/>
      <dgm:t>
        <a:bodyPr/>
        <a:lstStyle/>
        <a:p>
          <a:pPr algn="ctr"/>
          <a:endParaRPr lang="en-US" sz="1800">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12700" cap="rnd" cmpd="sng" algn="ctr">
          <a:solidFill>
            <a:schemeClr val="accent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12700" cap="rnd" cmpd="sng" algn="ctr">
          <a:solidFill>
            <a:schemeClr val="accent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12700" cap="rnd" cmpd="sng" algn="ctr">
          <a:solidFill>
            <a:schemeClr val="accent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12700" cap="rnd" cmpd="sng" algn="ctr">
          <a:solidFill>
            <a:schemeClr val="accent2">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105818"/>
          <a:ext cx="4906962" cy="0"/>
        </a:xfrm>
        <a:prstGeom prst="line">
          <a:avLst/>
        </a:prstGeom>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08849" y="2261649"/>
          <a:ext cx="15750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Q1</a:t>
          </a:r>
        </a:p>
      </dsp:txBody>
      <dsp:txXfrm>
        <a:off x="108849" y="2261649"/>
        <a:ext cx="1575020" cy="475914"/>
      </dsp:txXfrm>
    </dsp:sp>
    <dsp:sp modelId="{BA29120C-7C6B-4F62-9079-4AD528BC0744}">
      <dsp:nvSpPr>
        <dsp:cNvPr id="0" name=""/>
        <dsp:cNvSpPr/>
      </dsp:nvSpPr>
      <dsp:spPr>
        <a:xfrm>
          <a:off x="1461" y="408002"/>
          <a:ext cx="1789795" cy="89760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Market research</a:t>
          </a:r>
        </a:p>
      </dsp:txBody>
      <dsp:txXfrm>
        <a:off x="45278" y="451819"/>
        <a:ext cx="1702161" cy="809971"/>
      </dsp:txXfrm>
    </dsp:sp>
    <dsp:sp modelId="{A95DB80B-444A-4D69-B205-3A801BB8524A}">
      <dsp:nvSpPr>
        <dsp:cNvPr id="0" name=""/>
        <dsp:cNvSpPr/>
      </dsp:nvSpPr>
      <dsp:spPr>
        <a:xfrm>
          <a:off x="896359" y="1305607"/>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146930" y="1474072"/>
          <a:ext cx="15750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Q2</a:t>
          </a:r>
        </a:p>
      </dsp:txBody>
      <dsp:txXfrm>
        <a:off x="1146930" y="1474072"/>
        <a:ext cx="1575020" cy="475914"/>
      </dsp:txXfrm>
    </dsp:sp>
    <dsp:sp modelId="{FA19A0AA-8B0B-4AA8-A80D-08CFFDD3F112}">
      <dsp:nvSpPr>
        <dsp:cNvPr id="0" name=""/>
        <dsp:cNvSpPr/>
      </dsp:nvSpPr>
      <dsp:spPr>
        <a:xfrm>
          <a:off x="864772"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039542" y="2906029"/>
          <a:ext cx="1789795" cy="89760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Product development</a:t>
          </a:r>
        </a:p>
      </dsp:txBody>
      <dsp:txXfrm>
        <a:off x="1083359" y="2949846"/>
        <a:ext cx="1702161" cy="809971"/>
      </dsp:txXfrm>
    </dsp:sp>
    <dsp:sp modelId="{DBD74D6B-057A-432C-9067-BF618C19EB2A}">
      <dsp:nvSpPr>
        <dsp:cNvPr id="0" name=""/>
        <dsp:cNvSpPr/>
      </dsp:nvSpPr>
      <dsp:spPr>
        <a:xfrm>
          <a:off x="1934440" y="2105818"/>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185012" y="2261649"/>
          <a:ext cx="15750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Q3</a:t>
          </a:r>
        </a:p>
      </dsp:txBody>
      <dsp:txXfrm>
        <a:off x="2185012" y="2261649"/>
        <a:ext cx="1575020" cy="475914"/>
      </dsp:txXfrm>
    </dsp:sp>
    <dsp:sp modelId="{0F979253-FD39-4920-BFCA-78C564B167EA}">
      <dsp:nvSpPr>
        <dsp:cNvPr id="0" name=""/>
        <dsp:cNvSpPr/>
      </dsp:nvSpPr>
      <dsp:spPr>
        <a:xfrm>
          <a:off x="1902853"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077624" y="408002"/>
          <a:ext cx="1789795" cy="89760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 User </a:t>
          </a:r>
          <a:br>
            <a:rPr lang="en-US" sz="1800" kern="1200" dirty="0">
              <a:latin typeface="+mn-lt"/>
            </a:rPr>
          </a:br>
          <a:r>
            <a:rPr lang="en-US" sz="1800" kern="1200" dirty="0">
              <a:latin typeface="+mn-lt"/>
            </a:rPr>
            <a:t>testing</a:t>
          </a:r>
        </a:p>
      </dsp:txBody>
      <dsp:txXfrm>
        <a:off x="2121441" y="451819"/>
        <a:ext cx="1702161" cy="809971"/>
      </dsp:txXfrm>
    </dsp:sp>
    <dsp:sp modelId="{DCAE8A46-752C-4E82-84CE-E790E1F2918E}">
      <dsp:nvSpPr>
        <dsp:cNvPr id="0" name=""/>
        <dsp:cNvSpPr/>
      </dsp:nvSpPr>
      <dsp:spPr>
        <a:xfrm>
          <a:off x="2972522" y="1305607"/>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223093" y="1474072"/>
          <a:ext cx="15750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Q4</a:t>
          </a:r>
        </a:p>
      </dsp:txBody>
      <dsp:txXfrm>
        <a:off x="3223093" y="1474072"/>
        <a:ext cx="1575020" cy="475914"/>
      </dsp:txXfrm>
    </dsp:sp>
    <dsp:sp modelId="{B6459BF8-D2C3-4018-9C28-98667DC203F4}">
      <dsp:nvSpPr>
        <dsp:cNvPr id="0" name=""/>
        <dsp:cNvSpPr/>
      </dsp:nvSpPr>
      <dsp:spPr>
        <a:xfrm>
          <a:off x="2940934"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115705" y="2906029"/>
          <a:ext cx="1789795" cy="89760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a:latin typeface="+mn-lt"/>
            </a:rPr>
            <a:t>Product launch</a:t>
          </a:r>
        </a:p>
      </dsp:txBody>
      <dsp:txXfrm>
        <a:off x="3159522" y="2949846"/>
        <a:ext cx="1702161" cy="809971"/>
      </dsp:txXfrm>
    </dsp:sp>
    <dsp:sp modelId="{086FB9B1-82B2-4197-8B33-6E7FF94F8D2E}">
      <dsp:nvSpPr>
        <dsp:cNvPr id="0" name=""/>
        <dsp:cNvSpPr/>
      </dsp:nvSpPr>
      <dsp:spPr>
        <a:xfrm>
          <a:off x="4010603" y="2105818"/>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3979016"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4/30/2025</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4/30/2025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39481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1142570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2702611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97596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133377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84825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777506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128780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2780159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244273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802313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242630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384265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ru-RU"/>
              <a:t>Вставка таблицы</a:t>
            </a:r>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ru-RU"/>
              <a:t>Вставка рисунка</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ru-RU"/>
              <a:t>Вставка рисунка</a:t>
            </a:r>
            <a:endParaRPr lang="en-US" dirty="0"/>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ru-RU"/>
              <a:t>Вставка рисунка</a:t>
            </a:r>
            <a:endParaRPr lang="en-US" dirty="0"/>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ru-RU"/>
              <a:t>Вставка таблицы</a:t>
            </a:r>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632196" y="685800"/>
            <a:ext cx="5913531" cy="5438955"/>
          </a:xfrm>
        </p:spPr>
        <p:txBody>
          <a:bodyPr anchor="ctr" anchorCtr="0"/>
          <a:lstStyle/>
          <a:p>
            <a:r>
              <a:rPr lang="ru-RU" dirty="0"/>
              <a:t>Трекер Финансов</a:t>
            </a:r>
            <a:endParaRPr lang="en-US" dirty="0"/>
          </a:p>
        </p:txBody>
      </p:sp>
      <p:sp>
        <p:nvSpPr>
          <p:cNvPr id="2" name="Прямоугольник 1">
            <a:extLst>
              <a:ext uri="{FF2B5EF4-FFF2-40B4-BE49-F238E27FC236}">
                <a16:creationId xmlns:a16="http://schemas.microsoft.com/office/drawing/2014/main" id="{C852D635-19DB-A84B-80DB-F5071F0521BC}"/>
              </a:ext>
            </a:extLst>
          </p:cNvPr>
          <p:cNvSpPr/>
          <p:nvPr/>
        </p:nvSpPr>
        <p:spPr>
          <a:xfrm rot="2991016">
            <a:off x="2452554" y="2052031"/>
            <a:ext cx="200463" cy="147103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олилиния: фигура 7">
            <a:extLst>
              <a:ext uri="{FF2B5EF4-FFF2-40B4-BE49-F238E27FC236}">
                <a16:creationId xmlns:a16="http://schemas.microsoft.com/office/drawing/2014/main" id="{3AC29C2F-2E08-E86D-FC77-2EC8A159378E}"/>
              </a:ext>
            </a:extLst>
          </p:cNvPr>
          <p:cNvSpPr/>
          <p:nvPr/>
        </p:nvSpPr>
        <p:spPr>
          <a:xfrm>
            <a:off x="2133599" y="2493818"/>
            <a:ext cx="720437" cy="727364"/>
          </a:xfrm>
          <a:custGeom>
            <a:avLst/>
            <a:gdLst>
              <a:gd name="connsiteX0" fmla="*/ 0 w 720437"/>
              <a:gd name="connsiteY0" fmla="*/ 727364 h 727364"/>
              <a:gd name="connsiteX1" fmla="*/ 325582 w 720437"/>
              <a:gd name="connsiteY1" fmla="*/ 540327 h 727364"/>
              <a:gd name="connsiteX2" fmla="*/ 519546 w 720437"/>
              <a:gd name="connsiteY2" fmla="*/ 332509 h 727364"/>
              <a:gd name="connsiteX3" fmla="*/ 720437 w 720437"/>
              <a:gd name="connsiteY3" fmla="*/ 0 h 727364"/>
            </a:gdLst>
            <a:ahLst/>
            <a:cxnLst>
              <a:cxn ang="0">
                <a:pos x="connsiteX0" y="connsiteY0"/>
              </a:cxn>
              <a:cxn ang="0">
                <a:pos x="connsiteX1" y="connsiteY1"/>
              </a:cxn>
              <a:cxn ang="0">
                <a:pos x="connsiteX2" y="connsiteY2"/>
              </a:cxn>
              <a:cxn ang="0">
                <a:pos x="connsiteX3" y="connsiteY3"/>
              </a:cxn>
            </a:cxnLst>
            <a:rect l="l" t="t" r="r" b="b"/>
            <a:pathLst>
              <a:path w="720437" h="727364">
                <a:moveTo>
                  <a:pt x="0" y="727364"/>
                </a:moveTo>
                <a:cubicBezTo>
                  <a:pt x="119495" y="666750"/>
                  <a:pt x="238991" y="606136"/>
                  <a:pt x="325582" y="540327"/>
                </a:cubicBezTo>
                <a:cubicBezTo>
                  <a:pt x="412173" y="474518"/>
                  <a:pt x="453737" y="422564"/>
                  <a:pt x="519546" y="332509"/>
                </a:cubicBezTo>
                <a:cubicBezTo>
                  <a:pt x="585355" y="242454"/>
                  <a:pt x="707737" y="41564"/>
                  <a:pt x="720437" y="0"/>
                </a:cubicBezTo>
              </a:path>
            </a:pathLst>
          </a:cu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Прямая соединительная линия 9">
            <a:extLst>
              <a:ext uri="{FF2B5EF4-FFF2-40B4-BE49-F238E27FC236}">
                <a16:creationId xmlns:a16="http://schemas.microsoft.com/office/drawing/2014/main" id="{6AB464A7-A5EF-EAFC-5DFF-1CC23525F7AE}"/>
              </a:ext>
            </a:extLst>
          </p:cNvPr>
          <p:cNvCxnSpPr>
            <a:cxnSpLocks/>
          </p:cNvCxnSpPr>
          <p:nvPr/>
        </p:nvCxnSpPr>
        <p:spPr>
          <a:xfrm>
            <a:off x="1845469" y="4307681"/>
            <a:ext cx="31670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5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685799" y="685800"/>
            <a:ext cx="6778594" cy="1591438"/>
          </a:xfrm>
        </p:spPr>
        <p:txBody>
          <a:bodyPr/>
          <a:lstStyle/>
          <a:p>
            <a:r>
              <a:rPr lang="en-US" dirty="0"/>
              <a:t>Quarterly targets</a:t>
            </a:r>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sz="half" idx="1"/>
          </p:nvPr>
        </p:nvSpPr>
        <p:spPr>
          <a:xfrm>
            <a:off x="685799" y="2691908"/>
            <a:ext cx="3567023" cy="3486910"/>
          </a:xfrm>
        </p:spPr>
        <p:txBody>
          <a:bodyPr/>
          <a:lstStyle/>
          <a:p>
            <a:r>
              <a:rPr lang="en-US" dirty="0"/>
              <a:t>Market expansion</a:t>
            </a:r>
          </a:p>
          <a:p>
            <a:r>
              <a:rPr lang="en-US" dirty="0"/>
              <a:t>Product innovation</a:t>
            </a:r>
          </a:p>
          <a:p>
            <a:r>
              <a:rPr lang="en-US" dirty="0"/>
              <a:t>Customer retention</a:t>
            </a:r>
          </a:p>
          <a:p>
            <a:r>
              <a:rPr lang="en-US" dirty="0"/>
              <a:t>Operational efficiency</a:t>
            </a:r>
          </a:p>
        </p:txBody>
      </p:sp>
      <p:graphicFrame>
        <p:nvGraphicFramePr>
          <p:cNvPr id="6" name="Table Placeholder 2">
            <a:extLst>
              <a:ext uri="{FF2B5EF4-FFF2-40B4-BE49-F238E27FC236}">
                <a16:creationId xmlns:a16="http://schemas.microsoft.com/office/drawing/2014/main" id="{9A1AF896-276A-BB9E-ED39-92317C14DD10}"/>
              </a:ext>
            </a:extLst>
          </p:cNvPr>
          <p:cNvGraphicFramePr>
            <a:graphicFrameLocks noGrp="1"/>
          </p:cNvGraphicFramePr>
          <p:nvPr>
            <p:ph type="tbl" sz="quarter" idx="13"/>
            <p:extLst>
              <p:ext uri="{D42A27DB-BD31-4B8C-83A1-F6EECF244321}">
                <p14:modId xmlns:p14="http://schemas.microsoft.com/office/powerpoint/2010/main" val="3821991561"/>
              </p:ext>
            </p:extLst>
          </p:nvPr>
        </p:nvGraphicFramePr>
        <p:xfrm>
          <a:off x="4554538" y="2692400"/>
          <a:ext cx="7018868" cy="3474717"/>
        </p:xfrm>
        <a:graphic>
          <a:graphicData uri="http://schemas.openxmlformats.org/drawingml/2006/table">
            <a:tbl>
              <a:tblPr firstRow="1" bandRow="1">
                <a:tableStyleId>{3B4B98B0-60AC-42C2-AFA5-B58CD77FA1E5}</a:tableStyleId>
              </a:tblPr>
              <a:tblGrid>
                <a:gridCol w="1754717">
                  <a:extLst>
                    <a:ext uri="{9D8B030D-6E8A-4147-A177-3AD203B41FA5}">
                      <a16:colId xmlns:a16="http://schemas.microsoft.com/office/drawing/2014/main" val="30750867"/>
                    </a:ext>
                  </a:extLst>
                </a:gridCol>
                <a:gridCol w="1754717">
                  <a:extLst>
                    <a:ext uri="{9D8B030D-6E8A-4147-A177-3AD203B41FA5}">
                      <a16:colId xmlns:a16="http://schemas.microsoft.com/office/drawing/2014/main" val="1038941322"/>
                    </a:ext>
                  </a:extLst>
                </a:gridCol>
                <a:gridCol w="1754717">
                  <a:extLst>
                    <a:ext uri="{9D8B030D-6E8A-4147-A177-3AD203B41FA5}">
                      <a16:colId xmlns:a16="http://schemas.microsoft.com/office/drawing/2014/main" val="529645500"/>
                    </a:ext>
                  </a:extLst>
                </a:gridCol>
                <a:gridCol w="1754717">
                  <a:extLst>
                    <a:ext uri="{9D8B030D-6E8A-4147-A177-3AD203B41FA5}">
                      <a16:colId xmlns:a16="http://schemas.microsoft.com/office/drawing/2014/main" val="3469610457"/>
                    </a:ext>
                  </a:extLst>
                </a:gridCol>
              </a:tblGrid>
              <a:tr h="867761">
                <a:tc>
                  <a:txBody>
                    <a:bodyPr/>
                    <a:lstStyle/>
                    <a:p>
                      <a:pPr algn="l"/>
                      <a:r>
                        <a:rPr lang="en-US" dirty="0"/>
                        <a:t>Quarter</a:t>
                      </a:r>
                    </a:p>
                  </a:txBody>
                  <a:tcPr anchor="ctr"/>
                </a:tc>
                <a:tc>
                  <a:txBody>
                    <a:bodyPr/>
                    <a:lstStyle/>
                    <a:p>
                      <a:pPr algn="l"/>
                      <a:r>
                        <a:rPr lang="en-US" dirty="0"/>
                        <a:t>Revenue growth (%)</a:t>
                      </a:r>
                    </a:p>
                  </a:txBody>
                  <a:tcPr anchor="ctr"/>
                </a:tc>
                <a:tc>
                  <a:txBody>
                    <a:bodyPr/>
                    <a:lstStyle/>
                    <a:p>
                      <a:pPr algn="l"/>
                      <a:r>
                        <a:rPr lang="en-US"/>
                        <a:t>Market share increase (%)</a:t>
                      </a:r>
                    </a:p>
                  </a:txBody>
                  <a:tcPr anchor="ctr"/>
                </a:tc>
                <a:tc>
                  <a:txBody>
                    <a:bodyPr/>
                    <a:lstStyle/>
                    <a:p>
                      <a:pPr algn="l"/>
                      <a:r>
                        <a:rPr lang="en-US" dirty="0"/>
                        <a:t>Customer acquisition</a:t>
                      </a:r>
                    </a:p>
                  </a:txBody>
                  <a:tcPr anchor="ctr"/>
                </a:tc>
                <a:extLst>
                  <a:ext uri="{0D108BD9-81ED-4DB2-BD59-A6C34878D82A}">
                    <a16:rowId xmlns:a16="http://schemas.microsoft.com/office/drawing/2014/main" val="4251432886"/>
                  </a:ext>
                </a:extLst>
              </a:tr>
              <a:tr h="651739">
                <a:tc>
                  <a:txBody>
                    <a:bodyPr/>
                    <a:lstStyle/>
                    <a:p>
                      <a:pPr algn="l"/>
                      <a:r>
                        <a:rPr lang="en-US" dirty="0"/>
                        <a:t>Q1</a:t>
                      </a:r>
                    </a:p>
                  </a:txBody>
                  <a:tcPr anchor="ctr"/>
                </a:tc>
                <a:tc>
                  <a:txBody>
                    <a:bodyPr/>
                    <a:lstStyle/>
                    <a:p>
                      <a:pPr algn="l"/>
                      <a:r>
                        <a:rPr lang="en-US" dirty="0"/>
                        <a:t>12</a:t>
                      </a:r>
                    </a:p>
                  </a:txBody>
                  <a:tcPr anchor="ctr"/>
                </a:tc>
                <a:tc>
                  <a:txBody>
                    <a:bodyPr/>
                    <a:lstStyle/>
                    <a:p>
                      <a:pPr algn="l"/>
                      <a:r>
                        <a:rPr lang="en-US" dirty="0"/>
                        <a:t>2</a:t>
                      </a:r>
                    </a:p>
                  </a:txBody>
                  <a:tcPr anchor="ctr"/>
                </a:tc>
                <a:tc>
                  <a:txBody>
                    <a:bodyPr/>
                    <a:lstStyle/>
                    <a:p>
                      <a:pPr algn="l"/>
                      <a:r>
                        <a:rPr lang="en-US"/>
                        <a:t>500</a:t>
                      </a:r>
                    </a:p>
                  </a:txBody>
                  <a:tcPr anchor="ctr"/>
                </a:tc>
                <a:extLst>
                  <a:ext uri="{0D108BD9-81ED-4DB2-BD59-A6C34878D82A}">
                    <a16:rowId xmlns:a16="http://schemas.microsoft.com/office/drawing/2014/main" val="360240625"/>
                  </a:ext>
                </a:extLst>
              </a:tr>
              <a:tr h="651739">
                <a:tc>
                  <a:txBody>
                    <a:bodyPr/>
                    <a:lstStyle/>
                    <a:p>
                      <a:pPr algn="l"/>
                      <a:r>
                        <a:rPr lang="en-US"/>
                        <a:t>Q2</a:t>
                      </a:r>
                    </a:p>
                  </a:txBody>
                  <a:tcPr anchor="ctr"/>
                </a:tc>
                <a:tc>
                  <a:txBody>
                    <a:bodyPr/>
                    <a:lstStyle/>
                    <a:p>
                      <a:pPr algn="l"/>
                      <a:r>
                        <a:rPr lang="en-US"/>
                        <a:t>15</a:t>
                      </a:r>
                    </a:p>
                  </a:txBody>
                  <a:tcPr anchor="ctr"/>
                </a:tc>
                <a:tc>
                  <a:txBody>
                    <a:bodyPr/>
                    <a:lstStyle/>
                    <a:p>
                      <a:pPr algn="l"/>
                      <a:r>
                        <a:rPr lang="en-US" dirty="0"/>
                        <a:t>3</a:t>
                      </a:r>
                    </a:p>
                  </a:txBody>
                  <a:tcPr anchor="ctr"/>
                </a:tc>
                <a:tc>
                  <a:txBody>
                    <a:bodyPr/>
                    <a:lstStyle/>
                    <a:p>
                      <a:pPr algn="l"/>
                      <a:r>
                        <a:rPr lang="en-US" dirty="0"/>
                        <a:t>600</a:t>
                      </a:r>
                    </a:p>
                  </a:txBody>
                  <a:tcPr anchor="ctr"/>
                </a:tc>
                <a:extLst>
                  <a:ext uri="{0D108BD9-81ED-4DB2-BD59-A6C34878D82A}">
                    <a16:rowId xmlns:a16="http://schemas.microsoft.com/office/drawing/2014/main" val="2762393470"/>
                  </a:ext>
                </a:extLst>
              </a:tr>
              <a:tr h="651739">
                <a:tc>
                  <a:txBody>
                    <a:bodyPr/>
                    <a:lstStyle/>
                    <a:p>
                      <a:pPr algn="l"/>
                      <a:r>
                        <a:rPr lang="en-US"/>
                        <a:t>Q3</a:t>
                      </a:r>
                    </a:p>
                  </a:txBody>
                  <a:tcPr anchor="ctr"/>
                </a:tc>
                <a:tc>
                  <a:txBody>
                    <a:bodyPr/>
                    <a:lstStyle/>
                    <a:p>
                      <a:pPr algn="l"/>
                      <a:r>
                        <a:rPr lang="en-US"/>
                        <a:t>18</a:t>
                      </a:r>
                    </a:p>
                  </a:txBody>
                  <a:tcPr anchor="ctr"/>
                </a:tc>
                <a:tc>
                  <a:txBody>
                    <a:bodyPr/>
                    <a:lstStyle/>
                    <a:p>
                      <a:pPr algn="l"/>
                      <a:r>
                        <a:rPr lang="en-US" dirty="0"/>
                        <a:t>4</a:t>
                      </a:r>
                    </a:p>
                  </a:txBody>
                  <a:tcPr anchor="ctr"/>
                </a:tc>
                <a:tc>
                  <a:txBody>
                    <a:bodyPr/>
                    <a:lstStyle/>
                    <a:p>
                      <a:pPr algn="l"/>
                      <a:r>
                        <a:rPr lang="en-US" dirty="0"/>
                        <a:t>700</a:t>
                      </a:r>
                    </a:p>
                  </a:txBody>
                  <a:tcPr anchor="ctr"/>
                </a:tc>
                <a:extLst>
                  <a:ext uri="{0D108BD9-81ED-4DB2-BD59-A6C34878D82A}">
                    <a16:rowId xmlns:a16="http://schemas.microsoft.com/office/drawing/2014/main" val="1311364400"/>
                  </a:ext>
                </a:extLst>
              </a:tr>
              <a:tr h="651739">
                <a:tc>
                  <a:txBody>
                    <a:bodyPr/>
                    <a:lstStyle/>
                    <a:p>
                      <a:pPr algn="l"/>
                      <a:r>
                        <a:rPr lang="en-US"/>
                        <a:t>Q4</a:t>
                      </a:r>
                    </a:p>
                  </a:txBody>
                  <a:tcPr anchor="ctr"/>
                </a:tc>
                <a:tc>
                  <a:txBody>
                    <a:bodyPr/>
                    <a:lstStyle/>
                    <a:p>
                      <a:pPr algn="l"/>
                      <a:r>
                        <a:rPr lang="en-US"/>
                        <a:t>20</a:t>
                      </a:r>
                    </a:p>
                  </a:txBody>
                  <a:tcPr anchor="ctr"/>
                </a:tc>
                <a:tc>
                  <a:txBody>
                    <a:bodyPr/>
                    <a:lstStyle/>
                    <a:p>
                      <a:pPr algn="l"/>
                      <a:r>
                        <a:rPr lang="en-US" dirty="0"/>
                        <a:t>5</a:t>
                      </a:r>
                    </a:p>
                  </a:txBody>
                  <a:tcPr anchor="ctr"/>
                </a:tc>
                <a:tc>
                  <a:txBody>
                    <a:bodyPr/>
                    <a:lstStyle/>
                    <a:p>
                      <a:pPr algn="l"/>
                      <a:r>
                        <a:rPr lang="en-US" dirty="0"/>
                        <a:t>800</a:t>
                      </a:r>
                    </a:p>
                  </a:txBody>
                  <a:tcPr anchor="ctr"/>
                </a:tc>
                <a:extLst>
                  <a:ext uri="{0D108BD9-81ED-4DB2-BD59-A6C34878D82A}">
                    <a16:rowId xmlns:a16="http://schemas.microsoft.com/office/drawing/2014/main" val="2526263980"/>
                  </a:ext>
                </a:extLst>
              </a:tr>
            </a:tbl>
          </a:graphicData>
        </a:graphic>
      </p:graphicFrame>
    </p:spTree>
    <p:extLst>
      <p:ext uri="{BB962C8B-B14F-4D97-AF65-F5344CB8AC3E}">
        <p14:creationId xmlns:p14="http://schemas.microsoft.com/office/powerpoint/2010/main" val="314251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BB50-8E0F-6691-22C9-EDCB2504C8FF}"/>
              </a:ext>
            </a:extLst>
          </p:cNvPr>
          <p:cNvSpPr>
            <a:spLocks noGrp="1"/>
          </p:cNvSpPr>
          <p:nvPr>
            <p:ph type="title"/>
          </p:nvPr>
        </p:nvSpPr>
        <p:spPr>
          <a:xfrm>
            <a:off x="685800" y="685800"/>
            <a:ext cx="10058400" cy="1320800"/>
          </a:xfrm>
        </p:spPr>
        <p:txBody>
          <a:bodyPr/>
          <a:lstStyle/>
          <a:p>
            <a:r>
              <a:rPr lang="en-US" dirty="0"/>
              <a:t>Financial snapshot</a:t>
            </a:r>
          </a:p>
        </p:txBody>
      </p:sp>
      <p:graphicFrame>
        <p:nvGraphicFramePr>
          <p:cNvPr id="10" name="Table Placeholder 3">
            <a:extLst>
              <a:ext uri="{FF2B5EF4-FFF2-40B4-BE49-F238E27FC236}">
                <a16:creationId xmlns:a16="http://schemas.microsoft.com/office/drawing/2014/main" id="{B2D5F8A0-E205-06E2-8D10-F646AE651BCF}"/>
              </a:ext>
            </a:extLst>
          </p:cNvPr>
          <p:cNvGraphicFramePr>
            <a:graphicFrameLocks noGrp="1"/>
          </p:cNvGraphicFramePr>
          <p:nvPr>
            <p:ph type="tbl" sz="quarter" idx="13"/>
            <p:extLst>
              <p:ext uri="{D42A27DB-BD31-4B8C-83A1-F6EECF244321}">
                <p14:modId xmlns:p14="http://schemas.microsoft.com/office/powerpoint/2010/main" val="3794887504"/>
              </p:ext>
            </p:extLst>
          </p:nvPr>
        </p:nvGraphicFramePr>
        <p:xfrm>
          <a:off x="838200" y="2700338"/>
          <a:ext cx="10515600" cy="3472542"/>
        </p:xfrm>
        <a:graphic>
          <a:graphicData uri="http://schemas.openxmlformats.org/drawingml/2006/table">
            <a:tbl>
              <a:tblPr firstRow="1" bandRow="1">
                <a:tableStyleId>{3B4B98B0-60AC-42C2-AFA5-B58CD77FA1E5}</a:tableStyleId>
              </a:tblPr>
              <a:tblGrid>
                <a:gridCol w="2628900">
                  <a:extLst>
                    <a:ext uri="{9D8B030D-6E8A-4147-A177-3AD203B41FA5}">
                      <a16:colId xmlns:a16="http://schemas.microsoft.com/office/drawing/2014/main" val="130956065"/>
                    </a:ext>
                  </a:extLst>
                </a:gridCol>
                <a:gridCol w="2628900">
                  <a:extLst>
                    <a:ext uri="{9D8B030D-6E8A-4147-A177-3AD203B41FA5}">
                      <a16:colId xmlns:a16="http://schemas.microsoft.com/office/drawing/2014/main" val="2749965458"/>
                    </a:ext>
                  </a:extLst>
                </a:gridCol>
                <a:gridCol w="2628900">
                  <a:extLst>
                    <a:ext uri="{9D8B030D-6E8A-4147-A177-3AD203B41FA5}">
                      <a16:colId xmlns:a16="http://schemas.microsoft.com/office/drawing/2014/main" val="2116711163"/>
                    </a:ext>
                  </a:extLst>
                </a:gridCol>
                <a:gridCol w="2628900">
                  <a:extLst>
                    <a:ext uri="{9D8B030D-6E8A-4147-A177-3AD203B41FA5}">
                      <a16:colId xmlns:a16="http://schemas.microsoft.com/office/drawing/2014/main" val="1186885001"/>
                    </a:ext>
                  </a:extLst>
                </a:gridCol>
              </a:tblGrid>
              <a:tr h="778512">
                <a:tc>
                  <a:txBody>
                    <a:bodyPr/>
                    <a:lstStyle/>
                    <a:p>
                      <a:pPr algn="l"/>
                      <a:r>
                        <a:rPr lang="en-US" dirty="0"/>
                        <a:t>Metric </a:t>
                      </a:r>
                    </a:p>
                  </a:txBody>
                  <a:tcPr anchor="ctr"/>
                </a:tc>
                <a:tc>
                  <a:txBody>
                    <a:bodyPr/>
                    <a:lstStyle/>
                    <a:p>
                      <a:pPr algn="l"/>
                      <a:r>
                        <a:rPr lang="en-US" dirty="0"/>
                        <a:t>Current value</a:t>
                      </a:r>
                    </a:p>
                  </a:txBody>
                  <a:tcPr anchor="ctr"/>
                </a:tc>
                <a:tc>
                  <a:txBody>
                    <a:bodyPr/>
                    <a:lstStyle/>
                    <a:p>
                      <a:pPr algn="l"/>
                      <a:r>
                        <a:rPr lang="en-US" dirty="0"/>
                        <a:t>Previous quarter</a:t>
                      </a:r>
                    </a:p>
                  </a:txBody>
                  <a:tcPr anchor="ctr"/>
                </a:tc>
                <a:tc>
                  <a:txBody>
                    <a:bodyPr/>
                    <a:lstStyle/>
                    <a:p>
                      <a:pPr algn="l"/>
                      <a:r>
                        <a:rPr lang="en-US"/>
                        <a:t>Change (%)</a:t>
                      </a:r>
                    </a:p>
                  </a:txBody>
                  <a:tcPr anchor="ctr"/>
                </a:tc>
                <a:extLst>
                  <a:ext uri="{0D108BD9-81ED-4DB2-BD59-A6C34878D82A}">
                    <a16:rowId xmlns:a16="http://schemas.microsoft.com/office/drawing/2014/main" val="3741017008"/>
                  </a:ext>
                </a:extLst>
              </a:tr>
              <a:tr h="538806">
                <a:tc>
                  <a:txBody>
                    <a:bodyPr/>
                    <a:lstStyle/>
                    <a:p>
                      <a:pPr algn="l"/>
                      <a:r>
                        <a:rPr lang="en-US" dirty="0"/>
                        <a:t>Revenue</a:t>
                      </a:r>
                    </a:p>
                  </a:txBody>
                  <a:tcPr anchor="ctr"/>
                </a:tc>
                <a:tc>
                  <a:txBody>
                    <a:bodyPr/>
                    <a:lstStyle/>
                    <a:p>
                      <a:pPr algn="l"/>
                      <a:r>
                        <a:rPr lang="en-US"/>
                        <a:t>$2,500,000</a:t>
                      </a:r>
                    </a:p>
                  </a:txBody>
                  <a:tcPr anchor="ctr"/>
                </a:tc>
                <a:tc>
                  <a:txBody>
                    <a:bodyPr/>
                    <a:lstStyle/>
                    <a:p>
                      <a:pPr algn="l"/>
                      <a:r>
                        <a:rPr lang="en-US" dirty="0"/>
                        <a:t>2,200,000</a:t>
                      </a:r>
                    </a:p>
                  </a:txBody>
                  <a:tcPr anchor="ctr"/>
                </a:tc>
                <a:tc>
                  <a:txBody>
                    <a:bodyPr/>
                    <a:lstStyle/>
                    <a:p>
                      <a:pPr algn="l"/>
                      <a:r>
                        <a:rPr lang="en-US"/>
                        <a:t>+14%</a:t>
                      </a:r>
                    </a:p>
                  </a:txBody>
                  <a:tcPr anchor="ctr"/>
                </a:tc>
                <a:extLst>
                  <a:ext uri="{0D108BD9-81ED-4DB2-BD59-A6C34878D82A}">
                    <a16:rowId xmlns:a16="http://schemas.microsoft.com/office/drawing/2014/main" val="511888340"/>
                  </a:ext>
                </a:extLst>
              </a:tr>
              <a:tr h="538806">
                <a:tc>
                  <a:txBody>
                    <a:bodyPr/>
                    <a:lstStyle/>
                    <a:p>
                      <a:pPr algn="l"/>
                      <a:r>
                        <a:rPr lang="en-US"/>
                        <a:t>Operating expenses</a:t>
                      </a:r>
                    </a:p>
                  </a:txBody>
                  <a:tcPr anchor="ctr"/>
                </a:tc>
                <a:tc>
                  <a:txBody>
                    <a:bodyPr/>
                    <a:lstStyle/>
                    <a:p>
                      <a:pPr algn="l"/>
                      <a:r>
                        <a:rPr lang="en-US" dirty="0"/>
                        <a:t>$1,200,000	</a:t>
                      </a:r>
                    </a:p>
                  </a:txBody>
                  <a:tcPr anchor="ctr"/>
                </a:tc>
                <a:tc>
                  <a:txBody>
                    <a:bodyPr/>
                    <a:lstStyle/>
                    <a:p>
                      <a:pPr algn="l"/>
                      <a:r>
                        <a:rPr lang="en-US"/>
                        <a:t>$1,400,000	</a:t>
                      </a:r>
                    </a:p>
                  </a:txBody>
                  <a:tcPr anchor="ctr"/>
                </a:tc>
                <a:tc>
                  <a:txBody>
                    <a:bodyPr/>
                    <a:lstStyle/>
                    <a:p>
                      <a:pPr algn="l"/>
                      <a:r>
                        <a:rPr lang="en-US"/>
                        <a:t>-14%</a:t>
                      </a:r>
                    </a:p>
                  </a:txBody>
                  <a:tcPr anchor="ctr"/>
                </a:tc>
                <a:extLst>
                  <a:ext uri="{0D108BD9-81ED-4DB2-BD59-A6C34878D82A}">
                    <a16:rowId xmlns:a16="http://schemas.microsoft.com/office/drawing/2014/main" val="3937089168"/>
                  </a:ext>
                </a:extLst>
              </a:tr>
              <a:tr h="538806">
                <a:tc>
                  <a:txBody>
                    <a:bodyPr/>
                    <a:lstStyle/>
                    <a:p>
                      <a:pPr algn="l"/>
                      <a:r>
                        <a:rPr lang="en-US"/>
                        <a:t>Net profit</a:t>
                      </a:r>
                    </a:p>
                  </a:txBody>
                  <a:tcPr anchor="ctr"/>
                </a:tc>
                <a:tc>
                  <a:txBody>
                    <a:bodyPr/>
                    <a:lstStyle/>
                    <a:p>
                      <a:pPr algn="l"/>
                      <a:r>
                        <a:rPr lang="en-US" dirty="0"/>
                        <a:t>$1,000,000	</a:t>
                      </a:r>
                    </a:p>
                  </a:txBody>
                  <a:tcPr anchor="ctr"/>
                </a:tc>
                <a:tc>
                  <a:txBody>
                    <a:bodyPr/>
                    <a:lstStyle/>
                    <a:p>
                      <a:pPr algn="l"/>
                      <a:r>
                        <a:rPr lang="en-US"/>
                        <a:t>$800,000	</a:t>
                      </a:r>
                    </a:p>
                  </a:txBody>
                  <a:tcPr anchor="ctr"/>
                </a:tc>
                <a:tc>
                  <a:txBody>
                    <a:bodyPr/>
                    <a:lstStyle/>
                    <a:p>
                      <a:pPr algn="l"/>
                      <a:r>
                        <a:rPr lang="en-US"/>
                        <a:t>+25%</a:t>
                      </a:r>
                    </a:p>
                  </a:txBody>
                  <a:tcPr anchor="ctr"/>
                </a:tc>
                <a:extLst>
                  <a:ext uri="{0D108BD9-81ED-4DB2-BD59-A6C34878D82A}">
                    <a16:rowId xmlns:a16="http://schemas.microsoft.com/office/drawing/2014/main" val="1031597798"/>
                  </a:ext>
                </a:extLst>
              </a:tr>
              <a:tr h="538806">
                <a:tc>
                  <a:txBody>
                    <a:bodyPr/>
                    <a:lstStyle/>
                    <a:p>
                      <a:pPr algn="l"/>
                      <a:r>
                        <a:rPr lang="en-US"/>
                        <a:t>Operating margin</a:t>
                      </a:r>
                    </a:p>
                  </a:txBody>
                  <a:tcPr anchor="ctr"/>
                </a:tc>
                <a:tc>
                  <a:txBody>
                    <a:bodyPr/>
                    <a:lstStyle/>
                    <a:p>
                      <a:pPr algn="l"/>
                      <a:r>
                        <a:rPr lang="en-US" dirty="0"/>
                        <a:t>40%</a:t>
                      </a:r>
                    </a:p>
                  </a:txBody>
                  <a:tcPr anchor="ctr"/>
                </a:tc>
                <a:tc>
                  <a:txBody>
                    <a:bodyPr/>
                    <a:lstStyle/>
                    <a:p>
                      <a:pPr algn="l"/>
                      <a:r>
                        <a:rPr lang="en-US"/>
                        <a:t>36%</a:t>
                      </a:r>
                    </a:p>
                  </a:txBody>
                  <a:tcPr anchor="ctr"/>
                </a:tc>
                <a:tc>
                  <a:txBody>
                    <a:bodyPr/>
                    <a:lstStyle/>
                    <a:p>
                      <a:pPr algn="l"/>
                      <a:r>
                        <a:rPr lang="en-US"/>
                        <a:t>+4%</a:t>
                      </a:r>
                    </a:p>
                  </a:txBody>
                  <a:tcPr anchor="ctr"/>
                </a:tc>
                <a:extLst>
                  <a:ext uri="{0D108BD9-81ED-4DB2-BD59-A6C34878D82A}">
                    <a16:rowId xmlns:a16="http://schemas.microsoft.com/office/drawing/2014/main" val="1194376521"/>
                  </a:ext>
                </a:extLst>
              </a:tr>
              <a:tr h="538806">
                <a:tc>
                  <a:txBody>
                    <a:bodyPr/>
                    <a:lstStyle/>
                    <a:p>
                      <a:pPr algn="l"/>
                      <a:r>
                        <a:rPr lang="en-US"/>
                        <a:t>Cash reserves</a:t>
                      </a:r>
                    </a:p>
                  </a:txBody>
                  <a:tcPr anchor="ctr"/>
                </a:tc>
                <a:tc>
                  <a:txBody>
                    <a:bodyPr/>
                    <a:lstStyle/>
                    <a:p>
                      <a:pPr algn="l"/>
                      <a:r>
                        <a:rPr lang="en-US"/>
                        <a:t>$5,000,000	</a:t>
                      </a:r>
                    </a:p>
                  </a:txBody>
                  <a:tcPr anchor="ctr"/>
                </a:tc>
                <a:tc>
                  <a:txBody>
                    <a:bodyPr/>
                    <a:lstStyle/>
                    <a:p>
                      <a:pPr algn="l"/>
                      <a:r>
                        <a:rPr lang="en-US"/>
                        <a:t>$4,500,000	</a:t>
                      </a:r>
                    </a:p>
                  </a:txBody>
                  <a:tcPr anchor="ctr"/>
                </a:tc>
                <a:tc>
                  <a:txBody>
                    <a:bodyPr/>
                    <a:lstStyle/>
                    <a:p>
                      <a:pPr algn="l"/>
                      <a:r>
                        <a:rPr lang="en-US" dirty="0"/>
                        <a:t>+11%</a:t>
                      </a:r>
                    </a:p>
                  </a:txBody>
                  <a:tcPr anchor="ctr"/>
                </a:tc>
                <a:extLst>
                  <a:ext uri="{0D108BD9-81ED-4DB2-BD59-A6C34878D82A}">
                    <a16:rowId xmlns:a16="http://schemas.microsoft.com/office/drawing/2014/main" val="1918266800"/>
                  </a:ext>
                </a:extLst>
              </a:tr>
            </a:tbl>
          </a:graphicData>
        </a:graphic>
      </p:graphicFrame>
    </p:spTree>
    <p:extLst>
      <p:ext uri="{BB962C8B-B14F-4D97-AF65-F5344CB8AC3E}">
        <p14:creationId xmlns:p14="http://schemas.microsoft.com/office/powerpoint/2010/main" val="101462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85800" y="675019"/>
            <a:ext cx="5669280" cy="5507962"/>
          </a:xfrm>
        </p:spPr>
        <p:txBody>
          <a:bodyPr/>
          <a:lstStyle/>
          <a:p>
            <a:r>
              <a:rPr lang="en-US" dirty="0"/>
              <a:t>Innovative solutions</a:t>
            </a:r>
          </a:p>
        </p:txBody>
      </p:sp>
      <p:pic>
        <p:nvPicPr>
          <p:cNvPr id="9" name="Picture Placeholder 8" descr="People looking at a tablet">
            <a:extLst>
              <a:ext uri="{FF2B5EF4-FFF2-40B4-BE49-F238E27FC236}">
                <a16:creationId xmlns:a16="http://schemas.microsoft.com/office/drawing/2014/main" id="{89023249-07ED-AEDD-46F0-11788420AF43}"/>
              </a:ext>
            </a:extLst>
          </p:cNvPr>
          <p:cNvPicPr>
            <a:picLocks noGrp="1" noChangeAspect="1"/>
          </p:cNvPicPr>
          <p:nvPr>
            <p:ph type="pic" sz="quarter" idx="13"/>
          </p:nvPr>
        </p:nvPicPr>
        <p:blipFill>
          <a:blip r:embed="rId3"/>
          <a:srcRect t="35" b="35"/>
          <a:stretch/>
        </p:blipFill>
        <p:spPr>
          <a:xfrm>
            <a:off x="7143476" y="1421594"/>
            <a:ext cx="4379976" cy="4379976"/>
          </a:xfrm>
        </p:spPr>
      </p:pic>
      <p:grpSp>
        <p:nvGrpSpPr>
          <p:cNvPr id="70" name="Graphic 68">
            <a:extLst>
              <a:ext uri="{FF2B5EF4-FFF2-40B4-BE49-F238E27FC236}">
                <a16:creationId xmlns:a16="http://schemas.microsoft.com/office/drawing/2014/main" id="{35460CC3-B124-6249-8306-E60DD994DBA8}"/>
              </a:ext>
              <a:ext uri="{C183D7F6-B498-43B3-948B-1728B52AA6E4}">
                <adec:decorative xmlns:adec="http://schemas.microsoft.com/office/drawing/2017/decorative" val="1"/>
              </a:ext>
            </a:extLst>
          </p:cNvPr>
          <p:cNvGrpSpPr/>
          <p:nvPr/>
        </p:nvGrpSpPr>
        <p:grpSpPr>
          <a:xfrm>
            <a:off x="6776356" y="429270"/>
            <a:ext cx="1944442" cy="2045566"/>
            <a:chOff x="5149463" y="1768223"/>
            <a:chExt cx="1944442" cy="2045566"/>
          </a:xfrm>
          <a:solidFill>
            <a:srgbClr val="EE2E61"/>
          </a:solidFill>
        </p:grpSpPr>
        <p:sp>
          <p:nvSpPr>
            <p:cNvPr id="71" name="Freeform 70">
              <a:extLst>
                <a:ext uri="{FF2B5EF4-FFF2-40B4-BE49-F238E27FC236}">
                  <a16:creationId xmlns:a16="http://schemas.microsoft.com/office/drawing/2014/main" id="{4F3AC86B-439F-7047-69B1-7846191E9F97}"/>
                </a:ext>
              </a:extLst>
            </p:cNvPr>
            <p:cNvSpPr/>
            <p:nvPr/>
          </p:nvSpPr>
          <p:spPr>
            <a:xfrm>
              <a:off x="6215862" y="2741428"/>
              <a:ext cx="693886" cy="1072362"/>
            </a:xfrm>
            <a:custGeom>
              <a:avLst/>
              <a:gdLst>
                <a:gd name="connsiteX0" fmla="*/ 692541 w 693886"/>
                <a:gd name="connsiteY0" fmla="*/ 16801 h 1072362"/>
                <a:gd name="connsiteX1" fmla="*/ 693492 w 693886"/>
                <a:gd name="connsiteY1" fmla="*/ 11100 h 1072362"/>
                <a:gd name="connsiteX2" fmla="*/ 685882 w 693886"/>
                <a:gd name="connsiteY2" fmla="*/ 1599 h 1072362"/>
                <a:gd name="connsiteX3" fmla="*/ 670661 w 693886"/>
                <a:gd name="connsiteY3" fmla="*/ 4449 h 1072362"/>
                <a:gd name="connsiteX4" fmla="*/ 669710 w 693886"/>
                <a:gd name="connsiteY4" fmla="*/ 5399 h 1072362"/>
                <a:gd name="connsiteX5" fmla="*/ 486111 w 693886"/>
                <a:gd name="connsiteY5" fmla="*/ 142214 h 1072362"/>
                <a:gd name="connsiteX6" fmla="*/ 415715 w 693886"/>
                <a:gd name="connsiteY6" fmla="*/ 114661 h 1072362"/>
                <a:gd name="connsiteX7" fmla="*/ 410007 w 693886"/>
                <a:gd name="connsiteY7" fmla="*/ 113711 h 1072362"/>
                <a:gd name="connsiteX8" fmla="*/ 400494 w 693886"/>
                <a:gd name="connsiteY8" fmla="*/ 121312 h 1072362"/>
                <a:gd name="connsiteX9" fmla="*/ 399543 w 693886"/>
                <a:gd name="connsiteY9" fmla="*/ 127012 h 1072362"/>
                <a:gd name="connsiteX10" fmla="*/ 407153 w 693886"/>
                <a:gd name="connsiteY10" fmla="*/ 137463 h 1072362"/>
                <a:gd name="connsiteX11" fmla="*/ 408105 w 693886"/>
                <a:gd name="connsiteY11" fmla="*/ 137463 h 1072362"/>
                <a:gd name="connsiteX12" fmla="*/ 410958 w 693886"/>
                <a:gd name="connsiteY12" fmla="*/ 137463 h 1072362"/>
                <a:gd name="connsiteX13" fmla="*/ 546993 w 693886"/>
                <a:gd name="connsiteY13" fmla="*/ 236274 h 1072362"/>
                <a:gd name="connsiteX14" fmla="*/ 571727 w 693886"/>
                <a:gd name="connsiteY14" fmla="*/ 399691 h 1072362"/>
                <a:gd name="connsiteX15" fmla="*/ 471841 w 693886"/>
                <a:gd name="connsiteY15" fmla="*/ 538406 h 1072362"/>
                <a:gd name="connsiteX16" fmla="*/ 312024 w 693886"/>
                <a:gd name="connsiteY16" fmla="*/ 561208 h 1072362"/>
                <a:gd name="connsiteX17" fmla="*/ 245433 w 693886"/>
                <a:gd name="connsiteY17" fmla="*/ 531755 h 1072362"/>
                <a:gd name="connsiteX18" fmla="*/ 236872 w 693886"/>
                <a:gd name="connsiteY18" fmla="*/ 530805 h 1072362"/>
                <a:gd name="connsiteX19" fmla="*/ 229261 w 693886"/>
                <a:gd name="connsiteY19" fmla="*/ 534606 h 1072362"/>
                <a:gd name="connsiteX20" fmla="*/ 231164 w 693886"/>
                <a:gd name="connsiteY20" fmla="*/ 546007 h 1072362"/>
                <a:gd name="connsiteX21" fmla="*/ 232115 w 693886"/>
                <a:gd name="connsiteY21" fmla="*/ 546957 h 1072362"/>
                <a:gd name="connsiteX22" fmla="*/ 233067 w 693886"/>
                <a:gd name="connsiteY22" fmla="*/ 547907 h 1072362"/>
                <a:gd name="connsiteX23" fmla="*/ 323440 w 693886"/>
                <a:gd name="connsiteY23" fmla="*/ 584011 h 1072362"/>
                <a:gd name="connsiteX24" fmla="*/ 0 w 693886"/>
                <a:gd name="connsiteY24" fmla="*/ 1072363 h 1072362"/>
                <a:gd name="connsiteX25" fmla="*/ 23782 w 693886"/>
                <a:gd name="connsiteY25" fmla="*/ 1072363 h 1072362"/>
                <a:gd name="connsiteX26" fmla="*/ 383371 w 693886"/>
                <a:gd name="connsiteY26" fmla="*/ 595412 h 1072362"/>
                <a:gd name="connsiteX27" fmla="*/ 384322 w 693886"/>
                <a:gd name="connsiteY27" fmla="*/ 595412 h 1072362"/>
                <a:gd name="connsiteX28" fmla="*/ 387176 w 693886"/>
                <a:gd name="connsiteY28" fmla="*/ 592562 h 1072362"/>
                <a:gd name="connsiteX29" fmla="*/ 408105 w 693886"/>
                <a:gd name="connsiteY29" fmla="*/ 589711 h 1072362"/>
                <a:gd name="connsiteX30" fmla="*/ 605022 w 693886"/>
                <a:gd name="connsiteY30" fmla="*/ 312282 h 1072362"/>
                <a:gd name="connsiteX31" fmla="*/ 517503 w 693886"/>
                <a:gd name="connsiteY31" fmla="*/ 165016 h 1072362"/>
                <a:gd name="connsiteX32" fmla="*/ 692541 w 693886"/>
                <a:gd name="connsiteY32" fmla="*/ 16801 h 1072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93886" h="1072362">
                  <a:moveTo>
                    <a:pt x="692541" y="16801"/>
                  </a:moveTo>
                  <a:cubicBezTo>
                    <a:pt x="693492" y="14900"/>
                    <a:pt x="694444" y="13000"/>
                    <a:pt x="693492" y="11100"/>
                  </a:cubicBezTo>
                  <a:cubicBezTo>
                    <a:pt x="692541" y="7300"/>
                    <a:pt x="689687" y="3499"/>
                    <a:pt x="685882" y="1599"/>
                  </a:cubicBezTo>
                  <a:cubicBezTo>
                    <a:pt x="682077" y="-2201"/>
                    <a:pt x="673515" y="1599"/>
                    <a:pt x="670661" y="4449"/>
                  </a:cubicBezTo>
                  <a:lnTo>
                    <a:pt x="669710" y="5399"/>
                  </a:lnTo>
                  <a:cubicBezTo>
                    <a:pt x="639269" y="83308"/>
                    <a:pt x="566970" y="136513"/>
                    <a:pt x="486111" y="142214"/>
                  </a:cubicBezTo>
                  <a:cubicBezTo>
                    <a:pt x="468036" y="131763"/>
                    <a:pt x="442351" y="118461"/>
                    <a:pt x="415715" y="114661"/>
                  </a:cubicBezTo>
                  <a:cubicBezTo>
                    <a:pt x="414764" y="113711"/>
                    <a:pt x="412861" y="112761"/>
                    <a:pt x="410007" y="113711"/>
                  </a:cubicBezTo>
                  <a:cubicBezTo>
                    <a:pt x="406202" y="114661"/>
                    <a:pt x="402397" y="117511"/>
                    <a:pt x="400494" y="121312"/>
                  </a:cubicBezTo>
                  <a:cubicBezTo>
                    <a:pt x="399543" y="123212"/>
                    <a:pt x="398592" y="125112"/>
                    <a:pt x="399543" y="127012"/>
                  </a:cubicBezTo>
                  <a:cubicBezTo>
                    <a:pt x="400494" y="130813"/>
                    <a:pt x="403348" y="134613"/>
                    <a:pt x="407153" y="137463"/>
                  </a:cubicBezTo>
                  <a:lnTo>
                    <a:pt x="408105" y="137463"/>
                  </a:lnTo>
                  <a:lnTo>
                    <a:pt x="410958" y="137463"/>
                  </a:lnTo>
                  <a:cubicBezTo>
                    <a:pt x="468036" y="150765"/>
                    <a:pt x="516552" y="185919"/>
                    <a:pt x="546993" y="236274"/>
                  </a:cubicBezTo>
                  <a:cubicBezTo>
                    <a:pt x="577435" y="285679"/>
                    <a:pt x="585996" y="344585"/>
                    <a:pt x="571727" y="399691"/>
                  </a:cubicBezTo>
                  <a:cubicBezTo>
                    <a:pt x="558409" y="458597"/>
                    <a:pt x="522260" y="508003"/>
                    <a:pt x="471841" y="538406"/>
                  </a:cubicBezTo>
                  <a:cubicBezTo>
                    <a:pt x="423325" y="567859"/>
                    <a:pt x="366248" y="575460"/>
                    <a:pt x="312024" y="561208"/>
                  </a:cubicBezTo>
                  <a:cubicBezTo>
                    <a:pt x="284436" y="554558"/>
                    <a:pt x="262557" y="545057"/>
                    <a:pt x="245433" y="531755"/>
                  </a:cubicBezTo>
                  <a:cubicBezTo>
                    <a:pt x="243531" y="529855"/>
                    <a:pt x="240677" y="528905"/>
                    <a:pt x="236872" y="530805"/>
                  </a:cubicBezTo>
                  <a:cubicBezTo>
                    <a:pt x="234018" y="531755"/>
                    <a:pt x="231164" y="533655"/>
                    <a:pt x="229261" y="534606"/>
                  </a:cubicBezTo>
                  <a:cubicBezTo>
                    <a:pt x="225456" y="538406"/>
                    <a:pt x="228310" y="543157"/>
                    <a:pt x="231164" y="546007"/>
                  </a:cubicBezTo>
                  <a:lnTo>
                    <a:pt x="232115" y="546957"/>
                  </a:lnTo>
                  <a:lnTo>
                    <a:pt x="233067" y="547907"/>
                  </a:lnTo>
                  <a:cubicBezTo>
                    <a:pt x="257800" y="562159"/>
                    <a:pt x="289193" y="579260"/>
                    <a:pt x="323440" y="584011"/>
                  </a:cubicBezTo>
                  <a:cubicBezTo>
                    <a:pt x="173135" y="653368"/>
                    <a:pt x="67542" y="812985"/>
                    <a:pt x="0" y="1072363"/>
                  </a:cubicBezTo>
                  <a:lnTo>
                    <a:pt x="23782" y="1072363"/>
                  </a:lnTo>
                  <a:cubicBezTo>
                    <a:pt x="96080" y="799684"/>
                    <a:pt x="214041" y="642917"/>
                    <a:pt x="383371" y="595412"/>
                  </a:cubicBezTo>
                  <a:lnTo>
                    <a:pt x="384322" y="595412"/>
                  </a:lnTo>
                  <a:lnTo>
                    <a:pt x="387176" y="592562"/>
                  </a:lnTo>
                  <a:cubicBezTo>
                    <a:pt x="392884" y="592562"/>
                    <a:pt x="402397" y="592562"/>
                    <a:pt x="408105" y="589711"/>
                  </a:cubicBezTo>
                  <a:cubicBezTo>
                    <a:pt x="538432" y="566909"/>
                    <a:pt x="626902" y="443396"/>
                    <a:pt x="605022" y="312282"/>
                  </a:cubicBezTo>
                  <a:cubicBezTo>
                    <a:pt x="590753" y="254326"/>
                    <a:pt x="559360" y="200170"/>
                    <a:pt x="517503" y="165016"/>
                  </a:cubicBezTo>
                  <a:cubicBezTo>
                    <a:pt x="595509" y="148865"/>
                    <a:pt x="663051" y="91859"/>
                    <a:pt x="692541" y="16801"/>
                  </a:cubicBezTo>
                  <a:close/>
                </a:path>
              </a:pathLst>
            </a:custGeom>
            <a:solidFill>
              <a:srgbClr val="EE2E61"/>
            </a:solidFill>
            <a:ln w="9489"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4620CE74-3B05-04C1-10B8-831278FA7FD3}"/>
                </a:ext>
              </a:extLst>
            </p:cNvPr>
            <p:cNvSpPr/>
            <p:nvPr/>
          </p:nvSpPr>
          <p:spPr>
            <a:xfrm>
              <a:off x="5504150" y="3040277"/>
              <a:ext cx="225602" cy="488483"/>
            </a:xfrm>
            <a:custGeom>
              <a:avLst/>
              <a:gdLst>
                <a:gd name="connsiteX0" fmla="*/ 20123 w 225602"/>
                <a:gd name="connsiteY0" fmla="*/ 400124 h 488483"/>
                <a:gd name="connsiteX1" fmla="*/ 8707 w 225602"/>
                <a:gd name="connsiteY1" fmla="*/ 390623 h 488483"/>
                <a:gd name="connsiteX2" fmla="*/ 146 w 225602"/>
                <a:gd name="connsiteY2" fmla="*/ 402974 h 488483"/>
                <a:gd name="connsiteX3" fmla="*/ 19172 w 225602"/>
                <a:gd name="connsiteY3" fmla="*/ 478982 h 488483"/>
                <a:gd name="connsiteX4" fmla="*/ 30587 w 225602"/>
                <a:gd name="connsiteY4" fmla="*/ 488483 h 488483"/>
                <a:gd name="connsiteX5" fmla="*/ 33441 w 225602"/>
                <a:gd name="connsiteY5" fmla="*/ 488483 h 488483"/>
                <a:gd name="connsiteX6" fmla="*/ 123814 w 225602"/>
                <a:gd name="connsiteY6" fmla="*/ 454280 h 488483"/>
                <a:gd name="connsiteX7" fmla="*/ 124765 w 225602"/>
                <a:gd name="connsiteY7" fmla="*/ 453330 h 488483"/>
                <a:gd name="connsiteX8" fmla="*/ 132375 w 225602"/>
                <a:gd name="connsiteY8" fmla="*/ 439078 h 488483"/>
                <a:gd name="connsiteX9" fmla="*/ 132375 w 225602"/>
                <a:gd name="connsiteY9" fmla="*/ 438128 h 488483"/>
                <a:gd name="connsiteX10" fmla="*/ 131424 w 225602"/>
                <a:gd name="connsiteY10" fmla="*/ 437178 h 488483"/>
                <a:gd name="connsiteX11" fmla="*/ 117155 w 225602"/>
                <a:gd name="connsiteY11" fmla="*/ 429577 h 488483"/>
                <a:gd name="connsiteX12" fmla="*/ 54369 w 225602"/>
                <a:gd name="connsiteY12" fmla="*/ 452379 h 488483"/>
                <a:gd name="connsiteX13" fmla="*/ 187550 w 225602"/>
                <a:gd name="connsiteY13" fmla="*/ 222455 h 488483"/>
                <a:gd name="connsiteX14" fmla="*/ 187550 w 225602"/>
                <a:gd name="connsiteY14" fmla="*/ 221505 h 488483"/>
                <a:gd name="connsiteX15" fmla="*/ 187550 w 225602"/>
                <a:gd name="connsiteY15" fmla="*/ 211054 h 488483"/>
                <a:gd name="connsiteX16" fmla="*/ 178989 w 225602"/>
                <a:gd name="connsiteY16" fmla="*/ 206303 h 488483"/>
                <a:gd name="connsiteX17" fmla="*/ 178989 w 225602"/>
                <a:gd name="connsiteY17" fmla="*/ 206303 h 488483"/>
                <a:gd name="connsiteX18" fmla="*/ 64834 w 225602"/>
                <a:gd name="connsiteY18" fmla="*/ 203453 h 488483"/>
                <a:gd name="connsiteX19" fmla="*/ 221797 w 225602"/>
                <a:gd name="connsiteY19" fmla="*/ 15333 h 488483"/>
                <a:gd name="connsiteX20" fmla="*/ 225602 w 225602"/>
                <a:gd name="connsiteY20" fmla="*/ 11533 h 488483"/>
                <a:gd name="connsiteX21" fmla="*/ 220846 w 225602"/>
                <a:gd name="connsiteY21" fmla="*/ 11533 h 488483"/>
                <a:gd name="connsiteX22" fmla="*/ 219894 w 225602"/>
                <a:gd name="connsiteY22" fmla="*/ 9633 h 488483"/>
                <a:gd name="connsiteX23" fmla="*/ 213235 w 225602"/>
                <a:gd name="connsiteY23" fmla="*/ 2032 h 488483"/>
                <a:gd name="connsiteX24" fmla="*/ 213235 w 225602"/>
                <a:gd name="connsiteY24" fmla="*/ 2032 h 488483"/>
                <a:gd name="connsiteX25" fmla="*/ 213235 w 225602"/>
                <a:gd name="connsiteY25" fmla="*/ 2032 h 488483"/>
                <a:gd name="connsiteX26" fmla="*/ 213235 w 225602"/>
                <a:gd name="connsiteY26" fmla="*/ 2032 h 488483"/>
                <a:gd name="connsiteX27" fmla="*/ 198015 w 225602"/>
                <a:gd name="connsiteY27" fmla="*/ 2982 h 488483"/>
                <a:gd name="connsiteX28" fmla="*/ 29636 w 225602"/>
                <a:gd name="connsiteY28" fmla="*/ 207253 h 488483"/>
                <a:gd name="connsiteX29" fmla="*/ 29636 w 225602"/>
                <a:gd name="connsiteY29" fmla="*/ 223405 h 488483"/>
                <a:gd name="connsiteX30" fmla="*/ 38197 w 225602"/>
                <a:gd name="connsiteY30" fmla="*/ 227206 h 488483"/>
                <a:gd name="connsiteX31" fmla="*/ 156158 w 225602"/>
                <a:gd name="connsiteY31" fmla="*/ 230056 h 488483"/>
                <a:gd name="connsiteX32" fmla="*/ 32490 w 225602"/>
                <a:gd name="connsiteY32" fmla="*/ 450479 h 488483"/>
                <a:gd name="connsiteX33" fmla="*/ 20123 w 225602"/>
                <a:gd name="connsiteY33" fmla="*/ 400124 h 48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5602" h="488483">
                  <a:moveTo>
                    <a:pt x="20123" y="400124"/>
                  </a:moveTo>
                  <a:cubicBezTo>
                    <a:pt x="20123" y="395373"/>
                    <a:pt x="11561" y="390623"/>
                    <a:pt x="8707" y="390623"/>
                  </a:cubicBezTo>
                  <a:cubicBezTo>
                    <a:pt x="3000" y="390623"/>
                    <a:pt x="-806" y="394423"/>
                    <a:pt x="146" y="402974"/>
                  </a:cubicBezTo>
                  <a:lnTo>
                    <a:pt x="19172" y="478982"/>
                  </a:lnTo>
                  <a:cubicBezTo>
                    <a:pt x="19172" y="483733"/>
                    <a:pt x="27733" y="488483"/>
                    <a:pt x="30587" y="488483"/>
                  </a:cubicBezTo>
                  <a:lnTo>
                    <a:pt x="33441" y="488483"/>
                  </a:lnTo>
                  <a:lnTo>
                    <a:pt x="123814" y="454280"/>
                  </a:lnTo>
                  <a:lnTo>
                    <a:pt x="124765" y="453330"/>
                  </a:lnTo>
                  <a:cubicBezTo>
                    <a:pt x="127619" y="450479"/>
                    <a:pt x="132375" y="445729"/>
                    <a:pt x="132375" y="439078"/>
                  </a:cubicBezTo>
                  <a:lnTo>
                    <a:pt x="132375" y="438128"/>
                  </a:lnTo>
                  <a:lnTo>
                    <a:pt x="131424" y="437178"/>
                  </a:lnTo>
                  <a:cubicBezTo>
                    <a:pt x="128570" y="434328"/>
                    <a:pt x="123814" y="429577"/>
                    <a:pt x="117155" y="429577"/>
                  </a:cubicBezTo>
                  <a:lnTo>
                    <a:pt x="54369" y="452379"/>
                  </a:lnTo>
                  <a:lnTo>
                    <a:pt x="187550" y="222455"/>
                  </a:lnTo>
                  <a:lnTo>
                    <a:pt x="187550" y="221505"/>
                  </a:lnTo>
                  <a:lnTo>
                    <a:pt x="187550" y="211054"/>
                  </a:lnTo>
                  <a:cubicBezTo>
                    <a:pt x="187550" y="206303"/>
                    <a:pt x="182794" y="206303"/>
                    <a:pt x="178989" y="206303"/>
                  </a:cubicBezTo>
                  <a:cubicBezTo>
                    <a:pt x="178989" y="206303"/>
                    <a:pt x="178989" y="206303"/>
                    <a:pt x="178989" y="206303"/>
                  </a:cubicBezTo>
                  <a:lnTo>
                    <a:pt x="64834" y="203453"/>
                  </a:lnTo>
                  <a:lnTo>
                    <a:pt x="221797" y="15333"/>
                  </a:lnTo>
                  <a:lnTo>
                    <a:pt x="225602" y="11533"/>
                  </a:lnTo>
                  <a:lnTo>
                    <a:pt x="220846" y="11533"/>
                  </a:lnTo>
                  <a:cubicBezTo>
                    <a:pt x="220846" y="11533"/>
                    <a:pt x="219894" y="10583"/>
                    <a:pt x="219894" y="9633"/>
                  </a:cubicBezTo>
                  <a:cubicBezTo>
                    <a:pt x="218943" y="7732"/>
                    <a:pt x="217040" y="4882"/>
                    <a:pt x="213235" y="2032"/>
                  </a:cubicBezTo>
                  <a:cubicBezTo>
                    <a:pt x="213235" y="2032"/>
                    <a:pt x="213235" y="2032"/>
                    <a:pt x="213235" y="2032"/>
                  </a:cubicBezTo>
                  <a:lnTo>
                    <a:pt x="213235" y="2032"/>
                  </a:lnTo>
                  <a:lnTo>
                    <a:pt x="213235" y="2032"/>
                  </a:lnTo>
                  <a:cubicBezTo>
                    <a:pt x="209430" y="-819"/>
                    <a:pt x="201820" y="-819"/>
                    <a:pt x="198015" y="2982"/>
                  </a:cubicBezTo>
                  <a:lnTo>
                    <a:pt x="29636" y="207253"/>
                  </a:lnTo>
                  <a:cubicBezTo>
                    <a:pt x="25831" y="211054"/>
                    <a:pt x="25831" y="219605"/>
                    <a:pt x="29636" y="223405"/>
                  </a:cubicBezTo>
                  <a:cubicBezTo>
                    <a:pt x="29636" y="223405"/>
                    <a:pt x="33441" y="227206"/>
                    <a:pt x="38197" y="227206"/>
                  </a:cubicBezTo>
                  <a:lnTo>
                    <a:pt x="156158" y="230056"/>
                  </a:lnTo>
                  <a:lnTo>
                    <a:pt x="32490" y="450479"/>
                  </a:lnTo>
                  <a:lnTo>
                    <a:pt x="20123" y="400124"/>
                  </a:lnTo>
                  <a:close/>
                </a:path>
              </a:pathLst>
            </a:custGeom>
            <a:solidFill>
              <a:srgbClr val="EE2E61"/>
            </a:solidFill>
            <a:ln w="9489"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A550E782-DC7A-37C0-A968-D614FDCCB0BE}"/>
                </a:ext>
              </a:extLst>
            </p:cNvPr>
            <p:cNvSpPr/>
            <p:nvPr/>
          </p:nvSpPr>
          <p:spPr>
            <a:xfrm>
              <a:off x="6254865" y="1768223"/>
              <a:ext cx="156963" cy="307832"/>
            </a:xfrm>
            <a:custGeom>
              <a:avLst/>
              <a:gdLst>
                <a:gd name="connsiteX0" fmla="*/ 4756 w 156963"/>
                <a:gd name="connsiteY0" fmla="*/ 158667 h 307832"/>
                <a:gd name="connsiteX1" fmla="*/ 11415 w 156963"/>
                <a:gd name="connsiteY1" fmla="*/ 160567 h 307832"/>
                <a:gd name="connsiteX2" fmla="*/ 113204 w 156963"/>
                <a:gd name="connsiteY2" fmla="*/ 187170 h 307832"/>
                <a:gd name="connsiteX3" fmla="*/ 29490 w 156963"/>
                <a:gd name="connsiteY3" fmla="*/ 288831 h 307832"/>
                <a:gd name="connsiteX4" fmla="*/ 26636 w 156963"/>
                <a:gd name="connsiteY4" fmla="*/ 296431 h 307832"/>
                <a:gd name="connsiteX5" fmla="*/ 29490 w 156963"/>
                <a:gd name="connsiteY5" fmla="*/ 304032 h 307832"/>
                <a:gd name="connsiteX6" fmla="*/ 30441 w 156963"/>
                <a:gd name="connsiteY6" fmla="*/ 304982 h 307832"/>
                <a:gd name="connsiteX7" fmla="*/ 31393 w 156963"/>
                <a:gd name="connsiteY7" fmla="*/ 304982 h 307832"/>
                <a:gd name="connsiteX8" fmla="*/ 32344 w 156963"/>
                <a:gd name="connsiteY8" fmla="*/ 305932 h 307832"/>
                <a:gd name="connsiteX9" fmla="*/ 38052 w 156963"/>
                <a:gd name="connsiteY9" fmla="*/ 307833 h 307832"/>
                <a:gd name="connsiteX10" fmla="*/ 46613 w 156963"/>
                <a:gd name="connsiteY10" fmla="*/ 303082 h 307832"/>
                <a:gd name="connsiteX11" fmla="*/ 141743 w 156963"/>
                <a:gd name="connsiteY11" fmla="*/ 190020 h 307832"/>
                <a:gd name="connsiteX12" fmla="*/ 145548 w 156963"/>
                <a:gd name="connsiteY12" fmla="*/ 178619 h 307832"/>
                <a:gd name="connsiteX13" fmla="*/ 136986 w 156963"/>
                <a:gd name="connsiteY13" fmla="*/ 171018 h 307832"/>
                <a:gd name="connsiteX14" fmla="*/ 35198 w 156963"/>
                <a:gd name="connsiteY14" fmla="*/ 145365 h 307832"/>
                <a:gd name="connsiteX15" fmla="*/ 130327 w 156963"/>
                <a:gd name="connsiteY15" fmla="*/ 42755 h 307832"/>
                <a:gd name="connsiteX16" fmla="*/ 127473 w 156963"/>
                <a:gd name="connsiteY16" fmla="*/ 88359 h 307832"/>
                <a:gd name="connsiteX17" fmla="*/ 138889 w 156963"/>
                <a:gd name="connsiteY17" fmla="*/ 99761 h 307832"/>
                <a:gd name="connsiteX18" fmla="*/ 150304 w 156963"/>
                <a:gd name="connsiteY18" fmla="*/ 88359 h 307832"/>
                <a:gd name="connsiteX19" fmla="*/ 156963 w 156963"/>
                <a:gd name="connsiteY19" fmla="*/ 11401 h 307832"/>
                <a:gd name="connsiteX20" fmla="*/ 145548 w 156963"/>
                <a:gd name="connsiteY20" fmla="*/ 0 h 307832"/>
                <a:gd name="connsiteX21" fmla="*/ 142694 w 156963"/>
                <a:gd name="connsiteY21" fmla="*/ 0 h 307832"/>
                <a:gd name="connsiteX22" fmla="*/ 61834 w 156963"/>
                <a:gd name="connsiteY22" fmla="*/ 15202 h 307832"/>
                <a:gd name="connsiteX23" fmla="*/ 50419 w 156963"/>
                <a:gd name="connsiteY23" fmla="*/ 26603 h 307832"/>
                <a:gd name="connsiteX24" fmla="*/ 61834 w 156963"/>
                <a:gd name="connsiteY24" fmla="*/ 38004 h 307832"/>
                <a:gd name="connsiteX25" fmla="*/ 64688 w 156963"/>
                <a:gd name="connsiteY25" fmla="*/ 38004 h 307832"/>
                <a:gd name="connsiteX26" fmla="*/ 111301 w 156963"/>
                <a:gd name="connsiteY26" fmla="*/ 29453 h 307832"/>
                <a:gd name="connsiteX27" fmla="*/ 3805 w 156963"/>
                <a:gd name="connsiteY27" fmla="*/ 143465 h 307832"/>
                <a:gd name="connsiteX28" fmla="*/ 0 w 156963"/>
                <a:gd name="connsiteY28" fmla="*/ 154866 h 307832"/>
                <a:gd name="connsiteX29" fmla="*/ 0 w 156963"/>
                <a:gd name="connsiteY29" fmla="*/ 156767 h 307832"/>
                <a:gd name="connsiteX30" fmla="*/ 1903 w 156963"/>
                <a:gd name="connsiteY30" fmla="*/ 156767 h 307832"/>
                <a:gd name="connsiteX31" fmla="*/ 4756 w 156963"/>
                <a:gd name="connsiteY31" fmla="*/ 158667 h 30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6963" h="307832">
                  <a:moveTo>
                    <a:pt x="4756" y="158667"/>
                  </a:moveTo>
                  <a:cubicBezTo>
                    <a:pt x="6659" y="159617"/>
                    <a:pt x="8562" y="160567"/>
                    <a:pt x="11415" y="160567"/>
                  </a:cubicBezTo>
                  <a:lnTo>
                    <a:pt x="113204" y="187170"/>
                  </a:lnTo>
                  <a:lnTo>
                    <a:pt x="29490" y="288831"/>
                  </a:lnTo>
                  <a:cubicBezTo>
                    <a:pt x="27588" y="290731"/>
                    <a:pt x="26636" y="293581"/>
                    <a:pt x="26636" y="296431"/>
                  </a:cubicBezTo>
                  <a:cubicBezTo>
                    <a:pt x="26636" y="299282"/>
                    <a:pt x="27588" y="302132"/>
                    <a:pt x="29490" y="304032"/>
                  </a:cubicBezTo>
                  <a:lnTo>
                    <a:pt x="30441" y="304982"/>
                  </a:lnTo>
                  <a:lnTo>
                    <a:pt x="31393" y="304982"/>
                  </a:lnTo>
                  <a:cubicBezTo>
                    <a:pt x="31393" y="304982"/>
                    <a:pt x="32344" y="304982"/>
                    <a:pt x="32344" y="305932"/>
                  </a:cubicBezTo>
                  <a:cubicBezTo>
                    <a:pt x="33295" y="306883"/>
                    <a:pt x="35198" y="307833"/>
                    <a:pt x="38052" y="307833"/>
                  </a:cubicBezTo>
                  <a:cubicBezTo>
                    <a:pt x="41857" y="307833"/>
                    <a:pt x="46613" y="307833"/>
                    <a:pt x="46613" y="303082"/>
                  </a:cubicBezTo>
                  <a:lnTo>
                    <a:pt x="141743" y="190020"/>
                  </a:lnTo>
                  <a:cubicBezTo>
                    <a:pt x="145548" y="186220"/>
                    <a:pt x="145548" y="182419"/>
                    <a:pt x="145548" y="178619"/>
                  </a:cubicBezTo>
                  <a:cubicBezTo>
                    <a:pt x="145548" y="173868"/>
                    <a:pt x="141743" y="171018"/>
                    <a:pt x="136986" y="171018"/>
                  </a:cubicBezTo>
                  <a:lnTo>
                    <a:pt x="35198" y="145365"/>
                  </a:lnTo>
                  <a:lnTo>
                    <a:pt x="130327" y="42755"/>
                  </a:lnTo>
                  <a:lnTo>
                    <a:pt x="127473" y="88359"/>
                  </a:lnTo>
                  <a:cubicBezTo>
                    <a:pt x="127473" y="95960"/>
                    <a:pt x="132230" y="99761"/>
                    <a:pt x="138889" y="99761"/>
                  </a:cubicBezTo>
                  <a:cubicBezTo>
                    <a:pt x="142694" y="99761"/>
                    <a:pt x="150304" y="95960"/>
                    <a:pt x="150304" y="88359"/>
                  </a:cubicBezTo>
                  <a:lnTo>
                    <a:pt x="156963" y="11401"/>
                  </a:lnTo>
                  <a:cubicBezTo>
                    <a:pt x="156963" y="3800"/>
                    <a:pt x="152207" y="0"/>
                    <a:pt x="145548" y="0"/>
                  </a:cubicBezTo>
                  <a:lnTo>
                    <a:pt x="142694" y="0"/>
                  </a:lnTo>
                  <a:lnTo>
                    <a:pt x="61834" y="15202"/>
                  </a:lnTo>
                  <a:cubicBezTo>
                    <a:pt x="54224" y="15202"/>
                    <a:pt x="50419" y="19002"/>
                    <a:pt x="50419" y="26603"/>
                  </a:cubicBezTo>
                  <a:cubicBezTo>
                    <a:pt x="50419" y="34204"/>
                    <a:pt x="55175" y="38004"/>
                    <a:pt x="61834" y="38004"/>
                  </a:cubicBezTo>
                  <a:lnTo>
                    <a:pt x="64688" y="38004"/>
                  </a:lnTo>
                  <a:lnTo>
                    <a:pt x="111301" y="29453"/>
                  </a:lnTo>
                  <a:lnTo>
                    <a:pt x="3805" y="143465"/>
                  </a:lnTo>
                  <a:cubicBezTo>
                    <a:pt x="0" y="147266"/>
                    <a:pt x="0" y="151066"/>
                    <a:pt x="0" y="154866"/>
                  </a:cubicBezTo>
                  <a:lnTo>
                    <a:pt x="0" y="156767"/>
                  </a:lnTo>
                  <a:lnTo>
                    <a:pt x="1903" y="156767"/>
                  </a:lnTo>
                  <a:cubicBezTo>
                    <a:pt x="3805" y="158667"/>
                    <a:pt x="3805" y="158667"/>
                    <a:pt x="4756" y="158667"/>
                  </a:cubicBezTo>
                  <a:close/>
                </a:path>
              </a:pathLst>
            </a:custGeom>
            <a:solidFill>
              <a:srgbClr val="EE2E61"/>
            </a:solidFill>
            <a:ln w="9489"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E3851CC5-5C2E-E1FE-8B5B-01B59F523E47}"/>
                </a:ext>
              </a:extLst>
            </p:cNvPr>
            <p:cNvSpPr/>
            <p:nvPr/>
          </p:nvSpPr>
          <p:spPr>
            <a:xfrm>
              <a:off x="5879105" y="3264933"/>
              <a:ext cx="132229" cy="392090"/>
            </a:xfrm>
            <a:custGeom>
              <a:avLst/>
              <a:gdLst>
                <a:gd name="connsiteX0" fmla="*/ 99886 w 132229"/>
                <a:gd name="connsiteY0" fmla="*/ 9200 h 392090"/>
                <a:gd name="connsiteX1" fmla="*/ 96081 w 132229"/>
                <a:gd name="connsiteY1" fmla="*/ 1599 h 392090"/>
                <a:gd name="connsiteX2" fmla="*/ 79909 w 132229"/>
                <a:gd name="connsiteY2" fmla="*/ 4449 h 392090"/>
                <a:gd name="connsiteX3" fmla="*/ 2854 w 132229"/>
                <a:gd name="connsiteY3" fmla="*/ 149815 h 392090"/>
                <a:gd name="connsiteX4" fmla="*/ 0 w 132229"/>
                <a:gd name="connsiteY4" fmla="*/ 155515 h 392090"/>
                <a:gd name="connsiteX5" fmla="*/ 2854 w 132229"/>
                <a:gd name="connsiteY5" fmla="*/ 162166 h 392090"/>
                <a:gd name="connsiteX6" fmla="*/ 14269 w 132229"/>
                <a:gd name="connsiteY6" fmla="*/ 165966 h 392090"/>
                <a:gd name="connsiteX7" fmla="*/ 108447 w 132229"/>
                <a:gd name="connsiteY7" fmla="*/ 159316 h 392090"/>
                <a:gd name="connsiteX8" fmla="*/ 41857 w 132229"/>
                <a:gd name="connsiteY8" fmla="*/ 349336 h 392090"/>
                <a:gd name="connsiteX9" fmla="*/ 28539 w 132229"/>
                <a:gd name="connsiteY9" fmla="*/ 296130 h 392090"/>
                <a:gd name="connsiteX10" fmla="*/ 17123 w 132229"/>
                <a:gd name="connsiteY10" fmla="*/ 286629 h 392090"/>
                <a:gd name="connsiteX11" fmla="*/ 8562 w 132229"/>
                <a:gd name="connsiteY11" fmla="*/ 298031 h 392090"/>
                <a:gd name="connsiteX12" fmla="*/ 33295 w 132229"/>
                <a:gd name="connsiteY12" fmla="*/ 385440 h 392090"/>
                <a:gd name="connsiteX13" fmla="*/ 33295 w 132229"/>
                <a:gd name="connsiteY13" fmla="*/ 386390 h 392090"/>
                <a:gd name="connsiteX14" fmla="*/ 34247 w 132229"/>
                <a:gd name="connsiteY14" fmla="*/ 387340 h 392090"/>
                <a:gd name="connsiteX15" fmla="*/ 42808 w 132229"/>
                <a:gd name="connsiteY15" fmla="*/ 392090 h 392090"/>
                <a:gd name="connsiteX16" fmla="*/ 49467 w 132229"/>
                <a:gd name="connsiteY16" fmla="*/ 390190 h 392090"/>
                <a:gd name="connsiteX17" fmla="*/ 119863 w 132229"/>
                <a:gd name="connsiteY17" fmla="*/ 331284 h 392090"/>
                <a:gd name="connsiteX18" fmla="*/ 119863 w 132229"/>
                <a:gd name="connsiteY18" fmla="*/ 315132 h 392090"/>
                <a:gd name="connsiteX19" fmla="*/ 103691 w 132229"/>
                <a:gd name="connsiteY19" fmla="*/ 315132 h 392090"/>
                <a:gd name="connsiteX20" fmla="*/ 61834 w 132229"/>
                <a:gd name="connsiteY20" fmla="*/ 356937 h 392090"/>
                <a:gd name="connsiteX21" fmla="*/ 132230 w 132229"/>
                <a:gd name="connsiteY21" fmla="*/ 155515 h 392090"/>
                <a:gd name="connsiteX22" fmla="*/ 132230 w 132229"/>
                <a:gd name="connsiteY22" fmla="*/ 145064 h 392090"/>
                <a:gd name="connsiteX23" fmla="*/ 132230 w 132229"/>
                <a:gd name="connsiteY23" fmla="*/ 144114 h 392090"/>
                <a:gd name="connsiteX24" fmla="*/ 128425 w 132229"/>
                <a:gd name="connsiteY24" fmla="*/ 141264 h 392090"/>
                <a:gd name="connsiteX25" fmla="*/ 124619 w 132229"/>
                <a:gd name="connsiteY25" fmla="*/ 139364 h 392090"/>
                <a:gd name="connsiteX26" fmla="*/ 123668 w 132229"/>
                <a:gd name="connsiteY26" fmla="*/ 138414 h 392090"/>
                <a:gd name="connsiteX27" fmla="*/ 31393 w 132229"/>
                <a:gd name="connsiteY27" fmla="*/ 145064 h 392090"/>
                <a:gd name="connsiteX28" fmla="*/ 97032 w 132229"/>
                <a:gd name="connsiteY28" fmla="*/ 15851 h 392090"/>
                <a:gd name="connsiteX29" fmla="*/ 99886 w 132229"/>
                <a:gd name="connsiteY29" fmla="*/ 9200 h 3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2229" h="392090">
                  <a:moveTo>
                    <a:pt x="99886" y="9200"/>
                  </a:moveTo>
                  <a:cubicBezTo>
                    <a:pt x="98934" y="6350"/>
                    <a:pt x="97032" y="3499"/>
                    <a:pt x="96081" y="1599"/>
                  </a:cubicBezTo>
                  <a:cubicBezTo>
                    <a:pt x="92275" y="-2201"/>
                    <a:pt x="83714" y="1599"/>
                    <a:pt x="79909" y="4449"/>
                  </a:cubicBezTo>
                  <a:lnTo>
                    <a:pt x="2854" y="149815"/>
                  </a:lnTo>
                  <a:cubicBezTo>
                    <a:pt x="951" y="151715"/>
                    <a:pt x="0" y="153615"/>
                    <a:pt x="0" y="155515"/>
                  </a:cubicBezTo>
                  <a:cubicBezTo>
                    <a:pt x="0" y="157416"/>
                    <a:pt x="951" y="160266"/>
                    <a:pt x="2854" y="162166"/>
                  </a:cubicBezTo>
                  <a:cubicBezTo>
                    <a:pt x="6659" y="165966"/>
                    <a:pt x="10464" y="165966"/>
                    <a:pt x="14269" y="165966"/>
                  </a:cubicBezTo>
                  <a:lnTo>
                    <a:pt x="108447" y="159316"/>
                  </a:lnTo>
                  <a:lnTo>
                    <a:pt x="41857" y="349336"/>
                  </a:lnTo>
                  <a:lnTo>
                    <a:pt x="28539" y="296130"/>
                  </a:lnTo>
                  <a:cubicBezTo>
                    <a:pt x="28539" y="286629"/>
                    <a:pt x="19977" y="286629"/>
                    <a:pt x="17123" y="286629"/>
                  </a:cubicBezTo>
                  <a:cubicBezTo>
                    <a:pt x="11416" y="286629"/>
                    <a:pt x="8562" y="290430"/>
                    <a:pt x="8562" y="298031"/>
                  </a:cubicBezTo>
                  <a:lnTo>
                    <a:pt x="33295" y="385440"/>
                  </a:lnTo>
                  <a:lnTo>
                    <a:pt x="33295" y="386390"/>
                  </a:lnTo>
                  <a:lnTo>
                    <a:pt x="34247" y="387340"/>
                  </a:lnTo>
                  <a:cubicBezTo>
                    <a:pt x="36149" y="389240"/>
                    <a:pt x="39003" y="392090"/>
                    <a:pt x="42808" y="392090"/>
                  </a:cubicBezTo>
                  <a:cubicBezTo>
                    <a:pt x="44711" y="392090"/>
                    <a:pt x="46613" y="391140"/>
                    <a:pt x="49467" y="390190"/>
                  </a:cubicBezTo>
                  <a:lnTo>
                    <a:pt x="119863" y="331284"/>
                  </a:lnTo>
                  <a:cubicBezTo>
                    <a:pt x="123668" y="327484"/>
                    <a:pt x="123668" y="318933"/>
                    <a:pt x="119863" y="315132"/>
                  </a:cubicBezTo>
                  <a:cubicBezTo>
                    <a:pt x="116058" y="311332"/>
                    <a:pt x="107496" y="311332"/>
                    <a:pt x="103691" y="315132"/>
                  </a:cubicBezTo>
                  <a:lnTo>
                    <a:pt x="61834" y="356937"/>
                  </a:lnTo>
                  <a:lnTo>
                    <a:pt x="132230" y="155515"/>
                  </a:lnTo>
                  <a:lnTo>
                    <a:pt x="132230" y="145064"/>
                  </a:lnTo>
                  <a:lnTo>
                    <a:pt x="132230" y="144114"/>
                  </a:lnTo>
                  <a:cubicBezTo>
                    <a:pt x="131278" y="142214"/>
                    <a:pt x="130327" y="141264"/>
                    <a:pt x="128425" y="141264"/>
                  </a:cubicBezTo>
                  <a:cubicBezTo>
                    <a:pt x="127473" y="140314"/>
                    <a:pt x="126522" y="140314"/>
                    <a:pt x="124619" y="139364"/>
                  </a:cubicBezTo>
                  <a:lnTo>
                    <a:pt x="123668" y="138414"/>
                  </a:lnTo>
                  <a:lnTo>
                    <a:pt x="31393" y="145064"/>
                  </a:lnTo>
                  <a:lnTo>
                    <a:pt x="97032" y="15851"/>
                  </a:lnTo>
                  <a:cubicBezTo>
                    <a:pt x="100837" y="14901"/>
                    <a:pt x="100837" y="12050"/>
                    <a:pt x="99886" y="9200"/>
                  </a:cubicBezTo>
                  <a:close/>
                </a:path>
              </a:pathLst>
            </a:custGeom>
            <a:solidFill>
              <a:srgbClr val="EE2E61"/>
            </a:solidFill>
            <a:ln w="9489"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58530CA7-80D7-83FC-0C87-3D33FD489BA7}"/>
                </a:ext>
              </a:extLst>
            </p:cNvPr>
            <p:cNvSpPr/>
            <p:nvPr/>
          </p:nvSpPr>
          <p:spPr>
            <a:xfrm>
              <a:off x="5149463" y="2050332"/>
              <a:ext cx="1773625" cy="1763458"/>
            </a:xfrm>
            <a:custGeom>
              <a:avLst/>
              <a:gdLst>
                <a:gd name="connsiteX0" fmla="*/ 238774 w 1773625"/>
                <a:gd name="connsiteY0" fmla="*/ 860863 h 1763458"/>
                <a:gd name="connsiteX1" fmla="*/ 616438 w 1773625"/>
                <a:gd name="connsiteY1" fmla="*/ 860863 h 1763458"/>
                <a:gd name="connsiteX2" fmla="*/ 801940 w 1773625"/>
                <a:gd name="connsiteY2" fmla="*/ 1146843 h 1763458"/>
                <a:gd name="connsiteX3" fmla="*/ 964611 w 1773625"/>
                <a:gd name="connsiteY3" fmla="*/ 1123091 h 1763458"/>
                <a:gd name="connsiteX4" fmla="*/ 1017883 w 1773625"/>
                <a:gd name="connsiteY4" fmla="*/ 1491730 h 1763458"/>
                <a:gd name="connsiteX5" fmla="*/ 943682 w 1773625"/>
                <a:gd name="connsiteY5" fmla="*/ 1763459 h 1763458"/>
                <a:gd name="connsiteX6" fmla="*/ 971270 w 1773625"/>
                <a:gd name="connsiteY6" fmla="*/ 1763459 h 1763458"/>
                <a:gd name="connsiteX7" fmla="*/ 1041666 w 1773625"/>
                <a:gd name="connsiteY7" fmla="*/ 1500281 h 1763458"/>
                <a:gd name="connsiteX8" fmla="*/ 988393 w 1773625"/>
                <a:gd name="connsiteY8" fmla="*/ 1110740 h 1763458"/>
                <a:gd name="connsiteX9" fmla="*/ 1050227 w 1773625"/>
                <a:gd name="connsiteY9" fmla="*/ 1048033 h 1763458"/>
                <a:gd name="connsiteX10" fmla="*/ 1053081 w 1773625"/>
                <a:gd name="connsiteY10" fmla="*/ 1039482 h 1763458"/>
                <a:gd name="connsiteX11" fmla="*/ 1047373 w 1773625"/>
                <a:gd name="connsiteY11" fmla="*/ 1031881 h 1763458"/>
                <a:gd name="connsiteX12" fmla="*/ 1039763 w 1773625"/>
                <a:gd name="connsiteY12" fmla="*/ 1029981 h 1763458"/>
                <a:gd name="connsiteX13" fmla="*/ 1032153 w 1773625"/>
                <a:gd name="connsiteY13" fmla="*/ 1035682 h 1763458"/>
                <a:gd name="connsiteX14" fmla="*/ 888507 w 1773625"/>
                <a:gd name="connsiteY14" fmla="*/ 1124991 h 1763458"/>
                <a:gd name="connsiteX15" fmla="*/ 728690 w 1773625"/>
                <a:gd name="connsiteY15" fmla="*/ 1086987 h 1763458"/>
                <a:gd name="connsiteX16" fmla="*/ 676369 w 1773625"/>
                <a:gd name="connsiteY16" fmla="*/ 782955 h 1763458"/>
                <a:gd name="connsiteX17" fmla="*/ 713470 w 1773625"/>
                <a:gd name="connsiteY17" fmla="*/ 743051 h 1763458"/>
                <a:gd name="connsiteX18" fmla="*/ 851407 w 1773625"/>
                <a:gd name="connsiteY18" fmla="*/ 879865 h 1763458"/>
                <a:gd name="connsiteX19" fmla="*/ 855212 w 1773625"/>
                <a:gd name="connsiteY19" fmla="*/ 879865 h 1763458"/>
                <a:gd name="connsiteX20" fmla="*/ 866628 w 1773625"/>
                <a:gd name="connsiteY20" fmla="*/ 868464 h 1763458"/>
                <a:gd name="connsiteX21" fmla="*/ 859017 w 1773625"/>
                <a:gd name="connsiteY21" fmla="*/ 860863 h 1763458"/>
                <a:gd name="connsiteX22" fmla="*/ 747716 w 1773625"/>
                <a:gd name="connsiteY22" fmla="*/ 767753 h 1763458"/>
                <a:gd name="connsiteX23" fmla="*/ 735349 w 1773625"/>
                <a:gd name="connsiteY23" fmla="*/ 623338 h 1763458"/>
                <a:gd name="connsiteX24" fmla="*/ 807648 w 1773625"/>
                <a:gd name="connsiteY24" fmla="*/ 522627 h 1763458"/>
                <a:gd name="connsiteX25" fmla="*/ 810501 w 1773625"/>
                <a:gd name="connsiteY25" fmla="*/ 506475 h 1763458"/>
                <a:gd name="connsiteX26" fmla="*/ 795281 w 1773625"/>
                <a:gd name="connsiteY26" fmla="*/ 503625 h 1763458"/>
                <a:gd name="connsiteX27" fmla="*/ 708713 w 1773625"/>
                <a:gd name="connsiteY27" fmla="*/ 709797 h 1763458"/>
                <a:gd name="connsiteX28" fmla="*/ 711567 w 1773625"/>
                <a:gd name="connsiteY28" fmla="*/ 717398 h 1763458"/>
                <a:gd name="connsiteX29" fmla="*/ 626902 w 1773625"/>
                <a:gd name="connsiteY29" fmla="*/ 839011 h 1763458"/>
                <a:gd name="connsiteX30" fmla="*/ 245434 w 1773625"/>
                <a:gd name="connsiteY30" fmla="*/ 839011 h 1763458"/>
                <a:gd name="connsiteX31" fmla="*/ 239726 w 1773625"/>
                <a:gd name="connsiteY31" fmla="*/ 839011 h 1763458"/>
                <a:gd name="connsiteX32" fmla="*/ 20928 w 1773625"/>
                <a:gd name="connsiteY32" fmla="*/ 628088 h 1763458"/>
                <a:gd name="connsiteX33" fmla="*/ 230213 w 1773625"/>
                <a:gd name="connsiteY33" fmla="*/ 402914 h 1763458"/>
                <a:gd name="connsiteX34" fmla="*/ 248287 w 1773625"/>
                <a:gd name="connsiteY34" fmla="*/ 402914 h 1763458"/>
                <a:gd name="connsiteX35" fmla="*/ 429033 w 1773625"/>
                <a:gd name="connsiteY35" fmla="*/ 498875 h 1763458"/>
                <a:gd name="connsiteX36" fmla="*/ 347222 w 1773625"/>
                <a:gd name="connsiteY36" fmla="*/ 730699 h 1763458"/>
                <a:gd name="connsiteX37" fmla="*/ 358637 w 1773625"/>
                <a:gd name="connsiteY37" fmla="*/ 738300 h 1763458"/>
                <a:gd name="connsiteX38" fmla="*/ 366248 w 1773625"/>
                <a:gd name="connsiteY38" fmla="*/ 725949 h 1763458"/>
                <a:gd name="connsiteX39" fmla="*/ 502283 w 1773625"/>
                <a:gd name="connsiteY39" fmla="*/ 482723 h 1763458"/>
                <a:gd name="connsiteX40" fmla="*/ 510844 w 1773625"/>
                <a:gd name="connsiteY40" fmla="*/ 477022 h 1763458"/>
                <a:gd name="connsiteX41" fmla="*/ 509893 w 1773625"/>
                <a:gd name="connsiteY41" fmla="*/ 469422 h 1763458"/>
                <a:gd name="connsiteX42" fmla="*/ 504185 w 1773625"/>
                <a:gd name="connsiteY42" fmla="*/ 460871 h 1763458"/>
                <a:gd name="connsiteX43" fmla="*/ 496575 w 1773625"/>
                <a:gd name="connsiteY43" fmla="*/ 461821 h 1763458"/>
                <a:gd name="connsiteX44" fmla="*/ 494672 w 1773625"/>
                <a:gd name="connsiteY44" fmla="*/ 461821 h 1763458"/>
                <a:gd name="connsiteX45" fmla="*/ 493721 w 1773625"/>
                <a:gd name="connsiteY45" fmla="*/ 461821 h 1763458"/>
                <a:gd name="connsiteX46" fmla="*/ 448059 w 1773625"/>
                <a:gd name="connsiteY46" fmla="*/ 483673 h 1763458"/>
                <a:gd name="connsiteX47" fmla="*/ 445205 w 1773625"/>
                <a:gd name="connsiteY47" fmla="*/ 485573 h 1763458"/>
                <a:gd name="connsiteX48" fmla="*/ 272070 w 1773625"/>
                <a:gd name="connsiteY48" fmla="*/ 382012 h 1763458"/>
                <a:gd name="connsiteX49" fmla="*/ 272070 w 1773625"/>
                <a:gd name="connsiteY49" fmla="*/ 378212 h 1763458"/>
                <a:gd name="connsiteX50" fmla="*/ 272070 w 1773625"/>
                <a:gd name="connsiteY50" fmla="*/ 377262 h 1763458"/>
                <a:gd name="connsiteX51" fmla="*/ 262557 w 1773625"/>
                <a:gd name="connsiteY51" fmla="*/ 316455 h 1763458"/>
                <a:gd name="connsiteX52" fmla="*/ 479452 w 1773625"/>
                <a:gd name="connsiteY52" fmla="*/ 100782 h 1763458"/>
                <a:gd name="connsiteX53" fmla="*/ 497526 w 1773625"/>
                <a:gd name="connsiteY53" fmla="*/ 100782 h 1763458"/>
                <a:gd name="connsiteX54" fmla="*/ 658295 w 1773625"/>
                <a:gd name="connsiteY54" fmla="*/ 195792 h 1763458"/>
                <a:gd name="connsiteX55" fmla="*/ 694444 w 1773625"/>
                <a:gd name="connsiteY55" fmla="*/ 291753 h 1763458"/>
                <a:gd name="connsiteX56" fmla="*/ 571727 w 1773625"/>
                <a:gd name="connsiteY56" fmla="*/ 491274 h 1763458"/>
                <a:gd name="connsiteX57" fmla="*/ 583143 w 1773625"/>
                <a:gd name="connsiteY57" fmla="*/ 502675 h 1763458"/>
                <a:gd name="connsiteX58" fmla="*/ 594558 w 1773625"/>
                <a:gd name="connsiteY58" fmla="*/ 490324 h 1763458"/>
                <a:gd name="connsiteX59" fmla="*/ 758180 w 1773625"/>
                <a:gd name="connsiteY59" fmla="*/ 302204 h 1763458"/>
                <a:gd name="connsiteX60" fmla="*/ 927510 w 1773625"/>
                <a:gd name="connsiteY60" fmla="*/ 400064 h 1763458"/>
                <a:gd name="connsiteX61" fmla="*/ 927510 w 1773625"/>
                <a:gd name="connsiteY61" fmla="*/ 401014 h 1763458"/>
                <a:gd name="connsiteX62" fmla="*/ 942731 w 1773625"/>
                <a:gd name="connsiteY62" fmla="*/ 404815 h 1763458"/>
                <a:gd name="connsiteX63" fmla="*/ 943682 w 1773625"/>
                <a:gd name="connsiteY63" fmla="*/ 403865 h 1763458"/>
                <a:gd name="connsiteX64" fmla="*/ 946536 w 1773625"/>
                <a:gd name="connsiteY64" fmla="*/ 388663 h 1763458"/>
                <a:gd name="connsiteX65" fmla="*/ 718226 w 1773625"/>
                <a:gd name="connsiteY65" fmla="*/ 286052 h 1763458"/>
                <a:gd name="connsiteX66" fmla="*/ 717275 w 1773625"/>
                <a:gd name="connsiteY66" fmla="*/ 286052 h 1763458"/>
                <a:gd name="connsiteX67" fmla="*/ 680174 w 1773625"/>
                <a:gd name="connsiteY67" fmla="*/ 186291 h 1763458"/>
                <a:gd name="connsiteX68" fmla="*/ 772450 w 1773625"/>
                <a:gd name="connsiteY68" fmla="*/ 50427 h 1763458"/>
                <a:gd name="connsiteX69" fmla="*/ 934170 w 1773625"/>
                <a:gd name="connsiteY69" fmla="*/ 20024 h 1763458"/>
                <a:gd name="connsiteX70" fmla="*/ 1099695 w 1773625"/>
                <a:gd name="connsiteY70" fmla="*/ 177741 h 1763458"/>
                <a:gd name="connsiteX71" fmla="*/ 911339 w 1773625"/>
                <a:gd name="connsiteY71" fmla="*/ 238547 h 1763458"/>
                <a:gd name="connsiteX72" fmla="*/ 908485 w 1773625"/>
                <a:gd name="connsiteY72" fmla="*/ 246148 h 1763458"/>
                <a:gd name="connsiteX73" fmla="*/ 911339 w 1773625"/>
                <a:gd name="connsiteY73" fmla="*/ 253749 h 1763458"/>
                <a:gd name="connsiteX74" fmla="*/ 927510 w 1773625"/>
                <a:gd name="connsiteY74" fmla="*/ 253749 h 1763458"/>
                <a:gd name="connsiteX75" fmla="*/ 930364 w 1773625"/>
                <a:gd name="connsiteY75" fmla="*/ 250898 h 1763458"/>
                <a:gd name="connsiteX76" fmla="*/ 1059740 w 1773625"/>
                <a:gd name="connsiteY76" fmla="*/ 193892 h 1763458"/>
                <a:gd name="connsiteX77" fmla="*/ 1190067 w 1773625"/>
                <a:gd name="connsiteY77" fmla="*/ 245198 h 1763458"/>
                <a:gd name="connsiteX78" fmla="*/ 1247145 w 1773625"/>
                <a:gd name="connsiteY78" fmla="*/ 372511 h 1763458"/>
                <a:gd name="connsiteX79" fmla="*/ 1258560 w 1773625"/>
                <a:gd name="connsiteY79" fmla="*/ 383912 h 1763458"/>
                <a:gd name="connsiteX80" fmla="*/ 1269976 w 1773625"/>
                <a:gd name="connsiteY80" fmla="*/ 371561 h 1763458"/>
                <a:gd name="connsiteX81" fmla="*/ 1139649 w 1773625"/>
                <a:gd name="connsiteY81" fmla="*/ 184391 h 1763458"/>
                <a:gd name="connsiteX82" fmla="*/ 1133941 w 1773625"/>
                <a:gd name="connsiteY82" fmla="*/ 182491 h 1763458"/>
                <a:gd name="connsiteX83" fmla="*/ 1171042 w 1773625"/>
                <a:gd name="connsiteY83" fmla="*/ 143537 h 1763458"/>
                <a:gd name="connsiteX84" fmla="*/ 1173895 w 1773625"/>
                <a:gd name="connsiteY84" fmla="*/ 143537 h 1763458"/>
                <a:gd name="connsiteX85" fmla="*/ 1174847 w 1773625"/>
                <a:gd name="connsiteY85" fmla="*/ 142587 h 1763458"/>
                <a:gd name="connsiteX86" fmla="*/ 1292807 w 1773625"/>
                <a:gd name="connsiteY86" fmla="*/ 100782 h 1763458"/>
                <a:gd name="connsiteX87" fmla="*/ 1302320 w 1773625"/>
                <a:gd name="connsiteY87" fmla="*/ 100782 h 1763458"/>
                <a:gd name="connsiteX88" fmla="*/ 1517312 w 1773625"/>
                <a:gd name="connsiteY88" fmla="*/ 317405 h 1763458"/>
                <a:gd name="connsiteX89" fmla="*/ 1517312 w 1773625"/>
                <a:gd name="connsiteY89" fmla="*/ 320256 h 1763458"/>
                <a:gd name="connsiteX90" fmla="*/ 1508750 w 1773625"/>
                <a:gd name="connsiteY90" fmla="*/ 380112 h 1763458"/>
                <a:gd name="connsiteX91" fmla="*/ 1331810 w 1773625"/>
                <a:gd name="connsiteY91" fmla="*/ 477972 h 1763458"/>
                <a:gd name="connsiteX92" fmla="*/ 1144405 w 1773625"/>
                <a:gd name="connsiteY92" fmla="*/ 482723 h 1763458"/>
                <a:gd name="connsiteX93" fmla="*/ 1140600 w 1773625"/>
                <a:gd name="connsiteY93" fmla="*/ 497925 h 1763458"/>
                <a:gd name="connsiteX94" fmla="*/ 1147259 w 1773625"/>
                <a:gd name="connsiteY94" fmla="*/ 504575 h 1763458"/>
                <a:gd name="connsiteX95" fmla="*/ 1156772 w 1773625"/>
                <a:gd name="connsiteY95" fmla="*/ 501725 h 1763458"/>
                <a:gd name="connsiteX96" fmla="*/ 1276635 w 1773625"/>
                <a:gd name="connsiteY96" fmla="*/ 479873 h 1763458"/>
                <a:gd name="connsiteX97" fmla="*/ 1379375 w 1773625"/>
                <a:gd name="connsiteY97" fmla="*/ 553030 h 1763458"/>
                <a:gd name="connsiteX98" fmla="*/ 1397449 w 1773625"/>
                <a:gd name="connsiteY98" fmla="*/ 686995 h 1763458"/>
                <a:gd name="connsiteX99" fmla="*/ 1397449 w 1773625"/>
                <a:gd name="connsiteY99" fmla="*/ 687945 h 1763458"/>
                <a:gd name="connsiteX100" fmla="*/ 1405059 w 1773625"/>
                <a:gd name="connsiteY100" fmla="*/ 699346 h 1763458"/>
                <a:gd name="connsiteX101" fmla="*/ 1407913 w 1773625"/>
                <a:gd name="connsiteY101" fmla="*/ 699346 h 1763458"/>
                <a:gd name="connsiteX102" fmla="*/ 1416475 w 1773625"/>
                <a:gd name="connsiteY102" fmla="*/ 694595 h 1763458"/>
                <a:gd name="connsiteX103" fmla="*/ 1418378 w 1773625"/>
                <a:gd name="connsiteY103" fmla="*/ 692695 h 1763458"/>
                <a:gd name="connsiteX104" fmla="*/ 1419329 w 1773625"/>
                <a:gd name="connsiteY104" fmla="*/ 692695 h 1763458"/>
                <a:gd name="connsiteX105" fmla="*/ 1419329 w 1773625"/>
                <a:gd name="connsiteY105" fmla="*/ 691745 h 1763458"/>
                <a:gd name="connsiteX106" fmla="*/ 1353690 w 1773625"/>
                <a:gd name="connsiteY106" fmla="*/ 492224 h 1763458"/>
                <a:gd name="connsiteX107" fmla="*/ 1352738 w 1773625"/>
                <a:gd name="connsiteY107" fmla="*/ 491274 h 1763458"/>
                <a:gd name="connsiteX108" fmla="*/ 1533484 w 1773625"/>
                <a:gd name="connsiteY108" fmla="*/ 401964 h 1763458"/>
                <a:gd name="connsiteX109" fmla="*/ 1751330 w 1773625"/>
                <a:gd name="connsiteY109" fmla="*/ 569182 h 1763458"/>
                <a:gd name="connsiteX110" fmla="*/ 1762746 w 1773625"/>
                <a:gd name="connsiteY110" fmla="*/ 577733 h 1763458"/>
                <a:gd name="connsiteX111" fmla="*/ 1765600 w 1773625"/>
                <a:gd name="connsiteY111" fmla="*/ 577733 h 1763458"/>
                <a:gd name="connsiteX112" fmla="*/ 1773210 w 1773625"/>
                <a:gd name="connsiteY112" fmla="*/ 565382 h 1763458"/>
                <a:gd name="connsiteX113" fmla="*/ 1537289 w 1773625"/>
                <a:gd name="connsiteY113" fmla="*/ 375362 h 1763458"/>
                <a:gd name="connsiteX114" fmla="*/ 1371764 w 1773625"/>
                <a:gd name="connsiteY114" fmla="*/ 82730 h 1763458"/>
                <a:gd name="connsiteX115" fmla="*/ 1306125 w 1773625"/>
                <a:gd name="connsiteY115" fmla="*/ 73229 h 1763458"/>
                <a:gd name="connsiteX116" fmla="*/ 1272830 w 1773625"/>
                <a:gd name="connsiteY116" fmla="*/ 73229 h 1763458"/>
                <a:gd name="connsiteX117" fmla="*/ 1160577 w 1773625"/>
                <a:gd name="connsiteY117" fmla="*/ 116934 h 1763458"/>
                <a:gd name="connsiteX118" fmla="*/ 1158675 w 1773625"/>
                <a:gd name="connsiteY118" fmla="*/ 118834 h 1763458"/>
                <a:gd name="connsiteX119" fmla="*/ 1160577 w 1773625"/>
                <a:gd name="connsiteY119" fmla="*/ 118834 h 1763458"/>
                <a:gd name="connsiteX120" fmla="*/ 1154869 w 1773625"/>
                <a:gd name="connsiteY120" fmla="*/ 134986 h 1763458"/>
                <a:gd name="connsiteX121" fmla="*/ 1120623 w 1773625"/>
                <a:gd name="connsiteY121" fmla="*/ 171090 h 1763458"/>
                <a:gd name="connsiteX122" fmla="*/ 1011224 w 1773625"/>
                <a:gd name="connsiteY122" fmla="*/ 32375 h 1763458"/>
                <a:gd name="connsiteX123" fmla="*/ 827625 w 1773625"/>
                <a:gd name="connsiteY123" fmla="*/ 8623 h 1763458"/>
                <a:gd name="connsiteX124" fmla="*/ 662100 w 1773625"/>
                <a:gd name="connsiteY124" fmla="*/ 172040 h 1763458"/>
                <a:gd name="connsiteX125" fmla="*/ 500380 w 1773625"/>
                <a:gd name="connsiteY125" fmla="*/ 88431 h 1763458"/>
                <a:gd name="connsiteX126" fmla="*/ 478500 w 1773625"/>
                <a:gd name="connsiteY126" fmla="*/ 88431 h 1763458"/>
                <a:gd name="connsiteX127" fmla="*/ 240677 w 1773625"/>
                <a:gd name="connsiteY127" fmla="*/ 325006 h 1763458"/>
                <a:gd name="connsiteX128" fmla="*/ 249239 w 1773625"/>
                <a:gd name="connsiteY128" fmla="*/ 386763 h 1763458"/>
                <a:gd name="connsiteX129" fmla="*/ 242580 w 1773625"/>
                <a:gd name="connsiteY129" fmla="*/ 386763 h 1763458"/>
                <a:gd name="connsiteX130" fmla="*/ 193112 w 1773625"/>
                <a:gd name="connsiteY130" fmla="*/ 392463 h 1763458"/>
                <a:gd name="connsiteX131" fmla="*/ 0 w 1773625"/>
                <a:gd name="connsiteY131" fmla="*/ 622388 h 1763458"/>
                <a:gd name="connsiteX132" fmla="*/ 0 w 1773625"/>
                <a:gd name="connsiteY132" fmla="*/ 625238 h 1763458"/>
                <a:gd name="connsiteX133" fmla="*/ 238774 w 1773625"/>
                <a:gd name="connsiteY133" fmla="*/ 860863 h 17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773625" h="1763458">
                  <a:moveTo>
                    <a:pt x="238774" y="860863"/>
                  </a:moveTo>
                  <a:lnTo>
                    <a:pt x="616438" y="860863"/>
                  </a:lnTo>
                  <a:cubicBezTo>
                    <a:pt x="588850" y="991027"/>
                    <a:pt x="671613" y="1119290"/>
                    <a:pt x="801940" y="1146843"/>
                  </a:cubicBezTo>
                  <a:cubicBezTo>
                    <a:pt x="856164" y="1159195"/>
                    <a:pt x="914192" y="1150644"/>
                    <a:pt x="964611" y="1123091"/>
                  </a:cubicBezTo>
                  <a:cubicBezTo>
                    <a:pt x="1049276" y="1184847"/>
                    <a:pt x="1069253" y="1322612"/>
                    <a:pt x="1017883" y="1491730"/>
                  </a:cubicBezTo>
                  <a:cubicBezTo>
                    <a:pt x="992198" y="1571538"/>
                    <a:pt x="965562" y="1659898"/>
                    <a:pt x="943682" y="1763459"/>
                  </a:cubicBezTo>
                  <a:lnTo>
                    <a:pt x="971270" y="1763459"/>
                  </a:lnTo>
                  <a:cubicBezTo>
                    <a:pt x="992198" y="1666549"/>
                    <a:pt x="1016932" y="1580089"/>
                    <a:pt x="1041666" y="1500281"/>
                  </a:cubicBezTo>
                  <a:cubicBezTo>
                    <a:pt x="1097792" y="1321662"/>
                    <a:pt x="1077815" y="1180097"/>
                    <a:pt x="988393" y="1110740"/>
                  </a:cubicBezTo>
                  <a:cubicBezTo>
                    <a:pt x="1012175" y="1095538"/>
                    <a:pt x="1035958" y="1070835"/>
                    <a:pt x="1050227" y="1048033"/>
                  </a:cubicBezTo>
                  <a:cubicBezTo>
                    <a:pt x="1052130" y="1046133"/>
                    <a:pt x="1053081" y="1043282"/>
                    <a:pt x="1053081" y="1039482"/>
                  </a:cubicBezTo>
                  <a:cubicBezTo>
                    <a:pt x="1052130" y="1036632"/>
                    <a:pt x="1050227" y="1033781"/>
                    <a:pt x="1047373" y="1031881"/>
                  </a:cubicBezTo>
                  <a:cubicBezTo>
                    <a:pt x="1045471" y="1029981"/>
                    <a:pt x="1042617" y="1029031"/>
                    <a:pt x="1039763" y="1029981"/>
                  </a:cubicBezTo>
                  <a:cubicBezTo>
                    <a:pt x="1035958" y="1030931"/>
                    <a:pt x="1033104" y="1032831"/>
                    <a:pt x="1032153" y="1035682"/>
                  </a:cubicBezTo>
                  <a:cubicBezTo>
                    <a:pt x="997906" y="1084137"/>
                    <a:pt x="946536" y="1115490"/>
                    <a:pt x="888507" y="1124991"/>
                  </a:cubicBezTo>
                  <a:cubicBezTo>
                    <a:pt x="831430" y="1134492"/>
                    <a:pt x="775304" y="1121191"/>
                    <a:pt x="728690" y="1086987"/>
                  </a:cubicBezTo>
                  <a:cubicBezTo>
                    <a:pt x="630707" y="1015729"/>
                    <a:pt x="607876" y="878915"/>
                    <a:pt x="676369" y="782955"/>
                  </a:cubicBezTo>
                  <a:cubicBezTo>
                    <a:pt x="687785" y="768703"/>
                    <a:pt x="699200" y="754452"/>
                    <a:pt x="713470" y="743051"/>
                  </a:cubicBezTo>
                  <a:cubicBezTo>
                    <a:pt x="735349" y="807657"/>
                    <a:pt x="785768" y="858013"/>
                    <a:pt x="851407" y="879865"/>
                  </a:cubicBezTo>
                  <a:lnTo>
                    <a:pt x="855212" y="879865"/>
                  </a:lnTo>
                  <a:cubicBezTo>
                    <a:pt x="862823" y="879865"/>
                    <a:pt x="866628" y="875115"/>
                    <a:pt x="866628" y="868464"/>
                  </a:cubicBezTo>
                  <a:cubicBezTo>
                    <a:pt x="866628" y="864663"/>
                    <a:pt x="862823" y="860863"/>
                    <a:pt x="859017" y="860863"/>
                  </a:cubicBezTo>
                  <a:cubicBezTo>
                    <a:pt x="810501" y="846612"/>
                    <a:pt x="770547" y="813358"/>
                    <a:pt x="747716" y="767753"/>
                  </a:cubicBezTo>
                  <a:cubicBezTo>
                    <a:pt x="723934" y="723098"/>
                    <a:pt x="720129" y="671793"/>
                    <a:pt x="735349" y="623338"/>
                  </a:cubicBezTo>
                  <a:cubicBezTo>
                    <a:pt x="748667" y="581533"/>
                    <a:pt x="774352" y="546380"/>
                    <a:pt x="807648" y="522627"/>
                  </a:cubicBezTo>
                  <a:cubicBezTo>
                    <a:pt x="810501" y="519777"/>
                    <a:pt x="814307" y="511226"/>
                    <a:pt x="810501" y="506475"/>
                  </a:cubicBezTo>
                  <a:cubicBezTo>
                    <a:pt x="807648" y="503625"/>
                    <a:pt x="799086" y="499825"/>
                    <a:pt x="795281" y="503625"/>
                  </a:cubicBezTo>
                  <a:cubicBezTo>
                    <a:pt x="729642" y="551130"/>
                    <a:pt x="696346" y="629989"/>
                    <a:pt x="708713" y="709797"/>
                  </a:cubicBezTo>
                  <a:lnTo>
                    <a:pt x="711567" y="717398"/>
                  </a:lnTo>
                  <a:cubicBezTo>
                    <a:pt x="672564" y="747801"/>
                    <a:pt x="642123" y="790556"/>
                    <a:pt x="626902" y="839011"/>
                  </a:cubicBezTo>
                  <a:lnTo>
                    <a:pt x="245434" y="839011"/>
                  </a:lnTo>
                  <a:cubicBezTo>
                    <a:pt x="243531" y="839011"/>
                    <a:pt x="241628" y="839011"/>
                    <a:pt x="239726" y="839011"/>
                  </a:cubicBezTo>
                  <a:cubicBezTo>
                    <a:pt x="121765" y="839011"/>
                    <a:pt x="26636" y="747801"/>
                    <a:pt x="20928" y="628088"/>
                  </a:cubicBezTo>
                  <a:cubicBezTo>
                    <a:pt x="18075" y="508376"/>
                    <a:pt x="109399" y="408615"/>
                    <a:pt x="230213" y="402914"/>
                  </a:cubicBezTo>
                  <a:lnTo>
                    <a:pt x="248287" y="402914"/>
                  </a:lnTo>
                  <a:cubicBezTo>
                    <a:pt x="320586" y="402914"/>
                    <a:pt x="389079" y="439968"/>
                    <a:pt x="429033" y="498875"/>
                  </a:cubicBezTo>
                  <a:cubicBezTo>
                    <a:pt x="361491" y="554931"/>
                    <a:pt x="329147" y="646140"/>
                    <a:pt x="347222" y="730699"/>
                  </a:cubicBezTo>
                  <a:cubicBezTo>
                    <a:pt x="347222" y="734500"/>
                    <a:pt x="351027" y="738300"/>
                    <a:pt x="358637" y="738300"/>
                  </a:cubicBezTo>
                  <a:cubicBezTo>
                    <a:pt x="363394" y="738300"/>
                    <a:pt x="366248" y="730699"/>
                    <a:pt x="366248" y="725949"/>
                  </a:cubicBezTo>
                  <a:cubicBezTo>
                    <a:pt x="348173" y="621438"/>
                    <a:pt x="404299" y="521677"/>
                    <a:pt x="502283" y="482723"/>
                  </a:cubicBezTo>
                  <a:cubicBezTo>
                    <a:pt x="506088" y="482723"/>
                    <a:pt x="509893" y="479873"/>
                    <a:pt x="510844" y="477022"/>
                  </a:cubicBezTo>
                  <a:cubicBezTo>
                    <a:pt x="511796" y="474172"/>
                    <a:pt x="511796" y="472272"/>
                    <a:pt x="509893" y="469422"/>
                  </a:cubicBezTo>
                  <a:cubicBezTo>
                    <a:pt x="509893" y="465621"/>
                    <a:pt x="507039" y="462771"/>
                    <a:pt x="504185" y="460871"/>
                  </a:cubicBezTo>
                  <a:cubicBezTo>
                    <a:pt x="501331" y="459921"/>
                    <a:pt x="499429" y="459921"/>
                    <a:pt x="496575" y="461821"/>
                  </a:cubicBezTo>
                  <a:lnTo>
                    <a:pt x="494672" y="461821"/>
                  </a:lnTo>
                  <a:lnTo>
                    <a:pt x="493721" y="461821"/>
                  </a:lnTo>
                  <a:cubicBezTo>
                    <a:pt x="476598" y="467521"/>
                    <a:pt x="463280" y="475122"/>
                    <a:pt x="448059" y="483673"/>
                  </a:cubicBezTo>
                  <a:lnTo>
                    <a:pt x="445205" y="485573"/>
                  </a:lnTo>
                  <a:cubicBezTo>
                    <a:pt x="404299" y="426667"/>
                    <a:pt x="339612" y="388663"/>
                    <a:pt x="272070" y="382012"/>
                  </a:cubicBezTo>
                  <a:lnTo>
                    <a:pt x="272070" y="378212"/>
                  </a:lnTo>
                  <a:lnTo>
                    <a:pt x="272070" y="377262"/>
                  </a:lnTo>
                  <a:cubicBezTo>
                    <a:pt x="266362" y="358260"/>
                    <a:pt x="262557" y="336407"/>
                    <a:pt x="262557" y="316455"/>
                  </a:cubicBezTo>
                  <a:cubicBezTo>
                    <a:pt x="264459" y="198643"/>
                    <a:pt x="360540" y="100782"/>
                    <a:pt x="479452" y="100782"/>
                  </a:cubicBezTo>
                  <a:lnTo>
                    <a:pt x="497526" y="100782"/>
                  </a:lnTo>
                  <a:cubicBezTo>
                    <a:pt x="563165" y="106483"/>
                    <a:pt x="623097" y="141637"/>
                    <a:pt x="658295" y="195792"/>
                  </a:cubicBezTo>
                  <a:cubicBezTo>
                    <a:pt x="675418" y="221445"/>
                    <a:pt x="687785" y="254699"/>
                    <a:pt x="694444" y="291753"/>
                  </a:cubicBezTo>
                  <a:cubicBezTo>
                    <a:pt x="617389" y="325956"/>
                    <a:pt x="568873" y="403865"/>
                    <a:pt x="571727" y="491274"/>
                  </a:cubicBezTo>
                  <a:cubicBezTo>
                    <a:pt x="571727" y="495074"/>
                    <a:pt x="575532" y="502675"/>
                    <a:pt x="583143" y="502675"/>
                  </a:cubicBezTo>
                  <a:cubicBezTo>
                    <a:pt x="586948" y="502675"/>
                    <a:pt x="594558" y="498875"/>
                    <a:pt x="594558" y="490324"/>
                  </a:cubicBezTo>
                  <a:cubicBezTo>
                    <a:pt x="588850" y="391513"/>
                    <a:pt x="662100" y="307904"/>
                    <a:pt x="758180" y="302204"/>
                  </a:cubicBezTo>
                  <a:cubicBezTo>
                    <a:pt x="828576" y="299353"/>
                    <a:pt x="895167" y="337358"/>
                    <a:pt x="927510" y="400064"/>
                  </a:cubicBezTo>
                  <a:lnTo>
                    <a:pt x="927510" y="401014"/>
                  </a:lnTo>
                  <a:cubicBezTo>
                    <a:pt x="930364" y="403865"/>
                    <a:pt x="934170" y="407665"/>
                    <a:pt x="942731" y="404815"/>
                  </a:cubicBezTo>
                  <a:lnTo>
                    <a:pt x="943682" y="403865"/>
                  </a:lnTo>
                  <a:cubicBezTo>
                    <a:pt x="946536" y="401014"/>
                    <a:pt x="950341" y="397214"/>
                    <a:pt x="946536" y="388663"/>
                  </a:cubicBezTo>
                  <a:cubicBezTo>
                    <a:pt x="902777" y="306004"/>
                    <a:pt x="808599" y="264200"/>
                    <a:pt x="718226" y="286052"/>
                  </a:cubicBezTo>
                  <a:lnTo>
                    <a:pt x="717275" y="286052"/>
                  </a:lnTo>
                  <a:cubicBezTo>
                    <a:pt x="714421" y="249948"/>
                    <a:pt x="702054" y="215745"/>
                    <a:pt x="680174" y="186291"/>
                  </a:cubicBezTo>
                  <a:cubicBezTo>
                    <a:pt x="692541" y="130236"/>
                    <a:pt x="724885" y="81780"/>
                    <a:pt x="772450" y="50427"/>
                  </a:cubicBezTo>
                  <a:cubicBezTo>
                    <a:pt x="820966" y="19074"/>
                    <a:pt x="878043" y="8623"/>
                    <a:pt x="934170" y="20024"/>
                  </a:cubicBezTo>
                  <a:cubicBezTo>
                    <a:pt x="1013127" y="37126"/>
                    <a:pt x="1077815" y="98882"/>
                    <a:pt x="1099695" y="177741"/>
                  </a:cubicBezTo>
                  <a:cubicBezTo>
                    <a:pt x="1034055" y="164439"/>
                    <a:pt x="961757" y="187242"/>
                    <a:pt x="911339" y="238547"/>
                  </a:cubicBezTo>
                  <a:cubicBezTo>
                    <a:pt x="909436" y="240447"/>
                    <a:pt x="908485" y="243298"/>
                    <a:pt x="908485" y="246148"/>
                  </a:cubicBezTo>
                  <a:cubicBezTo>
                    <a:pt x="908485" y="248998"/>
                    <a:pt x="909436" y="251848"/>
                    <a:pt x="911339" y="253749"/>
                  </a:cubicBezTo>
                  <a:cubicBezTo>
                    <a:pt x="915144" y="257549"/>
                    <a:pt x="923705" y="257549"/>
                    <a:pt x="927510" y="253749"/>
                  </a:cubicBezTo>
                  <a:lnTo>
                    <a:pt x="930364" y="250898"/>
                  </a:lnTo>
                  <a:cubicBezTo>
                    <a:pt x="963660" y="215745"/>
                    <a:pt x="1010273" y="194842"/>
                    <a:pt x="1059740" y="193892"/>
                  </a:cubicBezTo>
                  <a:cubicBezTo>
                    <a:pt x="1109207" y="192942"/>
                    <a:pt x="1155821" y="210994"/>
                    <a:pt x="1190067" y="245198"/>
                  </a:cubicBezTo>
                  <a:cubicBezTo>
                    <a:pt x="1224314" y="276551"/>
                    <a:pt x="1244291" y="321206"/>
                    <a:pt x="1247145" y="372511"/>
                  </a:cubicBezTo>
                  <a:cubicBezTo>
                    <a:pt x="1247145" y="380112"/>
                    <a:pt x="1251901" y="383912"/>
                    <a:pt x="1258560" y="383912"/>
                  </a:cubicBezTo>
                  <a:cubicBezTo>
                    <a:pt x="1265219" y="383912"/>
                    <a:pt x="1269976" y="379162"/>
                    <a:pt x="1269976" y="371561"/>
                  </a:cubicBezTo>
                  <a:cubicBezTo>
                    <a:pt x="1267122" y="289852"/>
                    <a:pt x="1215752" y="216695"/>
                    <a:pt x="1139649" y="184391"/>
                  </a:cubicBezTo>
                  <a:lnTo>
                    <a:pt x="1133941" y="182491"/>
                  </a:lnTo>
                  <a:cubicBezTo>
                    <a:pt x="1145357" y="169190"/>
                    <a:pt x="1156772" y="154938"/>
                    <a:pt x="1171042" y="143537"/>
                  </a:cubicBezTo>
                  <a:lnTo>
                    <a:pt x="1173895" y="143537"/>
                  </a:lnTo>
                  <a:lnTo>
                    <a:pt x="1174847" y="142587"/>
                  </a:lnTo>
                  <a:cubicBezTo>
                    <a:pt x="1211947" y="112184"/>
                    <a:pt x="1259512" y="102683"/>
                    <a:pt x="1292807" y="100782"/>
                  </a:cubicBezTo>
                  <a:lnTo>
                    <a:pt x="1302320" y="100782"/>
                  </a:lnTo>
                  <a:cubicBezTo>
                    <a:pt x="1421231" y="100782"/>
                    <a:pt x="1517312" y="197693"/>
                    <a:pt x="1517312" y="317405"/>
                  </a:cubicBezTo>
                  <a:lnTo>
                    <a:pt x="1517312" y="320256"/>
                  </a:lnTo>
                  <a:cubicBezTo>
                    <a:pt x="1517312" y="341158"/>
                    <a:pt x="1514458" y="358260"/>
                    <a:pt x="1508750" y="380112"/>
                  </a:cubicBezTo>
                  <a:cubicBezTo>
                    <a:pt x="1440257" y="385813"/>
                    <a:pt x="1375569" y="421916"/>
                    <a:pt x="1331810" y="477972"/>
                  </a:cubicBezTo>
                  <a:cubicBezTo>
                    <a:pt x="1271878" y="443769"/>
                    <a:pt x="1202434" y="444719"/>
                    <a:pt x="1144405" y="482723"/>
                  </a:cubicBezTo>
                  <a:cubicBezTo>
                    <a:pt x="1141551" y="485573"/>
                    <a:pt x="1137746" y="489374"/>
                    <a:pt x="1140600" y="497925"/>
                  </a:cubicBezTo>
                  <a:cubicBezTo>
                    <a:pt x="1141551" y="500775"/>
                    <a:pt x="1143454" y="503625"/>
                    <a:pt x="1147259" y="504575"/>
                  </a:cubicBezTo>
                  <a:cubicBezTo>
                    <a:pt x="1150113" y="504575"/>
                    <a:pt x="1152016" y="503625"/>
                    <a:pt x="1156772" y="501725"/>
                  </a:cubicBezTo>
                  <a:cubicBezTo>
                    <a:pt x="1192921" y="478923"/>
                    <a:pt x="1235729" y="471322"/>
                    <a:pt x="1276635" y="479873"/>
                  </a:cubicBezTo>
                  <a:cubicBezTo>
                    <a:pt x="1319443" y="489374"/>
                    <a:pt x="1355592" y="515026"/>
                    <a:pt x="1379375" y="553030"/>
                  </a:cubicBezTo>
                  <a:cubicBezTo>
                    <a:pt x="1403157" y="591034"/>
                    <a:pt x="1409816" y="640440"/>
                    <a:pt x="1397449" y="686995"/>
                  </a:cubicBezTo>
                  <a:lnTo>
                    <a:pt x="1397449" y="687945"/>
                  </a:lnTo>
                  <a:cubicBezTo>
                    <a:pt x="1397449" y="693645"/>
                    <a:pt x="1397449" y="699346"/>
                    <a:pt x="1405059" y="699346"/>
                  </a:cubicBezTo>
                  <a:lnTo>
                    <a:pt x="1407913" y="699346"/>
                  </a:lnTo>
                  <a:cubicBezTo>
                    <a:pt x="1410767" y="699346"/>
                    <a:pt x="1413621" y="697446"/>
                    <a:pt x="1416475" y="694595"/>
                  </a:cubicBezTo>
                  <a:cubicBezTo>
                    <a:pt x="1417426" y="693645"/>
                    <a:pt x="1418378" y="693645"/>
                    <a:pt x="1418378" y="692695"/>
                  </a:cubicBezTo>
                  <a:lnTo>
                    <a:pt x="1419329" y="692695"/>
                  </a:lnTo>
                  <a:lnTo>
                    <a:pt x="1419329" y="691745"/>
                  </a:lnTo>
                  <a:cubicBezTo>
                    <a:pt x="1441209" y="618587"/>
                    <a:pt x="1415524" y="539729"/>
                    <a:pt x="1353690" y="492224"/>
                  </a:cubicBezTo>
                  <a:lnTo>
                    <a:pt x="1352738" y="491274"/>
                  </a:lnTo>
                  <a:cubicBezTo>
                    <a:pt x="1394595" y="434268"/>
                    <a:pt x="1460234" y="401964"/>
                    <a:pt x="1533484" y="401964"/>
                  </a:cubicBezTo>
                  <a:cubicBezTo>
                    <a:pt x="1637175" y="399114"/>
                    <a:pt x="1727548" y="467521"/>
                    <a:pt x="1751330" y="569182"/>
                  </a:cubicBezTo>
                  <a:cubicBezTo>
                    <a:pt x="1751330" y="572982"/>
                    <a:pt x="1755135" y="577733"/>
                    <a:pt x="1762746" y="577733"/>
                  </a:cubicBezTo>
                  <a:lnTo>
                    <a:pt x="1765600" y="577733"/>
                  </a:lnTo>
                  <a:cubicBezTo>
                    <a:pt x="1774161" y="577733"/>
                    <a:pt x="1774161" y="569182"/>
                    <a:pt x="1773210" y="565382"/>
                  </a:cubicBezTo>
                  <a:cubicBezTo>
                    <a:pt x="1747525" y="453270"/>
                    <a:pt x="1650493" y="375362"/>
                    <a:pt x="1537289" y="375362"/>
                  </a:cubicBezTo>
                  <a:cubicBezTo>
                    <a:pt x="1572487" y="250898"/>
                    <a:pt x="1498286" y="119784"/>
                    <a:pt x="1371764" y="82730"/>
                  </a:cubicBezTo>
                  <a:cubicBezTo>
                    <a:pt x="1346079" y="76080"/>
                    <a:pt x="1326102" y="73229"/>
                    <a:pt x="1306125" y="73229"/>
                  </a:cubicBezTo>
                  <a:lnTo>
                    <a:pt x="1272830" y="73229"/>
                  </a:lnTo>
                  <a:cubicBezTo>
                    <a:pt x="1231924" y="76080"/>
                    <a:pt x="1191019" y="92231"/>
                    <a:pt x="1160577" y="116934"/>
                  </a:cubicBezTo>
                  <a:lnTo>
                    <a:pt x="1158675" y="118834"/>
                  </a:lnTo>
                  <a:lnTo>
                    <a:pt x="1160577" y="118834"/>
                  </a:lnTo>
                  <a:lnTo>
                    <a:pt x="1154869" y="134986"/>
                  </a:lnTo>
                  <a:cubicBezTo>
                    <a:pt x="1139649" y="147337"/>
                    <a:pt x="1129185" y="158739"/>
                    <a:pt x="1120623" y="171090"/>
                  </a:cubicBezTo>
                  <a:cubicBezTo>
                    <a:pt x="1103500" y="112184"/>
                    <a:pt x="1065448" y="62778"/>
                    <a:pt x="1011224" y="32375"/>
                  </a:cubicBezTo>
                  <a:cubicBezTo>
                    <a:pt x="955098" y="72"/>
                    <a:pt x="890410" y="-8479"/>
                    <a:pt x="827625" y="8623"/>
                  </a:cubicBezTo>
                  <a:cubicBezTo>
                    <a:pt x="750570" y="29525"/>
                    <a:pt x="688736" y="91281"/>
                    <a:pt x="662100" y="172040"/>
                  </a:cubicBezTo>
                  <a:cubicBezTo>
                    <a:pt x="622146" y="124535"/>
                    <a:pt x="565068" y="95082"/>
                    <a:pt x="500380" y="88431"/>
                  </a:cubicBezTo>
                  <a:lnTo>
                    <a:pt x="478500" y="88431"/>
                  </a:lnTo>
                  <a:cubicBezTo>
                    <a:pt x="347222" y="88431"/>
                    <a:pt x="240677" y="193892"/>
                    <a:pt x="240677" y="325006"/>
                  </a:cubicBezTo>
                  <a:cubicBezTo>
                    <a:pt x="240677" y="346859"/>
                    <a:pt x="243531" y="366811"/>
                    <a:pt x="249239" y="386763"/>
                  </a:cubicBezTo>
                  <a:lnTo>
                    <a:pt x="242580" y="386763"/>
                  </a:lnTo>
                  <a:cubicBezTo>
                    <a:pt x="227359" y="386763"/>
                    <a:pt x="209284" y="389613"/>
                    <a:pt x="193112" y="392463"/>
                  </a:cubicBezTo>
                  <a:cubicBezTo>
                    <a:pt x="80860" y="411465"/>
                    <a:pt x="0" y="509326"/>
                    <a:pt x="0" y="622388"/>
                  </a:cubicBezTo>
                  <a:lnTo>
                    <a:pt x="0" y="625238"/>
                  </a:lnTo>
                  <a:cubicBezTo>
                    <a:pt x="3805" y="755402"/>
                    <a:pt x="110350" y="860863"/>
                    <a:pt x="238774" y="860863"/>
                  </a:cubicBezTo>
                  <a:close/>
                </a:path>
              </a:pathLst>
            </a:custGeom>
            <a:solidFill>
              <a:srgbClr val="EE2E61"/>
            </a:solidFill>
            <a:ln w="9489"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8F058958-4899-64CB-FFAB-9623E4E9BC75}"/>
                </a:ext>
              </a:extLst>
            </p:cNvPr>
            <p:cNvSpPr/>
            <p:nvPr/>
          </p:nvSpPr>
          <p:spPr>
            <a:xfrm>
              <a:off x="5616548" y="1805578"/>
              <a:ext cx="196917" cy="313232"/>
            </a:xfrm>
            <a:custGeom>
              <a:avLst/>
              <a:gdLst>
                <a:gd name="connsiteX0" fmla="*/ 7610 w 196917"/>
                <a:gd name="connsiteY0" fmla="*/ 114661 h 313232"/>
                <a:gd name="connsiteX1" fmla="*/ 8562 w 196917"/>
                <a:gd name="connsiteY1" fmla="*/ 114661 h 313232"/>
                <a:gd name="connsiteX2" fmla="*/ 19977 w 196917"/>
                <a:gd name="connsiteY2" fmla="*/ 106110 h 313232"/>
                <a:gd name="connsiteX3" fmla="*/ 39954 w 196917"/>
                <a:gd name="connsiteY3" fmla="*/ 47204 h 313232"/>
                <a:gd name="connsiteX4" fmla="*/ 93227 w 196917"/>
                <a:gd name="connsiteY4" fmla="*/ 189719 h 313232"/>
                <a:gd name="connsiteX5" fmla="*/ 95129 w 196917"/>
                <a:gd name="connsiteY5" fmla="*/ 191619 h 313232"/>
                <a:gd name="connsiteX6" fmla="*/ 108447 w 196917"/>
                <a:gd name="connsiteY6" fmla="*/ 198270 h 313232"/>
                <a:gd name="connsiteX7" fmla="*/ 109399 w 196917"/>
                <a:gd name="connsiteY7" fmla="*/ 198270 h 313232"/>
                <a:gd name="connsiteX8" fmla="*/ 164574 w 196917"/>
                <a:gd name="connsiteY8" fmla="*/ 165966 h 313232"/>
                <a:gd name="connsiteX9" fmla="*/ 174087 w 196917"/>
                <a:gd name="connsiteY9" fmla="*/ 301831 h 313232"/>
                <a:gd name="connsiteX10" fmla="*/ 185502 w 196917"/>
                <a:gd name="connsiteY10" fmla="*/ 313232 h 313232"/>
                <a:gd name="connsiteX11" fmla="*/ 196918 w 196917"/>
                <a:gd name="connsiteY11" fmla="*/ 300881 h 313232"/>
                <a:gd name="connsiteX12" fmla="*/ 184551 w 196917"/>
                <a:gd name="connsiteY12" fmla="*/ 146014 h 313232"/>
                <a:gd name="connsiteX13" fmla="*/ 180746 w 196917"/>
                <a:gd name="connsiteY13" fmla="*/ 137463 h 313232"/>
                <a:gd name="connsiteX14" fmla="*/ 179794 w 196917"/>
                <a:gd name="connsiteY14" fmla="*/ 136513 h 313232"/>
                <a:gd name="connsiteX15" fmla="*/ 168379 w 196917"/>
                <a:gd name="connsiteY15" fmla="*/ 136513 h 313232"/>
                <a:gd name="connsiteX16" fmla="*/ 108447 w 196917"/>
                <a:gd name="connsiteY16" fmla="*/ 172617 h 313232"/>
                <a:gd name="connsiteX17" fmla="*/ 59931 w 196917"/>
                <a:gd name="connsiteY17" fmla="*/ 46254 h 313232"/>
                <a:gd name="connsiteX18" fmla="*/ 105593 w 196917"/>
                <a:gd name="connsiteY18" fmla="*/ 78557 h 313232"/>
                <a:gd name="connsiteX19" fmla="*/ 114155 w 196917"/>
                <a:gd name="connsiteY19" fmla="*/ 81408 h 313232"/>
                <a:gd name="connsiteX20" fmla="*/ 121766 w 196917"/>
                <a:gd name="connsiteY20" fmla="*/ 75707 h 313232"/>
                <a:gd name="connsiteX21" fmla="*/ 123668 w 196917"/>
                <a:gd name="connsiteY21" fmla="*/ 68106 h 313232"/>
                <a:gd name="connsiteX22" fmla="*/ 117960 w 196917"/>
                <a:gd name="connsiteY22" fmla="*/ 60505 h 313232"/>
                <a:gd name="connsiteX23" fmla="*/ 44711 w 196917"/>
                <a:gd name="connsiteY23" fmla="*/ 1599 h 313232"/>
                <a:gd name="connsiteX24" fmla="*/ 28539 w 196917"/>
                <a:gd name="connsiteY24" fmla="*/ 4449 h 313232"/>
                <a:gd name="connsiteX25" fmla="*/ 0 w 196917"/>
                <a:gd name="connsiteY25" fmla="*/ 95659 h 313232"/>
                <a:gd name="connsiteX26" fmla="*/ 7610 w 196917"/>
                <a:gd name="connsiteY26" fmla="*/ 114661 h 3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6917" h="313232">
                  <a:moveTo>
                    <a:pt x="7610" y="114661"/>
                  </a:moveTo>
                  <a:lnTo>
                    <a:pt x="8562" y="114661"/>
                  </a:lnTo>
                  <a:cubicBezTo>
                    <a:pt x="15221" y="114661"/>
                    <a:pt x="19977" y="110861"/>
                    <a:pt x="19977" y="106110"/>
                  </a:cubicBezTo>
                  <a:lnTo>
                    <a:pt x="39954" y="47204"/>
                  </a:lnTo>
                  <a:lnTo>
                    <a:pt x="93227" y="189719"/>
                  </a:lnTo>
                  <a:lnTo>
                    <a:pt x="95129" y="191619"/>
                  </a:lnTo>
                  <a:cubicBezTo>
                    <a:pt x="97983" y="194469"/>
                    <a:pt x="101788" y="198270"/>
                    <a:pt x="108447" y="198270"/>
                  </a:cubicBezTo>
                  <a:lnTo>
                    <a:pt x="109399" y="198270"/>
                  </a:lnTo>
                  <a:lnTo>
                    <a:pt x="164574" y="165966"/>
                  </a:lnTo>
                  <a:lnTo>
                    <a:pt x="174087" y="301831"/>
                  </a:lnTo>
                  <a:cubicBezTo>
                    <a:pt x="174087" y="309432"/>
                    <a:pt x="177892" y="313232"/>
                    <a:pt x="185502" y="313232"/>
                  </a:cubicBezTo>
                  <a:cubicBezTo>
                    <a:pt x="193112" y="313232"/>
                    <a:pt x="196918" y="308482"/>
                    <a:pt x="196918" y="300881"/>
                  </a:cubicBezTo>
                  <a:lnTo>
                    <a:pt x="184551" y="146014"/>
                  </a:lnTo>
                  <a:cubicBezTo>
                    <a:pt x="184551" y="142214"/>
                    <a:pt x="181697" y="138414"/>
                    <a:pt x="180746" y="137463"/>
                  </a:cubicBezTo>
                  <a:lnTo>
                    <a:pt x="179794" y="136513"/>
                  </a:lnTo>
                  <a:lnTo>
                    <a:pt x="168379" y="136513"/>
                  </a:lnTo>
                  <a:lnTo>
                    <a:pt x="108447" y="172617"/>
                  </a:lnTo>
                  <a:lnTo>
                    <a:pt x="59931" y="46254"/>
                  </a:lnTo>
                  <a:lnTo>
                    <a:pt x="105593" y="78557"/>
                  </a:lnTo>
                  <a:cubicBezTo>
                    <a:pt x="107496" y="80457"/>
                    <a:pt x="111301" y="81408"/>
                    <a:pt x="114155" y="81408"/>
                  </a:cubicBezTo>
                  <a:cubicBezTo>
                    <a:pt x="117009" y="80457"/>
                    <a:pt x="119863" y="78557"/>
                    <a:pt x="121766" y="75707"/>
                  </a:cubicBezTo>
                  <a:cubicBezTo>
                    <a:pt x="123668" y="73807"/>
                    <a:pt x="124619" y="70956"/>
                    <a:pt x="123668" y="68106"/>
                  </a:cubicBezTo>
                  <a:cubicBezTo>
                    <a:pt x="122717" y="64306"/>
                    <a:pt x="120814" y="61455"/>
                    <a:pt x="117960" y="60505"/>
                  </a:cubicBezTo>
                  <a:lnTo>
                    <a:pt x="44711" y="1599"/>
                  </a:lnTo>
                  <a:cubicBezTo>
                    <a:pt x="40906" y="-2201"/>
                    <a:pt x="32344" y="1599"/>
                    <a:pt x="28539" y="4449"/>
                  </a:cubicBezTo>
                  <a:lnTo>
                    <a:pt x="0" y="95659"/>
                  </a:lnTo>
                  <a:cubicBezTo>
                    <a:pt x="951" y="106110"/>
                    <a:pt x="0" y="110861"/>
                    <a:pt x="7610" y="114661"/>
                  </a:cubicBezTo>
                  <a:close/>
                </a:path>
              </a:pathLst>
            </a:custGeom>
            <a:solidFill>
              <a:srgbClr val="EE2E61"/>
            </a:solidFill>
            <a:ln w="9489"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3BC4F369-3F6D-8BBB-C8D7-6747AC68055F}"/>
                </a:ext>
              </a:extLst>
            </p:cNvPr>
            <p:cNvSpPr/>
            <p:nvPr/>
          </p:nvSpPr>
          <p:spPr>
            <a:xfrm>
              <a:off x="6231164" y="2799083"/>
              <a:ext cx="186302" cy="355337"/>
            </a:xfrm>
            <a:custGeom>
              <a:avLst/>
              <a:gdLst>
                <a:gd name="connsiteX0" fmla="*/ 6578 w 186302"/>
                <a:gd name="connsiteY0" fmla="*/ 22803 h 355337"/>
                <a:gd name="connsiteX1" fmla="*/ 6578 w 186302"/>
                <a:gd name="connsiteY1" fmla="*/ 22803 h 355337"/>
                <a:gd name="connsiteX2" fmla="*/ 159736 w 186302"/>
                <a:gd name="connsiteY2" fmla="*/ 210922 h 355337"/>
                <a:gd name="connsiteX3" fmla="*/ 85536 w 186302"/>
                <a:gd name="connsiteY3" fmla="*/ 338236 h 355337"/>
                <a:gd name="connsiteX4" fmla="*/ 81730 w 186302"/>
                <a:gd name="connsiteY4" fmla="*/ 342036 h 355337"/>
                <a:gd name="connsiteX5" fmla="*/ 82682 w 186302"/>
                <a:gd name="connsiteY5" fmla="*/ 351537 h 355337"/>
                <a:gd name="connsiteX6" fmla="*/ 90292 w 186302"/>
                <a:gd name="connsiteY6" fmla="*/ 355338 h 355337"/>
                <a:gd name="connsiteX7" fmla="*/ 96951 w 186302"/>
                <a:gd name="connsiteY7" fmla="*/ 355338 h 355337"/>
                <a:gd name="connsiteX8" fmla="*/ 97902 w 186302"/>
                <a:gd name="connsiteY8" fmla="*/ 355338 h 355337"/>
                <a:gd name="connsiteX9" fmla="*/ 156883 w 186302"/>
                <a:gd name="connsiteY9" fmla="*/ 87409 h 355337"/>
                <a:gd name="connsiteX10" fmla="*/ 12286 w 186302"/>
                <a:gd name="connsiteY10" fmla="*/ 0 h 355337"/>
                <a:gd name="connsiteX11" fmla="*/ 871 w 186302"/>
                <a:gd name="connsiteY11" fmla="*/ 11401 h 355337"/>
                <a:gd name="connsiteX12" fmla="*/ 6578 w 186302"/>
                <a:gd name="connsiteY12" fmla="*/ 22803 h 35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302" h="355337">
                  <a:moveTo>
                    <a:pt x="6578" y="22803"/>
                  </a:moveTo>
                  <a:cubicBezTo>
                    <a:pt x="6578" y="22803"/>
                    <a:pt x="6578" y="22803"/>
                    <a:pt x="6578" y="22803"/>
                  </a:cubicBezTo>
                  <a:cubicBezTo>
                    <a:pt x="100756" y="32304"/>
                    <a:pt x="168298" y="114962"/>
                    <a:pt x="159736" y="210922"/>
                  </a:cubicBezTo>
                  <a:cubicBezTo>
                    <a:pt x="154029" y="264128"/>
                    <a:pt x="126441" y="311633"/>
                    <a:pt x="85536" y="338236"/>
                  </a:cubicBezTo>
                  <a:cubicBezTo>
                    <a:pt x="83633" y="338236"/>
                    <a:pt x="82682" y="340136"/>
                    <a:pt x="81730" y="342036"/>
                  </a:cubicBezTo>
                  <a:cubicBezTo>
                    <a:pt x="80779" y="344887"/>
                    <a:pt x="79828" y="348687"/>
                    <a:pt x="82682" y="351537"/>
                  </a:cubicBezTo>
                  <a:cubicBezTo>
                    <a:pt x="85536" y="354388"/>
                    <a:pt x="86487" y="355338"/>
                    <a:pt x="90292" y="355338"/>
                  </a:cubicBezTo>
                  <a:lnTo>
                    <a:pt x="96951" y="355338"/>
                  </a:lnTo>
                  <a:lnTo>
                    <a:pt x="97902" y="355338"/>
                  </a:lnTo>
                  <a:cubicBezTo>
                    <a:pt x="186373" y="300232"/>
                    <a:pt x="213009" y="179569"/>
                    <a:pt x="156883" y="87409"/>
                  </a:cubicBezTo>
                  <a:cubicBezTo>
                    <a:pt x="125490" y="36104"/>
                    <a:pt x="70315" y="2850"/>
                    <a:pt x="12286" y="0"/>
                  </a:cubicBezTo>
                  <a:cubicBezTo>
                    <a:pt x="4676" y="0"/>
                    <a:pt x="871" y="4751"/>
                    <a:pt x="871" y="11401"/>
                  </a:cubicBezTo>
                  <a:cubicBezTo>
                    <a:pt x="-1983" y="19952"/>
                    <a:pt x="2773" y="22803"/>
                    <a:pt x="6578" y="22803"/>
                  </a:cubicBezTo>
                  <a:close/>
                </a:path>
              </a:pathLst>
            </a:custGeom>
            <a:solidFill>
              <a:srgbClr val="EE2E61"/>
            </a:solidFill>
            <a:ln w="9489"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5FE27BD9-EDED-C368-A41C-6318A0806B0D}"/>
                </a:ext>
              </a:extLst>
            </p:cNvPr>
            <p:cNvSpPr/>
            <p:nvPr/>
          </p:nvSpPr>
          <p:spPr>
            <a:xfrm>
              <a:off x="6820885" y="2899793"/>
              <a:ext cx="273020" cy="165317"/>
            </a:xfrm>
            <a:custGeom>
              <a:avLst/>
              <a:gdLst>
                <a:gd name="connsiteX0" fmla="*/ 262557 w 273020"/>
                <a:gd name="connsiteY0" fmla="*/ 74108 h 165317"/>
                <a:gd name="connsiteX1" fmla="*/ 255898 w 273020"/>
                <a:gd name="connsiteY1" fmla="*/ 65557 h 165317"/>
                <a:gd name="connsiteX2" fmla="*/ 250190 w 273020"/>
                <a:gd name="connsiteY2" fmla="*/ 66507 h 165317"/>
                <a:gd name="connsiteX3" fmla="*/ 241628 w 273020"/>
                <a:gd name="connsiteY3" fmla="*/ 72208 h 165317"/>
                <a:gd name="connsiteX4" fmla="*/ 242580 w 273020"/>
                <a:gd name="connsiteY4" fmla="*/ 79808 h 165317"/>
                <a:gd name="connsiteX5" fmla="*/ 247336 w 273020"/>
                <a:gd name="connsiteY5" fmla="*/ 117812 h 165317"/>
                <a:gd name="connsiteX6" fmla="*/ 135084 w 273020"/>
                <a:gd name="connsiteY6" fmla="*/ 3800 h 165317"/>
                <a:gd name="connsiteX7" fmla="*/ 123668 w 273020"/>
                <a:gd name="connsiteY7" fmla="*/ 0 h 165317"/>
                <a:gd name="connsiteX8" fmla="*/ 116058 w 273020"/>
                <a:gd name="connsiteY8" fmla="*/ 7601 h 165317"/>
                <a:gd name="connsiteX9" fmla="*/ 78006 w 273020"/>
                <a:gd name="connsiteY9" fmla="*/ 107361 h 165317"/>
                <a:gd name="connsiteX10" fmla="*/ 19026 w 273020"/>
                <a:gd name="connsiteY10" fmla="*/ 34204 h 165317"/>
                <a:gd name="connsiteX11" fmla="*/ 2854 w 273020"/>
                <a:gd name="connsiteY11" fmla="*/ 34204 h 165317"/>
                <a:gd name="connsiteX12" fmla="*/ 0 w 273020"/>
                <a:gd name="connsiteY12" fmla="*/ 41804 h 165317"/>
                <a:gd name="connsiteX13" fmla="*/ 2854 w 273020"/>
                <a:gd name="connsiteY13" fmla="*/ 49405 h 165317"/>
                <a:gd name="connsiteX14" fmla="*/ 77055 w 273020"/>
                <a:gd name="connsiteY14" fmla="*/ 137765 h 165317"/>
                <a:gd name="connsiteX15" fmla="*/ 88470 w 273020"/>
                <a:gd name="connsiteY15" fmla="*/ 141565 h 165317"/>
                <a:gd name="connsiteX16" fmla="*/ 96081 w 273020"/>
                <a:gd name="connsiteY16" fmla="*/ 133964 h 165317"/>
                <a:gd name="connsiteX17" fmla="*/ 134132 w 273020"/>
                <a:gd name="connsiteY17" fmla="*/ 34204 h 165317"/>
                <a:gd name="connsiteX18" fmla="*/ 235921 w 273020"/>
                <a:gd name="connsiteY18" fmla="*/ 142515 h 165317"/>
                <a:gd name="connsiteX19" fmla="*/ 195015 w 273020"/>
                <a:gd name="connsiteY19" fmla="*/ 139665 h 165317"/>
                <a:gd name="connsiteX20" fmla="*/ 183600 w 273020"/>
                <a:gd name="connsiteY20" fmla="*/ 151066 h 165317"/>
                <a:gd name="connsiteX21" fmla="*/ 195015 w 273020"/>
                <a:gd name="connsiteY21" fmla="*/ 162467 h 165317"/>
                <a:gd name="connsiteX22" fmla="*/ 262557 w 273020"/>
                <a:gd name="connsiteY22" fmla="*/ 165317 h 165317"/>
                <a:gd name="connsiteX23" fmla="*/ 270167 w 273020"/>
                <a:gd name="connsiteY23" fmla="*/ 159617 h 165317"/>
                <a:gd name="connsiteX24" fmla="*/ 271118 w 273020"/>
                <a:gd name="connsiteY24" fmla="*/ 158667 h 165317"/>
                <a:gd name="connsiteX25" fmla="*/ 273021 w 273020"/>
                <a:gd name="connsiteY25" fmla="*/ 153916 h 165317"/>
                <a:gd name="connsiteX26" fmla="*/ 262557 w 273020"/>
                <a:gd name="connsiteY26" fmla="*/ 74108 h 16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020" h="165317">
                  <a:moveTo>
                    <a:pt x="262557" y="74108"/>
                  </a:moveTo>
                  <a:cubicBezTo>
                    <a:pt x="262557" y="71258"/>
                    <a:pt x="259703" y="67457"/>
                    <a:pt x="255898" y="65557"/>
                  </a:cubicBezTo>
                  <a:cubicBezTo>
                    <a:pt x="253995" y="64607"/>
                    <a:pt x="251141" y="64607"/>
                    <a:pt x="250190" y="66507"/>
                  </a:cubicBezTo>
                  <a:cubicBezTo>
                    <a:pt x="246385" y="66507"/>
                    <a:pt x="243531" y="69357"/>
                    <a:pt x="241628" y="72208"/>
                  </a:cubicBezTo>
                  <a:cubicBezTo>
                    <a:pt x="240677" y="75058"/>
                    <a:pt x="240677" y="76958"/>
                    <a:pt x="242580" y="79808"/>
                  </a:cubicBezTo>
                  <a:lnTo>
                    <a:pt x="247336" y="117812"/>
                  </a:lnTo>
                  <a:lnTo>
                    <a:pt x="135084" y="3800"/>
                  </a:lnTo>
                  <a:cubicBezTo>
                    <a:pt x="131278" y="0"/>
                    <a:pt x="127473" y="0"/>
                    <a:pt x="123668" y="0"/>
                  </a:cubicBezTo>
                  <a:cubicBezTo>
                    <a:pt x="118912" y="0"/>
                    <a:pt x="116058" y="3800"/>
                    <a:pt x="116058" y="7601"/>
                  </a:cubicBezTo>
                  <a:lnTo>
                    <a:pt x="78006" y="107361"/>
                  </a:lnTo>
                  <a:lnTo>
                    <a:pt x="19026" y="34204"/>
                  </a:lnTo>
                  <a:cubicBezTo>
                    <a:pt x="15221" y="30403"/>
                    <a:pt x="6659" y="30403"/>
                    <a:pt x="2854" y="34204"/>
                  </a:cubicBezTo>
                  <a:cubicBezTo>
                    <a:pt x="951" y="36104"/>
                    <a:pt x="0" y="38954"/>
                    <a:pt x="0" y="41804"/>
                  </a:cubicBezTo>
                  <a:cubicBezTo>
                    <a:pt x="0" y="44655"/>
                    <a:pt x="951" y="47505"/>
                    <a:pt x="2854" y="49405"/>
                  </a:cubicBezTo>
                  <a:lnTo>
                    <a:pt x="77055" y="137765"/>
                  </a:lnTo>
                  <a:cubicBezTo>
                    <a:pt x="80860" y="141565"/>
                    <a:pt x="84665" y="141565"/>
                    <a:pt x="88470" y="141565"/>
                  </a:cubicBezTo>
                  <a:cubicBezTo>
                    <a:pt x="93227" y="141565"/>
                    <a:pt x="96081" y="137765"/>
                    <a:pt x="96081" y="133964"/>
                  </a:cubicBezTo>
                  <a:lnTo>
                    <a:pt x="134132" y="34204"/>
                  </a:lnTo>
                  <a:lnTo>
                    <a:pt x="235921" y="142515"/>
                  </a:lnTo>
                  <a:lnTo>
                    <a:pt x="195015" y="139665"/>
                  </a:lnTo>
                  <a:cubicBezTo>
                    <a:pt x="187405" y="139665"/>
                    <a:pt x="183600" y="144415"/>
                    <a:pt x="183600" y="151066"/>
                  </a:cubicBezTo>
                  <a:cubicBezTo>
                    <a:pt x="183600" y="157717"/>
                    <a:pt x="188356" y="162467"/>
                    <a:pt x="195015" y="162467"/>
                  </a:cubicBezTo>
                  <a:lnTo>
                    <a:pt x="262557" y="165317"/>
                  </a:lnTo>
                  <a:cubicBezTo>
                    <a:pt x="265411" y="165317"/>
                    <a:pt x="270167" y="165317"/>
                    <a:pt x="270167" y="159617"/>
                  </a:cubicBezTo>
                  <a:cubicBezTo>
                    <a:pt x="270167" y="159617"/>
                    <a:pt x="270167" y="158667"/>
                    <a:pt x="271118" y="158667"/>
                  </a:cubicBezTo>
                  <a:cubicBezTo>
                    <a:pt x="272070" y="157717"/>
                    <a:pt x="273021" y="156767"/>
                    <a:pt x="273021" y="153916"/>
                  </a:cubicBezTo>
                  <a:lnTo>
                    <a:pt x="262557" y="74108"/>
                  </a:lnTo>
                  <a:close/>
                </a:path>
              </a:pathLst>
            </a:custGeom>
            <a:solidFill>
              <a:srgbClr val="EE2E61"/>
            </a:solidFill>
            <a:ln w="9489"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51762405-D9C7-3FF7-F552-3083F0D8BD36}"/>
                </a:ext>
              </a:extLst>
            </p:cNvPr>
            <p:cNvSpPr/>
            <p:nvPr/>
          </p:nvSpPr>
          <p:spPr>
            <a:xfrm>
              <a:off x="5179819" y="2949199"/>
              <a:ext cx="516637" cy="323034"/>
            </a:xfrm>
            <a:custGeom>
              <a:avLst/>
              <a:gdLst>
                <a:gd name="connsiteX0" fmla="*/ 113290 w 516637"/>
                <a:gd name="connsiteY0" fmla="*/ 314483 h 323034"/>
                <a:gd name="connsiteX1" fmla="*/ 113290 w 516637"/>
                <a:gd name="connsiteY1" fmla="*/ 313533 h 323034"/>
                <a:gd name="connsiteX2" fmla="*/ 105679 w 516637"/>
                <a:gd name="connsiteY2" fmla="*/ 299282 h 323034"/>
                <a:gd name="connsiteX3" fmla="*/ 49553 w 516637"/>
                <a:gd name="connsiteY3" fmla="*/ 282180 h 323034"/>
                <a:gd name="connsiteX4" fmla="*/ 270253 w 516637"/>
                <a:gd name="connsiteY4" fmla="*/ 215673 h 323034"/>
                <a:gd name="connsiteX5" fmla="*/ 277863 w 516637"/>
                <a:gd name="connsiteY5" fmla="*/ 207122 h 323034"/>
                <a:gd name="connsiteX6" fmla="*/ 274058 w 516637"/>
                <a:gd name="connsiteY6" fmla="*/ 195721 h 323034"/>
                <a:gd name="connsiteX7" fmla="*/ 183685 w 516637"/>
                <a:gd name="connsiteY7" fmla="*/ 106411 h 323034"/>
                <a:gd name="connsiteX8" fmla="*/ 509027 w 516637"/>
                <a:gd name="connsiteY8" fmla="*/ 20902 h 323034"/>
                <a:gd name="connsiteX9" fmla="*/ 516638 w 516637"/>
                <a:gd name="connsiteY9" fmla="*/ 9501 h 323034"/>
                <a:gd name="connsiteX10" fmla="*/ 505222 w 516637"/>
                <a:gd name="connsiteY10" fmla="*/ 0 h 323034"/>
                <a:gd name="connsiteX11" fmla="*/ 160854 w 516637"/>
                <a:gd name="connsiteY11" fmla="*/ 89309 h 323034"/>
                <a:gd name="connsiteX12" fmla="*/ 153244 w 516637"/>
                <a:gd name="connsiteY12" fmla="*/ 97860 h 323034"/>
                <a:gd name="connsiteX13" fmla="*/ 157049 w 516637"/>
                <a:gd name="connsiteY13" fmla="*/ 109262 h 323034"/>
                <a:gd name="connsiteX14" fmla="*/ 248373 w 516637"/>
                <a:gd name="connsiteY14" fmla="*/ 205222 h 323034"/>
                <a:gd name="connsiteX15" fmla="*/ 36235 w 516637"/>
                <a:gd name="connsiteY15" fmla="*/ 266978 h 323034"/>
                <a:gd name="connsiteX16" fmla="*/ 72384 w 516637"/>
                <a:gd name="connsiteY16" fmla="*/ 213773 h 323034"/>
                <a:gd name="connsiteX17" fmla="*/ 75238 w 516637"/>
                <a:gd name="connsiteY17" fmla="*/ 205222 h 323034"/>
                <a:gd name="connsiteX18" fmla="*/ 69530 w 516637"/>
                <a:gd name="connsiteY18" fmla="*/ 197621 h 323034"/>
                <a:gd name="connsiteX19" fmla="*/ 61920 w 516637"/>
                <a:gd name="connsiteY19" fmla="*/ 195721 h 323034"/>
                <a:gd name="connsiteX20" fmla="*/ 54309 w 516637"/>
                <a:gd name="connsiteY20" fmla="*/ 201421 h 323034"/>
                <a:gd name="connsiteX21" fmla="*/ 1988 w 516637"/>
                <a:gd name="connsiteY21" fmla="*/ 278380 h 323034"/>
                <a:gd name="connsiteX22" fmla="*/ 1037 w 516637"/>
                <a:gd name="connsiteY22" fmla="*/ 286930 h 323034"/>
                <a:gd name="connsiteX23" fmla="*/ 4842 w 516637"/>
                <a:gd name="connsiteY23" fmla="*/ 294531 h 323034"/>
                <a:gd name="connsiteX24" fmla="*/ 99972 w 516637"/>
                <a:gd name="connsiteY24" fmla="*/ 323034 h 323034"/>
                <a:gd name="connsiteX25" fmla="*/ 103777 w 516637"/>
                <a:gd name="connsiteY25" fmla="*/ 323034 h 323034"/>
                <a:gd name="connsiteX26" fmla="*/ 113290 w 516637"/>
                <a:gd name="connsiteY26" fmla="*/ 314483 h 323034"/>
                <a:gd name="connsiteX27" fmla="*/ 113290 w 516637"/>
                <a:gd name="connsiteY27" fmla="*/ 314483 h 32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6637" h="323034">
                  <a:moveTo>
                    <a:pt x="113290" y="314483"/>
                  </a:moveTo>
                  <a:lnTo>
                    <a:pt x="113290" y="313533"/>
                  </a:lnTo>
                  <a:cubicBezTo>
                    <a:pt x="113290" y="310683"/>
                    <a:pt x="113290" y="302132"/>
                    <a:pt x="105679" y="299282"/>
                  </a:cubicBezTo>
                  <a:lnTo>
                    <a:pt x="49553" y="282180"/>
                  </a:lnTo>
                  <a:lnTo>
                    <a:pt x="270253" y="215673"/>
                  </a:lnTo>
                  <a:cubicBezTo>
                    <a:pt x="274058" y="215673"/>
                    <a:pt x="277863" y="211873"/>
                    <a:pt x="277863" y="207122"/>
                  </a:cubicBezTo>
                  <a:cubicBezTo>
                    <a:pt x="277863" y="204272"/>
                    <a:pt x="277863" y="199521"/>
                    <a:pt x="274058" y="195721"/>
                  </a:cubicBezTo>
                  <a:lnTo>
                    <a:pt x="183685" y="106411"/>
                  </a:lnTo>
                  <a:lnTo>
                    <a:pt x="509027" y="20902"/>
                  </a:lnTo>
                  <a:cubicBezTo>
                    <a:pt x="513784" y="20902"/>
                    <a:pt x="516638" y="12351"/>
                    <a:pt x="516638" y="9501"/>
                  </a:cubicBezTo>
                  <a:cubicBezTo>
                    <a:pt x="516638" y="0"/>
                    <a:pt x="508076" y="0"/>
                    <a:pt x="505222" y="0"/>
                  </a:cubicBezTo>
                  <a:lnTo>
                    <a:pt x="160854" y="89309"/>
                  </a:lnTo>
                  <a:cubicBezTo>
                    <a:pt x="157049" y="89309"/>
                    <a:pt x="153244" y="93110"/>
                    <a:pt x="153244" y="97860"/>
                  </a:cubicBezTo>
                  <a:cubicBezTo>
                    <a:pt x="153244" y="100711"/>
                    <a:pt x="153244" y="105461"/>
                    <a:pt x="157049" y="109262"/>
                  </a:cubicBezTo>
                  <a:lnTo>
                    <a:pt x="248373" y="205222"/>
                  </a:lnTo>
                  <a:lnTo>
                    <a:pt x="36235" y="266978"/>
                  </a:lnTo>
                  <a:lnTo>
                    <a:pt x="72384" y="213773"/>
                  </a:lnTo>
                  <a:cubicBezTo>
                    <a:pt x="74287" y="211873"/>
                    <a:pt x="75238" y="209022"/>
                    <a:pt x="75238" y="205222"/>
                  </a:cubicBezTo>
                  <a:cubicBezTo>
                    <a:pt x="74287" y="202371"/>
                    <a:pt x="72384" y="199521"/>
                    <a:pt x="69530" y="197621"/>
                  </a:cubicBezTo>
                  <a:cubicBezTo>
                    <a:pt x="67628" y="195721"/>
                    <a:pt x="64774" y="194771"/>
                    <a:pt x="61920" y="195721"/>
                  </a:cubicBezTo>
                  <a:cubicBezTo>
                    <a:pt x="58115" y="196671"/>
                    <a:pt x="55261" y="198571"/>
                    <a:pt x="54309" y="201421"/>
                  </a:cubicBezTo>
                  <a:lnTo>
                    <a:pt x="1988" y="278380"/>
                  </a:lnTo>
                  <a:cubicBezTo>
                    <a:pt x="86" y="280280"/>
                    <a:pt x="-866" y="283130"/>
                    <a:pt x="1037" y="286930"/>
                  </a:cubicBezTo>
                  <a:cubicBezTo>
                    <a:pt x="1988" y="289781"/>
                    <a:pt x="3891" y="292631"/>
                    <a:pt x="4842" y="294531"/>
                  </a:cubicBezTo>
                  <a:lnTo>
                    <a:pt x="99972" y="323034"/>
                  </a:lnTo>
                  <a:lnTo>
                    <a:pt x="103777" y="323034"/>
                  </a:lnTo>
                  <a:cubicBezTo>
                    <a:pt x="105679" y="323034"/>
                    <a:pt x="108533" y="319234"/>
                    <a:pt x="113290" y="314483"/>
                  </a:cubicBezTo>
                  <a:lnTo>
                    <a:pt x="113290" y="314483"/>
                  </a:lnTo>
                  <a:close/>
                </a:path>
              </a:pathLst>
            </a:custGeom>
            <a:solidFill>
              <a:srgbClr val="EE2E61"/>
            </a:solidFill>
            <a:ln w="9489"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00F03050-48B9-B4A0-062B-79B4D38ABBEC}"/>
                </a:ext>
              </a:extLst>
            </p:cNvPr>
            <p:cNvSpPr/>
            <p:nvPr/>
          </p:nvSpPr>
          <p:spPr>
            <a:xfrm>
              <a:off x="6539575" y="2755912"/>
              <a:ext cx="181423" cy="312998"/>
            </a:xfrm>
            <a:custGeom>
              <a:avLst/>
              <a:gdLst>
                <a:gd name="connsiteX0" fmla="*/ 146226 w 181423"/>
                <a:gd name="connsiteY0" fmla="*/ 28919 h 312998"/>
                <a:gd name="connsiteX1" fmla="*/ 173814 w 181423"/>
                <a:gd name="connsiteY1" fmla="*/ 19418 h 312998"/>
                <a:gd name="connsiteX2" fmla="*/ 181424 w 181423"/>
                <a:gd name="connsiteY2" fmla="*/ 8016 h 312998"/>
                <a:gd name="connsiteX3" fmla="*/ 169057 w 181423"/>
                <a:gd name="connsiteY3" fmla="*/ 416 h 312998"/>
                <a:gd name="connsiteX4" fmla="*/ 32071 w 181423"/>
                <a:gd name="connsiteY4" fmla="*/ 103027 h 312998"/>
                <a:gd name="connsiteX5" fmla="*/ 7337 w 181423"/>
                <a:gd name="connsiteY5" fmla="*/ 274995 h 312998"/>
                <a:gd name="connsiteX6" fmla="*/ 10191 w 181423"/>
                <a:gd name="connsiteY6" fmla="*/ 283546 h 312998"/>
                <a:gd name="connsiteX7" fmla="*/ 16850 w 181423"/>
                <a:gd name="connsiteY7" fmla="*/ 305398 h 312998"/>
                <a:gd name="connsiteX8" fmla="*/ 28266 w 181423"/>
                <a:gd name="connsiteY8" fmla="*/ 312999 h 312998"/>
                <a:gd name="connsiteX9" fmla="*/ 32071 w 181423"/>
                <a:gd name="connsiteY9" fmla="*/ 312999 h 312998"/>
                <a:gd name="connsiteX10" fmla="*/ 33022 w 181423"/>
                <a:gd name="connsiteY10" fmla="*/ 312049 h 312998"/>
                <a:gd name="connsiteX11" fmla="*/ 39681 w 181423"/>
                <a:gd name="connsiteY11" fmla="*/ 297797 h 312998"/>
                <a:gd name="connsiteX12" fmla="*/ 39681 w 181423"/>
                <a:gd name="connsiteY12" fmla="*/ 296847 h 312998"/>
                <a:gd name="connsiteX13" fmla="*/ 146226 w 181423"/>
                <a:gd name="connsiteY13" fmla="*/ 28919 h 31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423" h="312998">
                  <a:moveTo>
                    <a:pt x="146226" y="28919"/>
                  </a:moveTo>
                  <a:cubicBezTo>
                    <a:pt x="156690" y="26068"/>
                    <a:pt x="165252" y="23218"/>
                    <a:pt x="173814" y="19418"/>
                  </a:cubicBezTo>
                  <a:cubicBezTo>
                    <a:pt x="181424" y="19418"/>
                    <a:pt x="181424" y="10867"/>
                    <a:pt x="181424" y="8016"/>
                  </a:cubicBezTo>
                  <a:cubicBezTo>
                    <a:pt x="181424" y="-534"/>
                    <a:pt x="172862" y="-534"/>
                    <a:pt x="169057" y="416"/>
                  </a:cubicBezTo>
                  <a:cubicBezTo>
                    <a:pt x="111028" y="14667"/>
                    <a:pt x="62512" y="51721"/>
                    <a:pt x="32071" y="103027"/>
                  </a:cubicBezTo>
                  <a:cubicBezTo>
                    <a:pt x="678" y="155282"/>
                    <a:pt x="-7883" y="216089"/>
                    <a:pt x="7337" y="274995"/>
                  </a:cubicBezTo>
                  <a:cubicBezTo>
                    <a:pt x="8289" y="277845"/>
                    <a:pt x="9240" y="280695"/>
                    <a:pt x="10191" y="283546"/>
                  </a:cubicBezTo>
                  <a:cubicBezTo>
                    <a:pt x="12094" y="291147"/>
                    <a:pt x="14948" y="298747"/>
                    <a:pt x="16850" y="305398"/>
                  </a:cubicBezTo>
                  <a:cubicBezTo>
                    <a:pt x="17802" y="310149"/>
                    <a:pt x="24461" y="312999"/>
                    <a:pt x="28266" y="312999"/>
                  </a:cubicBezTo>
                  <a:lnTo>
                    <a:pt x="32071" y="312999"/>
                  </a:lnTo>
                  <a:lnTo>
                    <a:pt x="33022" y="312049"/>
                  </a:lnTo>
                  <a:cubicBezTo>
                    <a:pt x="35876" y="309198"/>
                    <a:pt x="39681" y="305398"/>
                    <a:pt x="39681" y="297797"/>
                  </a:cubicBezTo>
                  <a:lnTo>
                    <a:pt x="39681" y="296847"/>
                  </a:lnTo>
                  <a:cubicBezTo>
                    <a:pt x="-5029" y="194236"/>
                    <a:pt x="42535" y="74524"/>
                    <a:pt x="146226" y="28919"/>
                  </a:cubicBezTo>
                  <a:close/>
                </a:path>
              </a:pathLst>
            </a:custGeom>
            <a:solidFill>
              <a:srgbClr val="EE2E61"/>
            </a:solidFill>
            <a:ln w="9489"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574FD450-9A3B-90CC-68EC-80F55DAA1967}"/>
                </a:ext>
              </a:extLst>
            </p:cNvPr>
            <p:cNvSpPr/>
            <p:nvPr/>
          </p:nvSpPr>
          <p:spPr>
            <a:xfrm>
              <a:off x="6039730" y="2608267"/>
              <a:ext cx="348261" cy="199366"/>
            </a:xfrm>
            <a:custGeom>
              <a:avLst/>
              <a:gdLst>
                <a:gd name="connsiteX0" fmla="*/ 327388 w 348261"/>
                <a:gd name="connsiteY0" fmla="*/ 114808 h 199366"/>
                <a:gd name="connsiteX1" fmla="*/ 328339 w 348261"/>
                <a:gd name="connsiteY1" fmla="*/ 115758 h 199366"/>
                <a:gd name="connsiteX2" fmla="*/ 342609 w 348261"/>
                <a:gd name="connsiteY2" fmla="*/ 118608 h 199366"/>
                <a:gd name="connsiteX3" fmla="*/ 343560 w 348261"/>
                <a:gd name="connsiteY3" fmla="*/ 118608 h 199366"/>
                <a:gd name="connsiteX4" fmla="*/ 346414 w 348261"/>
                <a:gd name="connsiteY4" fmla="*/ 103407 h 199366"/>
                <a:gd name="connsiteX5" fmla="*/ 242723 w 348261"/>
                <a:gd name="connsiteY5" fmla="*/ 10297 h 199366"/>
                <a:gd name="connsiteX6" fmla="*/ 102883 w 348261"/>
                <a:gd name="connsiteY6" fmla="*/ 18848 h 199366"/>
                <a:gd name="connsiteX7" fmla="*/ 143 w 348261"/>
                <a:gd name="connsiteY7" fmla="*/ 187966 h 199366"/>
                <a:gd name="connsiteX8" fmla="*/ 11559 w 348261"/>
                <a:gd name="connsiteY8" fmla="*/ 199367 h 199366"/>
                <a:gd name="connsiteX9" fmla="*/ 22974 w 348261"/>
                <a:gd name="connsiteY9" fmla="*/ 187966 h 199366"/>
                <a:gd name="connsiteX10" fmla="*/ 143789 w 348261"/>
                <a:gd name="connsiteY10" fmla="*/ 25498 h 199366"/>
                <a:gd name="connsiteX11" fmla="*/ 327388 w 348261"/>
                <a:gd name="connsiteY11" fmla="*/ 114808 h 19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261" h="199366">
                  <a:moveTo>
                    <a:pt x="327388" y="114808"/>
                  </a:moveTo>
                  <a:lnTo>
                    <a:pt x="328339" y="115758"/>
                  </a:lnTo>
                  <a:cubicBezTo>
                    <a:pt x="331193" y="118608"/>
                    <a:pt x="334998" y="122409"/>
                    <a:pt x="342609" y="118608"/>
                  </a:cubicBezTo>
                  <a:lnTo>
                    <a:pt x="343560" y="118608"/>
                  </a:lnTo>
                  <a:cubicBezTo>
                    <a:pt x="345463" y="116708"/>
                    <a:pt x="351170" y="111007"/>
                    <a:pt x="346414" y="103407"/>
                  </a:cubicBezTo>
                  <a:cubicBezTo>
                    <a:pt x="325486" y="59702"/>
                    <a:pt x="288385" y="26448"/>
                    <a:pt x="242723" y="10297"/>
                  </a:cubicBezTo>
                  <a:cubicBezTo>
                    <a:pt x="197061" y="-5855"/>
                    <a:pt x="147594" y="-3005"/>
                    <a:pt x="102883" y="18848"/>
                  </a:cubicBezTo>
                  <a:cubicBezTo>
                    <a:pt x="37244" y="50201"/>
                    <a:pt x="-2711" y="116708"/>
                    <a:pt x="143" y="187966"/>
                  </a:cubicBezTo>
                  <a:cubicBezTo>
                    <a:pt x="143" y="195566"/>
                    <a:pt x="3949" y="199367"/>
                    <a:pt x="11559" y="199367"/>
                  </a:cubicBezTo>
                  <a:cubicBezTo>
                    <a:pt x="19169" y="199367"/>
                    <a:pt x="22974" y="194616"/>
                    <a:pt x="22974" y="187966"/>
                  </a:cubicBezTo>
                  <a:cubicBezTo>
                    <a:pt x="22974" y="111007"/>
                    <a:pt x="72442" y="44500"/>
                    <a:pt x="143789" y="25498"/>
                  </a:cubicBezTo>
                  <a:cubicBezTo>
                    <a:pt x="219892" y="11247"/>
                    <a:pt x="293141" y="46401"/>
                    <a:pt x="327388" y="114808"/>
                  </a:cubicBezTo>
                  <a:close/>
                </a:path>
              </a:pathLst>
            </a:custGeom>
            <a:solidFill>
              <a:srgbClr val="EE2E61"/>
            </a:solidFill>
            <a:ln w="9489" cap="flat">
              <a:noFill/>
              <a:prstDash val="solid"/>
              <a:miter/>
            </a:ln>
          </p:spPr>
          <p:txBody>
            <a:bodyPr rtlCol="0" anchor="ctr"/>
            <a:lstStyle/>
            <a:p>
              <a:endParaRPr lang="en-US"/>
            </a:p>
          </p:txBody>
        </p:sp>
      </p:grpSp>
    </p:spTree>
    <p:extLst>
      <p:ext uri="{BB962C8B-B14F-4D97-AF65-F5344CB8AC3E}">
        <p14:creationId xmlns:p14="http://schemas.microsoft.com/office/powerpoint/2010/main" val="214399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E77E-7E70-A9AC-58C4-6F020C94524C}"/>
              </a:ext>
            </a:extLst>
          </p:cNvPr>
          <p:cNvSpPr>
            <a:spLocks noGrp="1"/>
          </p:cNvSpPr>
          <p:nvPr>
            <p:ph type="title"/>
          </p:nvPr>
        </p:nvSpPr>
        <p:spPr>
          <a:xfrm>
            <a:off x="6669197" y="361963"/>
            <a:ext cx="5029200" cy="1889533"/>
          </a:xfrm>
        </p:spPr>
        <p:txBody>
          <a:bodyPr/>
          <a:lstStyle/>
          <a:p>
            <a:r>
              <a:rPr lang="en-US" dirty="0"/>
              <a:t>Future initiatives</a:t>
            </a:r>
          </a:p>
        </p:txBody>
      </p:sp>
      <p:sp>
        <p:nvSpPr>
          <p:cNvPr id="26" name="Content Placeholder 25">
            <a:extLst>
              <a:ext uri="{FF2B5EF4-FFF2-40B4-BE49-F238E27FC236}">
                <a16:creationId xmlns:a16="http://schemas.microsoft.com/office/drawing/2014/main" id="{A280E60A-3C4A-CBF1-4683-5916189D0A5C}"/>
              </a:ext>
            </a:extLst>
          </p:cNvPr>
          <p:cNvSpPr>
            <a:spLocks noGrp="1"/>
          </p:cNvSpPr>
          <p:nvPr>
            <p:ph sz="quarter" idx="13"/>
          </p:nvPr>
        </p:nvSpPr>
        <p:spPr>
          <a:xfrm>
            <a:off x="1138277" y="1423217"/>
            <a:ext cx="4124325" cy="4005702"/>
          </a:xfrm>
        </p:spPr>
        <p:txBody>
          <a:bodyPr/>
          <a:lstStyle/>
          <a:p>
            <a:r>
              <a:rPr lang="en-US" dirty="0"/>
              <a:t>Green supply chain</a:t>
            </a:r>
          </a:p>
          <a:p>
            <a:r>
              <a:rPr lang="en-US" dirty="0"/>
              <a:t>Reduced carbon footprint</a:t>
            </a:r>
          </a:p>
          <a:p>
            <a:r>
              <a:rPr lang="en-US" dirty="0"/>
              <a:t>Waste reduction</a:t>
            </a:r>
          </a:p>
          <a:p>
            <a:r>
              <a:rPr lang="en-US" dirty="0"/>
              <a:t>Water conservation</a:t>
            </a:r>
          </a:p>
        </p:txBody>
      </p:sp>
      <p:sp>
        <p:nvSpPr>
          <p:cNvPr id="3" name="Content Placeholder 2">
            <a:extLst>
              <a:ext uri="{FF2B5EF4-FFF2-40B4-BE49-F238E27FC236}">
                <a16:creationId xmlns:a16="http://schemas.microsoft.com/office/drawing/2014/main" id="{8664E02D-4524-FDA9-7FB3-1F498E6B168D}"/>
              </a:ext>
            </a:extLst>
          </p:cNvPr>
          <p:cNvSpPr>
            <a:spLocks noGrp="1"/>
          </p:cNvSpPr>
          <p:nvPr>
            <p:ph idx="1"/>
          </p:nvPr>
        </p:nvSpPr>
        <p:spPr>
          <a:xfrm>
            <a:off x="6669198" y="2294626"/>
            <a:ext cx="4988765" cy="3826774"/>
          </a:xfrm>
        </p:spPr>
        <p:txBody>
          <a:bodyPr/>
          <a:lstStyle/>
          <a:p>
            <a:r>
              <a:rPr lang="en-US" dirty="0"/>
              <a:t>Product enhancement. Introduce regular updates and features to enhance product offerings.</a:t>
            </a:r>
          </a:p>
          <a:p>
            <a:r>
              <a:rPr lang="en-US" dirty="0"/>
              <a:t>Technology integration. Explore emerging technologies for potential integration into our operations.</a:t>
            </a:r>
          </a:p>
          <a:p>
            <a:r>
              <a:rPr lang="en-US" dirty="0"/>
              <a:t>Collaborative partnerships. Foster collaborations with tech innovators and industry leaders to drive innovation.</a:t>
            </a:r>
          </a:p>
          <a:p>
            <a:endParaRPr lang="en-US" dirty="0"/>
          </a:p>
          <a:p>
            <a:endParaRPr lang="en-US" dirty="0"/>
          </a:p>
        </p:txBody>
      </p:sp>
    </p:spTree>
    <p:extLst>
      <p:ext uri="{BB962C8B-B14F-4D97-AF65-F5344CB8AC3E}">
        <p14:creationId xmlns:p14="http://schemas.microsoft.com/office/powerpoint/2010/main" val="296501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85799" y="336432"/>
            <a:ext cx="6317189" cy="4665370"/>
          </a:xfrm>
        </p:spPr>
        <p:txBody>
          <a:bodyPr/>
          <a:lstStyle/>
          <a:p>
            <a:r>
              <a:rPr lang="en-US" dirty="0"/>
              <a:t>Thank you</a:t>
            </a:r>
          </a:p>
        </p:txBody>
      </p:sp>
      <p:sp>
        <p:nvSpPr>
          <p:cNvPr id="4" name="Text Placeholder 3">
            <a:extLst>
              <a:ext uri="{FF2B5EF4-FFF2-40B4-BE49-F238E27FC236}">
                <a16:creationId xmlns:a16="http://schemas.microsoft.com/office/drawing/2014/main" id="{6AF1DDBD-1496-5B4C-6F8D-33A1D1147637}"/>
              </a:ext>
            </a:extLst>
          </p:cNvPr>
          <p:cNvSpPr>
            <a:spLocks noGrp="1"/>
          </p:cNvSpPr>
          <p:nvPr>
            <p:ph type="subTitle" idx="1"/>
          </p:nvPr>
        </p:nvSpPr>
        <p:spPr>
          <a:xfrm>
            <a:off x="685799" y="5137885"/>
            <a:ext cx="7375427" cy="1564836"/>
          </a:xfrm>
        </p:spPr>
        <p:txBody>
          <a:bodyPr anchor="t" anchorCtr="0"/>
          <a:lstStyle/>
          <a:p>
            <a:r>
              <a:rPr lang="en-US" dirty="0"/>
              <a:t>Sonu Jain</a:t>
            </a:r>
            <a:br>
              <a:rPr lang="en-US" dirty="0"/>
            </a:br>
            <a:r>
              <a:rPr lang="en-US" dirty="0"/>
              <a:t>sonujain@contoso.com www.contoso.com</a:t>
            </a:r>
          </a:p>
        </p:txBody>
      </p:sp>
    </p:spTree>
    <p:extLst>
      <p:ext uri="{BB962C8B-B14F-4D97-AF65-F5344CB8AC3E}">
        <p14:creationId xmlns:p14="http://schemas.microsoft.com/office/powerpoint/2010/main" val="182724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лилиния: фигура 4">
            <a:extLst>
              <a:ext uri="{FF2B5EF4-FFF2-40B4-BE49-F238E27FC236}">
                <a16:creationId xmlns:a16="http://schemas.microsoft.com/office/drawing/2014/main" id="{7449DDC9-D95C-63BB-B293-AB6139F2ABBB}"/>
              </a:ext>
            </a:extLst>
          </p:cNvPr>
          <p:cNvSpPr/>
          <p:nvPr/>
        </p:nvSpPr>
        <p:spPr>
          <a:xfrm>
            <a:off x="408709" y="3255793"/>
            <a:ext cx="5687291" cy="173207"/>
          </a:xfrm>
          <a:custGeom>
            <a:avLst/>
            <a:gdLst>
              <a:gd name="connsiteX0" fmla="*/ 0 w 6047509"/>
              <a:gd name="connsiteY0" fmla="*/ 200891 h 228625"/>
              <a:gd name="connsiteX1" fmla="*/ 214746 w 6047509"/>
              <a:gd name="connsiteY1" fmla="*/ 69272 h 228625"/>
              <a:gd name="connsiteX2" fmla="*/ 713509 w 6047509"/>
              <a:gd name="connsiteY2" fmla="*/ 200891 h 228625"/>
              <a:gd name="connsiteX3" fmla="*/ 1156855 w 6047509"/>
              <a:gd name="connsiteY3" fmla="*/ 55418 h 228625"/>
              <a:gd name="connsiteX4" fmla="*/ 1801091 w 6047509"/>
              <a:gd name="connsiteY4" fmla="*/ 228600 h 228625"/>
              <a:gd name="connsiteX5" fmla="*/ 2348346 w 6047509"/>
              <a:gd name="connsiteY5" fmla="*/ 69272 h 228625"/>
              <a:gd name="connsiteX6" fmla="*/ 3131127 w 6047509"/>
              <a:gd name="connsiteY6" fmla="*/ 207818 h 228625"/>
              <a:gd name="connsiteX7" fmla="*/ 3699164 w 6047509"/>
              <a:gd name="connsiteY7" fmla="*/ 48491 h 228625"/>
              <a:gd name="connsiteX8" fmla="*/ 4329546 w 6047509"/>
              <a:gd name="connsiteY8" fmla="*/ 193963 h 228625"/>
              <a:gd name="connsiteX9" fmla="*/ 4752109 w 6047509"/>
              <a:gd name="connsiteY9" fmla="*/ 83127 h 228625"/>
              <a:gd name="connsiteX10" fmla="*/ 5112327 w 6047509"/>
              <a:gd name="connsiteY10" fmla="*/ 200891 h 228625"/>
              <a:gd name="connsiteX11" fmla="*/ 5465618 w 6047509"/>
              <a:gd name="connsiteY11" fmla="*/ 76200 h 228625"/>
              <a:gd name="connsiteX12" fmla="*/ 5742709 w 6047509"/>
              <a:gd name="connsiteY12" fmla="*/ 152400 h 228625"/>
              <a:gd name="connsiteX13" fmla="*/ 6047509 w 6047509"/>
              <a:gd name="connsiteY13" fmla="*/ 0 h 2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47509" h="228625">
                <a:moveTo>
                  <a:pt x="0" y="200891"/>
                </a:moveTo>
                <a:cubicBezTo>
                  <a:pt x="47914" y="135081"/>
                  <a:pt x="95828" y="69272"/>
                  <a:pt x="214746" y="69272"/>
                </a:cubicBezTo>
                <a:cubicBezTo>
                  <a:pt x="333664" y="69272"/>
                  <a:pt x="556491" y="203200"/>
                  <a:pt x="713509" y="200891"/>
                </a:cubicBezTo>
                <a:cubicBezTo>
                  <a:pt x="870527" y="198582"/>
                  <a:pt x="975591" y="50800"/>
                  <a:pt x="1156855" y="55418"/>
                </a:cubicBezTo>
                <a:cubicBezTo>
                  <a:pt x="1338119" y="60036"/>
                  <a:pt x="1602509" y="226291"/>
                  <a:pt x="1801091" y="228600"/>
                </a:cubicBezTo>
                <a:cubicBezTo>
                  <a:pt x="1999673" y="230909"/>
                  <a:pt x="2126673" y="72736"/>
                  <a:pt x="2348346" y="69272"/>
                </a:cubicBezTo>
                <a:cubicBezTo>
                  <a:pt x="2570019" y="65808"/>
                  <a:pt x="2905991" y="211282"/>
                  <a:pt x="3131127" y="207818"/>
                </a:cubicBezTo>
                <a:cubicBezTo>
                  <a:pt x="3356263" y="204354"/>
                  <a:pt x="3499428" y="50800"/>
                  <a:pt x="3699164" y="48491"/>
                </a:cubicBezTo>
                <a:cubicBezTo>
                  <a:pt x="3898900" y="46182"/>
                  <a:pt x="4154055" y="188190"/>
                  <a:pt x="4329546" y="193963"/>
                </a:cubicBezTo>
                <a:cubicBezTo>
                  <a:pt x="4505037" y="199736"/>
                  <a:pt x="4621646" y="81972"/>
                  <a:pt x="4752109" y="83127"/>
                </a:cubicBezTo>
                <a:cubicBezTo>
                  <a:pt x="4882572" y="84282"/>
                  <a:pt x="4993409" y="202045"/>
                  <a:pt x="5112327" y="200891"/>
                </a:cubicBezTo>
                <a:cubicBezTo>
                  <a:pt x="5231245" y="199737"/>
                  <a:pt x="5360554" y="84282"/>
                  <a:pt x="5465618" y="76200"/>
                </a:cubicBezTo>
                <a:cubicBezTo>
                  <a:pt x="5570682" y="68118"/>
                  <a:pt x="5645727" y="165100"/>
                  <a:pt x="5742709" y="152400"/>
                </a:cubicBezTo>
                <a:cubicBezTo>
                  <a:pt x="5839691" y="139700"/>
                  <a:pt x="5943600" y="69850"/>
                  <a:pt x="6047509" y="0"/>
                </a:cubicBezTo>
              </a:path>
            </a:pathLst>
          </a:cu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8214C-40AD-92A4-AE95-8B13258B1ACD}"/>
              </a:ext>
            </a:extLst>
          </p:cNvPr>
          <p:cNvSpPr>
            <a:spLocks noGrp="1"/>
          </p:cNvSpPr>
          <p:nvPr>
            <p:ph type="title"/>
          </p:nvPr>
        </p:nvSpPr>
        <p:spPr>
          <a:xfrm>
            <a:off x="587280" y="2459181"/>
            <a:ext cx="5669280" cy="969819"/>
          </a:xfrm>
          <a:solidFill>
            <a:schemeClr val="accent1">
              <a:alpha val="0"/>
            </a:schemeClr>
          </a:solidFill>
          <a:effectLst>
            <a:softEdge rad="50800"/>
          </a:effectLst>
        </p:spPr>
        <p:txBody>
          <a:bodyPr/>
          <a:lstStyle/>
          <a:p>
            <a:r>
              <a:rPr lang="ru-RU" sz="7200" dirty="0">
                <a:latin typeface="GOST Common" panose="020B0604020202020204" pitchFamily="34" charset="0"/>
              </a:rPr>
              <a:t>Идея проекта</a:t>
            </a:r>
            <a:endParaRPr lang="en-US" sz="7200" dirty="0">
              <a:latin typeface="GOST Common" panose="020B0604020202020204" pitchFamily="34" charset="0"/>
            </a:endParaRPr>
          </a:p>
        </p:txBody>
      </p:sp>
      <p:sp>
        <p:nvSpPr>
          <p:cNvPr id="3" name="Text Placeholder 2">
            <a:extLst>
              <a:ext uri="{FF2B5EF4-FFF2-40B4-BE49-F238E27FC236}">
                <a16:creationId xmlns:a16="http://schemas.microsoft.com/office/drawing/2014/main" id="{AC8F40E5-2095-8D56-C4F0-C2558AD0F486}"/>
              </a:ext>
            </a:extLst>
          </p:cNvPr>
          <p:cNvSpPr>
            <a:spLocks noGrp="1"/>
          </p:cNvSpPr>
          <p:nvPr>
            <p:ph type="body" idx="1"/>
          </p:nvPr>
        </p:nvSpPr>
        <p:spPr>
          <a:xfrm>
            <a:off x="240917" y="3695702"/>
            <a:ext cx="6817974" cy="1669472"/>
          </a:xfrm>
        </p:spPr>
        <p:txBody>
          <a:bodyPr>
            <a:normAutofit/>
          </a:bodyPr>
          <a:lstStyle/>
          <a:p>
            <a:pPr algn="just"/>
            <a:r>
              <a:rPr lang="ru-RU" sz="3200" dirty="0"/>
              <a:t>Создать приложение для учёта финансов, с построением графиков по внесённым данным</a:t>
            </a:r>
            <a:endParaRPr lang="en-US" sz="3200" dirty="0"/>
          </a:p>
          <a:p>
            <a:pPr algn="just"/>
            <a:endParaRPr lang="en-US" sz="3200" dirty="0"/>
          </a:p>
        </p:txBody>
      </p:sp>
    </p:spTree>
    <p:extLst>
      <p:ext uri="{BB962C8B-B14F-4D97-AF65-F5344CB8AC3E}">
        <p14:creationId xmlns:p14="http://schemas.microsoft.com/office/powerpoint/2010/main" val="211527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DAEFFE-73B1-750A-E444-918C31EDFDE1}"/>
              </a:ext>
            </a:extLst>
          </p:cNvPr>
          <p:cNvSpPr>
            <a:spLocks noGrp="1"/>
          </p:cNvSpPr>
          <p:nvPr>
            <p:ph type="title"/>
          </p:nvPr>
        </p:nvSpPr>
        <p:spPr/>
        <p:txBody>
          <a:bodyPr/>
          <a:lstStyle/>
          <a:p>
            <a:endParaRPr lang="en-US"/>
          </a:p>
        </p:txBody>
      </p:sp>
      <p:sp>
        <p:nvSpPr>
          <p:cNvPr id="3" name="Подзаголовок 2">
            <a:extLst>
              <a:ext uri="{FF2B5EF4-FFF2-40B4-BE49-F238E27FC236}">
                <a16:creationId xmlns:a16="http://schemas.microsoft.com/office/drawing/2014/main" id="{59367B61-C477-4732-FEB1-4F164932AA26}"/>
              </a:ext>
            </a:extLst>
          </p:cNvPr>
          <p:cNvSpPr>
            <a:spLocks noGrp="1"/>
          </p:cNvSpPr>
          <p:nvPr>
            <p:ph type="subTitle" idx="13"/>
          </p:nvPr>
        </p:nvSpPr>
        <p:spPr/>
        <p:txBody>
          <a:bodyPr/>
          <a:lstStyle/>
          <a:p>
            <a:endParaRPr lang="en-US"/>
          </a:p>
        </p:txBody>
      </p:sp>
      <p:sp>
        <p:nvSpPr>
          <p:cNvPr id="4" name="Объект 3">
            <a:extLst>
              <a:ext uri="{FF2B5EF4-FFF2-40B4-BE49-F238E27FC236}">
                <a16:creationId xmlns:a16="http://schemas.microsoft.com/office/drawing/2014/main" id="{6016C5A1-3185-722C-DA95-86CF72AE0BCD}"/>
              </a:ext>
            </a:extLst>
          </p:cNvPr>
          <p:cNvSpPr>
            <a:spLocks noGrp="1"/>
          </p:cNvSpPr>
          <p:nvPr>
            <p:ph idx="1"/>
          </p:nvPr>
        </p:nvSpPr>
        <p:spPr/>
        <p:txBody>
          <a:bodyPr/>
          <a:lstStyle/>
          <a:p>
            <a:endParaRPr lang="en-US"/>
          </a:p>
        </p:txBody>
      </p:sp>
      <p:sp>
        <p:nvSpPr>
          <p:cNvPr id="5" name="Объект 4">
            <a:extLst>
              <a:ext uri="{FF2B5EF4-FFF2-40B4-BE49-F238E27FC236}">
                <a16:creationId xmlns:a16="http://schemas.microsoft.com/office/drawing/2014/main" id="{AF93B21E-1B9A-C89E-59FA-A92C7F9C1637}"/>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147250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0" y="123126"/>
            <a:ext cx="6096000" cy="693511"/>
          </a:xfrm>
          <a:noFill/>
        </p:spPr>
        <p:txBody>
          <a:bodyPr>
            <a:noAutofit/>
          </a:bodyPr>
          <a:lstStyle/>
          <a:p>
            <a:pPr algn="ctr"/>
            <a:r>
              <a:rPr lang="ru-RU" dirty="0"/>
              <a:t>Структура проекта</a:t>
            </a:r>
            <a:endParaRPr lang="en-US"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8818" y="1181099"/>
            <a:ext cx="4800600" cy="3784612"/>
          </a:xfrm>
          <a:noFill/>
        </p:spPr>
        <p:txBody>
          <a:bodyPr/>
          <a:lstStyle/>
          <a:p>
            <a:r>
              <a:rPr lang="en-US" dirty="0"/>
              <a:t>Growth strategy</a:t>
            </a:r>
          </a:p>
          <a:p>
            <a:r>
              <a:rPr lang="en-US" dirty="0"/>
              <a:t>Market analysis</a:t>
            </a:r>
          </a:p>
          <a:p>
            <a:r>
              <a:rPr lang="en-US" dirty="0"/>
              <a:t>Financial overview</a:t>
            </a:r>
          </a:p>
          <a:p>
            <a:r>
              <a:rPr lang="en-US" dirty="0"/>
              <a:t>Innovative solutions</a:t>
            </a:r>
          </a:p>
          <a:p>
            <a:r>
              <a:rPr lang="en-US" dirty="0"/>
              <a:t>Future initiatives</a:t>
            </a:r>
          </a:p>
        </p:txBody>
      </p:sp>
      <p:sp>
        <p:nvSpPr>
          <p:cNvPr id="15" name="Полилиния: фигура 14">
            <a:extLst>
              <a:ext uri="{FF2B5EF4-FFF2-40B4-BE49-F238E27FC236}">
                <a16:creationId xmlns:a16="http://schemas.microsoft.com/office/drawing/2014/main" id="{9874F8FA-0F70-7CFB-ED4F-9F8659A4B032}"/>
              </a:ext>
            </a:extLst>
          </p:cNvPr>
          <p:cNvSpPr/>
          <p:nvPr/>
        </p:nvSpPr>
        <p:spPr>
          <a:xfrm>
            <a:off x="7279481" y="964406"/>
            <a:ext cx="1076325" cy="116682"/>
          </a:xfrm>
          <a:custGeom>
            <a:avLst/>
            <a:gdLst>
              <a:gd name="connsiteX0" fmla="*/ 0 w 1076325"/>
              <a:gd name="connsiteY0" fmla="*/ 130969 h 135732"/>
              <a:gd name="connsiteX1" fmla="*/ 145256 w 1076325"/>
              <a:gd name="connsiteY1" fmla="*/ 2382 h 135732"/>
              <a:gd name="connsiteX2" fmla="*/ 254794 w 1076325"/>
              <a:gd name="connsiteY2" fmla="*/ 135732 h 135732"/>
              <a:gd name="connsiteX3" fmla="*/ 454819 w 1076325"/>
              <a:gd name="connsiteY3" fmla="*/ 0 h 135732"/>
              <a:gd name="connsiteX4" fmla="*/ 597694 w 1076325"/>
              <a:gd name="connsiteY4" fmla="*/ 133350 h 135732"/>
              <a:gd name="connsiteX5" fmla="*/ 771525 w 1076325"/>
              <a:gd name="connsiteY5" fmla="*/ 7144 h 135732"/>
              <a:gd name="connsiteX6" fmla="*/ 895350 w 1076325"/>
              <a:gd name="connsiteY6" fmla="*/ 133350 h 135732"/>
              <a:gd name="connsiteX7" fmla="*/ 1076325 w 1076325"/>
              <a:gd name="connsiteY7" fmla="*/ 21432 h 13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35732">
                <a:moveTo>
                  <a:pt x="0" y="130969"/>
                </a:moveTo>
                <a:cubicBezTo>
                  <a:pt x="51395" y="66278"/>
                  <a:pt x="102790" y="1588"/>
                  <a:pt x="145256" y="2382"/>
                </a:cubicBezTo>
                <a:cubicBezTo>
                  <a:pt x="187722" y="3176"/>
                  <a:pt x="203200" y="136129"/>
                  <a:pt x="254794" y="135732"/>
                </a:cubicBezTo>
                <a:cubicBezTo>
                  <a:pt x="306388" y="135335"/>
                  <a:pt x="397669" y="397"/>
                  <a:pt x="454819" y="0"/>
                </a:cubicBezTo>
                <a:cubicBezTo>
                  <a:pt x="511969" y="-397"/>
                  <a:pt x="544910" y="132159"/>
                  <a:pt x="597694" y="133350"/>
                </a:cubicBezTo>
                <a:cubicBezTo>
                  <a:pt x="650478" y="134541"/>
                  <a:pt x="721916" y="7144"/>
                  <a:pt x="771525" y="7144"/>
                </a:cubicBezTo>
                <a:cubicBezTo>
                  <a:pt x="821134" y="7144"/>
                  <a:pt x="844550" y="130969"/>
                  <a:pt x="895350" y="133350"/>
                </a:cubicBezTo>
                <a:cubicBezTo>
                  <a:pt x="946150" y="135731"/>
                  <a:pt x="1011237" y="78581"/>
                  <a:pt x="1076325" y="21432"/>
                </a:cubicBezTo>
              </a:path>
            </a:pathLst>
          </a:cu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Полилиния: фигура 15">
            <a:extLst>
              <a:ext uri="{FF2B5EF4-FFF2-40B4-BE49-F238E27FC236}">
                <a16:creationId xmlns:a16="http://schemas.microsoft.com/office/drawing/2014/main" id="{5A1D6CF4-082C-BE66-C84E-D3BD27D42A99}"/>
              </a:ext>
            </a:extLst>
          </p:cNvPr>
          <p:cNvSpPr/>
          <p:nvPr/>
        </p:nvSpPr>
        <p:spPr>
          <a:xfrm>
            <a:off x="7336631" y="1181099"/>
            <a:ext cx="1004887" cy="75009"/>
          </a:xfrm>
          <a:custGeom>
            <a:avLst/>
            <a:gdLst>
              <a:gd name="connsiteX0" fmla="*/ 0 w 1076325"/>
              <a:gd name="connsiteY0" fmla="*/ 130969 h 135732"/>
              <a:gd name="connsiteX1" fmla="*/ 145256 w 1076325"/>
              <a:gd name="connsiteY1" fmla="*/ 2382 h 135732"/>
              <a:gd name="connsiteX2" fmla="*/ 254794 w 1076325"/>
              <a:gd name="connsiteY2" fmla="*/ 135732 h 135732"/>
              <a:gd name="connsiteX3" fmla="*/ 454819 w 1076325"/>
              <a:gd name="connsiteY3" fmla="*/ 0 h 135732"/>
              <a:gd name="connsiteX4" fmla="*/ 597694 w 1076325"/>
              <a:gd name="connsiteY4" fmla="*/ 133350 h 135732"/>
              <a:gd name="connsiteX5" fmla="*/ 771525 w 1076325"/>
              <a:gd name="connsiteY5" fmla="*/ 7144 h 135732"/>
              <a:gd name="connsiteX6" fmla="*/ 895350 w 1076325"/>
              <a:gd name="connsiteY6" fmla="*/ 133350 h 135732"/>
              <a:gd name="connsiteX7" fmla="*/ 1076325 w 1076325"/>
              <a:gd name="connsiteY7" fmla="*/ 21432 h 13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35732">
                <a:moveTo>
                  <a:pt x="0" y="130969"/>
                </a:moveTo>
                <a:cubicBezTo>
                  <a:pt x="51395" y="66278"/>
                  <a:pt x="102790" y="1588"/>
                  <a:pt x="145256" y="2382"/>
                </a:cubicBezTo>
                <a:cubicBezTo>
                  <a:pt x="187722" y="3176"/>
                  <a:pt x="203200" y="136129"/>
                  <a:pt x="254794" y="135732"/>
                </a:cubicBezTo>
                <a:cubicBezTo>
                  <a:pt x="306388" y="135335"/>
                  <a:pt x="397669" y="397"/>
                  <a:pt x="454819" y="0"/>
                </a:cubicBezTo>
                <a:cubicBezTo>
                  <a:pt x="511969" y="-397"/>
                  <a:pt x="544910" y="132159"/>
                  <a:pt x="597694" y="133350"/>
                </a:cubicBezTo>
                <a:cubicBezTo>
                  <a:pt x="650478" y="134541"/>
                  <a:pt x="721916" y="7144"/>
                  <a:pt x="771525" y="7144"/>
                </a:cubicBezTo>
                <a:cubicBezTo>
                  <a:pt x="821134" y="7144"/>
                  <a:pt x="844550" y="130969"/>
                  <a:pt x="895350" y="133350"/>
                </a:cubicBezTo>
                <a:cubicBezTo>
                  <a:pt x="946150" y="135731"/>
                  <a:pt x="1011237" y="78581"/>
                  <a:pt x="1076325" y="21432"/>
                </a:cubicBezTo>
              </a:path>
            </a:pathLst>
          </a:custGeom>
          <a:noFill/>
          <a:ln>
            <a:solidFill>
              <a:schemeClr val="accent5">
                <a:alpha val="63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Полилиния: фигура 16">
            <a:extLst>
              <a:ext uri="{FF2B5EF4-FFF2-40B4-BE49-F238E27FC236}">
                <a16:creationId xmlns:a16="http://schemas.microsoft.com/office/drawing/2014/main" id="{6F63FFD7-D03A-E14C-D316-1350D5903D7D}"/>
              </a:ext>
            </a:extLst>
          </p:cNvPr>
          <p:cNvSpPr/>
          <p:nvPr/>
        </p:nvSpPr>
        <p:spPr>
          <a:xfrm>
            <a:off x="7417594" y="1356119"/>
            <a:ext cx="923924" cy="80960"/>
          </a:xfrm>
          <a:custGeom>
            <a:avLst/>
            <a:gdLst>
              <a:gd name="connsiteX0" fmla="*/ 0 w 1076325"/>
              <a:gd name="connsiteY0" fmla="*/ 130969 h 135732"/>
              <a:gd name="connsiteX1" fmla="*/ 145256 w 1076325"/>
              <a:gd name="connsiteY1" fmla="*/ 2382 h 135732"/>
              <a:gd name="connsiteX2" fmla="*/ 254794 w 1076325"/>
              <a:gd name="connsiteY2" fmla="*/ 135732 h 135732"/>
              <a:gd name="connsiteX3" fmla="*/ 454819 w 1076325"/>
              <a:gd name="connsiteY3" fmla="*/ 0 h 135732"/>
              <a:gd name="connsiteX4" fmla="*/ 597694 w 1076325"/>
              <a:gd name="connsiteY4" fmla="*/ 133350 h 135732"/>
              <a:gd name="connsiteX5" fmla="*/ 771525 w 1076325"/>
              <a:gd name="connsiteY5" fmla="*/ 7144 h 135732"/>
              <a:gd name="connsiteX6" fmla="*/ 895350 w 1076325"/>
              <a:gd name="connsiteY6" fmla="*/ 133350 h 135732"/>
              <a:gd name="connsiteX7" fmla="*/ 1076325 w 1076325"/>
              <a:gd name="connsiteY7" fmla="*/ 21432 h 13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35732">
                <a:moveTo>
                  <a:pt x="0" y="130969"/>
                </a:moveTo>
                <a:cubicBezTo>
                  <a:pt x="51395" y="66278"/>
                  <a:pt x="102790" y="1588"/>
                  <a:pt x="145256" y="2382"/>
                </a:cubicBezTo>
                <a:cubicBezTo>
                  <a:pt x="187722" y="3176"/>
                  <a:pt x="203200" y="136129"/>
                  <a:pt x="254794" y="135732"/>
                </a:cubicBezTo>
                <a:cubicBezTo>
                  <a:pt x="306388" y="135335"/>
                  <a:pt x="397669" y="397"/>
                  <a:pt x="454819" y="0"/>
                </a:cubicBezTo>
                <a:cubicBezTo>
                  <a:pt x="511969" y="-397"/>
                  <a:pt x="544910" y="132159"/>
                  <a:pt x="597694" y="133350"/>
                </a:cubicBezTo>
                <a:cubicBezTo>
                  <a:pt x="650478" y="134541"/>
                  <a:pt x="721916" y="7144"/>
                  <a:pt x="771525" y="7144"/>
                </a:cubicBezTo>
                <a:cubicBezTo>
                  <a:pt x="821134" y="7144"/>
                  <a:pt x="844550" y="130969"/>
                  <a:pt x="895350" y="133350"/>
                </a:cubicBezTo>
                <a:cubicBezTo>
                  <a:pt x="946150" y="135731"/>
                  <a:pt x="1011237" y="78581"/>
                  <a:pt x="1076325" y="21432"/>
                </a:cubicBezTo>
              </a:path>
            </a:pathLst>
          </a:custGeom>
          <a:noFill/>
          <a:ln>
            <a:solidFill>
              <a:schemeClr val="accent5">
                <a:alpha val="2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55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6669197" y="69013"/>
            <a:ext cx="5029200" cy="2170499"/>
          </a:xfrm>
        </p:spPr>
        <p:txBody>
          <a:bodyPr/>
          <a:lstStyle/>
          <a:p>
            <a:r>
              <a:rPr lang="en-US" dirty="0"/>
              <a:t>Current market analysis</a:t>
            </a:r>
          </a:p>
        </p:txBody>
      </p:sp>
      <p:sp>
        <p:nvSpPr>
          <p:cNvPr id="3" name="Content Placeholder 2">
            <a:extLst>
              <a:ext uri="{FF2B5EF4-FFF2-40B4-BE49-F238E27FC236}">
                <a16:creationId xmlns:a16="http://schemas.microsoft.com/office/drawing/2014/main" id="{DF6B5FBB-BD98-3531-60F6-413FD6E58AB8}"/>
              </a:ext>
            </a:extLst>
          </p:cNvPr>
          <p:cNvSpPr>
            <a:spLocks noGrp="1"/>
          </p:cNvSpPr>
          <p:nvPr>
            <p:ph idx="1"/>
          </p:nvPr>
        </p:nvSpPr>
        <p:spPr>
          <a:xfrm>
            <a:off x="6669198" y="2265391"/>
            <a:ext cx="4988765" cy="3775971"/>
          </a:xfrm>
        </p:spPr>
        <p:txBody>
          <a:bodyPr>
            <a:normAutofit/>
          </a:bodyPr>
          <a:lstStyle/>
          <a:p>
            <a:r>
              <a:rPr lang="en-US"/>
              <a:t>We have identified important key trends that demand our attention.</a:t>
            </a:r>
          </a:p>
          <a:p>
            <a:r>
              <a:rPr lang="en-US"/>
              <a:t>Data reveals a steady increase in consumer demand for sustainable products, presenting an opportunity for our eco-friendly offerings.</a:t>
            </a:r>
          </a:p>
          <a:p>
            <a:r>
              <a:rPr lang="en-US"/>
              <a:t>Our competitors are now focusing on digital marketing strategies, suggesting a shift in consumer behavior.</a:t>
            </a:r>
          </a:p>
          <a:p>
            <a:r>
              <a:rPr lang="en-US"/>
              <a:t>Understanding these nuanced dynamics positions us to adapt and capitalize on emerging market preferences.</a:t>
            </a:r>
            <a:endParaRPr lang="en-US" dirty="0"/>
          </a:p>
        </p:txBody>
      </p:sp>
    </p:spTree>
    <p:extLst>
      <p:ext uri="{BB962C8B-B14F-4D97-AF65-F5344CB8AC3E}">
        <p14:creationId xmlns:p14="http://schemas.microsoft.com/office/powerpoint/2010/main" val="421714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D173-B4DD-AF0D-59E8-6CCE908EE5DA}"/>
              </a:ext>
            </a:extLst>
          </p:cNvPr>
          <p:cNvSpPr>
            <a:spLocks noGrp="1"/>
          </p:cNvSpPr>
          <p:nvPr>
            <p:ph type="ctrTitle"/>
          </p:nvPr>
        </p:nvSpPr>
        <p:spPr>
          <a:xfrm>
            <a:off x="5653976" y="359495"/>
            <a:ext cx="5891752" cy="4613618"/>
          </a:xfrm>
        </p:spPr>
        <p:txBody>
          <a:bodyPr/>
          <a:lstStyle/>
          <a:p>
            <a:r>
              <a:rPr lang="en-US" dirty="0"/>
              <a:t>Market Expansion</a:t>
            </a:r>
          </a:p>
        </p:txBody>
      </p:sp>
      <p:sp>
        <p:nvSpPr>
          <p:cNvPr id="3" name="Subtitle 2">
            <a:extLst>
              <a:ext uri="{FF2B5EF4-FFF2-40B4-BE49-F238E27FC236}">
                <a16:creationId xmlns:a16="http://schemas.microsoft.com/office/drawing/2014/main" id="{2FBDF5ED-BEFF-ECA4-AA11-86E270B12CB9}"/>
              </a:ext>
            </a:extLst>
          </p:cNvPr>
          <p:cNvSpPr>
            <a:spLocks noGrp="1"/>
          </p:cNvSpPr>
          <p:nvPr>
            <p:ph type="subTitle" idx="1"/>
          </p:nvPr>
        </p:nvSpPr>
        <p:spPr>
          <a:xfrm>
            <a:off x="5653976" y="5113530"/>
            <a:ext cx="5891752" cy="1011226"/>
          </a:xfrm>
        </p:spPr>
        <p:txBody>
          <a:bodyPr/>
          <a:lstStyle/>
          <a:p>
            <a:r>
              <a:rPr lang="en-US" dirty="0"/>
              <a:t>Unlocking new horizons</a:t>
            </a:r>
          </a:p>
        </p:txBody>
      </p:sp>
      <p:pic>
        <p:nvPicPr>
          <p:cNvPr id="15" name="Picture Placeholder 14" descr="A group of people sitting in a circle">
            <a:extLst>
              <a:ext uri="{FF2B5EF4-FFF2-40B4-BE49-F238E27FC236}">
                <a16:creationId xmlns:a16="http://schemas.microsoft.com/office/drawing/2014/main" id="{83CF12B1-5519-F1F3-F111-12E090AA1F3B}"/>
              </a:ext>
            </a:extLst>
          </p:cNvPr>
          <p:cNvPicPr>
            <a:picLocks noGrp="1" noChangeAspect="1"/>
          </p:cNvPicPr>
          <p:nvPr>
            <p:ph type="pic" sz="quarter" idx="13"/>
          </p:nvPr>
        </p:nvPicPr>
        <p:blipFill>
          <a:blip r:embed="rId3"/>
          <a:srcRect l="109" r="109"/>
          <a:stretch/>
        </p:blipFill>
        <p:spPr>
          <a:xfrm>
            <a:off x="646113" y="1430338"/>
            <a:ext cx="4370387" cy="4379912"/>
          </a:xfrm>
        </p:spPr>
      </p:pic>
    </p:spTree>
    <p:extLst>
      <p:ext uri="{BB962C8B-B14F-4D97-AF65-F5344CB8AC3E}">
        <p14:creationId xmlns:p14="http://schemas.microsoft.com/office/powerpoint/2010/main" val="258113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685800" y="34511"/>
            <a:ext cx="5162909" cy="1811547"/>
          </a:xfrm>
        </p:spPr>
        <p:txBody>
          <a:bodyPr/>
          <a:lstStyle/>
          <a:p>
            <a:r>
              <a:rPr lang="en-US" dirty="0"/>
              <a:t>Product launch</a:t>
            </a:r>
          </a:p>
        </p:txBody>
      </p:sp>
      <p:sp>
        <p:nvSpPr>
          <p:cNvPr id="12" name="Subtitle 11">
            <a:extLst>
              <a:ext uri="{FF2B5EF4-FFF2-40B4-BE49-F238E27FC236}">
                <a16:creationId xmlns:a16="http://schemas.microsoft.com/office/drawing/2014/main" id="{1A12C665-4CFD-EC43-AFEE-C14D72FBAE81}"/>
              </a:ext>
            </a:extLst>
          </p:cNvPr>
          <p:cNvSpPr>
            <a:spLocks noGrp="1"/>
          </p:cNvSpPr>
          <p:nvPr>
            <p:ph type="subTitle" idx="13"/>
          </p:nvPr>
        </p:nvSpPr>
        <p:spPr>
          <a:xfrm>
            <a:off x="6705600" y="474452"/>
            <a:ext cx="4906963" cy="1043797"/>
          </a:xfrm>
        </p:spPr>
        <p:txBody>
          <a:bodyPr/>
          <a:lstStyle/>
          <a:p>
            <a:r>
              <a:rPr lang="en-US" dirty="0"/>
              <a:t>Product launch timeline</a:t>
            </a:r>
          </a:p>
        </p:txBody>
      </p:sp>
      <p:sp>
        <p:nvSpPr>
          <p:cNvPr id="3" name="Content Placeholder 2">
            <a:extLst>
              <a:ext uri="{FF2B5EF4-FFF2-40B4-BE49-F238E27FC236}">
                <a16:creationId xmlns:a16="http://schemas.microsoft.com/office/drawing/2014/main" id="{3423B500-E03B-F7BB-016C-A054AFEEE152}"/>
              </a:ext>
            </a:extLst>
          </p:cNvPr>
          <p:cNvSpPr>
            <a:spLocks noGrp="1"/>
          </p:cNvSpPr>
          <p:nvPr>
            <p:ph idx="1"/>
          </p:nvPr>
        </p:nvSpPr>
        <p:spPr>
          <a:xfrm>
            <a:off x="685800" y="2234242"/>
            <a:ext cx="4912743" cy="3807121"/>
          </a:xfrm>
        </p:spPr>
        <p:txBody>
          <a:bodyPr/>
          <a:lstStyle/>
          <a:p>
            <a:r>
              <a:rPr lang="en-US" dirty="0"/>
              <a:t>Currently gearing up for a ground-breaking launch </a:t>
            </a:r>
          </a:p>
          <a:p>
            <a:r>
              <a:rPr lang="en-US" dirty="0"/>
              <a:t>Our new offerings will captivate the market</a:t>
            </a:r>
          </a:p>
          <a:p>
            <a:r>
              <a:rPr lang="en-US" dirty="0"/>
              <a:t>Our marketing campaign will generate anticipation</a:t>
            </a:r>
          </a:p>
        </p:txBody>
      </p:sp>
      <p:graphicFrame>
        <p:nvGraphicFramePr>
          <p:cNvPr id="14" name="Content Placeholder 13" descr="A timeline of the product launch">
            <a:extLst>
              <a:ext uri="{FF2B5EF4-FFF2-40B4-BE49-F238E27FC236}">
                <a16:creationId xmlns:a16="http://schemas.microsoft.com/office/drawing/2014/main" id="{07AA535B-EB21-147E-0487-36BE2FF27490}"/>
              </a:ext>
            </a:extLst>
          </p:cNvPr>
          <p:cNvGraphicFramePr>
            <a:graphicFrameLocks noGrp="1"/>
          </p:cNvGraphicFramePr>
          <p:nvPr>
            <p:ph sz="quarter" idx="14"/>
            <p:extLst>
              <p:ext uri="{D42A27DB-BD31-4B8C-83A1-F6EECF244321}">
                <p14:modId xmlns:p14="http://schemas.microsoft.com/office/powerpoint/2010/main" val="2550126402"/>
              </p:ext>
            </p:extLst>
          </p:nvPr>
        </p:nvGraphicFramePr>
        <p:xfrm>
          <a:off x="6705600" y="1595438"/>
          <a:ext cx="4906963" cy="4211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36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62E7-47BC-47D4-CEF6-FCB5CA0D01F2}"/>
              </a:ext>
            </a:extLst>
          </p:cNvPr>
          <p:cNvSpPr>
            <a:spLocks noGrp="1"/>
          </p:cNvSpPr>
          <p:nvPr>
            <p:ph type="title"/>
          </p:nvPr>
        </p:nvSpPr>
        <p:spPr>
          <a:xfrm>
            <a:off x="685800" y="60386"/>
            <a:ext cx="4800600" cy="2119280"/>
          </a:xfrm>
        </p:spPr>
        <p:txBody>
          <a:bodyPr/>
          <a:lstStyle/>
          <a:p>
            <a:r>
              <a:rPr lang="en-US" dirty="0"/>
              <a:t>Marketing strategies</a:t>
            </a:r>
          </a:p>
        </p:txBody>
      </p:sp>
      <p:sp>
        <p:nvSpPr>
          <p:cNvPr id="3" name="Content Placeholder 2">
            <a:extLst>
              <a:ext uri="{FF2B5EF4-FFF2-40B4-BE49-F238E27FC236}">
                <a16:creationId xmlns:a16="http://schemas.microsoft.com/office/drawing/2014/main" id="{0D6B2866-D7A8-4F86-E076-30C4CA1A76CA}"/>
              </a:ext>
            </a:extLst>
          </p:cNvPr>
          <p:cNvSpPr>
            <a:spLocks noGrp="1"/>
          </p:cNvSpPr>
          <p:nvPr>
            <p:ph idx="1"/>
          </p:nvPr>
        </p:nvSpPr>
        <p:spPr>
          <a:xfrm>
            <a:off x="685800" y="2240053"/>
            <a:ext cx="4800600" cy="3801310"/>
          </a:xfrm>
        </p:spPr>
        <p:txBody>
          <a:bodyPr>
            <a:normAutofit/>
          </a:bodyPr>
          <a:lstStyle/>
          <a:p>
            <a:r>
              <a:rPr lang="en-US" dirty="0"/>
              <a:t>Implement personalized engagement strategies</a:t>
            </a:r>
          </a:p>
          <a:p>
            <a:r>
              <a:rPr lang="en-US" dirty="0"/>
              <a:t>Tailor campaigns to resonate with specific demographics, fostering a sense of relevance and connection</a:t>
            </a:r>
          </a:p>
          <a:p>
            <a:r>
              <a:rPr lang="en-US" dirty="0"/>
              <a:t>Collaborate with influencers and thought leaders to amplify our brand message</a:t>
            </a:r>
          </a:p>
        </p:txBody>
      </p:sp>
      <p:pic>
        <p:nvPicPr>
          <p:cNvPr id="14" name="Picture Placeholder 13" descr="A person writing on a glass board">
            <a:extLst>
              <a:ext uri="{FF2B5EF4-FFF2-40B4-BE49-F238E27FC236}">
                <a16:creationId xmlns:a16="http://schemas.microsoft.com/office/drawing/2014/main" id="{95FE2A4D-79FB-FE0F-67B2-843B812915CC}"/>
              </a:ext>
            </a:extLst>
          </p:cNvPr>
          <p:cNvPicPr>
            <a:picLocks noGrp="1" noChangeAspect="1"/>
          </p:cNvPicPr>
          <p:nvPr>
            <p:ph type="pic" sz="quarter" idx="13"/>
          </p:nvPr>
        </p:nvPicPr>
        <p:blipFill>
          <a:blip r:embed="rId3"/>
          <a:srcRect/>
          <a:stretch/>
        </p:blipFill>
        <p:spPr>
          <a:xfrm>
            <a:off x="6583680" y="868680"/>
            <a:ext cx="5120640" cy="5120640"/>
          </a:xfrm>
        </p:spPr>
      </p:pic>
      <p:sp>
        <p:nvSpPr>
          <p:cNvPr id="12" name="Freeform 28">
            <a:extLst>
              <a:ext uri="{FF2B5EF4-FFF2-40B4-BE49-F238E27FC236}">
                <a16:creationId xmlns:a16="http://schemas.microsoft.com/office/drawing/2014/main" id="{77C0C7E0-C272-B87D-18E1-29F7ED23A6C1}"/>
              </a:ext>
              <a:ext uri="{C183D7F6-B498-43B3-948B-1728B52AA6E4}">
                <adec:decorative xmlns:adec="http://schemas.microsoft.com/office/drawing/2017/decorative" val="1"/>
              </a:ext>
            </a:extLst>
          </p:cNvPr>
          <p:cNvSpPr/>
          <p:nvPr/>
        </p:nvSpPr>
        <p:spPr>
          <a:xfrm>
            <a:off x="6692709" y="106524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
        <p:nvSpPr>
          <p:cNvPr id="13" name="Freeform 28">
            <a:extLst>
              <a:ext uri="{FF2B5EF4-FFF2-40B4-BE49-F238E27FC236}">
                <a16:creationId xmlns:a16="http://schemas.microsoft.com/office/drawing/2014/main" id="{7DF5E463-364A-45B2-E41C-E0D4790F0333}"/>
              </a:ext>
              <a:ext uri="{C183D7F6-B498-43B3-948B-1728B52AA6E4}">
                <adec:decorative xmlns:adec="http://schemas.microsoft.com/office/drawing/2017/decorative" val="1"/>
              </a:ext>
            </a:extLst>
          </p:cNvPr>
          <p:cNvSpPr/>
          <p:nvPr/>
        </p:nvSpPr>
        <p:spPr>
          <a:xfrm flipH="1">
            <a:off x="10225126" y="516348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Tree>
    <p:extLst>
      <p:ext uri="{BB962C8B-B14F-4D97-AF65-F5344CB8AC3E}">
        <p14:creationId xmlns:p14="http://schemas.microsoft.com/office/powerpoint/2010/main" val="341737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7750-C110-9BBC-A941-CC960605D7C1}"/>
              </a:ext>
            </a:extLst>
          </p:cNvPr>
          <p:cNvSpPr>
            <a:spLocks noGrp="1"/>
          </p:cNvSpPr>
          <p:nvPr>
            <p:ph type="title"/>
          </p:nvPr>
        </p:nvSpPr>
        <p:spPr>
          <a:xfrm>
            <a:off x="685800" y="685800"/>
            <a:ext cx="10789920" cy="1255143"/>
          </a:xfrm>
        </p:spPr>
        <p:txBody>
          <a:bodyPr/>
          <a:lstStyle/>
          <a:p>
            <a:r>
              <a:rPr lang="en-US" dirty="0"/>
              <a:t>Financial overview</a:t>
            </a:r>
          </a:p>
        </p:txBody>
      </p:sp>
      <p:sp>
        <p:nvSpPr>
          <p:cNvPr id="4" name="Content Placeholder 3">
            <a:extLst>
              <a:ext uri="{FF2B5EF4-FFF2-40B4-BE49-F238E27FC236}">
                <a16:creationId xmlns:a16="http://schemas.microsoft.com/office/drawing/2014/main" id="{3C121B66-5897-93A0-A560-5656CECD7676}"/>
              </a:ext>
            </a:extLst>
          </p:cNvPr>
          <p:cNvSpPr>
            <a:spLocks noGrp="1"/>
          </p:cNvSpPr>
          <p:nvPr>
            <p:ph sz="half" idx="2"/>
          </p:nvPr>
        </p:nvSpPr>
        <p:spPr>
          <a:xfrm>
            <a:off x="1028699" y="2418212"/>
            <a:ext cx="4572000" cy="3026522"/>
          </a:xfrm>
        </p:spPr>
        <p:txBody>
          <a:bodyPr/>
          <a:lstStyle/>
          <a:p>
            <a:r>
              <a:rPr lang="en-US"/>
              <a:t>Our financial overview reflects a robust and resilient fiscal performance.</a:t>
            </a:r>
          </a:p>
          <a:p>
            <a:r>
              <a:rPr lang="en-US"/>
              <a:t>Key indicators show consistent revenue growth over the past quarter, attributed to strategic cost management and successful marketing.</a:t>
            </a:r>
            <a:endParaRPr lang="en-US" dirty="0"/>
          </a:p>
        </p:txBody>
      </p:sp>
      <p:sp>
        <p:nvSpPr>
          <p:cNvPr id="6" name="Content Placeholder 5">
            <a:extLst>
              <a:ext uri="{FF2B5EF4-FFF2-40B4-BE49-F238E27FC236}">
                <a16:creationId xmlns:a16="http://schemas.microsoft.com/office/drawing/2014/main" id="{F742D1FB-B663-E5FE-EFE9-F966E1E346A4}"/>
              </a:ext>
            </a:extLst>
          </p:cNvPr>
          <p:cNvSpPr>
            <a:spLocks noGrp="1"/>
          </p:cNvSpPr>
          <p:nvPr>
            <p:ph sz="quarter" idx="4"/>
          </p:nvPr>
        </p:nvSpPr>
        <p:spPr>
          <a:xfrm>
            <a:off x="6560820" y="2418212"/>
            <a:ext cx="4572000" cy="3026522"/>
          </a:xfrm>
        </p:spPr>
        <p:txBody>
          <a:bodyPr/>
          <a:lstStyle/>
          <a:p>
            <a:r>
              <a:rPr lang="en-US"/>
              <a:t>Operating margins have improved, signaling operational efficiency, while strengthening our reserves.</a:t>
            </a:r>
          </a:p>
          <a:p>
            <a:r>
              <a:rPr lang="en-US"/>
              <a:t>This underscores our commitment to financial stability, positioning us for sustained growth. </a:t>
            </a:r>
            <a:endParaRPr lang="en-US" dirty="0"/>
          </a:p>
        </p:txBody>
      </p:sp>
    </p:spTree>
    <p:extLst>
      <p:ext uri="{BB962C8B-B14F-4D97-AF65-F5344CB8AC3E}">
        <p14:creationId xmlns:p14="http://schemas.microsoft.com/office/powerpoint/2010/main" val="3084318586"/>
      </p:ext>
    </p:extLst>
  </p:cSld>
  <p:clrMapOvr>
    <a:masterClrMapping/>
  </p:clrMapOvr>
</p:sld>
</file>

<file path=ppt/theme/theme1.xml><?xml version="1.0" encoding="utf-8"?>
<a:theme xmlns:a="http://schemas.openxmlformats.org/drawingml/2006/main" name="Аспект">
  <a:themeElements>
    <a:clrScheme name="Другая 12">
      <a:dk1>
        <a:sysClr val="windowText" lastClr="000000"/>
      </a:dk1>
      <a:lt1>
        <a:sysClr val="window" lastClr="FFFFFF"/>
      </a:lt1>
      <a:dk2>
        <a:srgbClr val="242852"/>
      </a:dk2>
      <a:lt2>
        <a:srgbClr val="ACCBF9"/>
      </a:lt2>
      <a:accent1>
        <a:srgbClr val="22606E"/>
      </a:accent1>
      <a:accent2>
        <a:srgbClr val="B07846"/>
      </a:accent2>
      <a:accent3>
        <a:srgbClr val="A37850"/>
      </a:accent3>
      <a:accent4>
        <a:srgbClr val="1B3045"/>
      </a:accent4>
      <a:accent5>
        <a:srgbClr val="F4F0E5"/>
      </a:accent5>
      <a:accent6>
        <a:srgbClr val="9D90A0"/>
      </a:accent6>
      <a:hlink>
        <a:srgbClr val="9454C3"/>
      </a:hlink>
      <a:folHlink>
        <a:srgbClr val="3EBBF0"/>
      </a:folHlink>
    </a:clrScheme>
    <a:fontScheme name="Другая 1">
      <a:majorFont>
        <a:latin typeface="GOST Common"/>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A92A3E-F2B0-4292-AC0B-570CBB84965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9D6A77E-EA39-4A1C-BA35-11637B4AD5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09F07-C111-4867-90B5-0CE7E302C8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Greenback presentation</Template>
  <TotalTime>89</TotalTime>
  <Words>408</Words>
  <Application>Microsoft Office PowerPoint</Application>
  <PresentationFormat>Широкоэкранный</PresentationFormat>
  <Paragraphs>112</Paragraphs>
  <Slides>14</Slides>
  <Notes>13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Aptos</vt:lpstr>
      <vt:lpstr>Calibri</vt:lpstr>
      <vt:lpstr>Courier New</vt:lpstr>
      <vt:lpstr>GOST Common</vt:lpstr>
      <vt:lpstr>Trebuchet MS</vt:lpstr>
      <vt:lpstr>Wingdings 3</vt:lpstr>
      <vt:lpstr>Аспект</vt:lpstr>
      <vt:lpstr>Трекер Финансов</vt:lpstr>
      <vt:lpstr>Идея проекта</vt:lpstr>
      <vt:lpstr>Презентация PowerPoint</vt:lpstr>
      <vt:lpstr>Структура проекта</vt:lpstr>
      <vt:lpstr>Current market analysis</vt:lpstr>
      <vt:lpstr>Market Expansion</vt:lpstr>
      <vt:lpstr>Product launch</vt:lpstr>
      <vt:lpstr>Marketing strategies</vt:lpstr>
      <vt:lpstr>Financial overview</vt:lpstr>
      <vt:lpstr>Quarterly targets</vt:lpstr>
      <vt:lpstr>Financial snapshot</vt:lpstr>
      <vt:lpstr>Innovative solutions</vt:lpstr>
      <vt:lpstr>Future initiatives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Jane Ar</dc:creator>
  <cp:lastModifiedBy>Jane Ar</cp:lastModifiedBy>
  <cp:revision>5</cp:revision>
  <dcterms:created xsi:type="dcterms:W3CDTF">2025-04-25T18:45:38Z</dcterms:created>
  <dcterms:modified xsi:type="dcterms:W3CDTF">2025-04-30T15:40:19Z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