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727272"/>
    <a:srgbClr val="9BBB59"/>
    <a:srgbClr val="39B0D4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073-445X/13/8/1331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nature.com/articles/s41597-021-00964-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.in/scholar_url?url=https://ageconsearch.umn.edu/record/208411/files/H046807.pdf&amp;hl=en&amp;sa=X&amp;ei=VhvkZsXJK_-_6rQP96-jsAQ&amp;scisig=AFWwaebGd96s2_3YyOPFSM18nKl5&amp;oi=scholarr" TargetMode="External"/><Relationship Id="rId5" Type="http://schemas.openxmlformats.org/officeDocument/2006/relationships/hyperlink" Target="https://pubs.aip.org/aip/acp/article-abstract/2030/1/020308/729474/Progress-on-drone-technology-and-their" TargetMode="External"/><Relationship Id="rId4" Type="http://schemas.openxmlformats.org/officeDocument/2006/relationships/hyperlink" Target="https://www.researchgate.net/publication/362397182_Applications_of_Drones_in_Agriculture_Status_and_Sco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688155" y="1323833"/>
            <a:ext cx="3705859" cy="396351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89477" y="354151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4903" y="-572475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90" y="1361871"/>
            <a:ext cx="7827791" cy="458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1571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Drone based Intelligent ET Sensing System and Irrigation Water Use Accounting System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Robotics and Drone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 rot="10800000" flipV="1">
            <a:off x="2149201" y="-964214"/>
            <a:ext cx="7620915" cy="3240253"/>
          </a:xfrm>
        </p:spPr>
        <p:txBody>
          <a:bodyPr/>
          <a:lstStyle/>
          <a:p>
            <a:pPr eaLnBrk="1" hangingPunct="1"/>
            <a:r>
              <a:rPr lang="en-IN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Proposed Solution: Drone-based ET Sensing System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B2D5-181D-594F-047C-E4F8CDC4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75" y="1612358"/>
            <a:ext cx="6549267" cy="47825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sz="2000" b="1" dirty="0"/>
              <a:t>Detailed Explanation: </a:t>
            </a:r>
            <a:r>
              <a:rPr lang="en-IN" sz="2000" dirty="0"/>
              <a:t>The drone-based system estimates Actual Evapotranspiration (AET) using AI/ML models. It calibrates with satellite data for accurate water use management at farm levels.
• </a:t>
            </a:r>
            <a:r>
              <a:rPr lang="en-IN" sz="2000" b="1" dirty="0"/>
              <a:t>How It Addresses the Problem: </a:t>
            </a:r>
            <a:r>
              <a:rPr lang="en-IN" sz="2000" dirty="0"/>
              <a:t>Bridges the gap caused by satellite data limitations under cloudy conditions. Provides more precise water auditing through real-time data collection.
• </a:t>
            </a:r>
            <a:r>
              <a:rPr lang="en-IN" sz="2000" b="1" dirty="0"/>
              <a:t>Innovation and Uniqueness: </a:t>
            </a:r>
            <a:r>
              <a:rPr lang="en-IN" sz="2000" dirty="0"/>
              <a:t>This solution uniquely integrates drones, AI, and satellite calibration to create real-time, precise farm-level water control systems.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D932C-535B-F6BF-696B-558F4B31B645}"/>
              </a:ext>
            </a:extLst>
          </p:cNvPr>
          <p:cNvSpPr txBox="1"/>
          <p:nvPr/>
        </p:nvSpPr>
        <p:spPr>
          <a:xfrm rot="10800000" flipV="1">
            <a:off x="3777804" y="1212247"/>
            <a:ext cx="599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u="sng" dirty="0">
                <a:solidFill>
                  <a:srgbClr val="727272"/>
                </a:solidFill>
              </a:rPr>
              <a:t>Addressing Irrigation Water Use with AI &amp; ML</a:t>
            </a:r>
            <a:endParaRPr lang="en-US" sz="2000" u="sng" dirty="0">
              <a:solidFill>
                <a:srgbClr val="727272"/>
              </a:solidFill>
            </a:endParaRPr>
          </a:p>
        </p:txBody>
      </p:sp>
      <p:pic>
        <p:nvPicPr>
          <p:cNvPr id="1030" name="Picture 6" descr="Land 13 01331 g002">
            <a:extLst>
              <a:ext uri="{FF2B5EF4-FFF2-40B4-BE49-F238E27FC236}">
                <a16:creationId xmlns:a16="http://schemas.microsoft.com/office/drawing/2014/main" id="{0D3C3F7A-20EB-8CD3-5156-E768C5871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028" y="1622171"/>
            <a:ext cx="3453914" cy="435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624C-7026-84DE-502A-FFC0DC6B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15" y="2707098"/>
            <a:ext cx="3355464" cy="3849712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Machine Learning model training</a:t>
            </a:r>
            <a:r>
              <a:rPr lang="en-IN" sz="2400" dirty="0"/>
              <a:t>
</a:t>
            </a:r>
            <a:r>
              <a:rPr lang="en-IN" sz="1600" dirty="0"/>
              <a:t>Using TensorFlow and Python, machine learning models will process real-time drone data to optimize AET measurements for farm-level control.</a:t>
            </a:r>
          </a:p>
          <a:p>
            <a:pPr marL="0" indent="0">
              <a:buNone/>
            </a:pPr>
            <a:r>
              <a:rPr lang="en-IN" sz="1600" dirty="0"/>
              <a:t>Using esp32 and micro-python and tiny ml administering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5E1B61-E188-50D0-9399-C0A5AB848C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1927" y="1842628"/>
            <a:ext cx="1228724" cy="776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CD95AD-1A29-E645-0058-354C179702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848" t="39632" r="21863"/>
          <a:stretch/>
        </p:blipFill>
        <p:spPr>
          <a:xfrm>
            <a:off x="9601762" y="1842628"/>
            <a:ext cx="969886" cy="871558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16066FC-998E-B82A-4FD3-B439CEFA3BAD}"/>
              </a:ext>
            </a:extLst>
          </p:cNvPr>
          <p:cNvSpPr txBox="1">
            <a:spLocks/>
          </p:cNvSpPr>
          <p:nvPr/>
        </p:nvSpPr>
        <p:spPr bwMode="auto">
          <a:xfrm>
            <a:off x="8354130" y="2675829"/>
            <a:ext cx="3611740" cy="232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sz="1800" b="1" dirty="0"/>
              <a:t>Real-time KPI Monitoring</a:t>
            </a:r>
            <a:r>
              <a:rPr lang="en-IN" sz="1600" dirty="0"/>
              <a:t>
Data collected by drones calibrated with satellite ET inputs to generate farm-level KPIs and water audits.</a:t>
            </a:r>
          </a:p>
          <a:p>
            <a:pPr marL="0" indent="0" algn="ctr">
              <a:buFont typeface="Arial" pitchFamily="34" charset="0"/>
              <a:buNone/>
            </a:pPr>
            <a:r>
              <a:rPr lang="en-IN" sz="1600" dirty="0"/>
              <a:t>AI-driven analytics will provide insights like crop type, irrigation needs, and water use, helping farmers make informed irrigation decisions.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5A8CD-35F0-C2BB-2573-3662D1F15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017" y="1774766"/>
            <a:ext cx="1228724" cy="76454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C5891F-9DF7-B17C-D206-2819E65D518B}"/>
              </a:ext>
            </a:extLst>
          </p:cNvPr>
          <p:cNvSpPr txBox="1">
            <a:spLocks/>
          </p:cNvSpPr>
          <p:nvPr/>
        </p:nvSpPr>
        <p:spPr bwMode="auto">
          <a:xfrm>
            <a:off x="4041828" y="2714186"/>
            <a:ext cx="4043424" cy="206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sz="1800" b="1" dirty="0"/>
              <a:t>Drone and Sensors</a:t>
            </a:r>
          </a:p>
          <a:p>
            <a:pPr marL="0" indent="0" algn="ctr">
              <a:buFont typeface="Arial" pitchFamily="34" charset="0"/>
              <a:buNone/>
            </a:pPr>
            <a:r>
              <a:rPr lang="en-IN" sz="1600" dirty="0"/>
              <a:t> Equipped with multispectral and thermal sensors, drones will capture key crop and irrigation data, integrated with satellite- based ET inputs.</a:t>
            </a:r>
          </a:p>
          <a:p>
            <a:pPr marL="0" indent="0" algn="ctr">
              <a:buFont typeface="Arial" pitchFamily="34" charset="0"/>
              <a:buNone/>
            </a:pPr>
            <a:r>
              <a:rPr lang="en-IN" sz="1600" dirty="0"/>
              <a:t>Using the LST model to calculate AET in real-time.</a:t>
            </a:r>
          </a:p>
          <a:p>
            <a:pPr marL="0" indent="0" algn="ctr">
              <a:buFont typeface="Arial" pitchFamily="34" charset="0"/>
              <a:buNone/>
            </a:pPr>
            <a:endParaRPr lang="en-IN" sz="1600" dirty="0"/>
          </a:p>
          <a:p>
            <a:pPr marL="0" indent="0" algn="ctr">
              <a:buFont typeface="Arial" pitchFamily="34" charset="0"/>
              <a:buNone/>
            </a:pPr>
            <a:endParaRPr lang="en-IN" sz="1600" dirty="0"/>
          </a:p>
          <a:p>
            <a:pPr marL="0" indent="0" algn="just">
              <a:buFont typeface="Arial" pitchFamily="34" charset="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CBEF-3081-048D-3E1B-446C691C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75" y="1244953"/>
            <a:ext cx="8806689" cy="503078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• </a:t>
            </a:r>
            <a:r>
              <a:rPr lang="en-IN" sz="2000" b="1" u="sng" dirty="0"/>
              <a:t>High feasibility with AI and drone technology: </a:t>
            </a:r>
            <a:r>
              <a:rPr lang="en-IN" sz="2000" dirty="0"/>
              <a:t>Combining drones with AI/ML algorithms allows precise irrigation control and is scalable to large farm areas, from 50 to 5000 hectares.</a:t>
            </a:r>
          </a:p>
          <a:p>
            <a:pPr marL="0" indent="0">
              <a:buNone/>
            </a:pPr>
            <a:r>
              <a:rPr lang="en-IN" sz="2000" dirty="0"/>
              <a:t>
• </a:t>
            </a:r>
            <a:r>
              <a:rPr lang="en-IN" sz="2000" b="1" u="sng" dirty="0"/>
              <a:t>Challenges In Drone Adoption :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Integrating thermal and multispectral sensors on drones requires robust</a:t>
            </a:r>
          </a:p>
          <a:p>
            <a:pPr marL="0" indent="0">
              <a:buNone/>
            </a:pPr>
            <a:r>
              <a:rPr lang="en-IN" sz="2000" dirty="0"/>
              <a:t>calibration and may pose operational challenges in varied field conditions.</a:t>
            </a:r>
          </a:p>
          <a:p>
            <a:pPr marL="0" indent="0">
              <a:buNone/>
            </a:pPr>
            <a:r>
              <a:rPr lang="en-IN" sz="2000" dirty="0"/>
              <a:t>Dashboard integration and onboard machine learning training from the </a:t>
            </a:r>
          </a:p>
          <a:p>
            <a:pPr marL="0" indent="0">
              <a:buNone/>
            </a:pPr>
            <a:r>
              <a:rPr lang="en-IN" sz="2000" dirty="0"/>
              <a:t>data got from the sensors.
• </a:t>
            </a:r>
            <a:r>
              <a:rPr lang="en-IN" sz="2000" b="1" u="sng" dirty="0"/>
              <a:t>Overcoming challenges: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Calibrating drone data with satellite ET measurements and AI models improves accuracy and compensates for environmental conditions.</a:t>
            </a:r>
          </a:p>
          <a:p>
            <a:pPr marL="0" indent="0">
              <a:buNone/>
            </a:pPr>
            <a:r>
              <a:rPr lang="en-IN" sz="2000" dirty="0"/>
              <a:t>Using Esp32 for machine learning (using Micro-python and </a:t>
            </a:r>
            <a:r>
              <a:rPr lang="en-IN" sz="2000" dirty="0" err="1"/>
              <a:t>TinyML</a:t>
            </a:r>
            <a:r>
              <a:rPr lang="en-IN" sz="2000" dirty="0"/>
              <a:t>), and dashboard.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759EE-4F19-B9F1-6CA6-850B588159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795"/>
          <a:stretch/>
        </p:blipFill>
        <p:spPr>
          <a:xfrm rot="16200000">
            <a:off x="8554014" y="1315005"/>
            <a:ext cx="2824361" cy="42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385305" y="2899257"/>
            <a:ext cx="246620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Higher agricultural productivity: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Optimized irrigation leads to better crop yields, improving food security and supporting economic growth in farming regions.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7DA1B-0E9A-5ACA-B535-2E890D028A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123712" y="2883868"/>
            <a:ext cx="309191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Social Benefits 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Increases farmer awareness of water usage and promotes sustainable irrigation practices . Farmers can make informed decisions about irrigation, reducing water waste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6C5D9C-D7CD-FFD4-1875-E9484C835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9" y="2899257"/>
            <a:ext cx="2949348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Environmental conservation: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By reducing over-irrigation, the system helps mitigate the environmental impacts of water overuse, such as soil degradation and aquifer depletion.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0EC3D834-16F7-D2CA-726A-4A43801B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9832" y="2865588"/>
            <a:ext cx="298974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Economic Benefits</a:t>
            </a:r>
            <a:r>
              <a:rPr kumimoji="0" lang="en-IN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kumimoji="0" lang="en-IN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Optimizes water use, leading to cost savings for farmers and better crop yields, and improved crop quality, increased profits, and environmental sustainability.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20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DA4793-BFCF-2772-A5A8-DC38C8BA8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51" y="1761861"/>
            <a:ext cx="1242874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3E48E0-3498-C47A-5DAC-0054C6F0D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167" y="1792721"/>
            <a:ext cx="1165560" cy="9377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FBFE8A-C8F4-B05E-09B1-8DB856CA265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74320" t="34967" r="-11967" b="-2525"/>
          <a:stretch/>
        </p:blipFill>
        <p:spPr>
          <a:xfrm>
            <a:off x="5397216" y="1880458"/>
            <a:ext cx="2712411" cy="7622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088CD6-A1AF-5EC4-7EC3-D5961B96E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721" y="1838061"/>
            <a:ext cx="1095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35D5-D4F9-AF19-E7FC-9DC9FC5B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95375"/>
            <a:ext cx="10972800" cy="5030788"/>
          </a:xfrm>
        </p:spPr>
        <p:txBody>
          <a:bodyPr/>
          <a:lstStyle/>
          <a:p>
            <a:r>
              <a:rPr lang="en-IN" sz="2000" dirty="0">
                <a:hlinkClick r:id="rId4"/>
              </a:rPr>
              <a:t>https://www.researchgate.net/publication/362397182_Applications_of_Drones_in_Agriculture_Status_and_Scope</a:t>
            </a:r>
            <a:endParaRPr lang="en-IN" sz="2000" dirty="0"/>
          </a:p>
          <a:p>
            <a:r>
              <a:rPr lang="en-IN" sz="2000" dirty="0">
                <a:hlinkClick r:id="rId5"/>
              </a:rPr>
              <a:t>https://pubs.aip.org/aip/acp/article-abstract/2030/1/020308/729474/Progress-on-drone-technology-and-their</a:t>
            </a:r>
            <a:endParaRPr lang="en-IN" sz="2000" dirty="0"/>
          </a:p>
          <a:p>
            <a:r>
              <a:rPr lang="en-IN" sz="2000" dirty="0">
                <a:hlinkClick r:id="rId6"/>
              </a:rPr>
              <a:t>https://scholar.google.co.in/scholar_url?url=https://ageconsearch.umn.edu/record/208411/files/H046807.pdf&amp;hl=en&amp;sa=X&amp;ei=VhvkZsXJK_-_6rQP96-jsAQ&amp;scisig=AFWwaebGd96s2_3YyOPFSM18nKl5&amp;oi=scholarr</a:t>
            </a:r>
            <a:endParaRPr lang="en-IN" sz="2000" dirty="0"/>
          </a:p>
          <a:p>
            <a:r>
              <a:rPr lang="en-IN" sz="2000" dirty="0">
                <a:hlinkClick r:id="rId7"/>
              </a:rPr>
              <a:t>https://www.nature.com/articles/s41597-021-00964-1</a:t>
            </a:r>
            <a:endParaRPr lang="en-IN" sz="2000" dirty="0"/>
          </a:p>
          <a:p>
            <a:r>
              <a:rPr lang="en-IN" sz="2000" dirty="0">
                <a:hlinkClick r:id="rId8"/>
              </a:rPr>
              <a:t>https://www.mdpi.com/2073-445X/13/8/133</a:t>
            </a:r>
            <a:r>
              <a:rPr lang="en-IN" sz="2400" dirty="0">
                <a:hlinkClick r:id="rId8"/>
              </a:rPr>
              <a:t>1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658</Words>
  <Application>Microsoft Office PowerPoint</Application>
  <PresentationFormat>Widescreen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Proposed Solution: Drone-based ET Sensing 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aakash sharma</cp:lastModifiedBy>
  <cp:revision>155</cp:revision>
  <dcterms:created xsi:type="dcterms:W3CDTF">2013-12-12T18:46:50Z</dcterms:created>
  <dcterms:modified xsi:type="dcterms:W3CDTF">2024-09-17T17:01:12Z</dcterms:modified>
  <cp:category/>
</cp:coreProperties>
</file>