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9c14b50f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9c14b50f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9c14b50f4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9c14b50f4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9c14b50f4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9c14b50f4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9c14b50f4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9c14b50f4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9c14b50f4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9c14b50f4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9c14b50f4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9c14b50f4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9c14b50f4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9c14b50f4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2787825"/>
            <a:ext cx="91440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Pizza Sales Data Analysis Project</a:t>
            </a:r>
            <a:endParaRPr sz="4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10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Pizza Sales Data Analysis Project – Summary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8175" y="91075"/>
            <a:ext cx="4483450" cy="298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2600" y="428225"/>
            <a:ext cx="2136875" cy="213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900" y="460450"/>
            <a:ext cx="2136875" cy="213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130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Pizza Sales Data Analysis Project – Summary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2012425"/>
            <a:ext cx="8520600" cy="18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This project focuses on analyzing pizza sales data using </a:t>
            </a:r>
            <a:r>
              <a:rPr b="1" lang="en" sz="1900">
                <a:solidFill>
                  <a:schemeClr val="dk1"/>
                </a:solidFill>
              </a:rPr>
              <a:t>SQL queries</a:t>
            </a:r>
            <a:r>
              <a:rPr lang="en" sz="1900">
                <a:solidFill>
                  <a:schemeClr val="dk1"/>
                </a:solidFill>
              </a:rPr>
              <a:t> to uncover important insights about customer behavior, order patterns, and revenue performance. Multiple SQL operations such as </a:t>
            </a:r>
            <a:r>
              <a:rPr b="1" lang="en" sz="1900">
                <a:solidFill>
                  <a:schemeClr val="dk1"/>
                </a:solidFill>
              </a:rPr>
              <a:t>aggregation</a:t>
            </a:r>
            <a:r>
              <a:rPr lang="en" sz="1900">
                <a:solidFill>
                  <a:schemeClr val="dk1"/>
                </a:solidFill>
              </a:rPr>
              <a:t>, </a:t>
            </a:r>
            <a:r>
              <a:rPr b="1" lang="en" sz="1900">
                <a:solidFill>
                  <a:schemeClr val="dk1"/>
                </a:solidFill>
              </a:rPr>
              <a:t>joins</a:t>
            </a:r>
            <a:r>
              <a:rPr lang="en" sz="1900">
                <a:solidFill>
                  <a:schemeClr val="dk1"/>
                </a:solidFill>
              </a:rPr>
              <a:t>, </a:t>
            </a:r>
            <a:r>
              <a:rPr b="1" lang="en" sz="1900">
                <a:solidFill>
                  <a:schemeClr val="dk1"/>
                </a:solidFill>
              </a:rPr>
              <a:t>grouping</a:t>
            </a:r>
            <a:r>
              <a:rPr lang="en" sz="1900">
                <a:solidFill>
                  <a:schemeClr val="dk1"/>
                </a:solidFill>
              </a:rPr>
              <a:t>, and </a:t>
            </a:r>
            <a:r>
              <a:rPr b="1" lang="en" sz="1900">
                <a:solidFill>
                  <a:schemeClr val="dk1"/>
                </a:solidFill>
              </a:rPr>
              <a:t>ordering</a:t>
            </a:r>
            <a:r>
              <a:rPr lang="en" sz="1900">
                <a:solidFill>
                  <a:schemeClr val="dk1"/>
                </a:solidFill>
              </a:rPr>
              <a:t> were used to extract valuable business insights from the dataset, which includes tables like </a:t>
            </a:r>
            <a:r>
              <a:rPr lang="e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orders</a:t>
            </a:r>
            <a:r>
              <a:rPr lang="en" sz="1900">
                <a:solidFill>
                  <a:schemeClr val="dk1"/>
                </a:solidFill>
              </a:rPr>
              <a:t>, </a:t>
            </a:r>
            <a:r>
              <a:rPr lang="e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order_details</a:t>
            </a:r>
            <a:r>
              <a:rPr lang="en" sz="1900">
                <a:solidFill>
                  <a:schemeClr val="dk1"/>
                </a:solidFill>
              </a:rPr>
              <a:t>, </a:t>
            </a:r>
            <a:r>
              <a:rPr lang="e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pizzas</a:t>
            </a:r>
            <a:r>
              <a:rPr lang="en" sz="1900">
                <a:solidFill>
                  <a:schemeClr val="dk1"/>
                </a:solidFill>
              </a:rPr>
              <a:t>, and </a:t>
            </a:r>
            <a:r>
              <a:rPr lang="e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pizza_types</a:t>
            </a:r>
            <a:r>
              <a:rPr lang="en" sz="1900">
                <a:solidFill>
                  <a:schemeClr val="dk1"/>
                </a:solidFill>
              </a:rPr>
              <a:t>.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800" y="1600200"/>
            <a:ext cx="607695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4100" y="3536950"/>
            <a:ext cx="6898975" cy="14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866875" y="298750"/>
            <a:ext cx="76455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Total Orders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total number of orders placed was calculated using the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COUNT()</a:t>
            </a:r>
            <a:r>
              <a:rPr lang="en" sz="1600">
                <a:solidFill>
                  <a:schemeClr val="dk1"/>
                </a:solidFill>
              </a:rPr>
              <a:t> function on the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orders</a:t>
            </a:r>
            <a:r>
              <a:rPr lang="en" sz="1600">
                <a:solidFill>
                  <a:schemeClr val="dk1"/>
                </a:solidFill>
              </a:rPr>
              <a:t> table, giving a clear picture of total sales volume.</a:t>
            </a:r>
            <a:endParaRPr sz="2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460475" y="324150"/>
            <a:ext cx="81027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Total Revenue Generated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By joining the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order_details</a:t>
            </a:r>
            <a:r>
              <a:rPr lang="en" sz="1500">
                <a:solidFill>
                  <a:schemeClr val="dk1"/>
                </a:solidFill>
              </a:rPr>
              <a:t> and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pizzas</a:t>
            </a:r>
            <a:r>
              <a:rPr lang="en" sz="1500">
                <a:solidFill>
                  <a:schemeClr val="dk1"/>
                </a:solidFill>
              </a:rPr>
              <a:t> tables, the project computed the total revenue using the formula: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SUM(order_details.quantity * pizzas.price)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helped determine the </a:t>
            </a:r>
            <a:r>
              <a:rPr b="1" lang="en">
                <a:solidFill>
                  <a:schemeClr val="dk1"/>
                </a:solidFill>
              </a:rPr>
              <a:t>overall sales performance</a:t>
            </a:r>
            <a:r>
              <a:rPr lang="en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75" y="2038750"/>
            <a:ext cx="573405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6725" y="1962550"/>
            <a:ext cx="2127250" cy="24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651150" y="298750"/>
            <a:ext cx="7841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Highest-Priced Pizza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 join between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pizza_types</a:t>
            </a:r>
            <a:r>
              <a:rPr lang="en" sz="1500">
                <a:solidFill>
                  <a:schemeClr val="dk1"/>
                </a:solidFill>
              </a:rPr>
              <a:t> and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pizzas</a:t>
            </a:r>
            <a:r>
              <a:rPr lang="en" sz="1500">
                <a:solidFill>
                  <a:schemeClr val="dk1"/>
                </a:solidFill>
              </a:rPr>
              <a:t> revealed the </a:t>
            </a:r>
            <a:r>
              <a:rPr b="1" lang="en" sz="1500">
                <a:solidFill>
                  <a:schemeClr val="dk1"/>
                </a:solidFill>
              </a:rPr>
              <a:t>most expensive pizza</a:t>
            </a:r>
            <a:r>
              <a:rPr lang="en" sz="1500">
                <a:solidFill>
                  <a:schemeClr val="dk1"/>
                </a:solidFill>
              </a:rPr>
              <a:t>, identifying premium menu items that contribute to higher revenue.</a:t>
            </a:r>
            <a:endParaRPr sz="2200">
              <a:solidFill>
                <a:schemeClr val="dk2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00" y="1648250"/>
            <a:ext cx="6048476" cy="3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8675" y="1889550"/>
            <a:ext cx="2438400" cy="23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190500" y="159050"/>
            <a:ext cx="8763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Most Common Pizza and Sizes Ordered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Queries grouped by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quantity</a:t>
            </a:r>
            <a:r>
              <a:rPr lang="en" sz="1600">
                <a:solidFill>
                  <a:schemeClr val="dk1"/>
                </a:solidFill>
              </a:rPr>
              <a:t> and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size</a:t>
            </a:r>
            <a:r>
              <a:rPr lang="en" sz="1600">
                <a:solidFill>
                  <a:schemeClr val="dk1"/>
                </a:solidFill>
              </a:rPr>
              <a:t> highlighted the </a:t>
            </a:r>
            <a:r>
              <a:rPr b="1" lang="en" sz="1600">
                <a:solidFill>
                  <a:schemeClr val="dk1"/>
                </a:solidFill>
              </a:rPr>
              <a:t>most frequently ordered pizza sizes</a:t>
            </a:r>
            <a:r>
              <a:rPr lang="en" sz="1600">
                <a:solidFill>
                  <a:schemeClr val="dk1"/>
                </a:solidFill>
              </a:rPr>
              <a:t> and quantities preferred by customers.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8250"/>
            <a:ext cx="6162775" cy="376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5450" y="1378250"/>
            <a:ext cx="3966150" cy="153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5175" y="3067350"/>
            <a:ext cx="2524025" cy="188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285750" y="146100"/>
            <a:ext cx="8572500" cy="48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Top 5 Most Ordered Pizzas</a:t>
            </a:r>
            <a:br>
              <a:rPr b="1"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By summing the quantity for each pizza type and sorting in descending order, the top 5 most popular pizzas were identified.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Total Quantity per Category</a:t>
            </a:r>
            <a:br>
              <a:rPr b="1"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Aggregating data by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category</a:t>
            </a:r>
            <a:r>
              <a:rPr lang="en" sz="1300">
                <a:solidFill>
                  <a:schemeClr val="dk1"/>
                </a:solidFill>
              </a:rPr>
              <a:t> showed which pizza categories (e.g., Veggie, Chicken, Classic) had the highest sales volume.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Order Distribution by Hour</a:t>
            </a:r>
            <a:br>
              <a:rPr b="1"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Using the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HOUR()</a:t>
            </a:r>
            <a:r>
              <a:rPr lang="en" sz="1300">
                <a:solidFill>
                  <a:schemeClr val="dk1"/>
                </a:solidFill>
              </a:rPr>
              <a:t> function, the project analyzed </a:t>
            </a:r>
            <a:r>
              <a:rPr b="1" lang="en" sz="1300">
                <a:solidFill>
                  <a:schemeClr val="dk1"/>
                </a:solidFill>
              </a:rPr>
              <a:t>order patterns throughout the day</a:t>
            </a:r>
            <a:r>
              <a:rPr lang="en" sz="1300">
                <a:solidFill>
                  <a:schemeClr val="dk1"/>
                </a:solidFill>
              </a:rPr>
              <a:t>, revealing </a:t>
            </a:r>
            <a:r>
              <a:rPr b="1" lang="en" sz="1300">
                <a:solidFill>
                  <a:schemeClr val="dk1"/>
                </a:solidFill>
              </a:rPr>
              <a:t>peak ordering hours</a:t>
            </a:r>
            <a:r>
              <a:rPr lang="en" sz="1300">
                <a:solidFill>
                  <a:schemeClr val="dk1"/>
                </a:solidFill>
              </a:rPr>
              <a:t> for operational insights.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Pizza Category Distribution</a:t>
            </a:r>
            <a:br>
              <a:rPr b="1"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Grouping by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category</a:t>
            </a:r>
            <a:r>
              <a:rPr lang="en" sz="1300">
                <a:solidFill>
                  <a:schemeClr val="dk1"/>
                </a:solidFill>
              </a:rPr>
              <a:t> provided a clear view of the </a:t>
            </a:r>
            <a:r>
              <a:rPr b="1" lang="en" sz="1300">
                <a:solidFill>
                  <a:schemeClr val="dk1"/>
                </a:solidFill>
              </a:rPr>
              <a:t>menu composition</a:t>
            </a:r>
            <a:r>
              <a:rPr lang="en" sz="1300">
                <a:solidFill>
                  <a:schemeClr val="dk1"/>
                </a:solidFill>
              </a:rPr>
              <a:t> and the variety of pizzas offered.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Average Pizzas Ordered per Day</a:t>
            </a:r>
            <a:br>
              <a:rPr b="1"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By grouping by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order_date</a:t>
            </a:r>
            <a:r>
              <a:rPr lang="en" sz="1300">
                <a:solidFill>
                  <a:schemeClr val="dk1"/>
                </a:solidFill>
              </a:rPr>
              <a:t> and calculating the average quantity, the project identified </a:t>
            </a:r>
            <a:r>
              <a:rPr b="1" lang="en" sz="1300">
                <a:solidFill>
                  <a:schemeClr val="dk1"/>
                </a:solidFill>
              </a:rPr>
              <a:t>daily order trends</a:t>
            </a:r>
            <a:r>
              <a:rPr lang="en" sz="1300">
                <a:solidFill>
                  <a:schemeClr val="dk1"/>
                </a:solidFill>
              </a:rPr>
              <a:t>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Top 3 Pizzas by Revenue</a:t>
            </a:r>
            <a:br>
              <a:rPr b="1"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A final query combining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pizza_types</a:t>
            </a:r>
            <a:r>
              <a:rPr lang="en" sz="1300">
                <a:solidFill>
                  <a:schemeClr val="dk1"/>
                </a:solidFill>
              </a:rPr>
              <a:t>,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pizzas</a:t>
            </a:r>
            <a:r>
              <a:rPr lang="en" sz="1300">
                <a:solidFill>
                  <a:schemeClr val="dk1"/>
                </a:solidFill>
              </a:rPr>
              <a:t>, and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order_details</a:t>
            </a:r>
            <a:r>
              <a:rPr lang="en" sz="1300">
                <a:solidFill>
                  <a:schemeClr val="dk1"/>
                </a:solidFill>
              </a:rPr>
              <a:t> determined which pizzas generated the </a:t>
            </a:r>
            <a:r>
              <a:rPr b="1" lang="en" sz="1300">
                <a:solidFill>
                  <a:schemeClr val="dk1"/>
                </a:solidFill>
              </a:rPr>
              <a:t>highest total revenue</a:t>
            </a:r>
            <a:r>
              <a:rPr lang="en" sz="1300">
                <a:solidFill>
                  <a:schemeClr val="dk1"/>
                </a:solidFill>
              </a:rPr>
              <a:t>, offering insights into the </a:t>
            </a:r>
            <a:r>
              <a:rPr b="1" lang="en" sz="1300">
                <a:solidFill>
                  <a:schemeClr val="dk1"/>
                </a:solidFill>
              </a:rPr>
              <a:t>best-performing products</a:t>
            </a:r>
            <a:r>
              <a:rPr lang="en" sz="1300">
                <a:solidFill>
                  <a:schemeClr val="dk1"/>
                </a:solidFill>
              </a:rPr>
              <a:t>.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384275" y="425750"/>
            <a:ext cx="8217000" cy="41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Conclusion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This SQL-based analysis provided a comprehensive understanding of pizza sales trends. It identified: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most popular pizza types and sizes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peak hours and days for orders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highest revenue-generating items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contribution of each category to total sales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Such insights can help a pizza business improve </a:t>
            </a:r>
            <a:r>
              <a:rPr b="1" lang="en" sz="1600">
                <a:solidFill>
                  <a:schemeClr val="dk1"/>
                </a:solidFill>
              </a:rPr>
              <a:t>menu strategy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dk1"/>
                </a:solidFill>
              </a:rPr>
              <a:t>pricing decisions</a:t>
            </a:r>
            <a:r>
              <a:rPr lang="en" sz="1600">
                <a:solidFill>
                  <a:schemeClr val="dk1"/>
                </a:solidFill>
              </a:rPr>
              <a:t>, and </a:t>
            </a:r>
            <a:r>
              <a:rPr b="1" lang="en" sz="1600">
                <a:solidFill>
                  <a:schemeClr val="dk1"/>
                </a:solidFill>
              </a:rPr>
              <a:t>marketing campaigns</a:t>
            </a:r>
            <a:r>
              <a:rPr lang="en" sz="1600">
                <a:solidFill>
                  <a:schemeClr val="dk1"/>
                </a:solidFill>
              </a:rPr>
              <a:t> to maximize customer satisfaction and profitability.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