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1" r:id="rId25"/>
    <p:sldId id="282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1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34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6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95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1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77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58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7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6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5272EC-32EF-47D3-908E-2793892179D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C8987-89DF-4378-B6AD-F7D2137F9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38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CC69-7A2E-4B55-AF28-2D97F0AD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651" y="2063789"/>
            <a:ext cx="10318080" cy="119259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модуля информационной системы универсального интернет-магазина Wildberries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9FA943-CA82-4AAF-AE77-DEF1997E6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51326"/>
            <a:ext cx="11681138" cy="169164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«ВОЛОГОДСКИЙ ГОСУДАРСТВЕННЫЙ УНИВЕРСИТЕТ»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(ВОГУ)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УНИВЕРСИТЕТСКИЙ КОЛЛЕДЖ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911E4-E8B6-4189-AB1D-2432D832C4E4}"/>
              </a:ext>
            </a:extLst>
          </p:cNvPr>
          <p:cNvSpPr txBox="1"/>
          <p:nvPr/>
        </p:nvSpPr>
        <p:spPr>
          <a:xfrm>
            <a:off x="7109927" y="4169860"/>
            <a:ext cx="4983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</a:t>
            </a:r>
          </a:p>
          <a:p>
            <a:pPr algn="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 31-20</a:t>
            </a:r>
          </a:p>
          <a:p>
            <a:pPr algn="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Плотников Алексей Николаевич</a:t>
            </a:r>
          </a:p>
          <a:p>
            <a:pPr algn="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Дегтярёв Михаил Евгеньевич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3FACA-421D-4996-AC67-D480886B0411}"/>
              </a:ext>
            </a:extLst>
          </p:cNvPr>
          <p:cNvSpPr txBox="1"/>
          <p:nvPr/>
        </p:nvSpPr>
        <p:spPr>
          <a:xfrm>
            <a:off x="5537913" y="6060343"/>
            <a:ext cx="142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</a:t>
            </a:r>
            <a:r>
              <a:rPr lang="ru-RU" dirty="0">
                <a:solidFill>
                  <a:srgbClr val="DADA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14EA0-A8A5-96D7-5158-ABDD9E07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«ДОСТАВКИ» – «СПИСОК ДОСТАВОК»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3199D6-7C9D-856F-3531-E1504750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82" y="2004999"/>
            <a:ext cx="6764240" cy="34720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5118F0-6485-F11A-D224-89D3F9DF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20" y="2344342"/>
            <a:ext cx="3739998" cy="27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6FBEF-2A3E-1D9E-1930-1B7B5C5B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«ДОСТАВКИ» – «ДОСТАВКИ, ГОТОВЫЕ К ПОЛУЧЕНИЮ»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FB7EF9-2B2C-8882-C6BD-6F607CEC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06" y="2105188"/>
            <a:ext cx="7414080" cy="38056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2AB0D-88FE-D1E8-08E9-F4E529B3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60" y="1857297"/>
            <a:ext cx="2860797" cy="4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6000E-54DE-3AF4-83DC-5EE059C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«ДОСТАВКИ» – «ИСТОРИЯ ЗАКАЗОВ»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43005E-2D4E-39F2-A04B-DDA60EC4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60" y="2090728"/>
            <a:ext cx="7100144" cy="364448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F37006-B6C8-4026-AA23-B3807341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694" y="2091608"/>
            <a:ext cx="3899646" cy="36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8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0FA91-BD4B-3530-FA95-9E3DA98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«СКЛАДЫ» – «ОБЩИЕ СВЕДЕНИЯ»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751F54-2F1F-C813-835F-1E101D12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43930"/>
            <a:ext cx="5762666" cy="4059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0ED8A4-10B4-7BC6-9D36-F4E0C037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62" y="2265588"/>
            <a:ext cx="339119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3FAD0-4547-3917-614D-8310A05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«СКЛАДЫ» – «ПОСТУПЛЕНИЯ НА СКЛАДЫ»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207DA8-5651-C0CA-4EF0-DE3035348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81" y="1883041"/>
            <a:ext cx="7252799" cy="36935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87E0D-4D7F-8BEC-9C8A-D8547F6C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27" y="2396527"/>
            <a:ext cx="3700768" cy="26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37A11-9AB0-67E6-E753-916C474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«СКЛАДЫ» – «РАБОТА СОТРУДНИКОВ НА СКЛАДЕ»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187176-FE1B-9101-277F-1B41E265C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02" y="2351314"/>
            <a:ext cx="7299903" cy="324714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3EB566-2D80-11C0-3A63-1E153359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37" y="2667942"/>
            <a:ext cx="3932261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6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C4D4C-02D3-1B5F-53CB-EFC8E7B1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«СКЛАДЫ» – «ТОВАРЫ НА СКЛАДАХ»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F74788-FDA4-C6D8-25EC-508E4505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68" y="2325922"/>
            <a:ext cx="6803658" cy="27592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B7299-2974-FDD0-55ED-A7B32C4B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60" y="2520539"/>
            <a:ext cx="361219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EDD09-9266-91EF-F4E0-33F32B5A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«ТОВАРЫ» – «ОБЩИЕ СВЕДЕНИЯ»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82F205-773D-F39E-06E7-808A1610D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69" y="2368220"/>
            <a:ext cx="7746417" cy="314160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A26DA4-7052-682F-5E42-7B7AE6A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16" y="1903445"/>
            <a:ext cx="3123310" cy="40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11471-8160-EA7B-2E0F-AC350390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«ТОВАРЫ» – «ОТЗЫВЫ К ТОВАРУ»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CED70B-12AF-35DB-E1D5-C97D3B265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03" y="2244755"/>
            <a:ext cx="7351705" cy="31739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9BEB2-21B1-3A52-E82C-3C4BABB3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45" y="1611146"/>
            <a:ext cx="3413442" cy="44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4FE81-3F08-540D-DF10-41AC9E8E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«ТОВАРЫ» – «КАТЕГОРИИ ТОВАРОВ»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4AA01A-72E0-3AD2-2E5B-8B915871D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08" y="1978088"/>
            <a:ext cx="6350116" cy="376645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F46E0-DEF4-7CF1-BBF7-C895F2C6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14" y="2880966"/>
            <a:ext cx="4527578" cy="19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88F11-18AD-16B4-56D4-953715C8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E829E-5CE4-3EFF-46F9-32051B9D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3" indent="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интернет-магазина Wildberries проходит множество процессов, связанных с оформлением заказов, перевозкой и сортировкой товаров. Для эффективного управления над этими процессами, необходимо обладать достаточным объемом данных. Благодаря будущему модулю информационной системы можно предоставить сотрудникам необходимые данные в удобной форме, за счёт чего обеспечить эффективность бизнеса.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3B3D1-878D-3C47-DDD4-2ABCE3E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«ТОВАРЫ» – «ИСТОРИЯ ЦЕН»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A55E8D-1722-00D6-AF37-CE027169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58" y="2146040"/>
            <a:ext cx="6364770" cy="32466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BB0639-3F0E-0D38-D322-73EB916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53" y="2775479"/>
            <a:ext cx="3905704" cy="19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ED560-28D8-69D9-29E4-D96BEFC1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«ПОСТАВЩИКИ» – «ОБЩИЕ СВЕДЕНИЯ»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999F49-0A0F-533C-CE77-664A2F110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04" y="2039135"/>
            <a:ext cx="6899445" cy="35193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22A458-DBF5-BDDA-1D8C-52A24B5C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76" y="2987008"/>
            <a:ext cx="3364432" cy="16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F1EF6-C46C-D808-91C2-330967E0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«ПОСТАВЩИКИ» – «ПРИБЫЛЬ»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69E1BA-1BC7-946A-DDC8-A17479F0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86" y="1798476"/>
            <a:ext cx="4763492" cy="42718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A2461D-4557-0026-EB2D-0FB1E0E4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00" y="2761027"/>
            <a:ext cx="3872103" cy="23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EDA38-E323-EA7B-EB44-40628CB1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«СОТРУДНИКИ» – «СПИСОК СОТРУДНИКОВ»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027EC2-B6FC-42C2-FF1C-B582F59F9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96" y="1984515"/>
            <a:ext cx="7637109" cy="390641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A5465E-918E-093D-90A0-3D97F69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27" y="1822989"/>
            <a:ext cx="3132091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1C05D-881E-BE48-B103-986800F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625"/>
            <a:ext cx="10353762" cy="97045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ЛОГИКИ ПРОГРАММЫ</a:t>
            </a:r>
            <a:endParaRPr lang="ru-RU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EFC5EA6-B754-15E0-6CEC-3AB5204FF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15338"/>
              </p:ext>
            </p:extLst>
          </p:nvPr>
        </p:nvGraphicFramePr>
        <p:xfrm>
          <a:off x="522604" y="1601334"/>
          <a:ext cx="11028694" cy="490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88">
                  <a:extLst>
                    <a:ext uri="{9D8B030D-6E8A-4147-A177-3AD203B41FA5}">
                      <a16:colId xmlns:a16="http://schemas.microsoft.com/office/drawing/2014/main" val="24786061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35060669"/>
                    </a:ext>
                  </a:extLst>
                </a:gridCol>
                <a:gridCol w="3470988">
                  <a:extLst>
                    <a:ext uri="{9D8B030D-6E8A-4147-A177-3AD203B41FA5}">
                      <a16:colId xmlns:a16="http://schemas.microsoft.com/office/drawing/2014/main" val="2797238083"/>
                    </a:ext>
                  </a:extLst>
                </a:gridCol>
                <a:gridCol w="2304661">
                  <a:extLst>
                    <a:ext uri="{9D8B030D-6E8A-4147-A177-3AD203B41FA5}">
                      <a16:colId xmlns:a16="http://schemas.microsoft.com/office/drawing/2014/main" val="2757487528"/>
                    </a:ext>
                  </a:extLst>
                </a:gridCol>
                <a:gridCol w="2211355">
                  <a:extLst>
                    <a:ext uri="{9D8B030D-6E8A-4147-A177-3AD203B41FA5}">
                      <a16:colId xmlns:a16="http://schemas.microsoft.com/office/drawing/2014/main" val="128516928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1984884423"/>
                    </a:ext>
                  </a:extLst>
                </a:gridCol>
              </a:tblGrid>
              <a:tr h="390315"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Действие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024399"/>
                  </a:ext>
                </a:extLst>
              </a:tr>
              <a:tr h="100269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Запуск приложения с наличием доступа к базе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Убедитесь, что в WpfApp1.dll.config файле строка подключения к базе данных содержит верные значения имён сервера и базы данных.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Запустите исполняемый файл приложения.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окна входа в систему.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окна входа в систему.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587335"/>
                  </a:ext>
                </a:extLst>
              </a:tr>
              <a:tr h="1006799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Запуск приложения с несуществующим именем базы данных.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В файле WpfApp1.dll.config поменяйте в строке подключения к базе данных имя, так чтобы такой базы данных на сервере не существовало.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Запустите исполняемый файл приложения.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диалогового окна с надписью «Не удалось подключиться к базе данных!» и кнопкой «Ок».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диалогового окна с надписью «Не удалось подключиться к базе данных!» и кнопкой «Ок».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59716"/>
                  </a:ext>
                </a:extLst>
              </a:tr>
              <a:tr h="1636116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Вход в систему под администратором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Запустите приложение.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Введите в поле ввода логина «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komam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», а в поле ввода пароля «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qwerty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Нажмите кнопку «Войти».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Открытие главного окна приложения. В меню разделов находятся такие группы разделов, как: «Пользователи», «Доставки», «Склады», «Товары», «Поставщики», «Сотрудники».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Открытие главного окна приложения. В меню разделов находятся такие группы разделов, как: «Пользователи», «Доставки», «Склады», «Товары», «Поставщики», «Сотрудники».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Пройден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89678"/>
                  </a:ext>
                </a:extLst>
              </a:tr>
              <a:tr h="866179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Вход в систему под сотрудником пункта выдачи.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Запустите приложение.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Введите в поле ввода логина «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drove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», а в поле ввода пароля «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1!».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Нажмите кнопку «Войти».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Открытие главного окна приложения. В меню разделов находится группа разделов «Доставки».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Открытие главного окна приложения. В меню разделов находится группа разделов «Доставки».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Пройден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6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08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B2533-3253-6D57-30D8-929D465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ГРАФИЧЕСКОГО ИНТЕРФЕЙСА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67F45940-8623-FB10-EA63-1C6D18B49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54309"/>
              </p:ext>
            </p:extLst>
          </p:nvPr>
        </p:nvGraphicFramePr>
        <p:xfrm>
          <a:off x="643811" y="1731962"/>
          <a:ext cx="10954139" cy="466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58">
                  <a:extLst>
                    <a:ext uri="{9D8B030D-6E8A-4147-A177-3AD203B41FA5}">
                      <a16:colId xmlns:a16="http://schemas.microsoft.com/office/drawing/2014/main" val="2818115320"/>
                    </a:ext>
                  </a:extLst>
                </a:gridCol>
                <a:gridCol w="1865761">
                  <a:extLst>
                    <a:ext uri="{9D8B030D-6E8A-4147-A177-3AD203B41FA5}">
                      <a16:colId xmlns:a16="http://schemas.microsoft.com/office/drawing/2014/main" val="4273880542"/>
                    </a:ext>
                  </a:extLst>
                </a:gridCol>
                <a:gridCol w="3020754">
                  <a:extLst>
                    <a:ext uri="{9D8B030D-6E8A-4147-A177-3AD203B41FA5}">
                      <a16:colId xmlns:a16="http://schemas.microsoft.com/office/drawing/2014/main" val="3741872955"/>
                    </a:ext>
                  </a:extLst>
                </a:gridCol>
                <a:gridCol w="2369219">
                  <a:extLst>
                    <a:ext uri="{9D8B030D-6E8A-4147-A177-3AD203B41FA5}">
                      <a16:colId xmlns:a16="http://schemas.microsoft.com/office/drawing/2014/main" val="1262740177"/>
                    </a:ext>
                  </a:extLst>
                </a:gridCol>
                <a:gridCol w="2339604">
                  <a:extLst>
                    <a:ext uri="{9D8B030D-6E8A-4147-A177-3AD203B41FA5}">
                      <a16:colId xmlns:a16="http://schemas.microsoft.com/office/drawing/2014/main" val="3310591594"/>
                    </a:ext>
                  </a:extLst>
                </a:gridCol>
                <a:gridCol w="855343">
                  <a:extLst>
                    <a:ext uri="{9D8B030D-6E8A-4147-A177-3AD203B41FA5}">
                      <a16:colId xmlns:a16="http://schemas.microsoft.com/office/drawing/2014/main" val="2781097205"/>
                    </a:ext>
                  </a:extLst>
                </a:gridCol>
              </a:tblGrid>
              <a:tr h="38239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Действие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566725"/>
                  </a:ext>
                </a:extLst>
              </a:tr>
              <a:tr h="986359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Смена цвета фона и текста кнопки при наведении курсора на неё.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Запустите приложение.</a:t>
                      </a:r>
                    </a:p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Наведите курсор на кнопку «Войти».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 становится розовым, текст – белым. При выходе курсора за границу кнопки текст снова становится розовым, а фон – белым.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 стал розовым, текст – белым. При выходе курсора за границу кнопки текст снова стал розовым, а фон – белым.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8800"/>
                  </a:ext>
                </a:extLst>
              </a:tr>
              <a:tr h="66001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Скрытый пароль в окне входа в систему.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Запустите приложение.</a:t>
                      </a:r>
                    </a:p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Введите любой текст в окно ввода пароля.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Вместо введённых символов отображаются точки.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Вместо введённых символов отображаются точки.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8538"/>
                  </a:ext>
                </a:extLst>
              </a:tr>
              <a:tr h="103717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Неизменяемость полей при просмотре.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Запустите приложение от лица администратора.</a:t>
                      </a:r>
                    </a:p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Откройте раздел «Доставки» – «Список доставок».</a:t>
                      </a:r>
                    </a:p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Нажмите кнопку «Просмотр».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появившемся окне текстовые поля неизменяемы. В выпадающих списках нельзя раскрыть список элементов.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появившемся окне текстовые поля неизменяемы. В выпадающих списках нельзя раскрыть список элементов.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93367"/>
                  </a:ext>
                </a:extLst>
              </a:tr>
              <a:tr h="1602899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кнопки «Удалить» при изменении товара.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Запустите приложение от лица администратора.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Откройте раздел «Товары» – «Общие сведения».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Выберите запись и нажмите кнопку «Изменить».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Если у записи есть изображение, дважды кликните по нему.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окно с изображением, в котором есть кнопки «Удалить» и «Закрыть».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Появилось окно с изображением, в котором есть кнопки «Удалить» и «Закрыть».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434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54460-06B0-F736-A2A5-C6D1726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C56FA-3CDB-B146-DF86-3072F125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3" indent="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курсовым проектом, были применены навыки разработки и тестирования программных модулей. В результате создан модуль информационной системы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Wildberries.</a:t>
            </a:r>
          </a:p>
          <a:p>
            <a:pPr marL="36513" indent="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выполнены, поставленная цель курсового проекта достигнута.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94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A4854-2515-D0F6-6F16-313547E7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4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7FC8-D094-9172-3FC8-6ED12845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92973"/>
            <a:ext cx="10353762" cy="78937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F2456-9BC3-5AAA-BEFE-8C903C13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952236"/>
            <a:ext cx="9928378" cy="1058875"/>
          </a:xfrm>
        </p:spPr>
        <p:txBody>
          <a:bodyPr>
            <a:noAutofit/>
          </a:bodyPr>
          <a:lstStyle/>
          <a:p>
            <a:pPr marL="36513" indent="3175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курсового проекта является </a:t>
            </a:r>
            <a:r>
              <a:rPr lang="ru-RU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модуля информационной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для интернет-магазина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Wildberries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sz="300" dirty="0">
              <a:solidFill>
                <a:schemeClr val="tx1"/>
              </a:solidFill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0C9260A-C7F1-37AE-30CD-B991F2BC4BAA}"/>
              </a:ext>
            </a:extLst>
          </p:cNvPr>
          <p:cNvSpPr txBox="1">
            <a:spLocks/>
          </p:cNvSpPr>
          <p:nvPr/>
        </p:nvSpPr>
        <p:spPr>
          <a:xfrm>
            <a:off x="4697607" y="1880995"/>
            <a:ext cx="2786133" cy="74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9F3C877-72ED-B16C-5440-4794A90FD22F}"/>
              </a:ext>
            </a:extLst>
          </p:cNvPr>
          <p:cNvSpPr txBox="1">
            <a:spLocks/>
          </p:cNvSpPr>
          <p:nvPr/>
        </p:nvSpPr>
        <p:spPr>
          <a:xfrm>
            <a:off x="913793" y="2708722"/>
            <a:ext cx="10353762" cy="35515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требований;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интерфейса;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функционала;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руководства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0322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12B29D-F4F1-9484-2567-4C9958045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72" y="2496934"/>
            <a:ext cx="1657005" cy="186413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7894C9-9203-6B45-5476-606C88D1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ПРОГРАММНОЕ ОБЕСПЕЧЕНИЕ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B1D05F-A67D-EA8F-3927-C87AFB49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21" y="2595559"/>
            <a:ext cx="1905000" cy="16668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ED69CE-946A-F1A1-76F3-5B092C766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05" y="2383718"/>
            <a:ext cx="3070047" cy="2090555"/>
          </a:xfrm>
          <a:prstGeom prst="rect">
            <a:avLst/>
          </a:prstGeom>
        </p:spPr>
      </p:pic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BB9FA2D0-64F6-C635-7837-4BF44659A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30442"/>
              </p:ext>
            </p:extLst>
          </p:nvPr>
        </p:nvGraphicFramePr>
        <p:xfrm>
          <a:off x="8870952" y="2321483"/>
          <a:ext cx="2685573" cy="221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1822040" imgH="9777600" progId="Photoshop.Image.13">
                  <p:embed/>
                </p:oleObj>
              </mc:Choice>
              <mc:Fallback>
                <p:oleObj name="Image" r:id="rId5" imgW="11822040" imgH="9777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0952" y="2321483"/>
                        <a:ext cx="2685573" cy="221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5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7A24-528B-273D-480B-86B815F8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51927"/>
            <a:ext cx="10353762" cy="97045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C9710-1D70-98BC-87CC-57376379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13" y="1222377"/>
            <a:ext cx="3413686" cy="452529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приложения:</a:t>
            </a:r>
          </a:p>
          <a:p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Пользователи: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сведения;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Средние затраты пользователей;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товаров в корзине;</a:t>
            </a:r>
          </a:p>
          <a:p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Доставки: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доставок;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Доставки, готовые к получению;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заказов;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66107C4-3EC6-8EFE-A1AB-E29460B6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9619" y="1567627"/>
            <a:ext cx="3271222" cy="4842556"/>
          </a:xfrm>
        </p:spPr>
        <p:txBody>
          <a:bodyPr>
            <a:normAutofit/>
          </a:bodyPr>
          <a:lstStyle/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Поставщики: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сведения;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Прибыль;</a:t>
            </a:r>
          </a:p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Сотрудники:</a:t>
            </a:r>
          </a:p>
          <a:p>
            <a:pPr lvl="1"/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сотрудников.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1467E9E5-7EDF-C05C-5F0D-80EF4A9DC75D}"/>
              </a:ext>
            </a:extLst>
          </p:cNvPr>
          <p:cNvSpPr txBox="1">
            <a:spLocks/>
          </p:cNvSpPr>
          <p:nvPr/>
        </p:nvSpPr>
        <p:spPr>
          <a:xfrm>
            <a:off x="4481804" y="1567627"/>
            <a:ext cx="3228392" cy="43386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Склады: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Поступления на склады;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сотрудников на складе;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Товары на складах.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Товары: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к товару;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товаров;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цен;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A4CFD6-55C3-A8B2-6091-F051A44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ВХОДА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65CAC8-4E34-EDE5-0224-0F44C446C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769" y="2238851"/>
            <a:ext cx="6154461" cy="2380297"/>
          </a:xfrm>
        </p:spPr>
      </p:pic>
    </p:spTree>
    <p:extLst>
      <p:ext uri="{BB962C8B-B14F-4D97-AF65-F5344CB8AC3E}">
        <p14:creationId xmlns:p14="http://schemas.microsoft.com/office/powerpoint/2010/main" val="27121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D24C2-450B-5FA7-6D7D-7BB11A9E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«ПОЛЬЗОВАТЕЛИ» – «ОБЩИЕ СВЕДЕНИЯ»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93F589-B9F8-A080-5B7D-88B1B0C60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13" y="2039873"/>
            <a:ext cx="7249139" cy="4059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AE8E0C-4B74-6740-056A-3965409E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34" y="2087870"/>
            <a:ext cx="315495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B4C6E-AD3A-0FF1-7922-689715A8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«ПОЛЬЗОВАТЕЛИ» – «СРЕДНИЕ ЗАТРАТЫ ПОЛЬЗОВАТЕЛЕЙ»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942E90-A45F-669F-A0B8-D819161F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567" y="2130537"/>
            <a:ext cx="4100033" cy="4059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469139-9F8B-F744-BD63-58FE89A0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65" y="2711303"/>
            <a:ext cx="3544370" cy="28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DC71B-E3B7-63D5-E35C-B94A2283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«ПОЛЬЗОВАТЕЛИ» – «СПИСОК ТОВАРОВ В КОРЗИНЕ»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06E69C-CF91-778E-5FF7-A31A07792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35" y="2434861"/>
            <a:ext cx="6637595" cy="32692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7897A7-B9B9-2639-72F9-E44677EF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92" y="2140599"/>
            <a:ext cx="3318706" cy="3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227</TotalTime>
  <Words>1017</Words>
  <Application>Microsoft Office PowerPoint</Application>
  <PresentationFormat>Широкоэкранный</PresentationFormat>
  <Paragraphs>144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Calibri</vt:lpstr>
      <vt:lpstr>Calisto MT</vt:lpstr>
      <vt:lpstr>Times New Roman</vt:lpstr>
      <vt:lpstr>Wingdings 2</vt:lpstr>
      <vt:lpstr>Сланец</vt:lpstr>
      <vt:lpstr>Image</vt:lpstr>
      <vt:lpstr>Разработка модуля информационной системы универсального интернет-магазина Wildberries</vt:lpstr>
      <vt:lpstr>АКТУАЛЬНОСТЬ:</vt:lpstr>
      <vt:lpstr>ЦЕЛЬ:</vt:lpstr>
      <vt:lpstr>ИСПОЛЬЗУЕМОЕ ПРОГРАММНОЕ ОБЕСПЕЧЕНИЕ</vt:lpstr>
      <vt:lpstr>СТРУКТУРА ПРИЛОЖЕНИЯ</vt:lpstr>
      <vt:lpstr>ОКНО ВХОДА</vt:lpstr>
      <vt:lpstr>РАЗДЕЛ «ПОЛЬЗОВАТЕЛИ» – «ОБЩИЕ СВЕДЕНИЯ»</vt:lpstr>
      <vt:lpstr>РАЗДЕЛ «ПОЛЬЗОВАТЕЛИ» – «СРЕДНИЕ ЗАТРАТЫ ПОЛЬЗОВАТЕЛЕЙ» </vt:lpstr>
      <vt:lpstr>РАЗДЕЛ «ПОЛЬЗОВАТЕЛИ» – «СПИСОК ТОВАРОВ В КОРЗИНЕ» </vt:lpstr>
      <vt:lpstr>РАЗДЕЛ «ДОСТАВКИ» – «СПИСОК ДОСТАВОК» </vt:lpstr>
      <vt:lpstr>РАЗДЕЛ «ДОСТАВКИ» – «ДОСТАВКИ, ГОТОВЫЕ К ПОЛУЧЕНИЮ»</vt:lpstr>
      <vt:lpstr>РАЗДЕЛ «ДОСТАВКИ» – «ИСТОРИЯ ЗАКАЗОВ»</vt:lpstr>
      <vt:lpstr>РАЗДЕЛ «СКЛАДЫ» – «ОБЩИЕ СВЕДЕНИЯ»</vt:lpstr>
      <vt:lpstr>РАЗДЕЛ «СКЛАДЫ» – «ПОСТУПЛЕНИЯ НА СКЛАДЫ»</vt:lpstr>
      <vt:lpstr>РАЗДЕЛ «СКЛАДЫ» – «РАБОТА СОТРУДНИКОВ НА СКЛАДЕ» </vt:lpstr>
      <vt:lpstr>РАЗДЕЛ «СКЛАДЫ» – «ТОВАРЫ НА СКЛАДАХ»</vt:lpstr>
      <vt:lpstr>РАЗДЕЛ «ТОВАРЫ» – «ОБЩИЕ СВЕДЕНИЯ» </vt:lpstr>
      <vt:lpstr>РАЗДЕЛ «ТОВАРЫ» – «ОТЗЫВЫ К ТОВАРУ» </vt:lpstr>
      <vt:lpstr>РАЗДЕЛ «ТОВАРЫ» – «КАТЕГОРИИ ТОВАРОВ»</vt:lpstr>
      <vt:lpstr>РАЗДЕЛ «ТОВАРЫ» – «ИСТОРИЯ ЦЕН»</vt:lpstr>
      <vt:lpstr>РАЗДЕЛ «ПОСТАВЩИКИ» – «ОБЩИЕ СВЕДЕНИЯ»</vt:lpstr>
      <vt:lpstr>РАЗДЕЛ «ПОСТАВЩИКИ» – «ПРИБЫЛЬ»</vt:lpstr>
      <vt:lpstr>РАЗДЕЛ «СОТРУДНИКИ» – «СПИСОК СОТРУДНИКОВ»</vt:lpstr>
      <vt:lpstr>ТЕСТИРОВАНИЕ ЛОГИКИ ПРОГРАММЫ</vt:lpstr>
      <vt:lpstr>ТЕСТИРОВАНИЕ ГРАФИЧЕСКОГО 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информационной системы универсального интернет-магазина Wildberries</dc:title>
  <dc:creator>alexej_plot@mail.ru</dc:creator>
  <cp:lastModifiedBy>alexej_plot@mail.ru</cp:lastModifiedBy>
  <cp:revision>100</cp:revision>
  <dcterms:created xsi:type="dcterms:W3CDTF">2023-04-27T08:45:02Z</dcterms:created>
  <dcterms:modified xsi:type="dcterms:W3CDTF">2023-04-27T12:40:17Z</dcterms:modified>
</cp:coreProperties>
</file>