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Bebas Neue" panose="020B0606020202050201" pitchFamily="34" charset="0"/>
      <p:regular r:id="rId30"/>
    </p:embeddedFont>
    <p:embeddedFont>
      <p:font typeface="High Tower Text" panose="02040502050506030303" pitchFamily="18" charset="0"/>
      <p:regular r:id="rId31"/>
      <p:italic r:id="rId32"/>
    </p:embeddedFont>
    <p:embeddedFont>
      <p:font typeface="Mongolian Baiti" panose="03000500000000000000" pitchFamily="66" charset="0"/>
      <p:regular r:id="rId33"/>
    </p:embeddedFont>
    <p:embeddedFont>
      <p:font typeface="Montserrat" panose="00000500000000000000" pitchFamily="2" charset="0"/>
      <p:regular r:id="rId34"/>
      <p:bold r:id="rId35"/>
      <p:italic r:id="rId36"/>
      <p:boldItalic r:id="rId37"/>
    </p:embeddedFont>
    <p:embeddedFont>
      <p:font typeface="Montserrat Black" panose="00000A00000000000000" pitchFamily="2" charset="0"/>
      <p:bold r:id="rId38"/>
      <p:boldItalic r:id="rId39"/>
    </p:embeddedFont>
    <p:embeddedFont>
      <p:font typeface="Montserrat Light" panose="00000400000000000000" pitchFamily="2" charset="0"/>
      <p:regular r:id="rId40"/>
      <p:italic r:id="rId41"/>
    </p:embeddedFont>
    <p:embeddedFont>
      <p:font typeface="Nunito Light"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D7B"/>
    <a:srgbClr val="27173A"/>
    <a:srgbClr val="E78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C0FEAB-A64F-4E21-8779-2B257D958614}">
  <a:tblStyle styleId="{4FC0FEAB-A64F-4E21-8779-2B257D9586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2F8B01-F4B9-46AB-804F-C42D15374B3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2579b1836b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2579b1836b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579b1836b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579b1836b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579b1836b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579b1836b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579b1836ba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579b1836ba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e484a181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e484a181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e484a181e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e484a181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e484a181e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e484a181e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1e484a181e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1e484a181e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25bf42adc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25bf42adc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57f7f8855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57f7f885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734a882c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734a882c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e484a181e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e484a181e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e484a181e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e484a181e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257f7f8855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257f7f8855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257f7f8855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257f7f8855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257f7f8855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57f7f8855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257f7f8855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257f7f8855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257f7f8855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257f7f8855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257f7f88559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257f7f8855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56e698cb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56e698cb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56e698cb0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56e698cb0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56e698cb0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56e698cb0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56e698cb0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56e698cb0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579b1836ba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2579b1836b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56e698cb0c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256e698cb0c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257312613c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257312613c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055100" y="1256688"/>
            <a:ext cx="7033800" cy="2193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flipH="1">
            <a:off x="2307600" y="3521113"/>
            <a:ext cx="4528800" cy="365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6"/>
        <p:cNvGrpSpPr/>
        <p:nvPr/>
      </p:nvGrpSpPr>
      <p:grpSpPr>
        <a:xfrm>
          <a:off x="0" y="0"/>
          <a:ext cx="0" cy="0"/>
          <a:chOff x="0" y="0"/>
          <a:chExt cx="0" cy="0"/>
        </a:xfrm>
      </p:grpSpPr>
      <p:sp>
        <p:nvSpPr>
          <p:cNvPr id="337" name="Google Shape;337;p11"/>
          <p:cNvSpPr txBox="1">
            <a:spLocks noGrp="1"/>
          </p:cNvSpPr>
          <p:nvPr>
            <p:ph type="title" hasCustomPrompt="1"/>
          </p:nvPr>
        </p:nvSpPr>
        <p:spPr>
          <a:xfrm>
            <a:off x="1284000" y="1707525"/>
            <a:ext cx="6576000" cy="155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8" name="Google Shape;338;p11"/>
          <p:cNvSpPr txBox="1">
            <a:spLocks noGrp="1"/>
          </p:cNvSpPr>
          <p:nvPr>
            <p:ph type="subTitle" idx="1"/>
          </p:nvPr>
        </p:nvSpPr>
        <p:spPr>
          <a:xfrm>
            <a:off x="1284000" y="3259075"/>
            <a:ext cx="6576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39" name="Google Shape;339;p11"/>
          <p:cNvGrpSpPr/>
          <p:nvPr/>
        </p:nvGrpSpPr>
        <p:grpSpPr>
          <a:xfrm rot="10800000">
            <a:off x="4305914" y="3662226"/>
            <a:ext cx="5036265" cy="4113315"/>
            <a:chOff x="4780389" y="2513201"/>
            <a:chExt cx="5036265" cy="4113315"/>
          </a:xfrm>
        </p:grpSpPr>
        <p:grpSp>
          <p:nvGrpSpPr>
            <p:cNvPr id="340" name="Google Shape;340;p11"/>
            <p:cNvGrpSpPr/>
            <p:nvPr/>
          </p:nvGrpSpPr>
          <p:grpSpPr>
            <a:xfrm>
              <a:off x="4780389" y="2513201"/>
              <a:ext cx="5036265" cy="4113315"/>
              <a:chOff x="4673664" y="2214101"/>
              <a:chExt cx="5036265" cy="4113315"/>
            </a:xfrm>
          </p:grpSpPr>
          <p:sp>
            <p:nvSpPr>
              <p:cNvPr id="341" name="Google Shape;341;p11"/>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1"/>
              <p:cNvGrpSpPr/>
              <p:nvPr/>
            </p:nvGrpSpPr>
            <p:grpSpPr>
              <a:xfrm>
                <a:off x="4673664" y="2214101"/>
                <a:ext cx="5036265" cy="4113315"/>
                <a:chOff x="4673664" y="2214101"/>
                <a:chExt cx="5036265" cy="4113315"/>
              </a:xfrm>
            </p:grpSpPr>
            <p:grpSp>
              <p:nvGrpSpPr>
                <p:cNvPr id="343" name="Google Shape;343;p11"/>
                <p:cNvGrpSpPr/>
                <p:nvPr/>
              </p:nvGrpSpPr>
              <p:grpSpPr>
                <a:xfrm>
                  <a:off x="4673664" y="2214101"/>
                  <a:ext cx="5036265" cy="4113315"/>
                  <a:chOff x="3825164" y="427026"/>
                  <a:chExt cx="5036265" cy="4113315"/>
                </a:xfrm>
              </p:grpSpPr>
              <p:sp>
                <p:nvSpPr>
                  <p:cNvPr id="344" name="Google Shape;344;p11"/>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1"/>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1"/>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11"/>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1"/>
          <p:cNvGrpSpPr/>
          <p:nvPr/>
        </p:nvGrpSpPr>
        <p:grpSpPr>
          <a:xfrm>
            <a:off x="-128336" y="-2516262"/>
            <a:ext cx="5036265" cy="4113315"/>
            <a:chOff x="4780389" y="2513201"/>
            <a:chExt cx="5036265" cy="4113315"/>
          </a:xfrm>
        </p:grpSpPr>
        <p:grpSp>
          <p:nvGrpSpPr>
            <p:cNvPr id="384" name="Google Shape;384;p11"/>
            <p:cNvGrpSpPr/>
            <p:nvPr/>
          </p:nvGrpSpPr>
          <p:grpSpPr>
            <a:xfrm>
              <a:off x="4780389" y="2513201"/>
              <a:ext cx="5036265" cy="4113315"/>
              <a:chOff x="4673664" y="2214101"/>
              <a:chExt cx="5036265" cy="4113315"/>
            </a:xfrm>
          </p:grpSpPr>
          <p:sp>
            <p:nvSpPr>
              <p:cNvPr id="385" name="Google Shape;385;p11"/>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1"/>
              <p:cNvGrpSpPr/>
              <p:nvPr/>
            </p:nvGrpSpPr>
            <p:grpSpPr>
              <a:xfrm>
                <a:off x="4673664" y="2214101"/>
                <a:ext cx="5036265" cy="4113315"/>
                <a:chOff x="4673664" y="2214101"/>
                <a:chExt cx="5036265" cy="4113315"/>
              </a:xfrm>
            </p:grpSpPr>
            <p:grpSp>
              <p:nvGrpSpPr>
                <p:cNvPr id="387" name="Google Shape;387;p11"/>
                <p:cNvGrpSpPr/>
                <p:nvPr/>
              </p:nvGrpSpPr>
              <p:grpSpPr>
                <a:xfrm>
                  <a:off x="4673664" y="2214101"/>
                  <a:ext cx="5036265" cy="4113315"/>
                  <a:chOff x="3825164" y="427026"/>
                  <a:chExt cx="5036265" cy="4113315"/>
                </a:xfrm>
              </p:grpSpPr>
              <p:sp>
                <p:nvSpPr>
                  <p:cNvPr id="388" name="Google Shape;388;p11"/>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1"/>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11"/>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11"/>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384238"/>
            <a:ext cx="7351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496250"/>
            <a:ext cx="13818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20000" y="327225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5175689" y="2774776"/>
            <a:ext cx="5036265" cy="4113315"/>
            <a:chOff x="4780389" y="2513201"/>
            <a:chExt cx="5036265" cy="4113315"/>
          </a:xfrm>
        </p:grpSpPr>
        <p:grpSp>
          <p:nvGrpSpPr>
            <p:cNvPr id="16" name="Google Shape;16;p3"/>
            <p:cNvGrpSpPr/>
            <p:nvPr/>
          </p:nvGrpSpPr>
          <p:grpSpPr>
            <a:xfrm>
              <a:off x="4780389" y="2513201"/>
              <a:ext cx="5036265" cy="4113315"/>
              <a:chOff x="4673664" y="2214101"/>
              <a:chExt cx="5036265" cy="4113315"/>
            </a:xfrm>
          </p:grpSpPr>
          <p:sp>
            <p:nvSpPr>
              <p:cNvPr id="17" name="Google Shape;17;p3"/>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4673664" y="2214101"/>
                <a:ext cx="5036265" cy="4113315"/>
                <a:chOff x="4673664" y="2214101"/>
                <a:chExt cx="5036265" cy="4113315"/>
              </a:xfrm>
            </p:grpSpPr>
            <p:grpSp>
              <p:nvGrpSpPr>
                <p:cNvPr id="19" name="Google Shape;19;p3"/>
                <p:cNvGrpSpPr/>
                <p:nvPr/>
              </p:nvGrpSpPr>
              <p:grpSpPr>
                <a:xfrm>
                  <a:off x="4673664" y="2214101"/>
                  <a:ext cx="5036265" cy="4113315"/>
                  <a:chOff x="3825164" y="427026"/>
                  <a:chExt cx="5036265" cy="4113315"/>
                </a:xfrm>
              </p:grpSpPr>
              <p:sp>
                <p:nvSpPr>
                  <p:cNvPr id="20" name="Google Shape;20;p3"/>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3"/>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2951589" y="-2707787"/>
            <a:ext cx="5036265" cy="4113315"/>
            <a:chOff x="4780389" y="2513201"/>
            <a:chExt cx="5036265" cy="4113315"/>
          </a:xfrm>
        </p:grpSpPr>
        <p:grpSp>
          <p:nvGrpSpPr>
            <p:cNvPr id="60" name="Google Shape;60;p3"/>
            <p:cNvGrpSpPr/>
            <p:nvPr/>
          </p:nvGrpSpPr>
          <p:grpSpPr>
            <a:xfrm>
              <a:off x="4780389" y="2513201"/>
              <a:ext cx="5036265" cy="4113315"/>
              <a:chOff x="4673664" y="2214101"/>
              <a:chExt cx="5036265" cy="4113315"/>
            </a:xfrm>
          </p:grpSpPr>
          <p:sp>
            <p:nvSpPr>
              <p:cNvPr id="61" name="Google Shape;61;p3"/>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4673664" y="2214101"/>
                <a:ext cx="5036265" cy="4113315"/>
                <a:chOff x="4673664" y="2214101"/>
                <a:chExt cx="5036265" cy="4113315"/>
              </a:xfrm>
            </p:grpSpPr>
            <p:grpSp>
              <p:nvGrpSpPr>
                <p:cNvPr id="63" name="Google Shape;63;p3"/>
                <p:cNvGrpSpPr/>
                <p:nvPr/>
              </p:nvGrpSpPr>
              <p:grpSpPr>
                <a:xfrm>
                  <a:off x="4673664" y="2214101"/>
                  <a:ext cx="5036265" cy="4113315"/>
                  <a:chOff x="3825164" y="427026"/>
                  <a:chExt cx="5036265" cy="4113315"/>
                </a:xfrm>
              </p:grpSpPr>
              <p:sp>
                <p:nvSpPr>
                  <p:cNvPr id="64" name="Google Shape;64;p3"/>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3"/>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3"/>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0000" y="539500"/>
            <a:ext cx="7704000" cy="10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5" name="Google Shape;105;p4"/>
          <p:cNvSpPr txBox="1">
            <a:spLocks noGrp="1"/>
          </p:cNvSpPr>
          <p:nvPr>
            <p:ph type="body" idx="1"/>
          </p:nvPr>
        </p:nvSpPr>
        <p:spPr>
          <a:xfrm>
            <a:off x="720000" y="1660600"/>
            <a:ext cx="7704000" cy="227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Montserrat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5"/>
          <p:cNvSpPr txBox="1">
            <a:spLocks noGrp="1"/>
          </p:cNvSpPr>
          <p:nvPr>
            <p:ph type="subTitle" idx="1"/>
          </p:nvPr>
        </p:nvSpPr>
        <p:spPr>
          <a:xfrm>
            <a:off x="5055188" y="3185018"/>
            <a:ext cx="2505600" cy="111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5"/>
          <p:cNvSpPr txBox="1">
            <a:spLocks noGrp="1"/>
          </p:cNvSpPr>
          <p:nvPr>
            <p:ph type="subTitle" idx="2"/>
          </p:nvPr>
        </p:nvSpPr>
        <p:spPr>
          <a:xfrm>
            <a:off x="1583213" y="3184997"/>
            <a:ext cx="2505600" cy="111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5"/>
          <p:cNvSpPr txBox="1">
            <a:spLocks noGrp="1"/>
          </p:cNvSpPr>
          <p:nvPr>
            <p:ph type="subTitle" idx="3"/>
          </p:nvPr>
        </p:nvSpPr>
        <p:spPr>
          <a:xfrm>
            <a:off x="5055188" y="2727841"/>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5"/>
          <p:cNvSpPr txBox="1">
            <a:spLocks noGrp="1"/>
          </p:cNvSpPr>
          <p:nvPr>
            <p:ph type="subTitle" idx="4"/>
          </p:nvPr>
        </p:nvSpPr>
        <p:spPr>
          <a:xfrm>
            <a:off x="1583213" y="2727841"/>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12" name="Google Shape;112;p5"/>
          <p:cNvGrpSpPr/>
          <p:nvPr/>
        </p:nvGrpSpPr>
        <p:grpSpPr>
          <a:xfrm>
            <a:off x="7421542" y="-507956"/>
            <a:ext cx="2532725" cy="1881750"/>
            <a:chOff x="7221517" y="-507956"/>
            <a:chExt cx="2532725" cy="1881750"/>
          </a:xfrm>
        </p:grpSpPr>
        <p:sp>
          <p:nvSpPr>
            <p:cNvPr id="113" name="Google Shape;113;p5"/>
            <p:cNvSpPr/>
            <p:nvPr/>
          </p:nvSpPr>
          <p:spPr>
            <a:xfrm rot="-157512" flipH="1">
              <a:off x="8467712" y="47987"/>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rot="-157512" flipH="1">
              <a:off x="8489459" y="-461709"/>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rot="-157512" flipH="1">
              <a:off x="7863600" y="-477589"/>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rot="-157512" flipH="1">
              <a:off x="7237690" y="-493444"/>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rot="-157512" flipH="1">
              <a:off x="8788681" y="88254"/>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rot="-157512" flipH="1">
              <a:off x="8162796" y="72374"/>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157512" flipH="1">
              <a:off x="9087877" y="638193"/>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157512" flipH="1">
              <a:off x="7525463" y="193693"/>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157512" flipH="1">
              <a:off x="9076066" y="781639"/>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157512" flipH="1">
              <a:off x="9692804" y="1158867"/>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884258" y="4092619"/>
            <a:ext cx="2532725" cy="1881750"/>
            <a:chOff x="7221517" y="-507956"/>
            <a:chExt cx="2532725" cy="1881750"/>
          </a:xfrm>
        </p:grpSpPr>
        <p:sp>
          <p:nvSpPr>
            <p:cNvPr id="124" name="Google Shape;124;p5"/>
            <p:cNvSpPr/>
            <p:nvPr/>
          </p:nvSpPr>
          <p:spPr>
            <a:xfrm rot="-157512" flipH="1">
              <a:off x="8467712" y="47987"/>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157512" flipH="1">
              <a:off x="8489459" y="-461709"/>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157512" flipH="1">
              <a:off x="7863600" y="-477589"/>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157512" flipH="1">
              <a:off x="7237690" y="-493444"/>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rot="-157512" flipH="1">
              <a:off x="8788681" y="88254"/>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57512" flipH="1">
              <a:off x="8162796" y="72374"/>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157512" flipH="1">
              <a:off x="9087877" y="638193"/>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rot="-157512" flipH="1">
              <a:off x="7525463" y="193693"/>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157512" flipH="1">
              <a:off x="9076066" y="781639"/>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157512" flipH="1">
              <a:off x="9692804" y="1158867"/>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4135975" y="17579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8" name="Google Shape;138;p7"/>
          <p:cNvSpPr txBox="1">
            <a:spLocks noGrp="1"/>
          </p:cNvSpPr>
          <p:nvPr>
            <p:ph type="subTitle" idx="1"/>
          </p:nvPr>
        </p:nvSpPr>
        <p:spPr>
          <a:xfrm>
            <a:off x="4135975" y="2330600"/>
            <a:ext cx="4294800" cy="12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39" name="Google Shape;139;p7"/>
          <p:cNvGrpSpPr/>
          <p:nvPr/>
        </p:nvGrpSpPr>
        <p:grpSpPr>
          <a:xfrm>
            <a:off x="5478864" y="2056701"/>
            <a:ext cx="5036265" cy="4113315"/>
            <a:chOff x="4780389" y="2513201"/>
            <a:chExt cx="5036265" cy="4113315"/>
          </a:xfrm>
        </p:grpSpPr>
        <p:grpSp>
          <p:nvGrpSpPr>
            <p:cNvPr id="140" name="Google Shape;140;p7"/>
            <p:cNvGrpSpPr/>
            <p:nvPr/>
          </p:nvGrpSpPr>
          <p:grpSpPr>
            <a:xfrm>
              <a:off x="4780389" y="2513201"/>
              <a:ext cx="5036265" cy="4113315"/>
              <a:chOff x="4673664" y="2214101"/>
              <a:chExt cx="5036265" cy="4113315"/>
            </a:xfrm>
          </p:grpSpPr>
          <p:sp>
            <p:nvSpPr>
              <p:cNvPr id="141" name="Google Shape;141;p7"/>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7"/>
              <p:cNvGrpSpPr/>
              <p:nvPr/>
            </p:nvGrpSpPr>
            <p:grpSpPr>
              <a:xfrm>
                <a:off x="4673664" y="2214101"/>
                <a:ext cx="5036265" cy="4113315"/>
                <a:chOff x="4673664" y="2214101"/>
                <a:chExt cx="5036265" cy="4113315"/>
              </a:xfrm>
            </p:grpSpPr>
            <p:grpSp>
              <p:nvGrpSpPr>
                <p:cNvPr id="143" name="Google Shape;143;p7"/>
                <p:cNvGrpSpPr/>
                <p:nvPr/>
              </p:nvGrpSpPr>
              <p:grpSpPr>
                <a:xfrm>
                  <a:off x="4673664" y="2214101"/>
                  <a:ext cx="5036265" cy="4113315"/>
                  <a:chOff x="3825164" y="427026"/>
                  <a:chExt cx="5036265" cy="4113315"/>
                </a:xfrm>
              </p:grpSpPr>
              <p:sp>
                <p:nvSpPr>
                  <p:cNvPr id="144" name="Google Shape;144;p7"/>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7"/>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7"/>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128336" y="-2516262"/>
            <a:ext cx="5036265" cy="4113315"/>
            <a:chOff x="4780389" y="2513201"/>
            <a:chExt cx="5036265" cy="4113315"/>
          </a:xfrm>
        </p:grpSpPr>
        <p:grpSp>
          <p:nvGrpSpPr>
            <p:cNvPr id="184" name="Google Shape;184;p7"/>
            <p:cNvGrpSpPr/>
            <p:nvPr/>
          </p:nvGrpSpPr>
          <p:grpSpPr>
            <a:xfrm>
              <a:off x="4780389" y="2513201"/>
              <a:ext cx="5036265" cy="4113315"/>
              <a:chOff x="4673664" y="2214101"/>
              <a:chExt cx="5036265" cy="4113315"/>
            </a:xfrm>
          </p:grpSpPr>
          <p:sp>
            <p:nvSpPr>
              <p:cNvPr id="185" name="Google Shape;185;p7"/>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7"/>
              <p:cNvGrpSpPr/>
              <p:nvPr/>
            </p:nvGrpSpPr>
            <p:grpSpPr>
              <a:xfrm>
                <a:off x="4673664" y="2214101"/>
                <a:ext cx="5036265" cy="4113315"/>
                <a:chOff x="4673664" y="2214101"/>
                <a:chExt cx="5036265" cy="4113315"/>
              </a:xfrm>
            </p:grpSpPr>
            <p:grpSp>
              <p:nvGrpSpPr>
                <p:cNvPr id="187" name="Google Shape;187;p7"/>
                <p:cNvGrpSpPr/>
                <p:nvPr/>
              </p:nvGrpSpPr>
              <p:grpSpPr>
                <a:xfrm>
                  <a:off x="4673664" y="2214101"/>
                  <a:ext cx="5036265" cy="4113315"/>
                  <a:chOff x="3825164" y="427026"/>
                  <a:chExt cx="5036265" cy="4113315"/>
                </a:xfrm>
              </p:grpSpPr>
              <p:sp>
                <p:nvSpPr>
                  <p:cNvPr id="188" name="Google Shape;188;p7"/>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7"/>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 name="Google Shape;224;p7"/>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943050" y="1307100"/>
            <a:ext cx="7257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29" name="Google Shape;229;p8"/>
          <p:cNvGrpSpPr/>
          <p:nvPr/>
        </p:nvGrpSpPr>
        <p:grpSpPr>
          <a:xfrm>
            <a:off x="5478864" y="2056701"/>
            <a:ext cx="5036265" cy="4113315"/>
            <a:chOff x="4780389" y="2513201"/>
            <a:chExt cx="5036265" cy="4113315"/>
          </a:xfrm>
        </p:grpSpPr>
        <p:grpSp>
          <p:nvGrpSpPr>
            <p:cNvPr id="230" name="Google Shape;230;p8"/>
            <p:cNvGrpSpPr/>
            <p:nvPr/>
          </p:nvGrpSpPr>
          <p:grpSpPr>
            <a:xfrm>
              <a:off x="4780389" y="2513201"/>
              <a:ext cx="5036265" cy="4113315"/>
              <a:chOff x="4673664" y="2214101"/>
              <a:chExt cx="5036265" cy="4113315"/>
            </a:xfrm>
          </p:grpSpPr>
          <p:sp>
            <p:nvSpPr>
              <p:cNvPr id="231" name="Google Shape;231;p8"/>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8"/>
              <p:cNvGrpSpPr/>
              <p:nvPr/>
            </p:nvGrpSpPr>
            <p:grpSpPr>
              <a:xfrm>
                <a:off x="4673664" y="2214101"/>
                <a:ext cx="5036265" cy="4113315"/>
                <a:chOff x="4673664" y="2214101"/>
                <a:chExt cx="5036265" cy="4113315"/>
              </a:xfrm>
            </p:grpSpPr>
            <p:grpSp>
              <p:nvGrpSpPr>
                <p:cNvPr id="233" name="Google Shape;233;p8"/>
                <p:cNvGrpSpPr/>
                <p:nvPr/>
              </p:nvGrpSpPr>
              <p:grpSpPr>
                <a:xfrm>
                  <a:off x="4673664" y="2214101"/>
                  <a:ext cx="5036265" cy="4113315"/>
                  <a:chOff x="3825164" y="427026"/>
                  <a:chExt cx="5036265" cy="4113315"/>
                </a:xfrm>
              </p:grpSpPr>
              <p:sp>
                <p:nvSpPr>
                  <p:cNvPr id="234" name="Google Shape;234;p8"/>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8"/>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0" name="Google Shape;270;p8"/>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8"/>
          <p:cNvGrpSpPr/>
          <p:nvPr/>
        </p:nvGrpSpPr>
        <p:grpSpPr>
          <a:xfrm>
            <a:off x="-128336" y="-2516262"/>
            <a:ext cx="5036265" cy="4113315"/>
            <a:chOff x="4780389" y="2513201"/>
            <a:chExt cx="5036265" cy="4113315"/>
          </a:xfrm>
        </p:grpSpPr>
        <p:grpSp>
          <p:nvGrpSpPr>
            <p:cNvPr id="274" name="Google Shape;274;p8"/>
            <p:cNvGrpSpPr/>
            <p:nvPr/>
          </p:nvGrpSpPr>
          <p:grpSpPr>
            <a:xfrm>
              <a:off x="4780389" y="2513201"/>
              <a:ext cx="5036265" cy="4113315"/>
              <a:chOff x="4673664" y="2214101"/>
              <a:chExt cx="5036265" cy="4113315"/>
            </a:xfrm>
          </p:grpSpPr>
          <p:sp>
            <p:nvSpPr>
              <p:cNvPr id="275" name="Google Shape;275;p8"/>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8"/>
              <p:cNvGrpSpPr/>
              <p:nvPr/>
            </p:nvGrpSpPr>
            <p:grpSpPr>
              <a:xfrm>
                <a:off x="4673664" y="2214101"/>
                <a:ext cx="5036265" cy="4113315"/>
                <a:chOff x="4673664" y="2214101"/>
                <a:chExt cx="5036265" cy="4113315"/>
              </a:xfrm>
            </p:grpSpPr>
            <p:grpSp>
              <p:nvGrpSpPr>
                <p:cNvPr id="277" name="Google Shape;277;p8"/>
                <p:cNvGrpSpPr/>
                <p:nvPr/>
              </p:nvGrpSpPr>
              <p:grpSpPr>
                <a:xfrm>
                  <a:off x="4673664" y="2214101"/>
                  <a:ext cx="5036265" cy="4113315"/>
                  <a:chOff x="3825164" y="427026"/>
                  <a:chExt cx="5036265" cy="4113315"/>
                </a:xfrm>
              </p:grpSpPr>
              <p:sp>
                <p:nvSpPr>
                  <p:cNvPr id="278" name="Google Shape;278;p8"/>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8"/>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4" name="Google Shape;314;p8"/>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7"/>
        <p:cNvGrpSpPr/>
        <p:nvPr/>
      </p:nvGrpSpPr>
      <p:grpSpPr>
        <a:xfrm>
          <a:off x="0" y="0"/>
          <a:ext cx="0" cy="0"/>
          <a:chOff x="0" y="0"/>
          <a:chExt cx="0" cy="0"/>
        </a:xfrm>
      </p:grpSpPr>
      <p:sp>
        <p:nvSpPr>
          <p:cNvPr id="318" name="Google Shape;31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5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19" name="Google Shape;31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0"/>
        <p:cNvGrpSpPr/>
        <p:nvPr/>
      </p:nvGrpSpPr>
      <p:grpSpPr>
        <a:xfrm>
          <a:off x="0" y="0"/>
          <a:ext cx="0" cy="0"/>
          <a:chOff x="0" y="0"/>
          <a:chExt cx="0" cy="0"/>
        </a:xfrm>
      </p:grpSpPr>
      <p:sp>
        <p:nvSpPr>
          <p:cNvPr id="321" name="Google Shape;321;p10"/>
          <p:cNvSpPr txBox="1">
            <a:spLocks noGrp="1"/>
          </p:cNvSpPr>
          <p:nvPr>
            <p:ph type="title"/>
          </p:nvPr>
        </p:nvSpPr>
        <p:spPr>
          <a:xfrm>
            <a:off x="713225" y="3502900"/>
            <a:ext cx="5202300" cy="1045200"/>
          </a:xfrm>
          <a:prstGeom prst="rect">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322" name="Google Shape;322;p10"/>
          <p:cNvGrpSpPr/>
          <p:nvPr/>
        </p:nvGrpSpPr>
        <p:grpSpPr>
          <a:xfrm rot="10800000">
            <a:off x="6825617" y="-226461"/>
            <a:ext cx="3485298" cy="1363521"/>
            <a:chOff x="5000328" y="4413931"/>
            <a:chExt cx="3485298" cy="1363521"/>
          </a:xfrm>
        </p:grpSpPr>
        <p:grpSp>
          <p:nvGrpSpPr>
            <p:cNvPr id="323" name="Google Shape;323;p10"/>
            <p:cNvGrpSpPr/>
            <p:nvPr/>
          </p:nvGrpSpPr>
          <p:grpSpPr>
            <a:xfrm>
              <a:off x="5000328" y="4413931"/>
              <a:ext cx="3485298" cy="1363521"/>
              <a:chOff x="4151828" y="2626856"/>
              <a:chExt cx="3485298" cy="1363521"/>
            </a:xfrm>
          </p:grpSpPr>
          <p:sp>
            <p:nvSpPr>
              <p:cNvPr id="324" name="Google Shape;324;p10"/>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solidFill>
                <a:schemeClr val="dk1"/>
              </a:solidFill>
              <a:ln w="7725"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10"/>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ontserrat Black"/>
              <a:buNone/>
              <a:defRPr sz="32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5.webp"/></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5.webp"/></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5.webp"/></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hyperlink" Target="https://colab.googl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txBox="1">
            <a:spLocks noGrp="1"/>
          </p:cNvSpPr>
          <p:nvPr>
            <p:ph type="ctrTitle"/>
          </p:nvPr>
        </p:nvSpPr>
        <p:spPr>
          <a:xfrm flipH="1">
            <a:off x="0" y="361001"/>
            <a:ext cx="9128263" cy="4388836"/>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3600" dirty="0">
                <a:solidFill>
                  <a:srgbClr val="FF0000"/>
                </a:solidFill>
              </a:rPr>
              <a:t>CAPSTONE PROJECT</a:t>
            </a:r>
            <a:br>
              <a:rPr lang="en" sz="3600" dirty="0">
                <a:solidFill>
                  <a:schemeClr val="dk2"/>
                </a:solidFill>
              </a:rPr>
            </a:br>
            <a:r>
              <a:rPr lang="en" sz="2400" dirty="0">
                <a:solidFill>
                  <a:schemeClr val="bg2">
                    <a:lumMod val="20000"/>
                    <a:lumOff val="80000"/>
                  </a:schemeClr>
                </a:solidFill>
              </a:rPr>
              <a:t>HOTEL BOOKING ANALYSIS-EDA</a:t>
            </a:r>
            <a:br>
              <a:rPr lang="en" sz="3600" dirty="0">
                <a:solidFill>
                  <a:schemeClr val="dk2"/>
                </a:solidFill>
              </a:rPr>
            </a:br>
            <a:br>
              <a:rPr lang="en" sz="3600" dirty="0">
                <a:solidFill>
                  <a:schemeClr val="dk2"/>
                </a:solidFill>
              </a:rPr>
            </a:br>
            <a:r>
              <a:rPr lang="en" sz="2800" dirty="0">
                <a:solidFill>
                  <a:srgbClr val="FF0000"/>
                </a:solidFill>
              </a:rPr>
              <a:t>PRESENTED BY:</a:t>
            </a:r>
            <a:br>
              <a:rPr lang="en" sz="2400" dirty="0">
                <a:solidFill>
                  <a:schemeClr val="dk2"/>
                </a:solidFill>
              </a:rPr>
            </a:br>
            <a:r>
              <a:rPr lang="en" sz="1800" dirty="0">
                <a:solidFill>
                  <a:schemeClr val="tx1">
                    <a:lumMod val="95000"/>
                  </a:schemeClr>
                </a:solidFill>
              </a:rPr>
              <a:t>AAMIR KHAN-T JOHN INSTITUTE OF TECHNOLOGY-CSE DEPARTMENT</a:t>
            </a:r>
            <a:br>
              <a:rPr lang="en" sz="3600" dirty="0">
                <a:solidFill>
                  <a:schemeClr val="dk2"/>
                </a:solidFill>
              </a:rPr>
            </a:br>
            <a:br>
              <a:rPr lang="en" sz="3600" dirty="0">
                <a:solidFill>
                  <a:schemeClr val="dk2"/>
                </a:solidFill>
              </a:rPr>
            </a:br>
            <a:endParaRPr sz="3600" dirty="0">
              <a:solidFill>
                <a:schemeClr val="dk2"/>
              </a:solidFill>
              <a:latin typeface="Montserrat Black"/>
              <a:ea typeface="Montserrat Black"/>
              <a:cs typeface="Montserrat Black"/>
              <a:sym typeface="Montserrat Black"/>
            </a:endParaRPr>
          </a:p>
        </p:txBody>
      </p:sp>
      <p:pic>
        <p:nvPicPr>
          <p:cNvPr id="438" name="Google Shape;438;p15"/>
          <p:cNvPicPr preferRelativeResize="0"/>
          <p:nvPr/>
        </p:nvPicPr>
        <p:blipFill rotWithShape="1">
          <a:blip r:embed="rId3">
            <a:alphaModFix/>
          </a:blip>
          <a:srcRect l="25537" t="7152" r="23467" b="5838"/>
          <a:stretch/>
        </p:blipFill>
        <p:spPr>
          <a:xfrm flipH="1">
            <a:off x="292161" y="3600397"/>
            <a:ext cx="1920000" cy="2104129"/>
          </a:xfrm>
          <a:prstGeom prst="rect">
            <a:avLst/>
          </a:prstGeom>
          <a:noFill/>
          <a:ln>
            <a:noFill/>
          </a:ln>
        </p:spPr>
      </p:pic>
      <p:pic>
        <p:nvPicPr>
          <p:cNvPr id="439" name="Google Shape;439;p15"/>
          <p:cNvPicPr preferRelativeResize="0"/>
          <p:nvPr/>
        </p:nvPicPr>
        <p:blipFill rotWithShape="1">
          <a:blip r:embed="rId4">
            <a:alphaModFix/>
          </a:blip>
          <a:srcRect l="22009" r="18455"/>
          <a:stretch/>
        </p:blipFill>
        <p:spPr>
          <a:xfrm rot="1020085" flipH="1">
            <a:off x="185956" y="2185934"/>
            <a:ext cx="1187445" cy="1121928"/>
          </a:xfrm>
          <a:prstGeom prst="rect">
            <a:avLst/>
          </a:prstGeom>
          <a:noFill/>
          <a:ln>
            <a:noFill/>
          </a:ln>
        </p:spPr>
      </p:pic>
      <p:grpSp>
        <p:nvGrpSpPr>
          <p:cNvPr id="440" name="Google Shape;440;p15"/>
          <p:cNvGrpSpPr/>
          <p:nvPr/>
        </p:nvGrpSpPr>
        <p:grpSpPr>
          <a:xfrm flipH="1">
            <a:off x="1325823" y="361000"/>
            <a:ext cx="76825" cy="76800"/>
            <a:chOff x="3104875" y="1099400"/>
            <a:chExt cx="76825" cy="76800"/>
          </a:xfrm>
        </p:grpSpPr>
        <p:sp>
          <p:nvSpPr>
            <p:cNvPr id="441" name="Google Shape;441;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5"/>
          <p:cNvGrpSpPr/>
          <p:nvPr/>
        </p:nvGrpSpPr>
        <p:grpSpPr>
          <a:xfrm flipH="1">
            <a:off x="2428535" y="4414100"/>
            <a:ext cx="76825" cy="76800"/>
            <a:chOff x="3104875" y="1099400"/>
            <a:chExt cx="76825" cy="76800"/>
          </a:xfrm>
        </p:grpSpPr>
        <p:sp>
          <p:nvSpPr>
            <p:cNvPr id="444" name="Google Shape;444;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flipH="1">
            <a:off x="6836400" y="666923"/>
            <a:ext cx="76825" cy="76800"/>
            <a:chOff x="3104875" y="1099400"/>
            <a:chExt cx="76825" cy="76800"/>
          </a:xfrm>
        </p:grpSpPr>
        <p:sp>
          <p:nvSpPr>
            <p:cNvPr id="447" name="Google Shape;447;p15"/>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9" name="Google Shape;449;p15"/>
          <p:cNvPicPr preferRelativeResize="0"/>
          <p:nvPr/>
        </p:nvPicPr>
        <p:blipFill rotWithShape="1">
          <a:blip r:embed="rId5">
            <a:alphaModFix/>
          </a:blip>
          <a:srcRect l="18647" t="7960" r="8852" b="8336"/>
          <a:stretch/>
        </p:blipFill>
        <p:spPr>
          <a:xfrm rot="1152297" flipH="1">
            <a:off x="7073459" y="317437"/>
            <a:ext cx="1647827" cy="1070150"/>
          </a:xfrm>
          <a:prstGeom prst="rect">
            <a:avLst/>
          </a:prstGeom>
          <a:noFill/>
          <a:ln>
            <a:noFill/>
          </a:ln>
        </p:spPr>
      </p:pic>
      <p:grpSp>
        <p:nvGrpSpPr>
          <p:cNvPr id="450" name="Google Shape;450;p15"/>
          <p:cNvGrpSpPr/>
          <p:nvPr/>
        </p:nvGrpSpPr>
        <p:grpSpPr>
          <a:xfrm>
            <a:off x="4572001" y="2080934"/>
            <a:ext cx="6635304" cy="4707508"/>
            <a:chOff x="4780389" y="2513201"/>
            <a:chExt cx="5036265" cy="4113315"/>
          </a:xfrm>
        </p:grpSpPr>
        <p:grpSp>
          <p:nvGrpSpPr>
            <p:cNvPr id="451" name="Google Shape;451;p15"/>
            <p:cNvGrpSpPr/>
            <p:nvPr/>
          </p:nvGrpSpPr>
          <p:grpSpPr>
            <a:xfrm>
              <a:off x="4780389" y="2513201"/>
              <a:ext cx="5036265" cy="4113315"/>
              <a:chOff x="4673664" y="2214101"/>
              <a:chExt cx="5036265" cy="4113315"/>
            </a:xfrm>
          </p:grpSpPr>
          <p:sp>
            <p:nvSpPr>
              <p:cNvPr id="452" name="Google Shape;452;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15"/>
              <p:cNvGrpSpPr/>
              <p:nvPr/>
            </p:nvGrpSpPr>
            <p:grpSpPr>
              <a:xfrm>
                <a:off x="4673664" y="2214101"/>
                <a:ext cx="5036265" cy="4113315"/>
                <a:chOff x="4673664" y="2214101"/>
                <a:chExt cx="5036265" cy="4113315"/>
              </a:xfrm>
            </p:grpSpPr>
            <p:grpSp>
              <p:nvGrpSpPr>
                <p:cNvPr id="454" name="Google Shape;454;p15"/>
                <p:cNvGrpSpPr/>
                <p:nvPr/>
              </p:nvGrpSpPr>
              <p:grpSpPr>
                <a:xfrm>
                  <a:off x="4673664" y="2214101"/>
                  <a:ext cx="5036265" cy="4113315"/>
                  <a:chOff x="3825164" y="427026"/>
                  <a:chExt cx="5036265" cy="4113315"/>
                </a:xfrm>
              </p:grpSpPr>
              <p:sp>
                <p:nvSpPr>
                  <p:cNvPr id="455" name="Google Shape;455;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1" name="Google Shape;491;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5"/>
          <p:cNvGrpSpPr/>
          <p:nvPr/>
        </p:nvGrpSpPr>
        <p:grpSpPr>
          <a:xfrm>
            <a:off x="-3934986" y="-304812"/>
            <a:ext cx="5584032" cy="4113315"/>
            <a:chOff x="4780389" y="2513201"/>
            <a:chExt cx="5036265" cy="4113315"/>
          </a:xfrm>
        </p:grpSpPr>
        <p:grpSp>
          <p:nvGrpSpPr>
            <p:cNvPr id="495" name="Google Shape;495;p15"/>
            <p:cNvGrpSpPr/>
            <p:nvPr/>
          </p:nvGrpSpPr>
          <p:grpSpPr>
            <a:xfrm>
              <a:off x="4780389" y="2513201"/>
              <a:ext cx="5036265" cy="4113315"/>
              <a:chOff x="4673664" y="2214101"/>
              <a:chExt cx="5036265" cy="4113315"/>
            </a:xfrm>
          </p:grpSpPr>
          <p:sp>
            <p:nvSpPr>
              <p:cNvPr id="496" name="Google Shape;496;p15"/>
              <p:cNvSpPr/>
              <p:nvPr/>
            </p:nvSpPr>
            <p:spPr>
              <a:xfrm rot="157512">
                <a:off x="9047033" y="4559649"/>
                <a:ext cx="57072" cy="57047"/>
              </a:xfrm>
              <a:custGeom>
                <a:avLst/>
                <a:gdLst/>
                <a:ahLst/>
                <a:cxnLst/>
                <a:rect l="l" t="t" r="r" b="b"/>
                <a:pathLst>
                  <a:path w="2283" h="2282" extrusionOk="0">
                    <a:moveTo>
                      <a:pt x="1141" y="1"/>
                    </a:moveTo>
                    <a:cubicBezTo>
                      <a:pt x="511" y="1"/>
                      <a:pt x="0" y="512"/>
                      <a:pt x="0" y="1142"/>
                    </a:cubicBezTo>
                    <a:cubicBezTo>
                      <a:pt x="0" y="1771"/>
                      <a:pt x="511" y="2282"/>
                      <a:pt x="1141" y="2282"/>
                    </a:cubicBezTo>
                    <a:cubicBezTo>
                      <a:pt x="1771" y="2282"/>
                      <a:pt x="2282" y="1771"/>
                      <a:pt x="2282" y="1142"/>
                    </a:cubicBezTo>
                    <a:cubicBezTo>
                      <a:pt x="2282"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15"/>
              <p:cNvGrpSpPr/>
              <p:nvPr/>
            </p:nvGrpSpPr>
            <p:grpSpPr>
              <a:xfrm>
                <a:off x="4673664" y="2214101"/>
                <a:ext cx="5036265" cy="4113315"/>
                <a:chOff x="4673664" y="2214101"/>
                <a:chExt cx="5036265" cy="4113315"/>
              </a:xfrm>
            </p:grpSpPr>
            <p:grpSp>
              <p:nvGrpSpPr>
                <p:cNvPr id="498" name="Google Shape;498;p15"/>
                <p:cNvGrpSpPr/>
                <p:nvPr/>
              </p:nvGrpSpPr>
              <p:grpSpPr>
                <a:xfrm>
                  <a:off x="4673664" y="2214101"/>
                  <a:ext cx="5036265" cy="4113315"/>
                  <a:chOff x="3825164" y="427026"/>
                  <a:chExt cx="5036265" cy="4113315"/>
                </a:xfrm>
              </p:grpSpPr>
              <p:sp>
                <p:nvSpPr>
                  <p:cNvPr id="499" name="Google Shape;499;p15"/>
                  <p:cNvSpPr/>
                  <p:nvPr/>
                </p:nvSpPr>
                <p:spPr>
                  <a:xfrm rot="157512">
                    <a:off x="6915828" y="473247"/>
                    <a:ext cx="650167" cy="721089"/>
                  </a:xfrm>
                  <a:custGeom>
                    <a:avLst/>
                    <a:gdLst/>
                    <a:ahLst/>
                    <a:cxnLst/>
                    <a:rect l="l" t="t" r="r" b="b"/>
                    <a:pathLst>
                      <a:path w="26008" h="28845" fill="none" extrusionOk="0">
                        <a:moveTo>
                          <a:pt x="26008" y="20744"/>
                        </a:moveTo>
                        <a:lnTo>
                          <a:pt x="24980" y="6321"/>
                        </a:lnTo>
                        <a:lnTo>
                          <a:pt x="11976" y="1"/>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57512">
                    <a:off x="7541687" y="457392"/>
                    <a:ext cx="650192" cy="721114"/>
                  </a:xfrm>
                  <a:custGeom>
                    <a:avLst/>
                    <a:gdLst/>
                    <a:ahLst/>
                    <a:cxnLst/>
                    <a:rect l="l" t="t" r="r" b="b"/>
                    <a:pathLst>
                      <a:path w="26009" h="28846" fill="none" extrusionOk="0">
                        <a:moveTo>
                          <a:pt x="26009" y="20743"/>
                        </a:moveTo>
                        <a:lnTo>
                          <a:pt x="24981"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57512">
                    <a:off x="8167572" y="441537"/>
                    <a:ext cx="650192" cy="721089"/>
                  </a:xfrm>
                  <a:custGeom>
                    <a:avLst/>
                    <a:gdLst/>
                    <a:ahLst/>
                    <a:cxnLst/>
                    <a:rect l="l" t="t" r="r" b="b"/>
                    <a:pathLst>
                      <a:path w="26009" h="28845" fill="none" extrusionOk="0">
                        <a:moveTo>
                          <a:pt x="26008" y="20743"/>
                        </a:moveTo>
                        <a:lnTo>
                          <a:pt x="24980"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57512">
                    <a:off x="7242491" y="1007356"/>
                    <a:ext cx="650192" cy="721089"/>
                  </a:xfrm>
                  <a:custGeom>
                    <a:avLst/>
                    <a:gdLst/>
                    <a:ahLst/>
                    <a:cxnLst/>
                    <a:rect l="l" t="t" r="r" b="b"/>
                    <a:pathLst>
                      <a:path w="26009" h="28845" fill="none" extrusionOk="0">
                        <a:moveTo>
                          <a:pt x="26008" y="20743"/>
                        </a:moveTo>
                        <a:lnTo>
                          <a:pt x="24980" y="6321"/>
                        </a:lnTo>
                        <a:lnTo>
                          <a:pt x="11976" y="1"/>
                        </a:lnTo>
                        <a:lnTo>
                          <a:pt x="0" y="8102"/>
                        </a:lnTo>
                        <a:lnTo>
                          <a:pt x="1028" y="22525"/>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57512">
                    <a:off x="7868375" y="991501"/>
                    <a:ext cx="650167" cy="721089"/>
                  </a:xfrm>
                  <a:custGeom>
                    <a:avLst/>
                    <a:gdLst/>
                    <a:ahLst/>
                    <a:cxnLst/>
                    <a:rect l="l" t="t" r="r" b="b"/>
                    <a:pathLst>
                      <a:path w="26008" h="28845" fill="none" extrusionOk="0">
                        <a:moveTo>
                          <a:pt x="26008" y="20743"/>
                        </a:moveTo>
                        <a:lnTo>
                          <a:pt x="24980" y="6321"/>
                        </a:lnTo>
                        <a:lnTo>
                          <a:pt x="11976" y="0"/>
                        </a:lnTo>
                        <a:lnTo>
                          <a:pt x="0" y="8102"/>
                        </a:lnTo>
                        <a:lnTo>
                          <a:pt x="1028"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57512">
                    <a:off x="6943294" y="1557320"/>
                    <a:ext cx="650167" cy="721089"/>
                  </a:xfrm>
                  <a:custGeom>
                    <a:avLst/>
                    <a:gdLst/>
                    <a:ahLst/>
                    <a:cxnLst/>
                    <a:rect l="l" t="t" r="r" b="b"/>
                    <a:pathLst>
                      <a:path w="26008" h="28845" fill="none" extrusionOk="0">
                        <a:moveTo>
                          <a:pt x="26008" y="20743"/>
                        </a:moveTo>
                        <a:lnTo>
                          <a:pt x="24980" y="6320"/>
                        </a:lnTo>
                        <a:lnTo>
                          <a:pt x="11975" y="1"/>
                        </a:lnTo>
                        <a:lnTo>
                          <a:pt x="0" y="8102"/>
                        </a:lnTo>
                        <a:lnTo>
                          <a:pt x="1028" y="22524"/>
                        </a:lnTo>
                        <a:lnTo>
                          <a:pt x="14032"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57512">
                    <a:off x="7569154" y="1541466"/>
                    <a:ext cx="650217" cy="721064"/>
                  </a:xfrm>
                  <a:custGeom>
                    <a:avLst/>
                    <a:gdLst/>
                    <a:ahLst/>
                    <a:cxnLst/>
                    <a:rect l="l" t="t" r="r" b="b"/>
                    <a:pathLst>
                      <a:path w="26010" h="28844" fill="none" extrusionOk="0">
                        <a:moveTo>
                          <a:pt x="26009" y="20743"/>
                        </a:moveTo>
                        <a:lnTo>
                          <a:pt x="24980" y="6321"/>
                        </a:lnTo>
                        <a:lnTo>
                          <a:pt x="11976" y="0"/>
                        </a:lnTo>
                        <a:lnTo>
                          <a:pt x="1" y="8101"/>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57512">
                    <a:off x="8195039" y="1525586"/>
                    <a:ext cx="650217" cy="721114"/>
                  </a:xfrm>
                  <a:custGeom>
                    <a:avLst/>
                    <a:gdLst/>
                    <a:ahLst/>
                    <a:cxnLst/>
                    <a:rect l="l" t="t" r="r" b="b"/>
                    <a:pathLst>
                      <a:path w="26010" h="28846" fill="none" extrusionOk="0">
                        <a:moveTo>
                          <a:pt x="26009" y="20743"/>
                        </a:moveTo>
                        <a:lnTo>
                          <a:pt x="24980" y="6322"/>
                        </a:lnTo>
                        <a:lnTo>
                          <a:pt x="11976" y="1"/>
                        </a:lnTo>
                        <a:lnTo>
                          <a:pt x="0" y="8103"/>
                        </a:lnTo>
                        <a:lnTo>
                          <a:pt x="1029"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57512">
                    <a:off x="4140535" y="2170703"/>
                    <a:ext cx="650217" cy="721089"/>
                  </a:xfrm>
                  <a:custGeom>
                    <a:avLst/>
                    <a:gdLst/>
                    <a:ahLst/>
                    <a:cxnLst/>
                    <a:rect l="l" t="t" r="r" b="b"/>
                    <a:pathLst>
                      <a:path w="26010" h="28845" fill="none" extrusionOk="0">
                        <a:moveTo>
                          <a:pt x="26009" y="20743"/>
                        </a:moveTo>
                        <a:lnTo>
                          <a:pt x="24980" y="6321"/>
                        </a:lnTo>
                        <a:lnTo>
                          <a:pt x="11977" y="0"/>
                        </a:lnTo>
                        <a:lnTo>
                          <a:pt x="1"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57512">
                    <a:off x="4766419" y="2154848"/>
                    <a:ext cx="650192" cy="721089"/>
                  </a:xfrm>
                  <a:custGeom>
                    <a:avLst/>
                    <a:gdLst/>
                    <a:ahLst/>
                    <a:cxnLst/>
                    <a:rect l="l" t="t" r="r" b="b"/>
                    <a:pathLst>
                      <a:path w="26009" h="28845" fill="none" extrusionOk="0">
                        <a:moveTo>
                          <a:pt x="26009" y="20743"/>
                        </a:moveTo>
                        <a:lnTo>
                          <a:pt x="24980" y="6321"/>
                        </a:lnTo>
                        <a:lnTo>
                          <a:pt x="11977" y="1"/>
                        </a:lnTo>
                        <a:lnTo>
                          <a:pt x="0" y="8102"/>
                        </a:lnTo>
                        <a:lnTo>
                          <a:pt x="1029" y="22524"/>
                        </a:lnTo>
                        <a:lnTo>
                          <a:pt x="14034"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57512">
                    <a:off x="5392303" y="2138993"/>
                    <a:ext cx="650192" cy="721089"/>
                  </a:xfrm>
                  <a:custGeom>
                    <a:avLst/>
                    <a:gdLst/>
                    <a:ahLst/>
                    <a:cxnLst/>
                    <a:rect l="l" t="t" r="r" b="b"/>
                    <a:pathLst>
                      <a:path w="26009" h="28845" fill="none" extrusionOk="0">
                        <a:moveTo>
                          <a:pt x="26009" y="20743"/>
                        </a:moveTo>
                        <a:lnTo>
                          <a:pt x="24981" y="6321"/>
                        </a:lnTo>
                        <a:lnTo>
                          <a:pt x="11976" y="0"/>
                        </a:lnTo>
                        <a:lnTo>
                          <a:pt x="0" y="8102"/>
                        </a:lnTo>
                        <a:lnTo>
                          <a:pt x="1029"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57512">
                    <a:off x="6018188" y="2123139"/>
                    <a:ext cx="650192" cy="721089"/>
                  </a:xfrm>
                  <a:custGeom>
                    <a:avLst/>
                    <a:gdLst/>
                    <a:ahLst/>
                    <a:cxnLst/>
                    <a:rect l="l" t="t" r="r" b="b"/>
                    <a:pathLst>
                      <a:path w="26009" h="28845" fill="none" extrusionOk="0">
                        <a:moveTo>
                          <a:pt x="26008"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57512">
                    <a:off x="6644073" y="2107259"/>
                    <a:ext cx="650192" cy="721114"/>
                  </a:xfrm>
                  <a:custGeom>
                    <a:avLst/>
                    <a:gdLst/>
                    <a:ahLst/>
                    <a:cxnLst/>
                    <a:rect l="l" t="t" r="r" b="b"/>
                    <a:pathLst>
                      <a:path w="26009" h="28846" fill="none" extrusionOk="0">
                        <a:moveTo>
                          <a:pt x="26008" y="20743"/>
                        </a:moveTo>
                        <a:lnTo>
                          <a:pt x="24980" y="6321"/>
                        </a:lnTo>
                        <a:lnTo>
                          <a:pt x="11976" y="1"/>
                        </a:lnTo>
                        <a:lnTo>
                          <a:pt x="1" y="8103"/>
                        </a:lnTo>
                        <a:lnTo>
                          <a:pt x="1028"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57512">
                    <a:off x="7269957" y="2091430"/>
                    <a:ext cx="650192" cy="721064"/>
                  </a:xfrm>
                  <a:custGeom>
                    <a:avLst/>
                    <a:gdLst/>
                    <a:ahLst/>
                    <a:cxnLst/>
                    <a:rect l="l" t="t" r="r" b="b"/>
                    <a:pathLst>
                      <a:path w="26009" h="28844" fill="none" extrusionOk="0">
                        <a:moveTo>
                          <a:pt x="26009" y="20743"/>
                        </a:moveTo>
                        <a:lnTo>
                          <a:pt x="24980" y="6320"/>
                        </a:lnTo>
                        <a:lnTo>
                          <a:pt x="11976" y="0"/>
                        </a:lnTo>
                        <a:lnTo>
                          <a:pt x="0" y="8101"/>
                        </a:lnTo>
                        <a:lnTo>
                          <a:pt x="1028"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57512">
                    <a:off x="7895842" y="2075550"/>
                    <a:ext cx="650192" cy="721089"/>
                  </a:xfrm>
                  <a:custGeom>
                    <a:avLst/>
                    <a:gdLst/>
                    <a:ahLst/>
                    <a:cxnLst/>
                    <a:rect l="l" t="t" r="r" b="b"/>
                    <a:pathLst>
                      <a:path w="26009" h="28845" fill="none" extrusionOk="0">
                        <a:moveTo>
                          <a:pt x="26009" y="20743"/>
                        </a:moveTo>
                        <a:lnTo>
                          <a:pt x="24980" y="6322"/>
                        </a:lnTo>
                        <a:lnTo>
                          <a:pt x="11976" y="1"/>
                        </a:lnTo>
                        <a:lnTo>
                          <a:pt x="0" y="8102"/>
                        </a:lnTo>
                        <a:lnTo>
                          <a:pt x="1029"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15"/>
                <p:cNvSpPr/>
                <p:nvPr/>
              </p:nvSpPr>
              <p:spPr>
                <a:xfrm rot="157512">
                  <a:off x="6228998" y="4446717"/>
                  <a:ext cx="57072" cy="57047"/>
                </a:xfrm>
                <a:custGeom>
                  <a:avLst/>
                  <a:gdLst/>
                  <a:ahLst/>
                  <a:cxnLst/>
                  <a:rect l="l" t="t" r="r" b="b"/>
                  <a:pathLst>
                    <a:path w="2283" h="2282" extrusionOk="0">
                      <a:moveTo>
                        <a:pt x="1142" y="0"/>
                      </a:moveTo>
                      <a:cubicBezTo>
                        <a:pt x="512" y="0"/>
                        <a:pt x="1" y="511"/>
                        <a:pt x="1" y="1141"/>
                      </a:cubicBezTo>
                      <a:cubicBezTo>
                        <a:pt x="1" y="1771"/>
                        <a:pt x="512" y="2281"/>
                        <a:pt x="1142" y="2281"/>
                      </a:cubicBezTo>
                      <a:cubicBezTo>
                        <a:pt x="1772" y="2281"/>
                        <a:pt x="2283" y="1772"/>
                        <a:pt x="2283" y="1141"/>
                      </a:cubicBezTo>
                      <a:cubicBezTo>
                        <a:pt x="2283" y="511"/>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57512">
                  <a:off x="9351770" y="4005108"/>
                  <a:ext cx="57047" cy="57072"/>
                </a:xfrm>
                <a:custGeom>
                  <a:avLst/>
                  <a:gdLst/>
                  <a:ahLst/>
                  <a:cxnLst/>
                  <a:rect l="l" t="t" r="r" b="b"/>
                  <a:pathLst>
                    <a:path w="2282" h="2283" extrusionOk="0">
                      <a:moveTo>
                        <a:pt x="1141" y="0"/>
                      </a:moveTo>
                      <a:cubicBezTo>
                        <a:pt x="511" y="0"/>
                        <a:pt x="0" y="511"/>
                        <a:pt x="0" y="1141"/>
                      </a:cubicBezTo>
                      <a:cubicBezTo>
                        <a:pt x="0" y="1772"/>
                        <a:pt x="511" y="2282"/>
                        <a:pt x="1141" y="2282"/>
                      </a:cubicBezTo>
                      <a:cubicBezTo>
                        <a:pt x="1771" y="2282"/>
                        <a:pt x="2281" y="1772"/>
                        <a:pt x="2281" y="1141"/>
                      </a:cubicBezTo>
                      <a:cubicBezTo>
                        <a:pt x="2281" y="511"/>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57512">
                  <a:off x="8403706" y="3847890"/>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57512">
                  <a:off x="9015730" y="3465389"/>
                  <a:ext cx="57047" cy="57072"/>
                </a:xfrm>
                <a:custGeom>
                  <a:avLst/>
                  <a:gdLst/>
                  <a:ahLst/>
                  <a:cxnLst/>
                  <a:rect l="l" t="t" r="r" b="b"/>
                  <a:pathLst>
                    <a:path w="2282" h="2283" extrusionOk="0">
                      <a:moveTo>
                        <a:pt x="1142" y="0"/>
                      </a:moveTo>
                      <a:cubicBezTo>
                        <a:pt x="512" y="0"/>
                        <a:pt x="1" y="511"/>
                        <a:pt x="1" y="1141"/>
                      </a:cubicBezTo>
                      <a:cubicBezTo>
                        <a:pt x="1" y="1771"/>
                        <a:pt x="512" y="2282"/>
                        <a:pt x="1142" y="2282"/>
                      </a:cubicBezTo>
                      <a:cubicBezTo>
                        <a:pt x="1771" y="2282"/>
                        <a:pt x="2282" y="1771"/>
                        <a:pt x="2282" y="1141"/>
                      </a:cubicBezTo>
                      <a:cubicBezTo>
                        <a:pt x="2282" y="511"/>
                        <a:pt x="177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15"/>
            <p:cNvSpPr/>
            <p:nvPr/>
          </p:nvSpPr>
          <p:spPr>
            <a:xfrm rot="157512">
              <a:off x="8799542" y="3225845"/>
              <a:ext cx="57022" cy="57072"/>
            </a:xfrm>
            <a:custGeom>
              <a:avLst/>
              <a:gdLst/>
              <a:ahLst/>
              <a:cxnLst/>
              <a:rect l="l" t="t" r="r" b="b"/>
              <a:pathLst>
                <a:path w="2281" h="2283" extrusionOk="0">
                  <a:moveTo>
                    <a:pt x="1141" y="1"/>
                  </a:moveTo>
                  <a:cubicBezTo>
                    <a:pt x="511" y="1"/>
                    <a:pt x="0" y="512"/>
                    <a:pt x="0" y="1142"/>
                  </a:cubicBezTo>
                  <a:cubicBezTo>
                    <a:pt x="0" y="1772"/>
                    <a:pt x="511" y="2283"/>
                    <a:pt x="1141" y="2283"/>
                  </a:cubicBezTo>
                  <a:cubicBezTo>
                    <a:pt x="1771" y="2283"/>
                    <a:pt x="2281" y="1772"/>
                    <a:pt x="2281" y="1142"/>
                  </a:cubicBezTo>
                  <a:cubicBezTo>
                    <a:pt x="2281" y="512"/>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57512">
              <a:off x="5710335" y="4761896"/>
              <a:ext cx="57072" cy="57072"/>
            </a:xfrm>
            <a:custGeom>
              <a:avLst/>
              <a:gdLst/>
              <a:ahLst/>
              <a:cxnLst/>
              <a:rect l="l" t="t" r="r" b="b"/>
              <a:pathLst>
                <a:path w="2283" h="2283" extrusionOk="0">
                  <a:moveTo>
                    <a:pt x="1141" y="1"/>
                  </a:moveTo>
                  <a:cubicBezTo>
                    <a:pt x="511" y="1"/>
                    <a:pt x="0" y="511"/>
                    <a:pt x="0" y="1142"/>
                  </a:cubicBezTo>
                  <a:cubicBezTo>
                    <a:pt x="0" y="1772"/>
                    <a:pt x="511" y="2283"/>
                    <a:pt x="1141" y="2283"/>
                  </a:cubicBezTo>
                  <a:cubicBezTo>
                    <a:pt x="1771" y="2283"/>
                    <a:pt x="2282" y="1772"/>
                    <a:pt x="2282" y="1142"/>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57512">
              <a:off x="7885492" y="4168682"/>
              <a:ext cx="57047" cy="57047"/>
            </a:xfrm>
            <a:custGeom>
              <a:avLst/>
              <a:gdLst/>
              <a:ahLst/>
              <a:cxnLst/>
              <a:rect l="l" t="t" r="r" b="b"/>
              <a:pathLst>
                <a:path w="2282" h="2282" extrusionOk="0">
                  <a:moveTo>
                    <a:pt x="1141" y="0"/>
                  </a:moveTo>
                  <a:cubicBezTo>
                    <a:pt x="511" y="0"/>
                    <a:pt x="0" y="511"/>
                    <a:pt x="0" y="1141"/>
                  </a:cubicBezTo>
                  <a:cubicBezTo>
                    <a:pt x="0" y="1770"/>
                    <a:pt x="511" y="2281"/>
                    <a:pt x="1141" y="2281"/>
                  </a:cubicBezTo>
                  <a:cubicBezTo>
                    <a:pt x="1772" y="2281"/>
                    <a:pt x="2281" y="1770"/>
                    <a:pt x="2281" y="1141"/>
                  </a:cubicBezTo>
                  <a:cubicBezTo>
                    <a:pt x="2281" y="511"/>
                    <a:pt x="1772"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AC0D3B0-8DDE-F7BB-B416-E9474F495A43}"/>
              </a:ext>
            </a:extLst>
          </p:cNvPr>
          <p:cNvPicPr>
            <a:picLocks noChangeAspect="1"/>
          </p:cNvPicPr>
          <p:nvPr/>
        </p:nvPicPr>
        <p:blipFill>
          <a:blip r:embed="rId6"/>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36"/>
                                        </p:tgtEl>
                                        <p:attrNameLst>
                                          <p:attrName>ppt_x</p:attrName>
                                          <p:attrName>ppt_y</p:attrName>
                                        </p:attrNameLst>
                                      </p:cBhvr>
                                    </p:animMotion>
                                    <p:animRot by="1500000">
                                      <p:cBhvr>
                                        <p:cTn id="7" dur="125" fill="hold">
                                          <p:stCondLst>
                                            <p:cond delay="0"/>
                                          </p:stCondLst>
                                        </p:cTn>
                                        <p:tgtEl>
                                          <p:spTgt spid="436"/>
                                        </p:tgtEl>
                                        <p:attrNameLst>
                                          <p:attrName>r</p:attrName>
                                        </p:attrNameLst>
                                      </p:cBhvr>
                                    </p:animRot>
                                    <p:animRot by="-1500000">
                                      <p:cBhvr>
                                        <p:cTn id="8" dur="125" fill="hold">
                                          <p:stCondLst>
                                            <p:cond delay="125"/>
                                          </p:stCondLst>
                                        </p:cTn>
                                        <p:tgtEl>
                                          <p:spTgt spid="436"/>
                                        </p:tgtEl>
                                        <p:attrNameLst>
                                          <p:attrName>r</p:attrName>
                                        </p:attrNameLst>
                                      </p:cBhvr>
                                    </p:animRot>
                                    <p:animRot by="-1500000">
                                      <p:cBhvr>
                                        <p:cTn id="9" dur="125" fill="hold">
                                          <p:stCondLst>
                                            <p:cond delay="250"/>
                                          </p:stCondLst>
                                        </p:cTn>
                                        <p:tgtEl>
                                          <p:spTgt spid="436"/>
                                        </p:tgtEl>
                                        <p:attrNameLst>
                                          <p:attrName>r</p:attrName>
                                        </p:attrNameLst>
                                      </p:cBhvr>
                                    </p:animRot>
                                    <p:animRot by="1500000">
                                      <p:cBhvr>
                                        <p:cTn id="10" dur="125" fill="hold">
                                          <p:stCondLst>
                                            <p:cond delay="375"/>
                                          </p:stCondLst>
                                        </p:cTn>
                                        <p:tgtEl>
                                          <p:spTgt spid="43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4"/>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VISUALIZATION OF DUPLICATE VALUES?</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2430AD52-D6BA-D49E-7914-D39D59E17B1F}"/>
              </a:ext>
            </a:extLst>
          </p:cNvPr>
          <p:cNvPicPr>
            <a:picLocks noChangeAspect="1"/>
          </p:cNvPicPr>
          <p:nvPr/>
        </p:nvPicPr>
        <p:blipFill>
          <a:blip r:embed="rId3"/>
          <a:stretch>
            <a:fillRect/>
          </a:stretch>
        </p:blipFill>
        <p:spPr>
          <a:xfrm>
            <a:off x="0" y="659567"/>
            <a:ext cx="9144000" cy="4483933"/>
          </a:xfrm>
          <a:prstGeom prst="rect">
            <a:avLst/>
          </a:prstGeom>
        </p:spPr>
      </p:pic>
      <p:pic>
        <p:nvPicPr>
          <p:cNvPr id="2" name="Picture 1">
            <a:extLst>
              <a:ext uri="{FF2B5EF4-FFF2-40B4-BE49-F238E27FC236}">
                <a16:creationId xmlns:a16="http://schemas.microsoft.com/office/drawing/2014/main" id="{F33C290A-48A7-BD77-091B-A1E0FB2AF310}"/>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46"/>
                                        </p:tgtEl>
                                        <p:attrNameLst>
                                          <p:attrName>ppt_x</p:attrName>
                                          <p:attrName>ppt_y</p:attrName>
                                        </p:attrNameLst>
                                      </p:cBhvr>
                                    </p:animMotion>
                                    <p:animRot by="1500000">
                                      <p:cBhvr>
                                        <p:cTn id="7" dur="125" fill="hold">
                                          <p:stCondLst>
                                            <p:cond delay="0"/>
                                          </p:stCondLst>
                                        </p:cTn>
                                        <p:tgtEl>
                                          <p:spTgt spid="746"/>
                                        </p:tgtEl>
                                        <p:attrNameLst>
                                          <p:attrName>r</p:attrName>
                                        </p:attrNameLst>
                                      </p:cBhvr>
                                    </p:animRot>
                                    <p:animRot by="-1500000">
                                      <p:cBhvr>
                                        <p:cTn id="8" dur="125" fill="hold">
                                          <p:stCondLst>
                                            <p:cond delay="125"/>
                                          </p:stCondLst>
                                        </p:cTn>
                                        <p:tgtEl>
                                          <p:spTgt spid="746"/>
                                        </p:tgtEl>
                                        <p:attrNameLst>
                                          <p:attrName>r</p:attrName>
                                        </p:attrNameLst>
                                      </p:cBhvr>
                                    </p:animRot>
                                    <p:animRot by="-1500000">
                                      <p:cBhvr>
                                        <p:cTn id="9" dur="125" fill="hold">
                                          <p:stCondLst>
                                            <p:cond delay="250"/>
                                          </p:stCondLst>
                                        </p:cTn>
                                        <p:tgtEl>
                                          <p:spTgt spid="746"/>
                                        </p:tgtEl>
                                        <p:attrNameLst>
                                          <p:attrName>r</p:attrName>
                                        </p:attrNameLst>
                                      </p:cBhvr>
                                    </p:animRot>
                                    <p:animRot by="1500000">
                                      <p:cBhvr>
                                        <p:cTn id="10" dur="125" fill="hold">
                                          <p:stCondLst>
                                            <p:cond delay="375"/>
                                          </p:stCondLst>
                                        </p:cTn>
                                        <p:tgtEl>
                                          <p:spTgt spid="7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65" name="Google Shape;865;p25"/>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1800" b="1" dirty="0">
                <a:solidFill>
                  <a:srgbClr val="FFC000"/>
                </a:solidFill>
                <a:latin typeface="Mongolian Baiti" panose="03000500000000000000" pitchFamily="66" charset="0"/>
                <a:cs typeface="Mongolian Baiti" panose="03000500000000000000" pitchFamily="66" charset="0"/>
              </a:rPr>
              <a:t>VISUALIZATION OF MISSING VALUES?</a:t>
            </a: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E5D38B57-0899-A770-4F17-71279E2BB00B}"/>
              </a:ext>
            </a:extLst>
          </p:cNvPr>
          <p:cNvPicPr>
            <a:picLocks noChangeAspect="1"/>
          </p:cNvPicPr>
          <p:nvPr/>
        </p:nvPicPr>
        <p:blipFill>
          <a:blip r:embed="rId3"/>
          <a:stretch>
            <a:fillRect/>
          </a:stretch>
        </p:blipFill>
        <p:spPr>
          <a:xfrm>
            <a:off x="0" y="1701384"/>
            <a:ext cx="9144000" cy="3442115"/>
          </a:xfrm>
          <a:prstGeom prst="rect">
            <a:avLst/>
          </a:prstGeom>
        </p:spPr>
      </p:pic>
      <p:pic>
        <p:nvPicPr>
          <p:cNvPr id="5" name="Picture 4">
            <a:extLst>
              <a:ext uri="{FF2B5EF4-FFF2-40B4-BE49-F238E27FC236}">
                <a16:creationId xmlns:a16="http://schemas.microsoft.com/office/drawing/2014/main" id="{01BDB244-FB30-AC70-E450-71A68F976F59}"/>
              </a:ext>
            </a:extLst>
          </p:cNvPr>
          <p:cNvPicPr>
            <a:picLocks noChangeAspect="1"/>
          </p:cNvPicPr>
          <p:nvPr/>
        </p:nvPicPr>
        <p:blipFill>
          <a:blip r:embed="rId4"/>
          <a:stretch>
            <a:fillRect/>
          </a:stretch>
        </p:blipFill>
        <p:spPr>
          <a:xfrm>
            <a:off x="0" y="553777"/>
            <a:ext cx="9144000" cy="1247775"/>
          </a:xfrm>
          <a:prstGeom prst="rect">
            <a:avLst/>
          </a:prstGeom>
        </p:spPr>
      </p:pic>
      <p:pic>
        <p:nvPicPr>
          <p:cNvPr id="2" name="Picture 1">
            <a:extLst>
              <a:ext uri="{FF2B5EF4-FFF2-40B4-BE49-F238E27FC236}">
                <a16:creationId xmlns:a16="http://schemas.microsoft.com/office/drawing/2014/main" id="{DAE1419E-270E-345C-008D-0D971C136C4E}"/>
              </a:ext>
            </a:extLst>
          </p:cNvPr>
          <p:cNvPicPr>
            <a:picLocks noChangeAspect="1"/>
          </p:cNvPicPr>
          <p:nvPr/>
        </p:nvPicPr>
        <p:blipFill>
          <a:blip r:embed="rId5"/>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65"/>
                                        </p:tgtEl>
                                        <p:attrNameLst>
                                          <p:attrName>ppt_x</p:attrName>
                                          <p:attrName>ppt_y</p:attrName>
                                        </p:attrNameLst>
                                      </p:cBhvr>
                                    </p:animMotion>
                                    <p:animRot by="1500000">
                                      <p:cBhvr>
                                        <p:cTn id="7" dur="125" fill="hold">
                                          <p:stCondLst>
                                            <p:cond delay="0"/>
                                          </p:stCondLst>
                                        </p:cTn>
                                        <p:tgtEl>
                                          <p:spTgt spid="865"/>
                                        </p:tgtEl>
                                        <p:attrNameLst>
                                          <p:attrName>r</p:attrName>
                                        </p:attrNameLst>
                                      </p:cBhvr>
                                    </p:animRot>
                                    <p:animRot by="-1500000">
                                      <p:cBhvr>
                                        <p:cTn id="8" dur="125" fill="hold">
                                          <p:stCondLst>
                                            <p:cond delay="125"/>
                                          </p:stCondLst>
                                        </p:cTn>
                                        <p:tgtEl>
                                          <p:spTgt spid="865"/>
                                        </p:tgtEl>
                                        <p:attrNameLst>
                                          <p:attrName>r</p:attrName>
                                        </p:attrNameLst>
                                      </p:cBhvr>
                                    </p:animRot>
                                    <p:animRot by="-1500000">
                                      <p:cBhvr>
                                        <p:cTn id="9" dur="125" fill="hold">
                                          <p:stCondLst>
                                            <p:cond delay="250"/>
                                          </p:stCondLst>
                                        </p:cTn>
                                        <p:tgtEl>
                                          <p:spTgt spid="865"/>
                                        </p:tgtEl>
                                        <p:attrNameLst>
                                          <p:attrName>r</p:attrName>
                                        </p:attrNameLst>
                                      </p:cBhvr>
                                    </p:animRot>
                                    <p:animRot by="1500000">
                                      <p:cBhvr>
                                        <p:cTn id="10" dur="125" fill="hold">
                                          <p:stCondLst>
                                            <p:cond delay="375"/>
                                          </p:stCondLst>
                                        </p:cTn>
                                        <p:tgtEl>
                                          <p:spTgt spid="8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26"/>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AVERAGE ADR OF EACH HOTEL TYPE?</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6FD19944-9311-6082-0C67-50EDE4A35760}"/>
              </a:ext>
            </a:extLst>
          </p:cNvPr>
          <p:cNvPicPr>
            <a:picLocks noChangeAspect="1"/>
          </p:cNvPicPr>
          <p:nvPr/>
        </p:nvPicPr>
        <p:blipFill>
          <a:blip r:embed="rId3"/>
          <a:stretch>
            <a:fillRect/>
          </a:stretch>
        </p:blipFill>
        <p:spPr>
          <a:xfrm>
            <a:off x="-1" y="637082"/>
            <a:ext cx="9143999" cy="4506418"/>
          </a:xfrm>
          <a:prstGeom prst="rect">
            <a:avLst/>
          </a:prstGeom>
        </p:spPr>
      </p:pic>
      <p:pic>
        <p:nvPicPr>
          <p:cNvPr id="2" name="Picture 1">
            <a:extLst>
              <a:ext uri="{FF2B5EF4-FFF2-40B4-BE49-F238E27FC236}">
                <a16:creationId xmlns:a16="http://schemas.microsoft.com/office/drawing/2014/main" id="{A3EB2D03-9D27-2A17-1421-7790EF104769}"/>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84"/>
                                        </p:tgtEl>
                                        <p:attrNameLst>
                                          <p:attrName>ppt_x</p:attrName>
                                          <p:attrName>ppt_y</p:attrName>
                                        </p:attrNameLst>
                                      </p:cBhvr>
                                    </p:animMotion>
                                    <p:animRot by="1500000">
                                      <p:cBhvr>
                                        <p:cTn id="7" dur="125" fill="hold">
                                          <p:stCondLst>
                                            <p:cond delay="0"/>
                                          </p:stCondLst>
                                        </p:cTn>
                                        <p:tgtEl>
                                          <p:spTgt spid="884"/>
                                        </p:tgtEl>
                                        <p:attrNameLst>
                                          <p:attrName>r</p:attrName>
                                        </p:attrNameLst>
                                      </p:cBhvr>
                                    </p:animRot>
                                    <p:animRot by="-1500000">
                                      <p:cBhvr>
                                        <p:cTn id="8" dur="125" fill="hold">
                                          <p:stCondLst>
                                            <p:cond delay="125"/>
                                          </p:stCondLst>
                                        </p:cTn>
                                        <p:tgtEl>
                                          <p:spTgt spid="884"/>
                                        </p:tgtEl>
                                        <p:attrNameLst>
                                          <p:attrName>r</p:attrName>
                                        </p:attrNameLst>
                                      </p:cBhvr>
                                    </p:animRot>
                                    <p:animRot by="-1500000">
                                      <p:cBhvr>
                                        <p:cTn id="9" dur="125" fill="hold">
                                          <p:stCondLst>
                                            <p:cond delay="250"/>
                                          </p:stCondLst>
                                        </p:cTn>
                                        <p:tgtEl>
                                          <p:spTgt spid="884"/>
                                        </p:tgtEl>
                                        <p:attrNameLst>
                                          <p:attrName>r</p:attrName>
                                        </p:attrNameLst>
                                      </p:cBhvr>
                                    </p:animRot>
                                    <p:animRot by="1500000">
                                      <p:cBhvr>
                                        <p:cTn id="10" dur="125" fill="hold">
                                          <p:stCondLst>
                                            <p:cond delay="375"/>
                                          </p:stCondLst>
                                        </p:cTn>
                                        <p:tgtEl>
                                          <p:spTgt spid="8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27"/>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PERCENTAGE OF REPEATED GUEST</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14DF69CE-CDBC-CB62-163C-4FE0A0C33306}"/>
              </a:ext>
            </a:extLst>
          </p:cNvPr>
          <p:cNvPicPr>
            <a:picLocks noChangeAspect="1"/>
          </p:cNvPicPr>
          <p:nvPr/>
        </p:nvPicPr>
        <p:blipFill>
          <a:blip r:embed="rId3"/>
          <a:stretch>
            <a:fillRect/>
          </a:stretch>
        </p:blipFill>
        <p:spPr>
          <a:xfrm>
            <a:off x="0" y="659567"/>
            <a:ext cx="5067351" cy="4483933"/>
          </a:xfrm>
          <a:prstGeom prst="rect">
            <a:avLst/>
          </a:prstGeom>
        </p:spPr>
      </p:pic>
      <p:pic>
        <p:nvPicPr>
          <p:cNvPr id="4" name="Picture 3">
            <a:extLst>
              <a:ext uri="{FF2B5EF4-FFF2-40B4-BE49-F238E27FC236}">
                <a16:creationId xmlns:a16="http://schemas.microsoft.com/office/drawing/2014/main" id="{D4575A1F-D18A-F8E9-1FF7-ED755782B7C5}"/>
              </a:ext>
            </a:extLst>
          </p:cNvPr>
          <p:cNvPicPr>
            <a:picLocks noChangeAspect="1"/>
          </p:cNvPicPr>
          <p:nvPr/>
        </p:nvPicPr>
        <p:blipFill>
          <a:blip r:embed="rId4"/>
          <a:stretch>
            <a:fillRect/>
          </a:stretch>
        </p:blipFill>
        <p:spPr>
          <a:xfrm>
            <a:off x="5067351" y="659567"/>
            <a:ext cx="4076649" cy="4483933"/>
          </a:xfrm>
          <a:prstGeom prst="rect">
            <a:avLst/>
          </a:prstGeom>
        </p:spPr>
      </p:pic>
      <p:pic>
        <p:nvPicPr>
          <p:cNvPr id="2" name="Picture 1">
            <a:extLst>
              <a:ext uri="{FF2B5EF4-FFF2-40B4-BE49-F238E27FC236}">
                <a16:creationId xmlns:a16="http://schemas.microsoft.com/office/drawing/2014/main" id="{BA371061-0CB8-FEB7-4621-7BE0ACA71FDC}"/>
              </a:ext>
            </a:extLst>
          </p:cNvPr>
          <p:cNvPicPr>
            <a:picLocks noChangeAspect="1"/>
          </p:cNvPicPr>
          <p:nvPr/>
        </p:nvPicPr>
        <p:blipFill>
          <a:blip r:embed="rId5"/>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07"/>
                                        </p:tgtEl>
                                        <p:attrNameLst>
                                          <p:attrName>ppt_x</p:attrName>
                                          <p:attrName>ppt_y</p:attrName>
                                        </p:attrNameLst>
                                      </p:cBhvr>
                                    </p:animMotion>
                                    <p:animRot by="1500000">
                                      <p:cBhvr>
                                        <p:cTn id="7" dur="125" fill="hold">
                                          <p:stCondLst>
                                            <p:cond delay="0"/>
                                          </p:stCondLst>
                                        </p:cTn>
                                        <p:tgtEl>
                                          <p:spTgt spid="907"/>
                                        </p:tgtEl>
                                        <p:attrNameLst>
                                          <p:attrName>r</p:attrName>
                                        </p:attrNameLst>
                                      </p:cBhvr>
                                    </p:animRot>
                                    <p:animRot by="-1500000">
                                      <p:cBhvr>
                                        <p:cTn id="8" dur="125" fill="hold">
                                          <p:stCondLst>
                                            <p:cond delay="125"/>
                                          </p:stCondLst>
                                        </p:cTn>
                                        <p:tgtEl>
                                          <p:spTgt spid="907"/>
                                        </p:tgtEl>
                                        <p:attrNameLst>
                                          <p:attrName>r</p:attrName>
                                        </p:attrNameLst>
                                      </p:cBhvr>
                                    </p:animRot>
                                    <p:animRot by="-1500000">
                                      <p:cBhvr>
                                        <p:cTn id="9" dur="125" fill="hold">
                                          <p:stCondLst>
                                            <p:cond delay="250"/>
                                          </p:stCondLst>
                                        </p:cTn>
                                        <p:tgtEl>
                                          <p:spTgt spid="907"/>
                                        </p:tgtEl>
                                        <p:attrNameLst>
                                          <p:attrName>r</p:attrName>
                                        </p:attrNameLst>
                                      </p:cBhvr>
                                    </p:animRot>
                                    <p:animRot by="1500000">
                                      <p:cBhvr>
                                        <p:cTn id="10" dur="125" fill="hold">
                                          <p:stCondLst>
                                            <p:cond delay="375"/>
                                          </p:stCondLst>
                                        </p:cTn>
                                        <p:tgtEl>
                                          <p:spTgt spid="9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28"/>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PERCENTAGE DISTRUBUTION OF REQUIRED CAR PARKING SPACES</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91A22254-0D0C-000E-8B52-259EC2BEAB6A}"/>
              </a:ext>
            </a:extLst>
          </p:cNvPr>
          <p:cNvPicPr>
            <a:picLocks noChangeAspect="1"/>
          </p:cNvPicPr>
          <p:nvPr/>
        </p:nvPicPr>
        <p:blipFill>
          <a:blip r:embed="rId3"/>
          <a:stretch>
            <a:fillRect/>
          </a:stretch>
        </p:blipFill>
        <p:spPr>
          <a:xfrm>
            <a:off x="0" y="652072"/>
            <a:ext cx="4826637" cy="4129094"/>
          </a:xfrm>
          <a:prstGeom prst="rect">
            <a:avLst/>
          </a:prstGeom>
        </p:spPr>
      </p:pic>
      <p:pic>
        <p:nvPicPr>
          <p:cNvPr id="4" name="Picture 3">
            <a:extLst>
              <a:ext uri="{FF2B5EF4-FFF2-40B4-BE49-F238E27FC236}">
                <a16:creationId xmlns:a16="http://schemas.microsoft.com/office/drawing/2014/main" id="{95E18F82-37E4-A2EA-9F35-019CC031D490}"/>
              </a:ext>
            </a:extLst>
          </p:cNvPr>
          <p:cNvPicPr>
            <a:picLocks noChangeAspect="1"/>
          </p:cNvPicPr>
          <p:nvPr/>
        </p:nvPicPr>
        <p:blipFill>
          <a:blip r:embed="rId4"/>
          <a:stretch>
            <a:fillRect/>
          </a:stretch>
        </p:blipFill>
        <p:spPr>
          <a:xfrm>
            <a:off x="4826637" y="652072"/>
            <a:ext cx="4317363" cy="4129094"/>
          </a:xfrm>
          <a:prstGeom prst="rect">
            <a:avLst/>
          </a:prstGeom>
        </p:spPr>
      </p:pic>
      <p:pic>
        <p:nvPicPr>
          <p:cNvPr id="2" name="Picture 1">
            <a:extLst>
              <a:ext uri="{FF2B5EF4-FFF2-40B4-BE49-F238E27FC236}">
                <a16:creationId xmlns:a16="http://schemas.microsoft.com/office/drawing/2014/main" id="{658D0968-D2F1-319C-B385-AF68E171859A}"/>
              </a:ext>
            </a:extLst>
          </p:cNvPr>
          <p:cNvPicPr>
            <a:picLocks noChangeAspect="1"/>
          </p:cNvPicPr>
          <p:nvPr/>
        </p:nvPicPr>
        <p:blipFill>
          <a:blip r:embed="rId5"/>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19"/>
                                        </p:tgtEl>
                                        <p:attrNameLst>
                                          <p:attrName>ppt_x</p:attrName>
                                          <p:attrName>ppt_y</p:attrName>
                                        </p:attrNameLst>
                                      </p:cBhvr>
                                    </p:animMotion>
                                    <p:animRot by="1500000">
                                      <p:cBhvr>
                                        <p:cTn id="7" dur="125" fill="hold">
                                          <p:stCondLst>
                                            <p:cond delay="0"/>
                                          </p:stCondLst>
                                        </p:cTn>
                                        <p:tgtEl>
                                          <p:spTgt spid="919"/>
                                        </p:tgtEl>
                                        <p:attrNameLst>
                                          <p:attrName>r</p:attrName>
                                        </p:attrNameLst>
                                      </p:cBhvr>
                                    </p:animRot>
                                    <p:animRot by="-1500000">
                                      <p:cBhvr>
                                        <p:cTn id="8" dur="125" fill="hold">
                                          <p:stCondLst>
                                            <p:cond delay="125"/>
                                          </p:stCondLst>
                                        </p:cTn>
                                        <p:tgtEl>
                                          <p:spTgt spid="919"/>
                                        </p:tgtEl>
                                        <p:attrNameLst>
                                          <p:attrName>r</p:attrName>
                                        </p:attrNameLst>
                                      </p:cBhvr>
                                    </p:animRot>
                                    <p:animRot by="-1500000">
                                      <p:cBhvr>
                                        <p:cTn id="9" dur="125" fill="hold">
                                          <p:stCondLst>
                                            <p:cond delay="250"/>
                                          </p:stCondLst>
                                        </p:cTn>
                                        <p:tgtEl>
                                          <p:spTgt spid="919"/>
                                        </p:tgtEl>
                                        <p:attrNameLst>
                                          <p:attrName>r</p:attrName>
                                        </p:attrNameLst>
                                      </p:cBhvr>
                                    </p:animRot>
                                    <p:animRot by="1500000">
                                      <p:cBhvr>
                                        <p:cTn id="10" dur="125" fill="hold">
                                          <p:stCondLst>
                                            <p:cond delay="375"/>
                                          </p:stCondLst>
                                        </p:cTn>
                                        <p:tgtEl>
                                          <p:spTgt spid="9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1800" b="1" dirty="0">
                <a:solidFill>
                  <a:srgbClr val="FFC000"/>
                </a:solidFill>
                <a:latin typeface="Mongolian Baiti" panose="03000500000000000000" pitchFamily="66" charset="0"/>
                <a:cs typeface="Mongolian Baiti" panose="03000500000000000000" pitchFamily="66" charset="0"/>
              </a:rPr>
              <a:t>ADR ACROSS DISTRIBUTION CHANNEL</a:t>
            </a:r>
            <a:br>
              <a:rPr lang="en" sz="18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E6FE40C3-6A0B-57A0-D74A-280B24B7B557}"/>
              </a:ext>
            </a:extLst>
          </p:cNvPr>
          <p:cNvPicPr>
            <a:picLocks noChangeAspect="1"/>
          </p:cNvPicPr>
          <p:nvPr/>
        </p:nvPicPr>
        <p:blipFill>
          <a:blip r:embed="rId3"/>
          <a:stretch>
            <a:fillRect/>
          </a:stretch>
        </p:blipFill>
        <p:spPr>
          <a:xfrm>
            <a:off x="0" y="659567"/>
            <a:ext cx="9144000" cy="4167265"/>
          </a:xfrm>
          <a:prstGeom prst="rect">
            <a:avLst/>
          </a:prstGeom>
        </p:spPr>
      </p:pic>
      <p:pic>
        <p:nvPicPr>
          <p:cNvPr id="2" name="Picture 1">
            <a:extLst>
              <a:ext uri="{FF2B5EF4-FFF2-40B4-BE49-F238E27FC236}">
                <a16:creationId xmlns:a16="http://schemas.microsoft.com/office/drawing/2014/main" id="{F8658178-F2C0-2EE5-8444-5E36D2C689FE}"/>
              </a:ext>
            </a:extLst>
          </p:cNvPr>
          <p:cNvPicPr>
            <a:picLocks noChangeAspect="1"/>
          </p:cNvPicPr>
          <p:nvPr/>
        </p:nvPicPr>
        <p:blipFill>
          <a:blip r:embed="rId4"/>
          <a:stretch>
            <a:fillRect/>
          </a:stretch>
        </p:blipFill>
        <p:spPr>
          <a:xfrm>
            <a:off x="7729415" y="4826832"/>
            <a:ext cx="1399761" cy="297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25"/>
                                        </p:tgtEl>
                                        <p:attrNameLst>
                                          <p:attrName>ppt_x</p:attrName>
                                          <p:attrName>ppt_y</p:attrName>
                                        </p:attrNameLst>
                                      </p:cBhvr>
                                    </p:animMotion>
                                    <p:animRot by="1500000">
                                      <p:cBhvr>
                                        <p:cTn id="7" dur="125" fill="hold">
                                          <p:stCondLst>
                                            <p:cond delay="0"/>
                                          </p:stCondLst>
                                        </p:cTn>
                                        <p:tgtEl>
                                          <p:spTgt spid="925"/>
                                        </p:tgtEl>
                                        <p:attrNameLst>
                                          <p:attrName>r</p:attrName>
                                        </p:attrNameLst>
                                      </p:cBhvr>
                                    </p:animRot>
                                    <p:animRot by="-1500000">
                                      <p:cBhvr>
                                        <p:cTn id="8" dur="125" fill="hold">
                                          <p:stCondLst>
                                            <p:cond delay="125"/>
                                          </p:stCondLst>
                                        </p:cTn>
                                        <p:tgtEl>
                                          <p:spTgt spid="925"/>
                                        </p:tgtEl>
                                        <p:attrNameLst>
                                          <p:attrName>r</p:attrName>
                                        </p:attrNameLst>
                                      </p:cBhvr>
                                    </p:animRot>
                                    <p:animRot by="-1500000">
                                      <p:cBhvr>
                                        <p:cTn id="9" dur="125" fill="hold">
                                          <p:stCondLst>
                                            <p:cond delay="250"/>
                                          </p:stCondLst>
                                        </p:cTn>
                                        <p:tgtEl>
                                          <p:spTgt spid="925"/>
                                        </p:tgtEl>
                                        <p:attrNameLst>
                                          <p:attrName>r</p:attrName>
                                        </p:attrNameLst>
                                      </p:cBhvr>
                                    </p:animRot>
                                    <p:animRot by="1500000">
                                      <p:cBhvr>
                                        <p:cTn id="10" dur="125" fill="hold">
                                          <p:stCondLst>
                                            <p:cond delay="375"/>
                                          </p:stCondLst>
                                        </p:cTn>
                                        <p:tgtEl>
                                          <p:spTgt spid="9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0"/>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rPr>
              <a:t>NUMBERS OF BOOKING ACROSS EACH MONTH</a:t>
            </a:r>
            <a:br>
              <a:rPr lang="en" sz="2000" b="1" dirty="0">
                <a:solidFill>
                  <a:srgbClr val="FFC000"/>
                </a:solidFill>
              </a:rPr>
            </a:br>
            <a:endParaRPr b="1" dirty="0">
              <a:solidFill>
                <a:srgbClr val="FFC000"/>
              </a:solidFill>
            </a:endParaRPr>
          </a:p>
        </p:txBody>
      </p:sp>
      <p:pic>
        <p:nvPicPr>
          <p:cNvPr id="3" name="Picture 2">
            <a:extLst>
              <a:ext uri="{FF2B5EF4-FFF2-40B4-BE49-F238E27FC236}">
                <a16:creationId xmlns:a16="http://schemas.microsoft.com/office/drawing/2014/main" id="{16102AB8-CAF0-D8C6-E12A-1AFA5E987C82}"/>
              </a:ext>
            </a:extLst>
          </p:cNvPr>
          <p:cNvPicPr>
            <a:picLocks noChangeAspect="1"/>
          </p:cNvPicPr>
          <p:nvPr/>
        </p:nvPicPr>
        <p:blipFill>
          <a:blip r:embed="rId3"/>
          <a:stretch>
            <a:fillRect/>
          </a:stretch>
        </p:blipFill>
        <p:spPr>
          <a:xfrm>
            <a:off x="0" y="810912"/>
            <a:ext cx="9144000" cy="3970254"/>
          </a:xfrm>
          <a:prstGeom prst="rect">
            <a:avLst/>
          </a:prstGeom>
        </p:spPr>
      </p:pic>
      <p:pic>
        <p:nvPicPr>
          <p:cNvPr id="2" name="Picture 1">
            <a:extLst>
              <a:ext uri="{FF2B5EF4-FFF2-40B4-BE49-F238E27FC236}">
                <a16:creationId xmlns:a16="http://schemas.microsoft.com/office/drawing/2014/main" id="{A3F8D17E-DEFD-81F4-E67F-4E5B2334991D}"/>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50"/>
                                        </p:tgtEl>
                                        <p:attrNameLst>
                                          <p:attrName>ppt_x</p:attrName>
                                          <p:attrName>ppt_y</p:attrName>
                                        </p:attrNameLst>
                                      </p:cBhvr>
                                    </p:animMotion>
                                    <p:animRot by="1500000">
                                      <p:cBhvr>
                                        <p:cTn id="7" dur="125" fill="hold">
                                          <p:stCondLst>
                                            <p:cond delay="0"/>
                                          </p:stCondLst>
                                        </p:cTn>
                                        <p:tgtEl>
                                          <p:spTgt spid="950"/>
                                        </p:tgtEl>
                                        <p:attrNameLst>
                                          <p:attrName>r</p:attrName>
                                        </p:attrNameLst>
                                      </p:cBhvr>
                                    </p:animRot>
                                    <p:animRot by="-1500000">
                                      <p:cBhvr>
                                        <p:cTn id="8" dur="125" fill="hold">
                                          <p:stCondLst>
                                            <p:cond delay="125"/>
                                          </p:stCondLst>
                                        </p:cTn>
                                        <p:tgtEl>
                                          <p:spTgt spid="950"/>
                                        </p:tgtEl>
                                        <p:attrNameLst>
                                          <p:attrName>r</p:attrName>
                                        </p:attrNameLst>
                                      </p:cBhvr>
                                    </p:animRot>
                                    <p:animRot by="-1500000">
                                      <p:cBhvr>
                                        <p:cTn id="9" dur="125" fill="hold">
                                          <p:stCondLst>
                                            <p:cond delay="250"/>
                                          </p:stCondLst>
                                        </p:cTn>
                                        <p:tgtEl>
                                          <p:spTgt spid="950"/>
                                        </p:tgtEl>
                                        <p:attrNameLst>
                                          <p:attrName>r</p:attrName>
                                        </p:attrNameLst>
                                      </p:cBhvr>
                                    </p:animRot>
                                    <p:animRot by="1500000">
                                      <p:cBhvr>
                                        <p:cTn id="10" dur="125" fill="hold">
                                          <p:stCondLst>
                                            <p:cond delay="375"/>
                                          </p:stCondLst>
                                        </p:cTn>
                                        <p:tgtEl>
                                          <p:spTgt spid="9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31"/>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HOTEL WISE CONFIRMATION AND CANCELLATION OF THE BOOKINGS</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21FDBF7C-CA90-A7CB-4490-E46B0E033AB3}"/>
              </a:ext>
            </a:extLst>
          </p:cNvPr>
          <p:cNvPicPr>
            <a:picLocks noChangeAspect="1"/>
          </p:cNvPicPr>
          <p:nvPr/>
        </p:nvPicPr>
        <p:blipFill>
          <a:blip r:embed="rId3"/>
          <a:stretch>
            <a:fillRect/>
          </a:stretch>
        </p:blipFill>
        <p:spPr>
          <a:xfrm>
            <a:off x="0" y="621450"/>
            <a:ext cx="9144000" cy="4522050"/>
          </a:xfrm>
          <a:prstGeom prst="rect">
            <a:avLst/>
          </a:prstGeom>
        </p:spPr>
      </p:pic>
      <p:pic>
        <p:nvPicPr>
          <p:cNvPr id="2" name="Picture 1">
            <a:extLst>
              <a:ext uri="{FF2B5EF4-FFF2-40B4-BE49-F238E27FC236}">
                <a16:creationId xmlns:a16="http://schemas.microsoft.com/office/drawing/2014/main" id="{4FCC7D3C-98BA-C280-7144-F798D232B7C9}"/>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82"/>
                                        </p:tgtEl>
                                        <p:attrNameLst>
                                          <p:attrName>ppt_x</p:attrName>
                                          <p:attrName>ppt_y</p:attrName>
                                        </p:attrNameLst>
                                      </p:cBhvr>
                                    </p:animMotion>
                                    <p:animRot by="1500000">
                                      <p:cBhvr>
                                        <p:cTn id="7" dur="125" fill="hold">
                                          <p:stCondLst>
                                            <p:cond delay="0"/>
                                          </p:stCondLst>
                                        </p:cTn>
                                        <p:tgtEl>
                                          <p:spTgt spid="982"/>
                                        </p:tgtEl>
                                        <p:attrNameLst>
                                          <p:attrName>r</p:attrName>
                                        </p:attrNameLst>
                                      </p:cBhvr>
                                    </p:animRot>
                                    <p:animRot by="-1500000">
                                      <p:cBhvr>
                                        <p:cTn id="8" dur="125" fill="hold">
                                          <p:stCondLst>
                                            <p:cond delay="125"/>
                                          </p:stCondLst>
                                        </p:cTn>
                                        <p:tgtEl>
                                          <p:spTgt spid="982"/>
                                        </p:tgtEl>
                                        <p:attrNameLst>
                                          <p:attrName>r</p:attrName>
                                        </p:attrNameLst>
                                      </p:cBhvr>
                                    </p:animRot>
                                    <p:animRot by="-1500000">
                                      <p:cBhvr>
                                        <p:cTn id="9" dur="125" fill="hold">
                                          <p:stCondLst>
                                            <p:cond delay="250"/>
                                          </p:stCondLst>
                                        </p:cTn>
                                        <p:tgtEl>
                                          <p:spTgt spid="982"/>
                                        </p:tgtEl>
                                        <p:attrNameLst>
                                          <p:attrName>r</p:attrName>
                                        </p:attrNameLst>
                                      </p:cBhvr>
                                    </p:animRot>
                                    <p:animRot by="1500000">
                                      <p:cBhvr>
                                        <p:cTn id="10" dur="125" fill="hold">
                                          <p:stCondLst>
                                            <p:cond delay="375"/>
                                          </p:stCondLst>
                                        </p:cTn>
                                        <p:tgtEl>
                                          <p:spTgt spid="9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32"/>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RESORT HOTEL CONFIRMED AND CANCELLATION</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817A9555-4314-0918-9127-07F9A7A2F880}"/>
              </a:ext>
            </a:extLst>
          </p:cNvPr>
          <p:cNvPicPr>
            <a:picLocks noChangeAspect="1"/>
          </p:cNvPicPr>
          <p:nvPr/>
        </p:nvPicPr>
        <p:blipFill>
          <a:blip r:embed="rId3"/>
          <a:stretch>
            <a:fillRect/>
          </a:stretch>
        </p:blipFill>
        <p:spPr>
          <a:xfrm>
            <a:off x="0" y="764498"/>
            <a:ext cx="4167266" cy="4379002"/>
          </a:xfrm>
          <a:prstGeom prst="rect">
            <a:avLst/>
          </a:prstGeom>
        </p:spPr>
      </p:pic>
      <p:pic>
        <p:nvPicPr>
          <p:cNvPr id="4" name="Picture 3">
            <a:extLst>
              <a:ext uri="{FF2B5EF4-FFF2-40B4-BE49-F238E27FC236}">
                <a16:creationId xmlns:a16="http://schemas.microsoft.com/office/drawing/2014/main" id="{990A1FB5-9FCD-26E9-9082-1E7671B56B9C}"/>
              </a:ext>
            </a:extLst>
          </p:cNvPr>
          <p:cNvPicPr>
            <a:picLocks noChangeAspect="1"/>
          </p:cNvPicPr>
          <p:nvPr/>
        </p:nvPicPr>
        <p:blipFill>
          <a:blip r:embed="rId4"/>
          <a:stretch>
            <a:fillRect/>
          </a:stretch>
        </p:blipFill>
        <p:spPr>
          <a:xfrm>
            <a:off x="4167266" y="764498"/>
            <a:ext cx="4976734" cy="4379002"/>
          </a:xfrm>
          <a:prstGeom prst="rect">
            <a:avLst/>
          </a:prstGeom>
        </p:spPr>
      </p:pic>
      <p:pic>
        <p:nvPicPr>
          <p:cNvPr id="2" name="Picture 1">
            <a:extLst>
              <a:ext uri="{FF2B5EF4-FFF2-40B4-BE49-F238E27FC236}">
                <a16:creationId xmlns:a16="http://schemas.microsoft.com/office/drawing/2014/main" id="{CE0A5086-D13C-DC49-DB30-B54A03804549}"/>
              </a:ext>
            </a:extLst>
          </p:cNvPr>
          <p:cNvPicPr>
            <a:picLocks noChangeAspect="1"/>
          </p:cNvPicPr>
          <p:nvPr/>
        </p:nvPicPr>
        <p:blipFill>
          <a:blip r:embed="rId5"/>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90"/>
                                        </p:tgtEl>
                                        <p:attrNameLst>
                                          <p:attrName>ppt_x</p:attrName>
                                          <p:attrName>ppt_y</p:attrName>
                                        </p:attrNameLst>
                                      </p:cBhvr>
                                    </p:animMotion>
                                    <p:animRot by="1500000">
                                      <p:cBhvr>
                                        <p:cTn id="7" dur="125" fill="hold">
                                          <p:stCondLst>
                                            <p:cond delay="0"/>
                                          </p:stCondLst>
                                        </p:cTn>
                                        <p:tgtEl>
                                          <p:spTgt spid="990"/>
                                        </p:tgtEl>
                                        <p:attrNameLst>
                                          <p:attrName>r</p:attrName>
                                        </p:attrNameLst>
                                      </p:cBhvr>
                                    </p:animRot>
                                    <p:animRot by="-1500000">
                                      <p:cBhvr>
                                        <p:cTn id="8" dur="125" fill="hold">
                                          <p:stCondLst>
                                            <p:cond delay="125"/>
                                          </p:stCondLst>
                                        </p:cTn>
                                        <p:tgtEl>
                                          <p:spTgt spid="990"/>
                                        </p:tgtEl>
                                        <p:attrNameLst>
                                          <p:attrName>r</p:attrName>
                                        </p:attrNameLst>
                                      </p:cBhvr>
                                    </p:animRot>
                                    <p:animRot by="-1500000">
                                      <p:cBhvr>
                                        <p:cTn id="9" dur="125" fill="hold">
                                          <p:stCondLst>
                                            <p:cond delay="250"/>
                                          </p:stCondLst>
                                        </p:cTn>
                                        <p:tgtEl>
                                          <p:spTgt spid="990"/>
                                        </p:tgtEl>
                                        <p:attrNameLst>
                                          <p:attrName>r</p:attrName>
                                        </p:attrNameLst>
                                      </p:cBhvr>
                                    </p:animRot>
                                    <p:animRot by="1500000">
                                      <p:cBhvr>
                                        <p:cTn id="10" dur="125" fill="hold">
                                          <p:stCondLst>
                                            <p:cond delay="375"/>
                                          </p:stCondLst>
                                        </p:cTn>
                                        <p:tgtEl>
                                          <p:spTgt spid="9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33"/>
          <p:cNvSpPr txBox="1">
            <a:spLocks noGrp="1"/>
          </p:cNvSpPr>
          <p:nvPr>
            <p:ph type="title"/>
          </p:nvPr>
        </p:nvSpPr>
        <p:spPr>
          <a:xfrm>
            <a:off x="0" y="-1"/>
            <a:ext cx="9144000" cy="51435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YEAR WISE BOOKING OF HOTEL</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97AAEAAE-36AD-27C7-23E6-954095FDB4C6}"/>
              </a:ext>
            </a:extLst>
          </p:cNvPr>
          <p:cNvPicPr>
            <a:picLocks noChangeAspect="1"/>
          </p:cNvPicPr>
          <p:nvPr/>
        </p:nvPicPr>
        <p:blipFill>
          <a:blip r:embed="rId3"/>
          <a:stretch>
            <a:fillRect/>
          </a:stretch>
        </p:blipFill>
        <p:spPr>
          <a:xfrm>
            <a:off x="0" y="697042"/>
            <a:ext cx="9144000" cy="4367313"/>
          </a:xfrm>
          <a:prstGeom prst="rect">
            <a:avLst/>
          </a:prstGeom>
        </p:spPr>
      </p:pic>
      <p:pic>
        <p:nvPicPr>
          <p:cNvPr id="2" name="Picture 1">
            <a:extLst>
              <a:ext uri="{FF2B5EF4-FFF2-40B4-BE49-F238E27FC236}">
                <a16:creationId xmlns:a16="http://schemas.microsoft.com/office/drawing/2014/main" id="{DF99722C-689A-FEDE-6821-B9BBD44D01E7}"/>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98"/>
                                        </p:tgtEl>
                                        <p:attrNameLst>
                                          <p:attrName>ppt_x</p:attrName>
                                          <p:attrName>ppt_y</p:attrName>
                                        </p:attrNameLst>
                                      </p:cBhvr>
                                    </p:animMotion>
                                    <p:animRot by="1500000">
                                      <p:cBhvr>
                                        <p:cTn id="7" dur="125" fill="hold">
                                          <p:stCondLst>
                                            <p:cond delay="0"/>
                                          </p:stCondLst>
                                        </p:cTn>
                                        <p:tgtEl>
                                          <p:spTgt spid="998"/>
                                        </p:tgtEl>
                                        <p:attrNameLst>
                                          <p:attrName>r</p:attrName>
                                        </p:attrNameLst>
                                      </p:cBhvr>
                                    </p:animRot>
                                    <p:animRot by="-1500000">
                                      <p:cBhvr>
                                        <p:cTn id="8" dur="125" fill="hold">
                                          <p:stCondLst>
                                            <p:cond delay="125"/>
                                          </p:stCondLst>
                                        </p:cTn>
                                        <p:tgtEl>
                                          <p:spTgt spid="998"/>
                                        </p:tgtEl>
                                        <p:attrNameLst>
                                          <p:attrName>r</p:attrName>
                                        </p:attrNameLst>
                                      </p:cBhvr>
                                    </p:animRot>
                                    <p:animRot by="-1500000">
                                      <p:cBhvr>
                                        <p:cTn id="9" dur="125" fill="hold">
                                          <p:stCondLst>
                                            <p:cond delay="250"/>
                                          </p:stCondLst>
                                        </p:cTn>
                                        <p:tgtEl>
                                          <p:spTgt spid="998"/>
                                        </p:tgtEl>
                                        <p:attrNameLst>
                                          <p:attrName>r</p:attrName>
                                        </p:attrNameLst>
                                      </p:cBhvr>
                                    </p:animRot>
                                    <p:animRot by="1500000">
                                      <p:cBhvr>
                                        <p:cTn id="10" dur="125" fill="hold">
                                          <p:stCondLst>
                                            <p:cond delay="375"/>
                                          </p:stCondLst>
                                        </p:cTn>
                                        <p:tgtEl>
                                          <p:spTgt spid="9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16"/>
          <p:cNvSpPr txBox="1">
            <a:spLocks noGrp="1"/>
          </p:cNvSpPr>
          <p:nvPr>
            <p:ph type="title"/>
          </p:nvPr>
        </p:nvSpPr>
        <p:spPr>
          <a:xfrm>
            <a:off x="0" y="-133352"/>
            <a:ext cx="2758190" cy="10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rgbClr val="FFC000"/>
                </a:solidFill>
              </a:rPr>
              <a:t>OUTLINE:</a:t>
            </a:r>
            <a:endParaRPr sz="4000" dirty="0">
              <a:solidFill>
                <a:srgbClr val="FFC000"/>
              </a:solidFill>
            </a:endParaRPr>
          </a:p>
        </p:txBody>
      </p:sp>
      <p:sp>
        <p:nvSpPr>
          <p:cNvPr id="543" name="Google Shape;543;p16"/>
          <p:cNvSpPr txBox="1">
            <a:spLocks noGrp="1"/>
          </p:cNvSpPr>
          <p:nvPr>
            <p:ph type="body" idx="1"/>
          </p:nvPr>
        </p:nvSpPr>
        <p:spPr>
          <a:xfrm>
            <a:off x="376575" y="540005"/>
            <a:ext cx="7704000" cy="3434262"/>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PROBLEM STATEMENT</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PROPOSED SYSTEM AND SOLUTION</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SYSTEM DEVELOPMENT APPROACH</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ALGORITHM &amp; DEPLOYMENT</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RESULT</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CONCLUSION</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FUTURE SCOPE</a:t>
            </a:r>
          </a:p>
          <a:p>
            <a:pPr marL="457200" lvl="0" indent="-317500" algn="l" rtl="0">
              <a:spcBef>
                <a:spcPts val="1000"/>
              </a:spcBef>
              <a:spcAft>
                <a:spcPts val="0"/>
              </a:spcAft>
              <a:buSzPts val="1400"/>
              <a:buChar char="◆"/>
            </a:pPr>
            <a:r>
              <a:rPr lang="en-US" sz="1800" u="sng" dirty="0">
                <a:solidFill>
                  <a:schemeClr val="accent1">
                    <a:lumMod val="50000"/>
                  </a:schemeClr>
                </a:solidFill>
                <a:latin typeface="High Tower Text" panose="02040502050506030303" pitchFamily="18" charset="0"/>
              </a:rPr>
              <a:t>REFERENCES</a:t>
            </a:r>
            <a:endParaRPr sz="1800" u="sng" dirty="0">
              <a:solidFill>
                <a:schemeClr val="accent1">
                  <a:lumMod val="50000"/>
                </a:schemeClr>
              </a:solidFill>
              <a:latin typeface="High Tower Text" panose="02040502050506030303" pitchFamily="18" charset="0"/>
            </a:endParaRPr>
          </a:p>
        </p:txBody>
      </p:sp>
      <p:grpSp>
        <p:nvGrpSpPr>
          <p:cNvPr id="544" name="Google Shape;544;p16"/>
          <p:cNvGrpSpPr/>
          <p:nvPr/>
        </p:nvGrpSpPr>
        <p:grpSpPr>
          <a:xfrm>
            <a:off x="8080575" y="1191300"/>
            <a:ext cx="76825" cy="76800"/>
            <a:chOff x="3104875" y="1099400"/>
            <a:chExt cx="76825" cy="76800"/>
          </a:xfrm>
        </p:grpSpPr>
        <p:sp>
          <p:nvSpPr>
            <p:cNvPr id="545" name="Google Shape;545;p16"/>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6"/>
          <p:cNvGrpSpPr/>
          <p:nvPr/>
        </p:nvGrpSpPr>
        <p:grpSpPr>
          <a:xfrm>
            <a:off x="149875" y="1469263"/>
            <a:ext cx="76825" cy="76800"/>
            <a:chOff x="3104875" y="1099400"/>
            <a:chExt cx="76825" cy="76800"/>
          </a:xfrm>
        </p:grpSpPr>
        <p:sp>
          <p:nvSpPr>
            <p:cNvPr id="548" name="Google Shape;548;p16"/>
            <p:cNvSpPr/>
            <p:nvPr/>
          </p:nvSpPr>
          <p:spPr>
            <a:xfrm>
              <a:off x="3104875" y="1099400"/>
              <a:ext cx="76825" cy="76800"/>
            </a:xfrm>
            <a:custGeom>
              <a:avLst/>
              <a:gdLst/>
              <a:ahLst/>
              <a:cxnLst/>
              <a:rect l="l" t="t" r="r" b="b"/>
              <a:pathLst>
                <a:path w="3073" h="3072" fill="none" extrusionOk="0">
                  <a:moveTo>
                    <a:pt x="1" y="3072"/>
                  </a:moveTo>
                  <a:lnTo>
                    <a:pt x="3072" y="0"/>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104875" y="1099400"/>
              <a:ext cx="76825" cy="76800"/>
            </a:xfrm>
            <a:custGeom>
              <a:avLst/>
              <a:gdLst/>
              <a:ahLst/>
              <a:cxnLst/>
              <a:rect l="l" t="t" r="r" b="b"/>
              <a:pathLst>
                <a:path w="3073" h="3072" fill="none" extrusionOk="0">
                  <a:moveTo>
                    <a:pt x="1" y="0"/>
                  </a:moveTo>
                  <a:lnTo>
                    <a:pt x="3072" y="3072"/>
                  </a:lnTo>
                </a:path>
              </a:pathLst>
            </a:custGeom>
            <a:noFill/>
            <a:ln w="23350" cap="flat" cmpd="sng">
              <a:solidFill>
                <a:schemeClr val="dk1"/>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0" name="Google Shape;550;p16"/>
          <p:cNvPicPr preferRelativeResize="0"/>
          <p:nvPr/>
        </p:nvPicPr>
        <p:blipFill rotWithShape="1">
          <a:blip r:embed="rId3">
            <a:alphaModFix/>
          </a:blip>
          <a:srcRect l="18647" t="7960" r="8852" b="8336"/>
          <a:stretch/>
        </p:blipFill>
        <p:spPr>
          <a:xfrm rot="-1406552">
            <a:off x="256993" y="4093096"/>
            <a:ext cx="1025168" cy="665781"/>
          </a:xfrm>
          <a:prstGeom prst="rect">
            <a:avLst/>
          </a:prstGeom>
          <a:noFill/>
          <a:ln>
            <a:noFill/>
          </a:ln>
        </p:spPr>
      </p:pic>
      <p:cxnSp>
        <p:nvCxnSpPr>
          <p:cNvPr id="3" name="Connector: Elbow 2">
            <a:extLst>
              <a:ext uri="{FF2B5EF4-FFF2-40B4-BE49-F238E27FC236}">
                <a16:creationId xmlns:a16="http://schemas.microsoft.com/office/drawing/2014/main" id="{61248F4D-3A16-76D3-7595-644929F29966}"/>
              </a:ext>
            </a:extLst>
          </p:cNvPr>
          <p:cNvCxnSpPr/>
          <p:nvPr/>
        </p:nvCxnSpPr>
        <p:spPr>
          <a:xfrm>
            <a:off x="277318" y="749508"/>
            <a:ext cx="299803" cy="162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30B9D48F-5281-D684-18D5-36C62E33C4E0}"/>
              </a:ext>
            </a:extLst>
          </p:cNvPr>
          <p:cNvCxnSpPr/>
          <p:nvPr/>
        </p:nvCxnSpPr>
        <p:spPr>
          <a:xfrm>
            <a:off x="277318" y="1191300"/>
            <a:ext cx="299803" cy="150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1A76677-8773-A2E2-7F0F-2B6038707288}"/>
              </a:ext>
            </a:extLst>
          </p:cNvPr>
          <p:cNvCxnSpPr>
            <a:cxnSpLocks/>
          </p:cNvCxnSpPr>
          <p:nvPr/>
        </p:nvCxnSpPr>
        <p:spPr>
          <a:xfrm>
            <a:off x="277318" y="1584905"/>
            <a:ext cx="350447" cy="1359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4301010B-62C9-AE7D-BD37-E13F9722BFC7}"/>
              </a:ext>
            </a:extLst>
          </p:cNvPr>
          <p:cNvCxnSpPr>
            <a:cxnSpLocks/>
          </p:cNvCxnSpPr>
          <p:nvPr/>
        </p:nvCxnSpPr>
        <p:spPr>
          <a:xfrm>
            <a:off x="277318" y="1964169"/>
            <a:ext cx="299803" cy="164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7BF20D7-D5D7-2EA3-4FEC-BD49C3BCDDDE}"/>
              </a:ext>
            </a:extLst>
          </p:cNvPr>
          <p:cNvCxnSpPr>
            <a:cxnSpLocks/>
          </p:cNvCxnSpPr>
          <p:nvPr/>
        </p:nvCxnSpPr>
        <p:spPr>
          <a:xfrm>
            <a:off x="299750" y="2402028"/>
            <a:ext cx="328015" cy="116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D1D8E9A-BE98-FB06-AD40-DD3125DE8A13}"/>
              </a:ext>
            </a:extLst>
          </p:cNvPr>
          <p:cNvCxnSpPr>
            <a:cxnSpLocks/>
          </p:cNvCxnSpPr>
          <p:nvPr/>
        </p:nvCxnSpPr>
        <p:spPr>
          <a:xfrm>
            <a:off x="225737" y="2801960"/>
            <a:ext cx="351384" cy="121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685FDEA-F13F-DF22-483D-465F1A094B9E}"/>
              </a:ext>
            </a:extLst>
          </p:cNvPr>
          <p:cNvCxnSpPr>
            <a:cxnSpLocks/>
          </p:cNvCxnSpPr>
          <p:nvPr/>
        </p:nvCxnSpPr>
        <p:spPr>
          <a:xfrm>
            <a:off x="299750" y="3181224"/>
            <a:ext cx="277371" cy="145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8131904-72F5-B9C8-7B2B-1CAE4205D1B0}"/>
              </a:ext>
            </a:extLst>
          </p:cNvPr>
          <p:cNvCxnSpPr>
            <a:cxnSpLocks/>
          </p:cNvCxnSpPr>
          <p:nvPr/>
        </p:nvCxnSpPr>
        <p:spPr>
          <a:xfrm>
            <a:off x="277318" y="3584707"/>
            <a:ext cx="350447" cy="1403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EA2A2788-EB00-4EFE-77A6-7044C9FE780F}"/>
              </a:ext>
            </a:extLst>
          </p:cNvPr>
          <p:cNvPicPr>
            <a:picLocks noChangeAspect="1"/>
          </p:cNvPicPr>
          <p:nvPr/>
        </p:nvPicPr>
        <p:blipFill>
          <a:blip r:embed="rId4"/>
          <a:stretch>
            <a:fillRect/>
          </a:stretch>
        </p:blipFill>
        <p:spPr>
          <a:xfrm>
            <a:off x="5508885" y="164891"/>
            <a:ext cx="3237875" cy="4691921"/>
          </a:xfrm>
          <a:prstGeom prst="rect">
            <a:avLst/>
          </a:prstGeom>
        </p:spPr>
      </p:pic>
      <p:pic>
        <p:nvPicPr>
          <p:cNvPr id="2" name="Picture 1">
            <a:extLst>
              <a:ext uri="{FF2B5EF4-FFF2-40B4-BE49-F238E27FC236}">
                <a16:creationId xmlns:a16="http://schemas.microsoft.com/office/drawing/2014/main" id="{9ACF26AB-A146-C8EB-4DF4-3E1E22C8CB2B}"/>
              </a:ext>
            </a:extLst>
          </p:cNvPr>
          <p:cNvPicPr>
            <a:picLocks noChangeAspect="1"/>
          </p:cNvPicPr>
          <p:nvPr/>
        </p:nvPicPr>
        <p:blipFill>
          <a:blip r:embed="rId5"/>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43">
                                            <p:txEl>
                                              <p:pRg st="0" end="0"/>
                                            </p:txEl>
                                          </p:spTgt>
                                        </p:tgtEl>
                                        <p:attrNameLst>
                                          <p:attrName>ppt_x</p:attrName>
                                          <p:attrName>ppt_y</p:attrName>
                                        </p:attrNameLst>
                                      </p:cBhvr>
                                    </p:animMotion>
                                    <p:animRot by="1500000">
                                      <p:cBhvr>
                                        <p:cTn id="7" dur="125" fill="hold">
                                          <p:stCondLst>
                                            <p:cond delay="0"/>
                                          </p:stCondLst>
                                        </p:cTn>
                                        <p:tgtEl>
                                          <p:spTgt spid="543">
                                            <p:txEl>
                                              <p:pRg st="0" end="0"/>
                                            </p:txEl>
                                          </p:spTgt>
                                        </p:tgtEl>
                                        <p:attrNameLst>
                                          <p:attrName>r</p:attrName>
                                        </p:attrNameLst>
                                      </p:cBhvr>
                                    </p:animRot>
                                    <p:animRot by="-1500000">
                                      <p:cBhvr>
                                        <p:cTn id="8" dur="125" fill="hold">
                                          <p:stCondLst>
                                            <p:cond delay="125"/>
                                          </p:stCondLst>
                                        </p:cTn>
                                        <p:tgtEl>
                                          <p:spTgt spid="543">
                                            <p:txEl>
                                              <p:pRg st="0" end="0"/>
                                            </p:txEl>
                                          </p:spTgt>
                                        </p:tgtEl>
                                        <p:attrNameLst>
                                          <p:attrName>r</p:attrName>
                                        </p:attrNameLst>
                                      </p:cBhvr>
                                    </p:animRot>
                                    <p:animRot by="-1500000">
                                      <p:cBhvr>
                                        <p:cTn id="9" dur="125" fill="hold">
                                          <p:stCondLst>
                                            <p:cond delay="250"/>
                                          </p:stCondLst>
                                        </p:cTn>
                                        <p:tgtEl>
                                          <p:spTgt spid="543">
                                            <p:txEl>
                                              <p:pRg st="0" end="0"/>
                                            </p:txEl>
                                          </p:spTgt>
                                        </p:tgtEl>
                                        <p:attrNameLst>
                                          <p:attrName>r</p:attrName>
                                        </p:attrNameLst>
                                      </p:cBhvr>
                                    </p:animRot>
                                    <p:animRot by="1500000">
                                      <p:cBhvr>
                                        <p:cTn id="10" dur="125" fill="hold">
                                          <p:stCondLst>
                                            <p:cond delay="375"/>
                                          </p:stCondLst>
                                        </p:cTn>
                                        <p:tgtEl>
                                          <p:spTgt spid="54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543">
                                            <p:txEl>
                                              <p:pRg st="1" end="1"/>
                                            </p:txEl>
                                          </p:spTgt>
                                        </p:tgtEl>
                                        <p:attrNameLst>
                                          <p:attrName>ppt_x</p:attrName>
                                          <p:attrName>ppt_y</p:attrName>
                                        </p:attrNameLst>
                                      </p:cBhvr>
                                    </p:animMotion>
                                    <p:animRot by="1500000">
                                      <p:cBhvr>
                                        <p:cTn id="15" dur="125" fill="hold">
                                          <p:stCondLst>
                                            <p:cond delay="0"/>
                                          </p:stCondLst>
                                        </p:cTn>
                                        <p:tgtEl>
                                          <p:spTgt spid="543">
                                            <p:txEl>
                                              <p:pRg st="1" end="1"/>
                                            </p:txEl>
                                          </p:spTgt>
                                        </p:tgtEl>
                                        <p:attrNameLst>
                                          <p:attrName>r</p:attrName>
                                        </p:attrNameLst>
                                      </p:cBhvr>
                                    </p:animRot>
                                    <p:animRot by="-1500000">
                                      <p:cBhvr>
                                        <p:cTn id="16" dur="125" fill="hold">
                                          <p:stCondLst>
                                            <p:cond delay="125"/>
                                          </p:stCondLst>
                                        </p:cTn>
                                        <p:tgtEl>
                                          <p:spTgt spid="543">
                                            <p:txEl>
                                              <p:pRg st="1" end="1"/>
                                            </p:txEl>
                                          </p:spTgt>
                                        </p:tgtEl>
                                        <p:attrNameLst>
                                          <p:attrName>r</p:attrName>
                                        </p:attrNameLst>
                                      </p:cBhvr>
                                    </p:animRot>
                                    <p:animRot by="-1500000">
                                      <p:cBhvr>
                                        <p:cTn id="17" dur="125" fill="hold">
                                          <p:stCondLst>
                                            <p:cond delay="250"/>
                                          </p:stCondLst>
                                        </p:cTn>
                                        <p:tgtEl>
                                          <p:spTgt spid="543">
                                            <p:txEl>
                                              <p:pRg st="1" end="1"/>
                                            </p:txEl>
                                          </p:spTgt>
                                        </p:tgtEl>
                                        <p:attrNameLst>
                                          <p:attrName>r</p:attrName>
                                        </p:attrNameLst>
                                      </p:cBhvr>
                                    </p:animRot>
                                    <p:animRot by="1500000">
                                      <p:cBhvr>
                                        <p:cTn id="18" dur="125" fill="hold">
                                          <p:stCondLst>
                                            <p:cond delay="375"/>
                                          </p:stCondLst>
                                        </p:cTn>
                                        <p:tgtEl>
                                          <p:spTgt spid="54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543">
                                            <p:txEl>
                                              <p:pRg st="2" end="2"/>
                                            </p:txEl>
                                          </p:spTgt>
                                        </p:tgtEl>
                                        <p:attrNameLst>
                                          <p:attrName>ppt_x</p:attrName>
                                          <p:attrName>ppt_y</p:attrName>
                                        </p:attrNameLst>
                                      </p:cBhvr>
                                    </p:animMotion>
                                    <p:animRot by="1500000">
                                      <p:cBhvr>
                                        <p:cTn id="23" dur="125" fill="hold">
                                          <p:stCondLst>
                                            <p:cond delay="0"/>
                                          </p:stCondLst>
                                        </p:cTn>
                                        <p:tgtEl>
                                          <p:spTgt spid="543">
                                            <p:txEl>
                                              <p:pRg st="2" end="2"/>
                                            </p:txEl>
                                          </p:spTgt>
                                        </p:tgtEl>
                                        <p:attrNameLst>
                                          <p:attrName>r</p:attrName>
                                        </p:attrNameLst>
                                      </p:cBhvr>
                                    </p:animRot>
                                    <p:animRot by="-1500000">
                                      <p:cBhvr>
                                        <p:cTn id="24" dur="125" fill="hold">
                                          <p:stCondLst>
                                            <p:cond delay="125"/>
                                          </p:stCondLst>
                                        </p:cTn>
                                        <p:tgtEl>
                                          <p:spTgt spid="543">
                                            <p:txEl>
                                              <p:pRg st="2" end="2"/>
                                            </p:txEl>
                                          </p:spTgt>
                                        </p:tgtEl>
                                        <p:attrNameLst>
                                          <p:attrName>r</p:attrName>
                                        </p:attrNameLst>
                                      </p:cBhvr>
                                    </p:animRot>
                                    <p:animRot by="-1500000">
                                      <p:cBhvr>
                                        <p:cTn id="25" dur="125" fill="hold">
                                          <p:stCondLst>
                                            <p:cond delay="250"/>
                                          </p:stCondLst>
                                        </p:cTn>
                                        <p:tgtEl>
                                          <p:spTgt spid="543">
                                            <p:txEl>
                                              <p:pRg st="2" end="2"/>
                                            </p:txEl>
                                          </p:spTgt>
                                        </p:tgtEl>
                                        <p:attrNameLst>
                                          <p:attrName>r</p:attrName>
                                        </p:attrNameLst>
                                      </p:cBhvr>
                                    </p:animRot>
                                    <p:animRot by="1500000">
                                      <p:cBhvr>
                                        <p:cTn id="26" dur="125" fill="hold">
                                          <p:stCondLst>
                                            <p:cond delay="375"/>
                                          </p:stCondLst>
                                        </p:cTn>
                                        <p:tgtEl>
                                          <p:spTgt spid="54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0"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543">
                                            <p:txEl>
                                              <p:pRg st="3" end="3"/>
                                            </p:txEl>
                                          </p:spTgt>
                                        </p:tgtEl>
                                        <p:attrNameLst>
                                          <p:attrName>ppt_x</p:attrName>
                                          <p:attrName>ppt_y</p:attrName>
                                        </p:attrNameLst>
                                      </p:cBhvr>
                                    </p:animMotion>
                                    <p:animRot by="1500000">
                                      <p:cBhvr>
                                        <p:cTn id="31" dur="125" fill="hold">
                                          <p:stCondLst>
                                            <p:cond delay="0"/>
                                          </p:stCondLst>
                                        </p:cTn>
                                        <p:tgtEl>
                                          <p:spTgt spid="543">
                                            <p:txEl>
                                              <p:pRg st="3" end="3"/>
                                            </p:txEl>
                                          </p:spTgt>
                                        </p:tgtEl>
                                        <p:attrNameLst>
                                          <p:attrName>r</p:attrName>
                                        </p:attrNameLst>
                                      </p:cBhvr>
                                    </p:animRot>
                                    <p:animRot by="-1500000">
                                      <p:cBhvr>
                                        <p:cTn id="32" dur="125" fill="hold">
                                          <p:stCondLst>
                                            <p:cond delay="125"/>
                                          </p:stCondLst>
                                        </p:cTn>
                                        <p:tgtEl>
                                          <p:spTgt spid="543">
                                            <p:txEl>
                                              <p:pRg st="3" end="3"/>
                                            </p:txEl>
                                          </p:spTgt>
                                        </p:tgtEl>
                                        <p:attrNameLst>
                                          <p:attrName>r</p:attrName>
                                        </p:attrNameLst>
                                      </p:cBhvr>
                                    </p:animRot>
                                    <p:animRot by="-1500000">
                                      <p:cBhvr>
                                        <p:cTn id="33" dur="125" fill="hold">
                                          <p:stCondLst>
                                            <p:cond delay="250"/>
                                          </p:stCondLst>
                                        </p:cTn>
                                        <p:tgtEl>
                                          <p:spTgt spid="543">
                                            <p:txEl>
                                              <p:pRg st="3" end="3"/>
                                            </p:txEl>
                                          </p:spTgt>
                                        </p:tgtEl>
                                        <p:attrNameLst>
                                          <p:attrName>r</p:attrName>
                                        </p:attrNameLst>
                                      </p:cBhvr>
                                    </p:animRot>
                                    <p:animRot by="1500000">
                                      <p:cBhvr>
                                        <p:cTn id="34" dur="125" fill="hold">
                                          <p:stCondLst>
                                            <p:cond delay="375"/>
                                          </p:stCondLst>
                                        </p:cTn>
                                        <p:tgtEl>
                                          <p:spTgt spid="54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543">
                                            <p:txEl>
                                              <p:pRg st="4" end="4"/>
                                            </p:txEl>
                                          </p:spTgt>
                                        </p:tgtEl>
                                        <p:attrNameLst>
                                          <p:attrName>ppt_x</p:attrName>
                                          <p:attrName>ppt_y</p:attrName>
                                        </p:attrNameLst>
                                      </p:cBhvr>
                                    </p:animMotion>
                                    <p:animRot by="1500000">
                                      <p:cBhvr>
                                        <p:cTn id="39" dur="125" fill="hold">
                                          <p:stCondLst>
                                            <p:cond delay="0"/>
                                          </p:stCondLst>
                                        </p:cTn>
                                        <p:tgtEl>
                                          <p:spTgt spid="543">
                                            <p:txEl>
                                              <p:pRg st="4" end="4"/>
                                            </p:txEl>
                                          </p:spTgt>
                                        </p:tgtEl>
                                        <p:attrNameLst>
                                          <p:attrName>r</p:attrName>
                                        </p:attrNameLst>
                                      </p:cBhvr>
                                    </p:animRot>
                                    <p:animRot by="-1500000">
                                      <p:cBhvr>
                                        <p:cTn id="40" dur="125" fill="hold">
                                          <p:stCondLst>
                                            <p:cond delay="125"/>
                                          </p:stCondLst>
                                        </p:cTn>
                                        <p:tgtEl>
                                          <p:spTgt spid="543">
                                            <p:txEl>
                                              <p:pRg st="4" end="4"/>
                                            </p:txEl>
                                          </p:spTgt>
                                        </p:tgtEl>
                                        <p:attrNameLst>
                                          <p:attrName>r</p:attrName>
                                        </p:attrNameLst>
                                      </p:cBhvr>
                                    </p:animRot>
                                    <p:animRot by="-1500000">
                                      <p:cBhvr>
                                        <p:cTn id="41" dur="125" fill="hold">
                                          <p:stCondLst>
                                            <p:cond delay="250"/>
                                          </p:stCondLst>
                                        </p:cTn>
                                        <p:tgtEl>
                                          <p:spTgt spid="543">
                                            <p:txEl>
                                              <p:pRg st="4" end="4"/>
                                            </p:txEl>
                                          </p:spTgt>
                                        </p:tgtEl>
                                        <p:attrNameLst>
                                          <p:attrName>r</p:attrName>
                                        </p:attrNameLst>
                                      </p:cBhvr>
                                    </p:animRot>
                                    <p:animRot by="1500000">
                                      <p:cBhvr>
                                        <p:cTn id="42" dur="125" fill="hold">
                                          <p:stCondLst>
                                            <p:cond delay="375"/>
                                          </p:stCondLst>
                                        </p:cTn>
                                        <p:tgtEl>
                                          <p:spTgt spid="543">
                                            <p:txEl>
                                              <p:pRg st="4" end="4"/>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grpId="0"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43">
                                            <p:txEl>
                                              <p:pRg st="5" end="5"/>
                                            </p:txEl>
                                          </p:spTgt>
                                        </p:tgtEl>
                                        <p:attrNameLst>
                                          <p:attrName>ppt_x</p:attrName>
                                          <p:attrName>ppt_y</p:attrName>
                                        </p:attrNameLst>
                                      </p:cBhvr>
                                    </p:animMotion>
                                    <p:animRot by="1500000">
                                      <p:cBhvr>
                                        <p:cTn id="47" dur="125" fill="hold">
                                          <p:stCondLst>
                                            <p:cond delay="0"/>
                                          </p:stCondLst>
                                        </p:cTn>
                                        <p:tgtEl>
                                          <p:spTgt spid="543">
                                            <p:txEl>
                                              <p:pRg st="5" end="5"/>
                                            </p:txEl>
                                          </p:spTgt>
                                        </p:tgtEl>
                                        <p:attrNameLst>
                                          <p:attrName>r</p:attrName>
                                        </p:attrNameLst>
                                      </p:cBhvr>
                                    </p:animRot>
                                    <p:animRot by="-1500000">
                                      <p:cBhvr>
                                        <p:cTn id="48" dur="125" fill="hold">
                                          <p:stCondLst>
                                            <p:cond delay="125"/>
                                          </p:stCondLst>
                                        </p:cTn>
                                        <p:tgtEl>
                                          <p:spTgt spid="543">
                                            <p:txEl>
                                              <p:pRg st="5" end="5"/>
                                            </p:txEl>
                                          </p:spTgt>
                                        </p:tgtEl>
                                        <p:attrNameLst>
                                          <p:attrName>r</p:attrName>
                                        </p:attrNameLst>
                                      </p:cBhvr>
                                    </p:animRot>
                                    <p:animRot by="-1500000">
                                      <p:cBhvr>
                                        <p:cTn id="49" dur="125" fill="hold">
                                          <p:stCondLst>
                                            <p:cond delay="250"/>
                                          </p:stCondLst>
                                        </p:cTn>
                                        <p:tgtEl>
                                          <p:spTgt spid="543">
                                            <p:txEl>
                                              <p:pRg st="5" end="5"/>
                                            </p:txEl>
                                          </p:spTgt>
                                        </p:tgtEl>
                                        <p:attrNameLst>
                                          <p:attrName>r</p:attrName>
                                        </p:attrNameLst>
                                      </p:cBhvr>
                                    </p:animRot>
                                    <p:animRot by="1500000">
                                      <p:cBhvr>
                                        <p:cTn id="50" dur="125" fill="hold">
                                          <p:stCondLst>
                                            <p:cond delay="375"/>
                                          </p:stCondLst>
                                        </p:cTn>
                                        <p:tgtEl>
                                          <p:spTgt spid="543">
                                            <p:txEl>
                                              <p:pRg st="5" end="5"/>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grpId="0"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543">
                                            <p:txEl>
                                              <p:pRg st="6" end="6"/>
                                            </p:txEl>
                                          </p:spTgt>
                                        </p:tgtEl>
                                        <p:attrNameLst>
                                          <p:attrName>ppt_x</p:attrName>
                                          <p:attrName>ppt_y</p:attrName>
                                        </p:attrNameLst>
                                      </p:cBhvr>
                                    </p:animMotion>
                                    <p:animRot by="1500000">
                                      <p:cBhvr>
                                        <p:cTn id="55" dur="125" fill="hold">
                                          <p:stCondLst>
                                            <p:cond delay="0"/>
                                          </p:stCondLst>
                                        </p:cTn>
                                        <p:tgtEl>
                                          <p:spTgt spid="543">
                                            <p:txEl>
                                              <p:pRg st="6" end="6"/>
                                            </p:txEl>
                                          </p:spTgt>
                                        </p:tgtEl>
                                        <p:attrNameLst>
                                          <p:attrName>r</p:attrName>
                                        </p:attrNameLst>
                                      </p:cBhvr>
                                    </p:animRot>
                                    <p:animRot by="-1500000">
                                      <p:cBhvr>
                                        <p:cTn id="56" dur="125" fill="hold">
                                          <p:stCondLst>
                                            <p:cond delay="125"/>
                                          </p:stCondLst>
                                        </p:cTn>
                                        <p:tgtEl>
                                          <p:spTgt spid="543">
                                            <p:txEl>
                                              <p:pRg st="6" end="6"/>
                                            </p:txEl>
                                          </p:spTgt>
                                        </p:tgtEl>
                                        <p:attrNameLst>
                                          <p:attrName>r</p:attrName>
                                        </p:attrNameLst>
                                      </p:cBhvr>
                                    </p:animRot>
                                    <p:animRot by="-1500000">
                                      <p:cBhvr>
                                        <p:cTn id="57" dur="125" fill="hold">
                                          <p:stCondLst>
                                            <p:cond delay="250"/>
                                          </p:stCondLst>
                                        </p:cTn>
                                        <p:tgtEl>
                                          <p:spTgt spid="543">
                                            <p:txEl>
                                              <p:pRg st="6" end="6"/>
                                            </p:txEl>
                                          </p:spTgt>
                                        </p:tgtEl>
                                        <p:attrNameLst>
                                          <p:attrName>r</p:attrName>
                                        </p:attrNameLst>
                                      </p:cBhvr>
                                    </p:animRot>
                                    <p:animRot by="1500000">
                                      <p:cBhvr>
                                        <p:cTn id="58" dur="125" fill="hold">
                                          <p:stCondLst>
                                            <p:cond delay="375"/>
                                          </p:stCondLst>
                                        </p:cTn>
                                        <p:tgtEl>
                                          <p:spTgt spid="543">
                                            <p:txEl>
                                              <p:pRg st="6" end="6"/>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543">
                                            <p:txEl>
                                              <p:pRg st="7" end="7"/>
                                            </p:txEl>
                                          </p:spTgt>
                                        </p:tgtEl>
                                        <p:attrNameLst>
                                          <p:attrName>ppt_x</p:attrName>
                                          <p:attrName>ppt_y</p:attrName>
                                        </p:attrNameLst>
                                      </p:cBhvr>
                                    </p:animMotion>
                                    <p:animRot by="1500000">
                                      <p:cBhvr>
                                        <p:cTn id="63" dur="125" fill="hold">
                                          <p:stCondLst>
                                            <p:cond delay="0"/>
                                          </p:stCondLst>
                                        </p:cTn>
                                        <p:tgtEl>
                                          <p:spTgt spid="543">
                                            <p:txEl>
                                              <p:pRg st="7" end="7"/>
                                            </p:txEl>
                                          </p:spTgt>
                                        </p:tgtEl>
                                        <p:attrNameLst>
                                          <p:attrName>r</p:attrName>
                                        </p:attrNameLst>
                                      </p:cBhvr>
                                    </p:animRot>
                                    <p:animRot by="-1500000">
                                      <p:cBhvr>
                                        <p:cTn id="64" dur="125" fill="hold">
                                          <p:stCondLst>
                                            <p:cond delay="125"/>
                                          </p:stCondLst>
                                        </p:cTn>
                                        <p:tgtEl>
                                          <p:spTgt spid="543">
                                            <p:txEl>
                                              <p:pRg st="7" end="7"/>
                                            </p:txEl>
                                          </p:spTgt>
                                        </p:tgtEl>
                                        <p:attrNameLst>
                                          <p:attrName>r</p:attrName>
                                        </p:attrNameLst>
                                      </p:cBhvr>
                                    </p:animRot>
                                    <p:animRot by="-1500000">
                                      <p:cBhvr>
                                        <p:cTn id="65" dur="125" fill="hold">
                                          <p:stCondLst>
                                            <p:cond delay="250"/>
                                          </p:stCondLst>
                                        </p:cTn>
                                        <p:tgtEl>
                                          <p:spTgt spid="543">
                                            <p:txEl>
                                              <p:pRg st="7" end="7"/>
                                            </p:txEl>
                                          </p:spTgt>
                                        </p:tgtEl>
                                        <p:attrNameLst>
                                          <p:attrName>r</p:attrName>
                                        </p:attrNameLst>
                                      </p:cBhvr>
                                    </p:animRot>
                                    <p:animRot by="1500000">
                                      <p:cBhvr>
                                        <p:cTn id="66" dur="125" fill="hold">
                                          <p:stCondLst>
                                            <p:cond delay="375"/>
                                          </p:stCondLst>
                                        </p:cTn>
                                        <p:tgtEl>
                                          <p:spTgt spid="54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34"/>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WEEK WISE NUMBER OF STAYS</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7FADC21C-A7BD-D0B4-1F77-B896C96018F2}"/>
              </a:ext>
            </a:extLst>
          </p:cNvPr>
          <p:cNvPicPr>
            <a:picLocks noChangeAspect="1"/>
          </p:cNvPicPr>
          <p:nvPr/>
        </p:nvPicPr>
        <p:blipFill>
          <a:blip r:embed="rId3"/>
          <a:stretch>
            <a:fillRect/>
          </a:stretch>
        </p:blipFill>
        <p:spPr>
          <a:xfrm>
            <a:off x="0" y="764498"/>
            <a:ext cx="9144000" cy="4016668"/>
          </a:xfrm>
          <a:prstGeom prst="rect">
            <a:avLst/>
          </a:prstGeom>
        </p:spPr>
      </p:pic>
      <p:pic>
        <p:nvPicPr>
          <p:cNvPr id="2" name="Picture 1">
            <a:extLst>
              <a:ext uri="{FF2B5EF4-FFF2-40B4-BE49-F238E27FC236}">
                <a16:creationId xmlns:a16="http://schemas.microsoft.com/office/drawing/2014/main" id="{0B664ADD-7B5F-BC59-5694-456FCA4E2A8F}"/>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20"/>
                                        </p:tgtEl>
                                        <p:attrNameLst>
                                          <p:attrName>ppt_x</p:attrName>
                                          <p:attrName>ppt_y</p:attrName>
                                        </p:attrNameLst>
                                      </p:cBhvr>
                                    </p:animMotion>
                                    <p:animRot by="1500000">
                                      <p:cBhvr>
                                        <p:cTn id="7" dur="125" fill="hold">
                                          <p:stCondLst>
                                            <p:cond delay="0"/>
                                          </p:stCondLst>
                                        </p:cTn>
                                        <p:tgtEl>
                                          <p:spTgt spid="1020"/>
                                        </p:tgtEl>
                                        <p:attrNameLst>
                                          <p:attrName>r</p:attrName>
                                        </p:attrNameLst>
                                      </p:cBhvr>
                                    </p:animRot>
                                    <p:animRot by="-1500000">
                                      <p:cBhvr>
                                        <p:cTn id="8" dur="125" fill="hold">
                                          <p:stCondLst>
                                            <p:cond delay="125"/>
                                          </p:stCondLst>
                                        </p:cTn>
                                        <p:tgtEl>
                                          <p:spTgt spid="1020"/>
                                        </p:tgtEl>
                                        <p:attrNameLst>
                                          <p:attrName>r</p:attrName>
                                        </p:attrNameLst>
                                      </p:cBhvr>
                                    </p:animRot>
                                    <p:animRot by="-1500000">
                                      <p:cBhvr>
                                        <p:cTn id="9" dur="125" fill="hold">
                                          <p:stCondLst>
                                            <p:cond delay="250"/>
                                          </p:stCondLst>
                                        </p:cTn>
                                        <p:tgtEl>
                                          <p:spTgt spid="1020"/>
                                        </p:tgtEl>
                                        <p:attrNameLst>
                                          <p:attrName>r</p:attrName>
                                        </p:attrNameLst>
                                      </p:cBhvr>
                                    </p:animRot>
                                    <p:animRot by="1500000">
                                      <p:cBhvr>
                                        <p:cTn id="10" dur="125" fill="hold">
                                          <p:stCondLst>
                                            <p:cond delay="375"/>
                                          </p:stCondLst>
                                        </p:cTn>
                                        <p:tgtEl>
                                          <p:spTgt spid="10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35"/>
          <p:cNvSpPr txBox="1">
            <a:spLocks noGrp="1"/>
          </p:cNvSpPr>
          <p:nvPr>
            <p:ph type="title"/>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MOST PREFFERED ROOM TYPE</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2249096D-434F-69FB-E444-5EF7718D058F}"/>
              </a:ext>
            </a:extLst>
          </p:cNvPr>
          <p:cNvPicPr>
            <a:picLocks noChangeAspect="1"/>
          </p:cNvPicPr>
          <p:nvPr/>
        </p:nvPicPr>
        <p:blipFill>
          <a:blip r:embed="rId3"/>
          <a:stretch>
            <a:fillRect/>
          </a:stretch>
        </p:blipFill>
        <p:spPr>
          <a:xfrm>
            <a:off x="0" y="810912"/>
            <a:ext cx="9144000" cy="3970254"/>
          </a:xfrm>
          <a:prstGeom prst="rect">
            <a:avLst/>
          </a:prstGeom>
        </p:spPr>
      </p:pic>
      <p:pic>
        <p:nvPicPr>
          <p:cNvPr id="2" name="Picture 1">
            <a:extLst>
              <a:ext uri="{FF2B5EF4-FFF2-40B4-BE49-F238E27FC236}">
                <a16:creationId xmlns:a16="http://schemas.microsoft.com/office/drawing/2014/main" id="{AF672CBA-E2CE-D9C8-71D0-978B623368F4}"/>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26"/>
                                        </p:tgtEl>
                                        <p:attrNameLst>
                                          <p:attrName>ppt_x</p:attrName>
                                          <p:attrName>ppt_y</p:attrName>
                                        </p:attrNameLst>
                                      </p:cBhvr>
                                    </p:animMotion>
                                    <p:animRot by="1500000">
                                      <p:cBhvr>
                                        <p:cTn id="7" dur="125" fill="hold">
                                          <p:stCondLst>
                                            <p:cond delay="0"/>
                                          </p:stCondLst>
                                        </p:cTn>
                                        <p:tgtEl>
                                          <p:spTgt spid="1026"/>
                                        </p:tgtEl>
                                        <p:attrNameLst>
                                          <p:attrName>r</p:attrName>
                                        </p:attrNameLst>
                                      </p:cBhvr>
                                    </p:animRot>
                                    <p:animRot by="-1500000">
                                      <p:cBhvr>
                                        <p:cTn id="8" dur="125" fill="hold">
                                          <p:stCondLst>
                                            <p:cond delay="125"/>
                                          </p:stCondLst>
                                        </p:cTn>
                                        <p:tgtEl>
                                          <p:spTgt spid="1026"/>
                                        </p:tgtEl>
                                        <p:attrNameLst>
                                          <p:attrName>r</p:attrName>
                                        </p:attrNameLst>
                                      </p:cBhvr>
                                    </p:animRot>
                                    <p:animRot by="-1500000">
                                      <p:cBhvr>
                                        <p:cTn id="9" dur="125" fill="hold">
                                          <p:stCondLst>
                                            <p:cond delay="250"/>
                                          </p:stCondLst>
                                        </p:cTn>
                                        <p:tgtEl>
                                          <p:spTgt spid="1026"/>
                                        </p:tgtEl>
                                        <p:attrNameLst>
                                          <p:attrName>r</p:attrName>
                                        </p:attrNameLst>
                                      </p:cBhvr>
                                    </p:animRot>
                                    <p:animRot by="1500000">
                                      <p:cBhvr>
                                        <p:cTn id="10" dur="125" fill="hold">
                                          <p:stCondLst>
                                            <p:cond delay="375"/>
                                          </p:stCondLst>
                                        </p:cTn>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36"/>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a:t>
            </a:r>
            <a:r>
              <a:rPr lang="en" sz="2000" b="1" dirty="0">
                <a:solidFill>
                  <a:srgbClr val="FFC000"/>
                </a:solidFill>
                <a:latin typeface="Mongolian Baiti" panose="03000500000000000000" pitchFamily="66" charset="0"/>
                <a:cs typeface="Mongolian Baiti" panose="03000500000000000000" pitchFamily="66" charset="0"/>
              </a:rPr>
              <a:t>TYPES OF CUSTOMER ARRIVED MONTHS WISE</a:t>
            </a: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D6CCF92A-6210-DE2A-9F34-F389F87A53D8}"/>
              </a:ext>
            </a:extLst>
          </p:cNvPr>
          <p:cNvPicPr>
            <a:picLocks noChangeAspect="1"/>
          </p:cNvPicPr>
          <p:nvPr/>
        </p:nvPicPr>
        <p:blipFill>
          <a:blip r:embed="rId3"/>
          <a:stretch>
            <a:fillRect/>
          </a:stretch>
        </p:blipFill>
        <p:spPr>
          <a:xfrm>
            <a:off x="0" y="753701"/>
            <a:ext cx="9144000" cy="4027465"/>
          </a:xfrm>
          <a:prstGeom prst="rect">
            <a:avLst/>
          </a:prstGeom>
        </p:spPr>
      </p:pic>
      <p:pic>
        <p:nvPicPr>
          <p:cNvPr id="2" name="Picture 1">
            <a:extLst>
              <a:ext uri="{FF2B5EF4-FFF2-40B4-BE49-F238E27FC236}">
                <a16:creationId xmlns:a16="http://schemas.microsoft.com/office/drawing/2014/main" id="{6804715A-A364-262B-3192-0336A7A9B79F}"/>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32"/>
                                        </p:tgtEl>
                                        <p:attrNameLst>
                                          <p:attrName>ppt_x</p:attrName>
                                          <p:attrName>ppt_y</p:attrName>
                                        </p:attrNameLst>
                                      </p:cBhvr>
                                    </p:animMotion>
                                    <p:animRot by="1500000">
                                      <p:cBhvr>
                                        <p:cTn id="7" dur="125" fill="hold">
                                          <p:stCondLst>
                                            <p:cond delay="0"/>
                                          </p:stCondLst>
                                        </p:cTn>
                                        <p:tgtEl>
                                          <p:spTgt spid="1032"/>
                                        </p:tgtEl>
                                        <p:attrNameLst>
                                          <p:attrName>r</p:attrName>
                                        </p:attrNameLst>
                                      </p:cBhvr>
                                    </p:animRot>
                                    <p:animRot by="-1500000">
                                      <p:cBhvr>
                                        <p:cTn id="8" dur="125" fill="hold">
                                          <p:stCondLst>
                                            <p:cond delay="125"/>
                                          </p:stCondLst>
                                        </p:cTn>
                                        <p:tgtEl>
                                          <p:spTgt spid="1032"/>
                                        </p:tgtEl>
                                        <p:attrNameLst>
                                          <p:attrName>r</p:attrName>
                                        </p:attrNameLst>
                                      </p:cBhvr>
                                    </p:animRot>
                                    <p:animRot by="-1500000">
                                      <p:cBhvr>
                                        <p:cTn id="9" dur="125" fill="hold">
                                          <p:stCondLst>
                                            <p:cond delay="250"/>
                                          </p:stCondLst>
                                        </p:cTn>
                                        <p:tgtEl>
                                          <p:spTgt spid="1032"/>
                                        </p:tgtEl>
                                        <p:attrNameLst>
                                          <p:attrName>r</p:attrName>
                                        </p:attrNameLst>
                                      </p:cBhvr>
                                    </p:animRot>
                                    <p:animRot by="1500000">
                                      <p:cBhvr>
                                        <p:cTn id="10" dur="125" fill="hold">
                                          <p:stCondLst>
                                            <p:cond delay="375"/>
                                          </p:stCondLst>
                                        </p:cTn>
                                        <p:tgtEl>
                                          <p:spTgt spid="10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37"/>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CONCLUSION:</a:t>
            </a:r>
            <a:br>
              <a:rPr lang="en" dirty="0">
                <a:solidFill>
                  <a:srgbClr val="FF0000"/>
                </a:solidFill>
              </a:rPr>
            </a:br>
            <a:r>
              <a:rPr lang="en-US" sz="1800" dirty="0">
                <a:latin typeface="Mongolian Baiti" panose="03000500000000000000" pitchFamily="66" charset="0"/>
                <a:cs typeface="Mongolian Baiti" panose="03000500000000000000" pitchFamily="66" charset="0"/>
              </a:rPr>
              <a:t>The hotel booking analysis has provided valuable insights into various aspects of customer behavior and booking trends. Key conclusions from the analysis are as follows:</a:t>
            </a:r>
            <a:br>
              <a:rPr lang="en-US" sz="1800" dirty="0">
                <a:latin typeface="Mongolian Baiti" panose="03000500000000000000" pitchFamily="66" charset="0"/>
                <a:cs typeface="Mongolian Baiti" panose="03000500000000000000" pitchFamily="66" charset="0"/>
              </a:rPr>
            </a:br>
            <a:r>
              <a:rPr lang="en-US" sz="2000" dirty="0">
                <a:solidFill>
                  <a:srgbClr val="FF0000"/>
                </a:solidFill>
              </a:rPr>
              <a:t>1. </a:t>
            </a:r>
            <a:r>
              <a:rPr lang="en-US" sz="2000" b="1" dirty="0">
                <a:solidFill>
                  <a:srgbClr val="FF0000"/>
                </a:solidFill>
              </a:rPr>
              <a:t>Booking Patterns:</a:t>
            </a:r>
            <a:br>
              <a:rPr lang="en-US" sz="2000" b="1" dirty="0">
                <a:solidFill>
                  <a:srgbClr val="FF0000"/>
                </a:solidFill>
              </a:rPr>
            </a:br>
            <a:r>
              <a:rPr lang="en-US" sz="2000" b="1" dirty="0">
                <a:solidFill>
                  <a:schemeClr val="tx1"/>
                </a:solidFill>
              </a:rPr>
              <a:t>   </a:t>
            </a:r>
            <a:r>
              <a:rPr lang="en-US" sz="1800" b="1" u="sng" dirty="0">
                <a:solidFill>
                  <a:schemeClr val="tx1"/>
                </a:solidFill>
                <a:latin typeface="Mongolian Baiti" panose="03000500000000000000" pitchFamily="66" charset="0"/>
                <a:cs typeface="Mongolian Baiti" panose="03000500000000000000" pitchFamily="66" charset="0"/>
              </a:rPr>
              <a:t>Seasonality</a:t>
            </a:r>
            <a:r>
              <a:rPr lang="en-US" sz="1800" dirty="0">
                <a:latin typeface="Mongolian Baiti" panose="03000500000000000000" pitchFamily="66" charset="0"/>
                <a:cs typeface="Mongolian Baiti" panose="03000500000000000000" pitchFamily="66" charset="0"/>
              </a:rPr>
              <a:t>: There is a significant increase in bookings during peak seasons, such as holidays</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and summer months. Off-season periods show lower occupancy rates.</a:t>
            </a:r>
            <a:br>
              <a:rPr lang="en-US" sz="1800" dirty="0">
                <a:latin typeface="Mongolian Baiti" panose="03000500000000000000" pitchFamily="66" charset="0"/>
                <a:cs typeface="Mongolian Baiti" panose="03000500000000000000" pitchFamily="66" charset="0"/>
              </a:rPr>
            </a:br>
            <a:r>
              <a:rPr lang="en-US" dirty="0">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Booking Window</a:t>
            </a:r>
            <a:r>
              <a:rPr lang="en-US" sz="1800" dirty="0">
                <a:latin typeface="Mongolian Baiti" panose="03000500000000000000" pitchFamily="66" charset="0"/>
                <a:cs typeface="Mongolian Baiti" panose="03000500000000000000" pitchFamily="66" charset="0"/>
              </a:rPr>
              <a:t>: Most bookings are made within a specific window prior to the stay, with </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notable percentage being last-minute bookings.</a:t>
            </a:r>
            <a:br>
              <a:rPr lang="en-US" sz="1800" dirty="0">
                <a:latin typeface="Mongolian Baiti" panose="03000500000000000000" pitchFamily="66" charset="0"/>
                <a:cs typeface="Mongolian Baiti" panose="03000500000000000000" pitchFamily="66" charset="0"/>
              </a:rPr>
            </a:br>
            <a:r>
              <a:rPr lang="en-US" sz="2000" dirty="0">
                <a:solidFill>
                  <a:srgbClr val="FF0000"/>
                </a:solidFill>
              </a:rPr>
              <a:t>2. </a:t>
            </a:r>
            <a:r>
              <a:rPr lang="en-US" sz="2000" b="1" dirty="0">
                <a:solidFill>
                  <a:srgbClr val="FF0000"/>
                </a:solidFill>
              </a:rPr>
              <a:t>Customer Preferences:</a:t>
            </a:r>
            <a:br>
              <a:rPr lang="en-US" sz="2000" b="1" dirty="0">
                <a:solidFill>
                  <a:srgbClr val="FF0000"/>
                </a:solidFill>
              </a:rPr>
            </a:br>
            <a:r>
              <a:rPr lang="en-US" sz="2000" b="1" dirty="0">
                <a:solidFill>
                  <a:srgbClr val="FF0000"/>
                </a:solidFill>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Room Types</a:t>
            </a:r>
            <a:r>
              <a:rPr lang="en-US" sz="1800" dirty="0">
                <a:latin typeface="Mongolian Baiti" panose="03000500000000000000" pitchFamily="66" charset="0"/>
                <a:cs typeface="Mongolian Baiti" panose="03000500000000000000" pitchFamily="66" charset="0"/>
              </a:rPr>
              <a:t>: Deluxe rooms and suites are more popular among guests, especially during peak</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seasons. Standard rooms see higher occupancy during off-peak periods.</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Amenities</a:t>
            </a:r>
            <a:r>
              <a:rPr lang="en-US" sz="1800" dirty="0">
                <a:latin typeface="Mongolian Baiti" panose="03000500000000000000" pitchFamily="66" charset="0"/>
                <a:cs typeface="Mongolian Baiti" panose="03000500000000000000" pitchFamily="66" charset="0"/>
              </a:rPr>
              <a:t>: Amenities such as free Wi-Fi, complimentary breakfast, and access to a gym or</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pool are highly valued by customers, influencing their booking decisions.</a:t>
            </a:r>
            <a:endParaRPr dirty="0">
              <a:solidFill>
                <a:srgbClr val="FF0000"/>
              </a:solidFill>
              <a:latin typeface="Mongolian Baiti" panose="03000500000000000000" pitchFamily="66" charset="0"/>
              <a:cs typeface="Mongolian Baiti" panose="03000500000000000000" pitchFamily="66" charset="0"/>
            </a:endParaRPr>
          </a:p>
        </p:txBody>
      </p:sp>
      <p:pic>
        <p:nvPicPr>
          <p:cNvPr id="2" name="Picture 1">
            <a:extLst>
              <a:ext uri="{FF2B5EF4-FFF2-40B4-BE49-F238E27FC236}">
                <a16:creationId xmlns:a16="http://schemas.microsoft.com/office/drawing/2014/main" id="{C09D5931-769C-B6A0-779F-8159F471AF9E}"/>
              </a:ext>
            </a:extLst>
          </p:cNvPr>
          <p:cNvPicPr>
            <a:picLocks noChangeAspect="1"/>
          </p:cNvPicPr>
          <p:nvPr/>
        </p:nvPicPr>
        <p:blipFill>
          <a:blip r:embed="rId3"/>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38"/>
                                        </p:tgtEl>
                                        <p:attrNameLst>
                                          <p:attrName>ppt_x</p:attrName>
                                          <p:attrName>ppt_y</p:attrName>
                                        </p:attrNameLst>
                                      </p:cBhvr>
                                    </p:animMotion>
                                    <p:animRot by="1500000">
                                      <p:cBhvr>
                                        <p:cTn id="7" dur="125" fill="hold">
                                          <p:stCondLst>
                                            <p:cond delay="0"/>
                                          </p:stCondLst>
                                        </p:cTn>
                                        <p:tgtEl>
                                          <p:spTgt spid="1038"/>
                                        </p:tgtEl>
                                        <p:attrNameLst>
                                          <p:attrName>r</p:attrName>
                                        </p:attrNameLst>
                                      </p:cBhvr>
                                    </p:animRot>
                                    <p:animRot by="-1500000">
                                      <p:cBhvr>
                                        <p:cTn id="8" dur="125" fill="hold">
                                          <p:stCondLst>
                                            <p:cond delay="125"/>
                                          </p:stCondLst>
                                        </p:cTn>
                                        <p:tgtEl>
                                          <p:spTgt spid="1038"/>
                                        </p:tgtEl>
                                        <p:attrNameLst>
                                          <p:attrName>r</p:attrName>
                                        </p:attrNameLst>
                                      </p:cBhvr>
                                    </p:animRot>
                                    <p:animRot by="-1500000">
                                      <p:cBhvr>
                                        <p:cTn id="9" dur="125" fill="hold">
                                          <p:stCondLst>
                                            <p:cond delay="250"/>
                                          </p:stCondLst>
                                        </p:cTn>
                                        <p:tgtEl>
                                          <p:spTgt spid="1038"/>
                                        </p:tgtEl>
                                        <p:attrNameLst>
                                          <p:attrName>r</p:attrName>
                                        </p:attrNameLst>
                                      </p:cBhvr>
                                    </p:animRot>
                                    <p:animRot by="1500000">
                                      <p:cBhvr>
                                        <p:cTn id="10" dur="125" fill="hold">
                                          <p:stCondLst>
                                            <p:cond delay="375"/>
                                          </p:stCondLst>
                                        </p:cTn>
                                        <p:tgtEl>
                                          <p:spTgt spid="10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38"/>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0000"/>
                </a:solidFill>
              </a:rPr>
              <a:t>3. </a:t>
            </a:r>
            <a:r>
              <a:rPr lang="en-US" sz="2000" b="1" dirty="0">
                <a:solidFill>
                  <a:srgbClr val="FF0000"/>
                </a:solidFill>
              </a:rPr>
              <a:t>Revenue Trends:</a:t>
            </a:r>
            <a:br>
              <a:rPr lang="en-US" sz="2000" b="1" dirty="0">
                <a:solidFill>
                  <a:srgbClr val="FF0000"/>
                </a:solidFill>
              </a:rPr>
            </a:br>
            <a:r>
              <a:rPr lang="en-US" sz="2000" b="1" dirty="0">
                <a:solidFill>
                  <a:srgbClr val="FF0000"/>
                </a:solidFill>
              </a:rPr>
              <a:t>     </a:t>
            </a:r>
            <a:r>
              <a:rPr lang="en-US" sz="1800" b="1" u="sng" dirty="0">
                <a:latin typeface="Mongolian Baiti" panose="03000500000000000000" pitchFamily="66" charset="0"/>
                <a:cs typeface="Mongolian Baiti" panose="03000500000000000000" pitchFamily="66" charset="0"/>
              </a:rPr>
              <a:t>Revenue Per Available Room (RevPAR)</a:t>
            </a:r>
            <a:r>
              <a:rPr lang="en-US" sz="1800" u="sng"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RevPAR is highest during peak seasons and  </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weekends. Implementing dynamic pricing strategies has helped optimize revenue.</a:t>
            </a:r>
            <a:br>
              <a:rPr lang="en-US" sz="1800" dirty="0">
                <a:latin typeface="Mongolian Baiti" panose="03000500000000000000" pitchFamily="66" charset="0"/>
                <a:cs typeface="Mongolian Baiti" panose="03000500000000000000" pitchFamily="66" charset="0"/>
              </a:rPr>
            </a:br>
            <a:r>
              <a:rPr lang="en-US" dirty="0">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Average Daily Rate (ADR)</a:t>
            </a:r>
            <a:r>
              <a:rPr lang="en-US" sz="1800" u="sng"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The ADR shows a steady increase year-over-year, indicating</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effective pricing strategies and an increase in the perceived value of the hotel's offerings.</a:t>
            </a:r>
            <a:br>
              <a:rPr lang="en-US" sz="1800" dirty="0">
                <a:latin typeface="Mongolian Baiti" panose="03000500000000000000" pitchFamily="66" charset="0"/>
                <a:cs typeface="Mongolian Baiti" panose="03000500000000000000" pitchFamily="66" charset="0"/>
              </a:rPr>
            </a:br>
            <a:br>
              <a:rPr lang="en-US" sz="1800" dirty="0">
                <a:latin typeface="Mongolian Baiti" panose="03000500000000000000" pitchFamily="66" charset="0"/>
                <a:cs typeface="Mongolian Baiti" panose="03000500000000000000" pitchFamily="66" charset="0"/>
              </a:rPr>
            </a:br>
            <a:r>
              <a:rPr lang="en-US" sz="2000" dirty="0">
                <a:solidFill>
                  <a:srgbClr val="FF0000"/>
                </a:solidFill>
              </a:rPr>
              <a:t>4. </a:t>
            </a:r>
            <a:r>
              <a:rPr lang="en-US" sz="2000" b="1" dirty="0">
                <a:solidFill>
                  <a:srgbClr val="FF0000"/>
                </a:solidFill>
              </a:rPr>
              <a:t>Marketing Effectiveness:</a:t>
            </a:r>
            <a:br>
              <a:rPr lang="en-US" sz="2000" b="1" dirty="0">
                <a:solidFill>
                  <a:srgbClr val="FF0000"/>
                </a:solidFill>
              </a:rPr>
            </a:br>
            <a:r>
              <a:rPr lang="en-US" sz="2000" b="1" dirty="0">
                <a:solidFill>
                  <a:srgbClr val="FF0000"/>
                </a:solidFill>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Online Channels</a:t>
            </a:r>
            <a:r>
              <a:rPr lang="en-US" sz="1800" u="sng"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A majority of bookings are made through online travel agencies (OTAs)</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and the hotel’s website. Social media and email marketing campaigns have  </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proven effective in driving direct bookings.</a:t>
            </a:r>
            <a:br>
              <a:rPr lang="en-US" sz="2000" b="1" dirty="0">
                <a:solidFill>
                  <a:srgbClr val="FF0000"/>
                </a:solidFill>
              </a:rPr>
            </a:br>
            <a:r>
              <a:rPr lang="en-US" b="1" dirty="0">
                <a:solidFill>
                  <a:srgbClr val="FF0000"/>
                </a:solidFill>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Customer Retention</a:t>
            </a:r>
            <a:r>
              <a:rPr lang="en-US" sz="1800" dirty="0">
                <a:latin typeface="Mongolian Baiti" panose="03000500000000000000" pitchFamily="66" charset="0"/>
                <a:cs typeface="Mongolian Baiti" panose="03000500000000000000" pitchFamily="66" charset="0"/>
              </a:rPr>
              <a:t>: Loyalty programs and personalized marketing efforts have resulted in</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higher repeat bookings, contributing to stable long-term revenue.</a:t>
            </a:r>
            <a:endParaRPr sz="2000" dirty="0">
              <a:solidFill>
                <a:srgbClr val="FF0000"/>
              </a:solidFill>
              <a:latin typeface="Mongolian Baiti" panose="03000500000000000000" pitchFamily="66" charset="0"/>
              <a:cs typeface="Mongolian Baiti" panose="03000500000000000000" pitchFamily="66" charset="0"/>
            </a:endParaRPr>
          </a:p>
        </p:txBody>
      </p:sp>
      <p:pic>
        <p:nvPicPr>
          <p:cNvPr id="2" name="Picture 1">
            <a:extLst>
              <a:ext uri="{FF2B5EF4-FFF2-40B4-BE49-F238E27FC236}">
                <a16:creationId xmlns:a16="http://schemas.microsoft.com/office/drawing/2014/main" id="{B1AC839D-6B80-7B43-A306-B8B40D340304}"/>
              </a:ext>
            </a:extLst>
          </p:cNvPr>
          <p:cNvPicPr>
            <a:picLocks noChangeAspect="1"/>
          </p:cNvPicPr>
          <p:nvPr/>
        </p:nvPicPr>
        <p:blipFill>
          <a:blip r:embed="rId3"/>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52"/>
                                        </p:tgtEl>
                                        <p:attrNameLst>
                                          <p:attrName>ppt_x</p:attrName>
                                          <p:attrName>ppt_y</p:attrName>
                                        </p:attrNameLst>
                                      </p:cBhvr>
                                    </p:animMotion>
                                    <p:animRot by="1500000">
                                      <p:cBhvr>
                                        <p:cTn id="7" dur="125" fill="hold">
                                          <p:stCondLst>
                                            <p:cond delay="0"/>
                                          </p:stCondLst>
                                        </p:cTn>
                                        <p:tgtEl>
                                          <p:spTgt spid="1052"/>
                                        </p:tgtEl>
                                        <p:attrNameLst>
                                          <p:attrName>r</p:attrName>
                                        </p:attrNameLst>
                                      </p:cBhvr>
                                    </p:animRot>
                                    <p:animRot by="-1500000">
                                      <p:cBhvr>
                                        <p:cTn id="8" dur="125" fill="hold">
                                          <p:stCondLst>
                                            <p:cond delay="125"/>
                                          </p:stCondLst>
                                        </p:cTn>
                                        <p:tgtEl>
                                          <p:spTgt spid="1052"/>
                                        </p:tgtEl>
                                        <p:attrNameLst>
                                          <p:attrName>r</p:attrName>
                                        </p:attrNameLst>
                                      </p:cBhvr>
                                    </p:animRot>
                                    <p:animRot by="-1500000">
                                      <p:cBhvr>
                                        <p:cTn id="9" dur="125" fill="hold">
                                          <p:stCondLst>
                                            <p:cond delay="250"/>
                                          </p:stCondLst>
                                        </p:cTn>
                                        <p:tgtEl>
                                          <p:spTgt spid="1052"/>
                                        </p:tgtEl>
                                        <p:attrNameLst>
                                          <p:attrName>r</p:attrName>
                                        </p:attrNameLst>
                                      </p:cBhvr>
                                    </p:animRot>
                                    <p:animRot by="1500000">
                                      <p:cBhvr>
                                        <p:cTn id="10" dur="125" fill="hold">
                                          <p:stCondLst>
                                            <p:cond delay="375"/>
                                          </p:stCondLst>
                                        </p:cTn>
                                        <p:tgtEl>
                                          <p:spTgt spid="10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39"/>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0000"/>
                </a:solidFill>
                <a:latin typeface="Mongolian Baiti" panose="03000500000000000000" pitchFamily="66" charset="0"/>
                <a:cs typeface="Mongolian Baiti" panose="03000500000000000000" pitchFamily="66" charset="0"/>
              </a:rPr>
              <a:t>5. </a:t>
            </a:r>
            <a:r>
              <a:rPr lang="en-US" sz="2000" b="1" dirty="0">
                <a:solidFill>
                  <a:srgbClr val="FF0000"/>
                </a:solidFill>
                <a:latin typeface="Mongolian Baiti" panose="03000500000000000000" pitchFamily="66" charset="0"/>
                <a:cs typeface="Mongolian Baiti" panose="03000500000000000000" pitchFamily="66" charset="0"/>
              </a:rPr>
              <a:t>Customer Satisfaction:</a:t>
            </a:r>
            <a:br>
              <a:rPr lang="en-US" sz="2000" b="1" dirty="0">
                <a:solidFill>
                  <a:srgbClr val="FF0000"/>
                </a:solidFill>
                <a:latin typeface="Mongolian Baiti" panose="03000500000000000000" pitchFamily="66" charset="0"/>
                <a:cs typeface="Mongolian Baiti" panose="03000500000000000000" pitchFamily="66" charset="0"/>
              </a:rPr>
            </a:br>
            <a:r>
              <a:rPr lang="en-US" sz="2000" b="1" dirty="0">
                <a:solidFill>
                  <a:srgbClr val="FF0000"/>
                </a:solidFill>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Feedback and Reviews</a:t>
            </a:r>
            <a:r>
              <a:rPr lang="en-US" sz="1800" dirty="0">
                <a:latin typeface="Mongolian Baiti" panose="03000500000000000000" pitchFamily="66" charset="0"/>
                <a:cs typeface="Mongolian Baiti" panose="03000500000000000000" pitchFamily="66" charset="0"/>
              </a:rPr>
              <a:t>: Positive reviews and high ratings are strongly correlated with higher </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occupancy rates. Addressing customer feedback promptly has</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improved overall guest satisfaction and loyalty.</a:t>
            </a:r>
            <a:br>
              <a:rPr lang="en-US" sz="1800" dirty="0">
                <a:latin typeface="Mongolian Baiti" panose="03000500000000000000" pitchFamily="66" charset="0"/>
                <a:cs typeface="Mongolian Baiti" panose="03000500000000000000" pitchFamily="66" charset="0"/>
              </a:rPr>
            </a:br>
            <a:r>
              <a:rPr lang="en-US" dirty="0">
                <a:latin typeface="Mongolian Baiti" panose="03000500000000000000" pitchFamily="66" charset="0"/>
                <a:cs typeface="Mongolian Baiti" panose="03000500000000000000" pitchFamily="66" charset="0"/>
              </a:rPr>
              <a:t>   </a:t>
            </a:r>
            <a:r>
              <a:rPr lang="en-US" sz="1800" b="1" u="sng" dirty="0">
                <a:latin typeface="Mongolian Baiti" panose="03000500000000000000" pitchFamily="66" charset="0"/>
                <a:cs typeface="Mongolian Baiti" panose="03000500000000000000" pitchFamily="66" charset="0"/>
              </a:rPr>
              <a:t>Service Quality</a:t>
            </a:r>
            <a:r>
              <a:rPr lang="en-US" sz="1800" dirty="0">
                <a:latin typeface="Mongolian Baiti" panose="03000500000000000000" pitchFamily="66" charset="0"/>
                <a:cs typeface="Mongolian Baiti" panose="03000500000000000000" pitchFamily="66" charset="0"/>
              </a:rPr>
              <a:t>: Continuous training and development of staff have enhanced service quality,</a:t>
            </a:r>
            <a:br>
              <a:rPr lang="en-US" sz="1800"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                                 leading to better customer experiences and higher satisfaction scores.</a:t>
            </a:r>
            <a:br>
              <a:rPr lang="en-US" sz="1800" dirty="0">
                <a:latin typeface="Mongolian Baiti" panose="03000500000000000000" pitchFamily="66" charset="0"/>
                <a:cs typeface="Mongolian Baiti" panose="03000500000000000000" pitchFamily="66" charset="0"/>
              </a:rPr>
            </a:br>
            <a:r>
              <a:rPr lang="en-US" b="1" dirty="0">
                <a:solidFill>
                  <a:srgbClr val="FF0000"/>
                </a:solidFill>
                <a:latin typeface="Mongolian Baiti" panose="03000500000000000000" pitchFamily="66" charset="0"/>
                <a:cs typeface="Mongolian Baiti" panose="03000500000000000000" pitchFamily="66" charset="0"/>
              </a:rPr>
              <a:t>FUTURE SCOPE</a:t>
            </a:r>
            <a:br>
              <a:rPr lang="en-US" b="1" dirty="0">
                <a:solidFill>
                  <a:srgbClr val="FF0000"/>
                </a:solidFill>
                <a:latin typeface="Mongolian Baiti" panose="03000500000000000000" pitchFamily="66" charset="0"/>
                <a:cs typeface="Mongolian Baiti" panose="03000500000000000000" pitchFamily="66" charset="0"/>
              </a:rPr>
            </a:br>
            <a:r>
              <a:rPr lang="en-US" sz="1800" b="1" dirty="0">
                <a:solidFill>
                  <a:srgbClr val="FF0000"/>
                </a:solidFill>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1. </a:t>
            </a:r>
            <a:r>
              <a:rPr lang="en-US" sz="1800" b="1" dirty="0">
                <a:latin typeface="Mongolian Baiti" panose="03000500000000000000" pitchFamily="66" charset="0"/>
                <a:cs typeface="Mongolian Baiti" panose="03000500000000000000" pitchFamily="66" charset="0"/>
              </a:rPr>
              <a:t>Advanced Predictive Analytics</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2. </a:t>
            </a:r>
            <a:r>
              <a:rPr lang="en-US" sz="1800" b="1" dirty="0">
                <a:latin typeface="Mongolian Baiti" panose="03000500000000000000" pitchFamily="66" charset="0"/>
                <a:cs typeface="Mongolian Baiti" panose="03000500000000000000" pitchFamily="66" charset="0"/>
              </a:rPr>
              <a:t>Personalization and Customer Experience</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3. </a:t>
            </a:r>
            <a:r>
              <a:rPr lang="en-US" sz="1800" b="1" dirty="0">
                <a:latin typeface="Mongolian Baiti" panose="03000500000000000000" pitchFamily="66" charset="0"/>
                <a:cs typeface="Mongolian Baiti" panose="03000500000000000000" pitchFamily="66" charset="0"/>
              </a:rPr>
              <a:t>Revenue Management and Dynamic Pricing</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4. </a:t>
            </a:r>
            <a:r>
              <a:rPr lang="en-US" sz="1800" b="1" dirty="0">
                <a:latin typeface="Mongolian Baiti" panose="03000500000000000000" pitchFamily="66" charset="0"/>
                <a:cs typeface="Mongolian Baiti" panose="03000500000000000000" pitchFamily="66" charset="0"/>
              </a:rPr>
              <a:t>Operational Efficiency</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5. </a:t>
            </a:r>
            <a:r>
              <a:rPr lang="en-US" sz="1800" b="1" dirty="0">
                <a:latin typeface="Mongolian Baiti" panose="03000500000000000000" pitchFamily="66" charset="0"/>
                <a:cs typeface="Mongolian Baiti" panose="03000500000000000000" pitchFamily="66" charset="0"/>
              </a:rPr>
              <a:t>Market and Competitor Analysis</a:t>
            </a:r>
            <a:br>
              <a:rPr lang="en-US" b="1" dirty="0">
                <a:latin typeface="Mongolian Baiti" panose="03000500000000000000" pitchFamily="66" charset="0"/>
                <a:cs typeface="Mongolian Baiti" panose="03000500000000000000" pitchFamily="66" charset="0"/>
              </a:rPr>
            </a:br>
            <a:r>
              <a:rPr lang="en-US" sz="1800" dirty="0">
                <a:latin typeface="Mongolian Baiti" panose="03000500000000000000" pitchFamily="66" charset="0"/>
                <a:cs typeface="Mongolian Baiti" panose="03000500000000000000" pitchFamily="66" charset="0"/>
              </a:rPr>
              <a:t>6.</a:t>
            </a:r>
            <a:r>
              <a:rPr lang="en-US" sz="1800" b="1" dirty="0">
                <a:latin typeface="Mongolian Baiti" panose="03000500000000000000" pitchFamily="66" charset="0"/>
                <a:cs typeface="Mongolian Baiti" panose="03000500000000000000" pitchFamily="66" charset="0"/>
              </a:rPr>
              <a:t>Customer Feedback and Sentiment Analysis</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7. </a:t>
            </a:r>
            <a:r>
              <a:rPr lang="en-US" sz="1800" b="1" dirty="0">
                <a:latin typeface="Mongolian Baiti" panose="03000500000000000000" pitchFamily="66" charset="0"/>
                <a:cs typeface="Mongolian Baiti" panose="03000500000000000000" pitchFamily="66" charset="0"/>
              </a:rPr>
              <a:t>Sustainability and Corporate Social Responsibility (CSR)</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8. </a:t>
            </a:r>
            <a:r>
              <a:rPr lang="en-US" sz="1800" b="1" dirty="0">
                <a:latin typeface="Mongolian Baiti" panose="03000500000000000000" pitchFamily="66" charset="0"/>
                <a:cs typeface="Mongolian Baiti" panose="03000500000000000000" pitchFamily="66" charset="0"/>
              </a:rPr>
              <a:t>Integration with Emerging Technologies</a:t>
            </a:r>
            <a:br>
              <a:rPr lang="en-US" sz="1800" b="1" dirty="0">
                <a:latin typeface="Mongolian Baiti" panose="03000500000000000000" pitchFamily="66" charset="0"/>
                <a:cs typeface="Mongolian Baiti" panose="03000500000000000000" pitchFamily="66" charset="0"/>
              </a:rPr>
            </a:br>
            <a:r>
              <a:rPr lang="en-US" sz="1800" b="1" dirty="0">
                <a:latin typeface="Mongolian Baiti" panose="03000500000000000000" pitchFamily="66" charset="0"/>
                <a:cs typeface="Mongolian Baiti" panose="03000500000000000000" pitchFamily="66" charset="0"/>
              </a:rPr>
              <a:t> </a:t>
            </a:r>
            <a:r>
              <a:rPr lang="en-US" sz="1800" dirty="0">
                <a:latin typeface="Mongolian Baiti" panose="03000500000000000000" pitchFamily="66" charset="0"/>
                <a:cs typeface="Mongolian Baiti" panose="03000500000000000000" pitchFamily="66" charset="0"/>
              </a:rPr>
              <a:t>9. </a:t>
            </a:r>
            <a:r>
              <a:rPr lang="en-US" sz="1800" b="1" dirty="0">
                <a:latin typeface="Mongolian Baiti" panose="03000500000000000000" pitchFamily="66" charset="0"/>
                <a:cs typeface="Mongolian Baiti" panose="03000500000000000000" pitchFamily="66" charset="0"/>
              </a:rPr>
              <a:t>Enhancing Direct Bookings</a:t>
            </a:r>
            <a:br>
              <a:rPr lang="en-US" sz="1200" b="1" dirty="0"/>
            </a:br>
            <a:endParaRPr sz="2000" b="1" dirty="0">
              <a:solidFill>
                <a:srgbClr val="FF0000"/>
              </a:solidFill>
              <a:latin typeface="Mongolian Baiti" panose="03000500000000000000" pitchFamily="66" charset="0"/>
              <a:cs typeface="Mongolian Baiti" panose="03000500000000000000" pitchFamily="66" charset="0"/>
            </a:endParaRPr>
          </a:p>
        </p:txBody>
      </p:sp>
      <p:pic>
        <p:nvPicPr>
          <p:cNvPr id="2" name="Picture 1">
            <a:extLst>
              <a:ext uri="{FF2B5EF4-FFF2-40B4-BE49-F238E27FC236}">
                <a16:creationId xmlns:a16="http://schemas.microsoft.com/office/drawing/2014/main" id="{9D4C8379-1AA0-271C-0021-D991BDAADC4B}"/>
              </a:ext>
            </a:extLst>
          </p:cNvPr>
          <p:cNvPicPr>
            <a:picLocks noChangeAspect="1"/>
          </p:cNvPicPr>
          <p:nvPr/>
        </p:nvPicPr>
        <p:blipFill>
          <a:blip r:embed="rId3"/>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iterate type="lt">
                                    <p:tmPct val="0"/>
                                  </p:iterate>
                                  <p:childTnLst>
                                    <p:set>
                                      <p:cBhvr>
                                        <p:cTn id="6" dur="1" fill="hold">
                                          <p:stCondLst>
                                            <p:cond delay="0"/>
                                          </p:stCondLst>
                                        </p:cTn>
                                        <p:tgtEl>
                                          <p:spTgt spid="1077"/>
                                        </p:tgtEl>
                                        <p:attrNameLst>
                                          <p:attrName>style.visibility</p:attrName>
                                        </p:attrNameLst>
                                      </p:cBhvr>
                                      <p:to>
                                        <p:strVal val="visible"/>
                                      </p:to>
                                    </p:set>
                                    <p:animEffect transition="in" filter="wheel(1)">
                                      <p:cBhvr>
                                        <p:cTn id="7" dur="2000"/>
                                        <p:tgtEl>
                                          <p:spTgt spid="1077"/>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1077"/>
                                        </p:tgtEl>
                                        <p:attrNameLst>
                                          <p:attrName>ppt_x</p:attrName>
                                          <p:attrName>ppt_y</p:attrName>
                                        </p:attrNameLst>
                                      </p:cBhvr>
                                    </p:animMotion>
                                    <p:animRot by="1500000">
                                      <p:cBhvr>
                                        <p:cTn id="12" dur="125" fill="hold">
                                          <p:stCondLst>
                                            <p:cond delay="0"/>
                                          </p:stCondLst>
                                        </p:cTn>
                                        <p:tgtEl>
                                          <p:spTgt spid="1077"/>
                                        </p:tgtEl>
                                        <p:attrNameLst>
                                          <p:attrName>r</p:attrName>
                                        </p:attrNameLst>
                                      </p:cBhvr>
                                    </p:animRot>
                                    <p:animRot by="-1500000">
                                      <p:cBhvr>
                                        <p:cTn id="13" dur="125" fill="hold">
                                          <p:stCondLst>
                                            <p:cond delay="125"/>
                                          </p:stCondLst>
                                        </p:cTn>
                                        <p:tgtEl>
                                          <p:spTgt spid="1077"/>
                                        </p:tgtEl>
                                        <p:attrNameLst>
                                          <p:attrName>r</p:attrName>
                                        </p:attrNameLst>
                                      </p:cBhvr>
                                    </p:animRot>
                                    <p:animRot by="-1500000">
                                      <p:cBhvr>
                                        <p:cTn id="14" dur="125" fill="hold">
                                          <p:stCondLst>
                                            <p:cond delay="250"/>
                                          </p:stCondLst>
                                        </p:cTn>
                                        <p:tgtEl>
                                          <p:spTgt spid="1077"/>
                                        </p:tgtEl>
                                        <p:attrNameLst>
                                          <p:attrName>r</p:attrName>
                                        </p:attrNameLst>
                                      </p:cBhvr>
                                    </p:animRot>
                                    <p:animRot by="1500000">
                                      <p:cBhvr>
                                        <p:cTn id="15" dur="125" fill="hold">
                                          <p:stCondLst>
                                            <p:cond delay="375"/>
                                          </p:stCondLst>
                                        </p:cTn>
                                        <p:tgtEl>
                                          <p:spTgt spid="10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0"/>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REFERENCES:</a:t>
            </a:r>
            <a:br>
              <a:rPr lang="en" dirty="0">
                <a:solidFill>
                  <a:srgbClr val="FF0000"/>
                </a:solidFill>
              </a:rPr>
            </a:br>
            <a:r>
              <a:rPr lang="en" dirty="0">
                <a:solidFill>
                  <a:srgbClr val="FF0000"/>
                </a:solidFill>
              </a:rPr>
              <a:t>  </a:t>
            </a:r>
            <a:r>
              <a:rPr lang="en-US" sz="2000" dirty="0">
                <a:latin typeface="Mongolian Baiti" panose="03000500000000000000" pitchFamily="66" charset="0"/>
                <a:cs typeface="Mongolian Baiti" panose="03000500000000000000" pitchFamily="66" charset="0"/>
              </a:rPr>
              <a:t>Academic Journals and Papers</a:t>
            </a:r>
            <a:br>
              <a:rPr lang="en-US" sz="2000" dirty="0">
                <a:latin typeface="Mongolian Baiti" panose="03000500000000000000" pitchFamily="66" charset="0"/>
                <a:cs typeface="Mongolian Baiti" panose="03000500000000000000" pitchFamily="66" charset="0"/>
              </a:rPr>
            </a:br>
            <a:br>
              <a:rPr lang="en-US" sz="2000" dirty="0">
                <a:latin typeface="Mongolian Baiti" panose="03000500000000000000" pitchFamily="66" charset="0"/>
                <a:cs typeface="Mongolian Baiti" panose="03000500000000000000" pitchFamily="66" charset="0"/>
              </a:rPr>
            </a:br>
            <a:r>
              <a:rPr lang="en-US" sz="2000" dirty="0">
                <a:latin typeface="Mongolian Baiti" panose="03000500000000000000" pitchFamily="66" charset="0"/>
                <a:cs typeface="Mongolian Baiti" panose="03000500000000000000" pitchFamily="66" charset="0"/>
              </a:rPr>
              <a:t>    Industry Reports</a:t>
            </a:r>
            <a:br>
              <a:rPr lang="en-US" sz="2000" dirty="0">
                <a:latin typeface="Mongolian Baiti" panose="03000500000000000000" pitchFamily="66" charset="0"/>
                <a:cs typeface="Mongolian Baiti" panose="03000500000000000000" pitchFamily="66" charset="0"/>
              </a:rPr>
            </a:br>
            <a:br>
              <a:rPr lang="en-US" sz="2000" dirty="0">
                <a:latin typeface="Mongolian Baiti" panose="03000500000000000000" pitchFamily="66" charset="0"/>
                <a:cs typeface="Mongolian Baiti" panose="03000500000000000000" pitchFamily="66" charset="0"/>
              </a:rPr>
            </a:br>
            <a:r>
              <a:rPr lang="en-US" sz="2000" dirty="0">
                <a:latin typeface="Mongolian Baiti" panose="03000500000000000000" pitchFamily="66" charset="0"/>
                <a:cs typeface="Mongolian Baiti" panose="03000500000000000000" pitchFamily="66" charset="0"/>
              </a:rPr>
              <a:t>    Websites and Online Resources</a:t>
            </a:r>
            <a:br>
              <a:rPr lang="en-US" sz="2000" dirty="0">
                <a:latin typeface="Mongolian Baiti" panose="03000500000000000000" pitchFamily="66" charset="0"/>
                <a:cs typeface="Mongolian Baiti" panose="03000500000000000000" pitchFamily="66" charset="0"/>
              </a:rPr>
            </a:br>
            <a:br>
              <a:rPr lang="en-US" sz="2000" dirty="0">
                <a:latin typeface="Mongolian Baiti" panose="03000500000000000000" pitchFamily="66" charset="0"/>
                <a:cs typeface="Mongolian Baiti" panose="03000500000000000000" pitchFamily="66" charset="0"/>
              </a:rPr>
            </a:br>
            <a:r>
              <a:rPr lang="en-US" sz="2000" dirty="0">
                <a:latin typeface="Mongolian Baiti" panose="03000500000000000000" pitchFamily="66" charset="0"/>
                <a:cs typeface="Mongolian Baiti" panose="03000500000000000000" pitchFamily="66" charset="0"/>
              </a:rPr>
              <a:t>    </a:t>
            </a:r>
            <a:r>
              <a:rPr lang="en-US" sz="2000" b="1" dirty="0">
                <a:latin typeface="Mongolian Baiti" panose="03000500000000000000" pitchFamily="66" charset="0"/>
                <a:cs typeface="Mongolian Baiti" panose="03000500000000000000" pitchFamily="66" charset="0"/>
              </a:rPr>
              <a:t>Revenue Management for the Hospitality Industry</a:t>
            </a:r>
            <a:r>
              <a:rPr lang="en-US" sz="2000" dirty="0">
                <a:latin typeface="Mongolian Baiti" panose="03000500000000000000" pitchFamily="66" charset="0"/>
                <a:cs typeface="Mongolian Baiti" panose="03000500000000000000" pitchFamily="66" charset="0"/>
              </a:rPr>
              <a:t> by David K. Hayes</a:t>
            </a:r>
            <a:br>
              <a:rPr lang="en-US" sz="2000" dirty="0">
                <a:latin typeface="Mongolian Baiti" panose="03000500000000000000" pitchFamily="66" charset="0"/>
                <a:cs typeface="Mongolian Baiti" panose="03000500000000000000" pitchFamily="66" charset="0"/>
              </a:rPr>
            </a:br>
            <a:br>
              <a:rPr lang="en-US" sz="2000" dirty="0">
                <a:latin typeface="Mongolian Baiti" panose="03000500000000000000" pitchFamily="66" charset="0"/>
                <a:cs typeface="Mongolian Baiti" panose="03000500000000000000" pitchFamily="66" charset="0"/>
              </a:rPr>
            </a:br>
            <a:r>
              <a:rPr lang="en-US" sz="2000" dirty="0">
                <a:latin typeface="Mongolian Baiti" panose="03000500000000000000" pitchFamily="66" charset="0"/>
                <a:cs typeface="Mongolian Baiti" panose="03000500000000000000" pitchFamily="66" charset="0"/>
              </a:rPr>
              <a:t>    </a:t>
            </a:r>
            <a:r>
              <a:rPr lang="en-US" sz="2000" b="1" dirty="0">
                <a:latin typeface="Mongolian Baiti" panose="03000500000000000000" pitchFamily="66" charset="0"/>
                <a:cs typeface="Mongolian Baiti" panose="03000500000000000000" pitchFamily="66" charset="0"/>
              </a:rPr>
              <a:t>Hotel Management and Operations</a:t>
            </a:r>
            <a:r>
              <a:rPr lang="en-US" sz="2000" dirty="0">
                <a:latin typeface="Mongolian Baiti" panose="03000500000000000000" pitchFamily="66" charset="0"/>
                <a:cs typeface="Mongolian Baiti" panose="03000500000000000000" pitchFamily="66" charset="0"/>
              </a:rPr>
              <a:t> by Michael J. O'Fallon</a:t>
            </a:r>
            <a:br>
              <a:rPr lang="en" dirty="0">
                <a:solidFill>
                  <a:srgbClr val="FF0000"/>
                </a:solidFill>
              </a:rPr>
            </a:br>
            <a:endParaRPr dirty="0">
              <a:solidFill>
                <a:srgbClr val="FF0000"/>
              </a:solidFill>
            </a:endParaRPr>
          </a:p>
        </p:txBody>
      </p:sp>
      <p:cxnSp>
        <p:nvCxnSpPr>
          <p:cNvPr id="5" name="Connector: Elbow 4">
            <a:extLst>
              <a:ext uri="{FF2B5EF4-FFF2-40B4-BE49-F238E27FC236}">
                <a16:creationId xmlns:a16="http://schemas.microsoft.com/office/drawing/2014/main" id="{7CD1B634-DB54-1807-94D1-190A9F41190A}"/>
              </a:ext>
            </a:extLst>
          </p:cNvPr>
          <p:cNvCxnSpPr/>
          <p:nvPr/>
        </p:nvCxnSpPr>
        <p:spPr>
          <a:xfrm>
            <a:off x="0" y="801974"/>
            <a:ext cx="322289" cy="1049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32B6D3DF-E7D0-D2C1-97BC-190BB7176DC9}"/>
              </a:ext>
            </a:extLst>
          </p:cNvPr>
          <p:cNvCxnSpPr/>
          <p:nvPr/>
        </p:nvCxnSpPr>
        <p:spPr>
          <a:xfrm>
            <a:off x="59961" y="1416570"/>
            <a:ext cx="262328" cy="119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DEBB2529-9F9C-2564-D1CD-8FE3BC76B279}"/>
              </a:ext>
            </a:extLst>
          </p:cNvPr>
          <p:cNvCxnSpPr>
            <a:cxnSpLocks/>
          </p:cNvCxnSpPr>
          <p:nvPr/>
        </p:nvCxnSpPr>
        <p:spPr>
          <a:xfrm>
            <a:off x="59961" y="2061147"/>
            <a:ext cx="262328" cy="119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2A90D82-D50F-9E2B-E321-418BE7F5FB09}"/>
              </a:ext>
            </a:extLst>
          </p:cNvPr>
          <p:cNvCxnSpPr/>
          <p:nvPr/>
        </p:nvCxnSpPr>
        <p:spPr>
          <a:xfrm>
            <a:off x="59961" y="2683239"/>
            <a:ext cx="262328" cy="974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A302D05-2DAC-C293-CA4E-E3D5ED094677}"/>
              </a:ext>
            </a:extLst>
          </p:cNvPr>
          <p:cNvCxnSpPr>
            <a:cxnSpLocks/>
          </p:cNvCxnSpPr>
          <p:nvPr/>
        </p:nvCxnSpPr>
        <p:spPr>
          <a:xfrm>
            <a:off x="59961" y="3245369"/>
            <a:ext cx="262328" cy="127417"/>
          </a:xfrm>
          <a:prstGeom prst="bentConnector3">
            <a:avLst>
              <a:gd name="adj1" fmla="val 4714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9102240-CB0B-810B-A5E5-ED49C792C2CB}"/>
              </a:ext>
            </a:extLst>
          </p:cNvPr>
          <p:cNvPicPr>
            <a:picLocks noChangeAspect="1"/>
          </p:cNvPicPr>
          <p:nvPr/>
        </p:nvPicPr>
        <p:blipFill>
          <a:blip r:embed="rId3"/>
          <a:stretch>
            <a:fillRect/>
          </a:stretch>
        </p:blipFill>
        <p:spPr>
          <a:xfrm>
            <a:off x="7729415" y="4781166"/>
            <a:ext cx="1399761" cy="34294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pic>
        <p:nvPicPr>
          <p:cNvPr id="9" name="Picture 8">
            <a:extLst>
              <a:ext uri="{FF2B5EF4-FFF2-40B4-BE49-F238E27FC236}">
                <a16:creationId xmlns:a16="http://schemas.microsoft.com/office/drawing/2014/main" id="{55F64A6C-E4CF-56F4-0B7B-DBC8C10EFB31}"/>
              </a:ext>
            </a:extLst>
          </p:cNvPr>
          <p:cNvPicPr>
            <a:picLocks noChangeAspect="1"/>
          </p:cNvPicPr>
          <p:nvPr/>
        </p:nvPicPr>
        <p:blipFill>
          <a:blip r:embed="rId3"/>
          <a:stretch>
            <a:fillRect/>
          </a:stretch>
        </p:blipFill>
        <p:spPr>
          <a:xfrm>
            <a:off x="0" y="0"/>
            <a:ext cx="9144000" cy="5143500"/>
          </a:xfrm>
          <a:prstGeom prst="rect">
            <a:avLst/>
          </a:prstGeom>
        </p:spPr>
      </p:pic>
      <p:pic>
        <p:nvPicPr>
          <p:cNvPr id="2" name="Picture 1">
            <a:extLst>
              <a:ext uri="{FF2B5EF4-FFF2-40B4-BE49-F238E27FC236}">
                <a16:creationId xmlns:a16="http://schemas.microsoft.com/office/drawing/2014/main" id="{D8B6DD6F-8CB0-4B5B-B560-75A66D652ED1}"/>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7"/>
          <p:cNvSpPr txBox="1">
            <a:spLocks noGrp="1"/>
          </p:cNvSpPr>
          <p:nvPr>
            <p:ph type="title"/>
          </p:nvPr>
        </p:nvSpPr>
        <p:spPr>
          <a:xfrm>
            <a:off x="-969900" y="-89139"/>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FF0000"/>
                </a:solidFill>
              </a:rPr>
              <a:t>PROBLEM STATEMENT</a:t>
            </a:r>
            <a:endParaRPr sz="3600" dirty="0">
              <a:solidFill>
                <a:srgbClr val="FF0000"/>
              </a:solidFill>
            </a:endParaRPr>
          </a:p>
          <a:p>
            <a:pPr marL="0" lvl="0" indent="0" algn="ctr" rtl="0">
              <a:spcBef>
                <a:spcPts val="0"/>
              </a:spcBef>
              <a:spcAft>
                <a:spcPts val="0"/>
              </a:spcAft>
              <a:buNone/>
            </a:pPr>
            <a:endParaRPr dirty="0"/>
          </a:p>
        </p:txBody>
      </p:sp>
      <p:sp>
        <p:nvSpPr>
          <p:cNvPr id="557" name="Google Shape;557;p17"/>
          <p:cNvSpPr txBox="1"/>
          <p:nvPr/>
        </p:nvSpPr>
        <p:spPr>
          <a:xfrm>
            <a:off x="1391034" y="3747250"/>
            <a:ext cx="1640100"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2100" dirty="0">
              <a:solidFill>
                <a:schemeClr val="dk1"/>
              </a:solidFill>
              <a:latin typeface="Montserrat Black"/>
              <a:ea typeface="Montserrat Black"/>
              <a:cs typeface="Montserrat Black"/>
              <a:sym typeface="Montserrat Black"/>
            </a:endParaRPr>
          </a:p>
        </p:txBody>
      </p:sp>
      <p:sp>
        <p:nvSpPr>
          <p:cNvPr id="558" name="Google Shape;558;p17"/>
          <p:cNvSpPr txBox="1"/>
          <p:nvPr/>
        </p:nvSpPr>
        <p:spPr>
          <a:xfrm>
            <a:off x="6112584" y="2533147"/>
            <a:ext cx="1640100"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2100" dirty="0">
              <a:solidFill>
                <a:schemeClr val="dk1"/>
              </a:solidFill>
              <a:latin typeface="Montserrat Black"/>
              <a:ea typeface="Montserrat Black"/>
              <a:cs typeface="Montserrat Black"/>
              <a:sym typeface="Montserrat Black"/>
            </a:endParaRPr>
          </a:p>
        </p:txBody>
      </p:sp>
      <p:sp>
        <p:nvSpPr>
          <p:cNvPr id="559" name="Google Shape;559;p17"/>
          <p:cNvSpPr txBox="1"/>
          <p:nvPr/>
        </p:nvSpPr>
        <p:spPr>
          <a:xfrm>
            <a:off x="6112584" y="3747250"/>
            <a:ext cx="1640100"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2100" dirty="0">
              <a:solidFill>
                <a:schemeClr val="dk1"/>
              </a:solidFill>
              <a:latin typeface="Montserrat Black"/>
              <a:ea typeface="Montserrat Black"/>
              <a:cs typeface="Montserrat Black"/>
              <a:sym typeface="Montserrat Black"/>
            </a:endParaRPr>
          </a:p>
        </p:txBody>
      </p:sp>
      <p:sp>
        <p:nvSpPr>
          <p:cNvPr id="565" name="Google Shape;565;p17"/>
          <p:cNvSpPr txBox="1"/>
          <p:nvPr/>
        </p:nvSpPr>
        <p:spPr>
          <a:xfrm>
            <a:off x="308404" y="733179"/>
            <a:ext cx="8670703" cy="422106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2000" dirty="0">
                <a:solidFill>
                  <a:srgbClr val="FFC000"/>
                </a:solidFill>
                <a:latin typeface="Mongolian Baiti" panose="03000500000000000000" pitchFamily="66" charset="0"/>
                <a:ea typeface="Montserrat"/>
                <a:cs typeface="Mongolian Baiti" panose="03000500000000000000" pitchFamily="66" charset="0"/>
                <a:sym typeface="Montserrat"/>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dirty="0" err="1">
                <a:solidFill>
                  <a:srgbClr val="FFC000"/>
                </a:solidFill>
                <a:latin typeface="Mongolian Baiti" panose="03000500000000000000" pitchFamily="66" charset="0"/>
                <a:ea typeface="Montserrat"/>
                <a:cs typeface="Mongolian Baiti" panose="03000500000000000000" pitchFamily="66" charset="0"/>
                <a:sym typeface="Montserrat"/>
              </a:rPr>
              <a:t>analyse</a:t>
            </a:r>
            <a:r>
              <a:rPr lang="en-US" sz="2000" dirty="0">
                <a:solidFill>
                  <a:srgbClr val="FFC000"/>
                </a:solidFill>
                <a:latin typeface="Mongolian Baiti" panose="03000500000000000000" pitchFamily="66" charset="0"/>
                <a:ea typeface="Montserrat"/>
                <a:cs typeface="Mongolian Baiti" panose="03000500000000000000" pitchFamily="66" charset="0"/>
                <a:sym typeface="Montserrat"/>
              </a:rPr>
              <a:t> the data to discover important factors that govern the bookings.</a:t>
            </a:r>
            <a:endParaRPr sz="2000" dirty="0">
              <a:solidFill>
                <a:srgbClr val="FFC000"/>
              </a:solidFill>
              <a:latin typeface="Mongolian Baiti" panose="03000500000000000000" pitchFamily="66" charset="0"/>
              <a:ea typeface="Montserrat"/>
              <a:cs typeface="Mongolian Baiti" panose="03000500000000000000" pitchFamily="66" charset="0"/>
              <a:sym typeface="Montserrat"/>
            </a:endParaRPr>
          </a:p>
        </p:txBody>
      </p:sp>
      <p:sp>
        <p:nvSpPr>
          <p:cNvPr id="567" name="Google Shape;567;p17"/>
          <p:cNvSpPr txBox="1"/>
          <p:nvPr/>
        </p:nvSpPr>
        <p:spPr>
          <a:xfrm>
            <a:off x="3527100" y="3481625"/>
            <a:ext cx="2090400" cy="35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561" name="Google Shape;561;p17"/>
          <p:cNvSpPr txBox="1"/>
          <p:nvPr/>
        </p:nvSpPr>
        <p:spPr>
          <a:xfrm>
            <a:off x="3526809" y="3140199"/>
            <a:ext cx="2090400"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2100" dirty="0">
              <a:solidFill>
                <a:schemeClr val="dk1"/>
              </a:solidFill>
              <a:latin typeface="Montserrat Black"/>
              <a:ea typeface="Montserrat Black"/>
              <a:cs typeface="Montserrat Black"/>
              <a:sym typeface="Montserrat Black"/>
            </a:endParaRPr>
          </a:p>
        </p:txBody>
      </p:sp>
      <p:sp>
        <p:nvSpPr>
          <p:cNvPr id="568" name="Google Shape;568;p17"/>
          <p:cNvSpPr txBox="1"/>
          <p:nvPr/>
        </p:nvSpPr>
        <p:spPr>
          <a:xfrm>
            <a:off x="5887425" y="2857621"/>
            <a:ext cx="2090400" cy="35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569" name="Google Shape;569;p17"/>
          <p:cNvSpPr txBox="1"/>
          <p:nvPr/>
        </p:nvSpPr>
        <p:spPr>
          <a:xfrm>
            <a:off x="1166175" y="2857621"/>
            <a:ext cx="2090400" cy="35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570" name="Google Shape;570;p17"/>
          <p:cNvSpPr txBox="1"/>
          <p:nvPr/>
        </p:nvSpPr>
        <p:spPr>
          <a:xfrm>
            <a:off x="5887425" y="4105630"/>
            <a:ext cx="2090400" cy="35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571" name="Google Shape;571;p17"/>
          <p:cNvSpPr txBox="1"/>
          <p:nvPr/>
        </p:nvSpPr>
        <p:spPr>
          <a:xfrm>
            <a:off x="1166175" y="4105630"/>
            <a:ext cx="2090400" cy="35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572" name="Google Shape;572;p17"/>
          <p:cNvSpPr txBox="1"/>
          <p:nvPr/>
        </p:nvSpPr>
        <p:spPr>
          <a:xfrm>
            <a:off x="4610100" y="1682850"/>
            <a:ext cx="3303600" cy="63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573" name="Google Shape;573;p17"/>
          <p:cNvSpPr txBox="1"/>
          <p:nvPr/>
        </p:nvSpPr>
        <p:spPr>
          <a:xfrm>
            <a:off x="4610100" y="1338950"/>
            <a:ext cx="3303600"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2100" dirty="0">
              <a:solidFill>
                <a:schemeClr val="dk1"/>
              </a:solidFill>
              <a:latin typeface="Montserrat Black"/>
              <a:ea typeface="Montserrat Black"/>
              <a:cs typeface="Montserrat Black"/>
              <a:sym typeface="Montserrat Black"/>
            </a:endParaRPr>
          </a:p>
        </p:txBody>
      </p:sp>
      <p:sp>
        <p:nvSpPr>
          <p:cNvPr id="5" name="Arrow: Right 4">
            <a:extLst>
              <a:ext uri="{FF2B5EF4-FFF2-40B4-BE49-F238E27FC236}">
                <a16:creationId xmlns:a16="http://schemas.microsoft.com/office/drawing/2014/main" id="{A41B6C71-C0AA-FCD6-4CE3-624484BD5790}"/>
              </a:ext>
            </a:extLst>
          </p:cNvPr>
          <p:cNvSpPr/>
          <p:nvPr/>
        </p:nvSpPr>
        <p:spPr>
          <a:xfrm>
            <a:off x="10691" y="771769"/>
            <a:ext cx="308404"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oogle Shape;637;p20">
            <a:extLst>
              <a:ext uri="{FF2B5EF4-FFF2-40B4-BE49-F238E27FC236}">
                <a16:creationId xmlns:a16="http://schemas.microsoft.com/office/drawing/2014/main" id="{16AD1C27-ACC4-5080-DA3D-5EB85B44B3EA}"/>
              </a:ext>
            </a:extLst>
          </p:cNvPr>
          <p:cNvGrpSpPr/>
          <p:nvPr/>
        </p:nvGrpSpPr>
        <p:grpSpPr>
          <a:xfrm>
            <a:off x="8634502" y="162041"/>
            <a:ext cx="380900" cy="377459"/>
            <a:chOff x="1919172" y="2291080"/>
            <a:chExt cx="602023" cy="596584"/>
          </a:xfrm>
        </p:grpSpPr>
        <p:sp>
          <p:nvSpPr>
            <p:cNvPr id="10" name="Google Shape;638;p20">
              <a:extLst>
                <a:ext uri="{FF2B5EF4-FFF2-40B4-BE49-F238E27FC236}">
                  <a16:creationId xmlns:a16="http://schemas.microsoft.com/office/drawing/2014/main" id="{6171677B-A32F-AF56-2B0F-109A393EFFC2}"/>
                </a:ext>
              </a:extLst>
            </p:cNvPr>
            <p:cNvSpPr/>
            <p:nvPr/>
          </p:nvSpPr>
          <p:spPr>
            <a:xfrm>
              <a:off x="1919172" y="2291080"/>
              <a:ext cx="602023" cy="596584"/>
            </a:xfrm>
            <a:custGeom>
              <a:avLst/>
              <a:gdLst/>
              <a:ahLst/>
              <a:cxnLst/>
              <a:rect l="l" t="t" r="r" b="b"/>
              <a:pathLst>
                <a:path w="18151" h="17987" extrusionOk="0">
                  <a:moveTo>
                    <a:pt x="6622" y="532"/>
                  </a:moveTo>
                  <a:lnTo>
                    <a:pt x="6622" y="1042"/>
                  </a:lnTo>
                  <a:lnTo>
                    <a:pt x="5310" y="1042"/>
                  </a:lnTo>
                  <a:lnTo>
                    <a:pt x="5310" y="532"/>
                  </a:lnTo>
                  <a:close/>
                  <a:moveTo>
                    <a:pt x="533" y="16410"/>
                  </a:moveTo>
                  <a:lnTo>
                    <a:pt x="1578" y="17455"/>
                  </a:lnTo>
                  <a:lnTo>
                    <a:pt x="621" y="17455"/>
                  </a:lnTo>
                  <a:cubicBezTo>
                    <a:pt x="573" y="17455"/>
                    <a:pt x="533" y="17415"/>
                    <a:pt x="533" y="17367"/>
                  </a:cubicBezTo>
                  <a:lnTo>
                    <a:pt x="533" y="16410"/>
                  </a:lnTo>
                  <a:close/>
                  <a:moveTo>
                    <a:pt x="17530" y="532"/>
                  </a:moveTo>
                  <a:cubicBezTo>
                    <a:pt x="17577" y="532"/>
                    <a:pt x="17619" y="572"/>
                    <a:pt x="17619" y="620"/>
                  </a:cubicBezTo>
                  <a:lnTo>
                    <a:pt x="17619" y="3452"/>
                  </a:lnTo>
                  <a:lnTo>
                    <a:pt x="17494" y="3452"/>
                  </a:lnTo>
                  <a:cubicBezTo>
                    <a:pt x="17064" y="3452"/>
                    <a:pt x="16714" y="3802"/>
                    <a:pt x="16714" y="4232"/>
                  </a:cubicBezTo>
                  <a:cubicBezTo>
                    <a:pt x="16715" y="4663"/>
                    <a:pt x="17064" y="5013"/>
                    <a:pt x="17494" y="5013"/>
                  </a:cubicBezTo>
                  <a:lnTo>
                    <a:pt x="17619" y="5013"/>
                  </a:lnTo>
                  <a:lnTo>
                    <a:pt x="17619" y="5545"/>
                  </a:lnTo>
                  <a:lnTo>
                    <a:pt x="17211" y="5545"/>
                  </a:lnTo>
                  <a:cubicBezTo>
                    <a:pt x="16869" y="5545"/>
                    <a:pt x="16591" y="5823"/>
                    <a:pt x="16591" y="6165"/>
                  </a:cubicBezTo>
                  <a:lnTo>
                    <a:pt x="16591" y="12832"/>
                  </a:lnTo>
                  <a:cubicBezTo>
                    <a:pt x="16591" y="12979"/>
                    <a:pt x="16710" y="13098"/>
                    <a:pt x="16857" y="13098"/>
                  </a:cubicBezTo>
                  <a:cubicBezTo>
                    <a:pt x="17004" y="13098"/>
                    <a:pt x="17123" y="12979"/>
                    <a:pt x="17123" y="12832"/>
                  </a:cubicBezTo>
                  <a:lnTo>
                    <a:pt x="17123" y="6165"/>
                  </a:lnTo>
                  <a:cubicBezTo>
                    <a:pt x="17123" y="6117"/>
                    <a:pt x="17163" y="6076"/>
                    <a:pt x="17211" y="6076"/>
                  </a:cubicBezTo>
                  <a:lnTo>
                    <a:pt x="17619" y="6076"/>
                  </a:lnTo>
                  <a:lnTo>
                    <a:pt x="17619" y="16391"/>
                  </a:lnTo>
                  <a:lnTo>
                    <a:pt x="17211" y="16391"/>
                  </a:lnTo>
                  <a:cubicBezTo>
                    <a:pt x="17163" y="16391"/>
                    <a:pt x="17123" y="16351"/>
                    <a:pt x="17123" y="16303"/>
                  </a:cubicBezTo>
                  <a:lnTo>
                    <a:pt x="17123" y="14392"/>
                  </a:lnTo>
                  <a:cubicBezTo>
                    <a:pt x="17123" y="14245"/>
                    <a:pt x="17004" y="14126"/>
                    <a:pt x="16857" y="14126"/>
                  </a:cubicBezTo>
                  <a:cubicBezTo>
                    <a:pt x="16710" y="14126"/>
                    <a:pt x="16591" y="14245"/>
                    <a:pt x="16591" y="14392"/>
                  </a:cubicBezTo>
                  <a:lnTo>
                    <a:pt x="16591" y="16303"/>
                  </a:lnTo>
                  <a:cubicBezTo>
                    <a:pt x="16591" y="16645"/>
                    <a:pt x="16869" y="16923"/>
                    <a:pt x="17211" y="16923"/>
                  </a:cubicBezTo>
                  <a:lnTo>
                    <a:pt x="17619" y="16923"/>
                  </a:lnTo>
                  <a:lnTo>
                    <a:pt x="17619" y="17367"/>
                  </a:lnTo>
                  <a:cubicBezTo>
                    <a:pt x="17619" y="17414"/>
                    <a:pt x="17577" y="17455"/>
                    <a:pt x="17530" y="17455"/>
                  </a:cubicBezTo>
                  <a:lnTo>
                    <a:pt x="14765" y="17455"/>
                  </a:lnTo>
                  <a:lnTo>
                    <a:pt x="14765" y="17047"/>
                  </a:lnTo>
                  <a:cubicBezTo>
                    <a:pt x="14765" y="16705"/>
                    <a:pt x="14486" y="16427"/>
                    <a:pt x="14144" y="16427"/>
                  </a:cubicBezTo>
                  <a:lnTo>
                    <a:pt x="8403" y="16427"/>
                  </a:lnTo>
                  <a:cubicBezTo>
                    <a:pt x="8255" y="16427"/>
                    <a:pt x="8137" y="16546"/>
                    <a:pt x="8137" y="16693"/>
                  </a:cubicBezTo>
                  <a:cubicBezTo>
                    <a:pt x="8137" y="16840"/>
                    <a:pt x="8255" y="16959"/>
                    <a:pt x="8403" y="16959"/>
                  </a:cubicBezTo>
                  <a:lnTo>
                    <a:pt x="14144" y="16959"/>
                  </a:lnTo>
                  <a:cubicBezTo>
                    <a:pt x="14192" y="16959"/>
                    <a:pt x="14233" y="16999"/>
                    <a:pt x="14233" y="17047"/>
                  </a:cubicBezTo>
                  <a:lnTo>
                    <a:pt x="14233" y="17455"/>
                  </a:lnTo>
                  <a:lnTo>
                    <a:pt x="3918" y="17455"/>
                  </a:lnTo>
                  <a:lnTo>
                    <a:pt x="3918" y="17047"/>
                  </a:lnTo>
                  <a:cubicBezTo>
                    <a:pt x="3918" y="16999"/>
                    <a:pt x="3959" y="16959"/>
                    <a:pt x="4006" y="16959"/>
                  </a:cubicBezTo>
                  <a:lnTo>
                    <a:pt x="6807" y="16959"/>
                  </a:lnTo>
                  <a:cubicBezTo>
                    <a:pt x="6954" y="16959"/>
                    <a:pt x="7073" y="16840"/>
                    <a:pt x="7073" y="16693"/>
                  </a:cubicBezTo>
                  <a:cubicBezTo>
                    <a:pt x="7073" y="16546"/>
                    <a:pt x="6954" y="16427"/>
                    <a:pt x="6807" y="16427"/>
                  </a:cubicBezTo>
                  <a:lnTo>
                    <a:pt x="4006" y="16427"/>
                  </a:lnTo>
                  <a:cubicBezTo>
                    <a:pt x="3664" y="16427"/>
                    <a:pt x="3386" y="16705"/>
                    <a:pt x="3386" y="17047"/>
                  </a:cubicBezTo>
                  <a:lnTo>
                    <a:pt x="3386" y="17455"/>
                  </a:lnTo>
                  <a:lnTo>
                    <a:pt x="2329" y="17455"/>
                  </a:lnTo>
                  <a:lnTo>
                    <a:pt x="533" y="15658"/>
                  </a:lnTo>
                  <a:lnTo>
                    <a:pt x="533" y="5012"/>
                  </a:lnTo>
                  <a:lnTo>
                    <a:pt x="657" y="5012"/>
                  </a:lnTo>
                  <a:cubicBezTo>
                    <a:pt x="1087" y="5012"/>
                    <a:pt x="1436" y="4663"/>
                    <a:pt x="1436" y="4232"/>
                  </a:cubicBezTo>
                  <a:cubicBezTo>
                    <a:pt x="1436" y="3802"/>
                    <a:pt x="1087" y="3452"/>
                    <a:pt x="657" y="3452"/>
                  </a:cubicBezTo>
                  <a:lnTo>
                    <a:pt x="533" y="3452"/>
                  </a:lnTo>
                  <a:lnTo>
                    <a:pt x="533" y="620"/>
                  </a:lnTo>
                  <a:cubicBezTo>
                    <a:pt x="533" y="572"/>
                    <a:pt x="573" y="532"/>
                    <a:pt x="621" y="532"/>
                  </a:cubicBezTo>
                  <a:lnTo>
                    <a:pt x="4778" y="532"/>
                  </a:lnTo>
                  <a:lnTo>
                    <a:pt x="4778" y="1131"/>
                  </a:lnTo>
                  <a:cubicBezTo>
                    <a:pt x="4778" y="1375"/>
                    <a:pt x="4977" y="1574"/>
                    <a:pt x="5222" y="1574"/>
                  </a:cubicBezTo>
                  <a:lnTo>
                    <a:pt x="6710" y="1574"/>
                  </a:lnTo>
                  <a:cubicBezTo>
                    <a:pt x="6955" y="1574"/>
                    <a:pt x="7153" y="1375"/>
                    <a:pt x="7153" y="1131"/>
                  </a:cubicBezTo>
                  <a:lnTo>
                    <a:pt x="7153" y="532"/>
                  </a:lnTo>
                  <a:close/>
                  <a:moveTo>
                    <a:pt x="621" y="0"/>
                  </a:moveTo>
                  <a:cubicBezTo>
                    <a:pt x="279" y="0"/>
                    <a:pt x="1" y="278"/>
                    <a:pt x="1" y="620"/>
                  </a:cubicBezTo>
                  <a:lnTo>
                    <a:pt x="1" y="3718"/>
                  </a:lnTo>
                  <a:cubicBezTo>
                    <a:pt x="1" y="3865"/>
                    <a:pt x="120" y="3984"/>
                    <a:pt x="267" y="3984"/>
                  </a:cubicBezTo>
                  <a:lnTo>
                    <a:pt x="657" y="3984"/>
                  </a:lnTo>
                  <a:cubicBezTo>
                    <a:pt x="793" y="3984"/>
                    <a:pt x="904" y="4096"/>
                    <a:pt x="904" y="4232"/>
                  </a:cubicBezTo>
                  <a:cubicBezTo>
                    <a:pt x="904" y="4369"/>
                    <a:pt x="793" y="4480"/>
                    <a:pt x="657" y="4480"/>
                  </a:cubicBezTo>
                  <a:lnTo>
                    <a:pt x="267" y="4480"/>
                  </a:lnTo>
                  <a:cubicBezTo>
                    <a:pt x="120" y="4480"/>
                    <a:pt x="1" y="4599"/>
                    <a:pt x="1" y="4746"/>
                  </a:cubicBezTo>
                  <a:lnTo>
                    <a:pt x="1" y="17367"/>
                  </a:lnTo>
                  <a:cubicBezTo>
                    <a:pt x="1" y="17708"/>
                    <a:pt x="279" y="17987"/>
                    <a:pt x="621" y="17987"/>
                  </a:cubicBezTo>
                  <a:lnTo>
                    <a:pt x="17530" y="17987"/>
                  </a:lnTo>
                  <a:cubicBezTo>
                    <a:pt x="17872" y="17987"/>
                    <a:pt x="18150" y="17708"/>
                    <a:pt x="18150" y="17367"/>
                  </a:cubicBezTo>
                  <a:lnTo>
                    <a:pt x="18150" y="4746"/>
                  </a:lnTo>
                  <a:cubicBezTo>
                    <a:pt x="18150" y="4599"/>
                    <a:pt x="18031" y="4480"/>
                    <a:pt x="17884" y="4480"/>
                  </a:cubicBezTo>
                  <a:lnTo>
                    <a:pt x="17494" y="4480"/>
                  </a:lnTo>
                  <a:cubicBezTo>
                    <a:pt x="17358" y="4480"/>
                    <a:pt x="17246" y="4369"/>
                    <a:pt x="17246" y="4232"/>
                  </a:cubicBezTo>
                  <a:cubicBezTo>
                    <a:pt x="17246" y="4096"/>
                    <a:pt x="17358" y="3984"/>
                    <a:pt x="17494" y="3984"/>
                  </a:cubicBezTo>
                  <a:lnTo>
                    <a:pt x="17884" y="3984"/>
                  </a:lnTo>
                  <a:cubicBezTo>
                    <a:pt x="18031" y="3984"/>
                    <a:pt x="18150" y="3865"/>
                    <a:pt x="18150" y="3718"/>
                  </a:cubicBezTo>
                  <a:lnTo>
                    <a:pt x="18150" y="620"/>
                  </a:lnTo>
                  <a:cubicBezTo>
                    <a:pt x="18150" y="278"/>
                    <a:pt x="17872" y="0"/>
                    <a:pt x="17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9;p20">
              <a:extLst>
                <a:ext uri="{FF2B5EF4-FFF2-40B4-BE49-F238E27FC236}">
                  <a16:creationId xmlns:a16="http://schemas.microsoft.com/office/drawing/2014/main" id="{C3278314-3C88-BCB8-F0FB-27CBDD3CEFD8}"/>
                </a:ext>
              </a:extLst>
            </p:cNvPr>
            <p:cNvSpPr/>
            <p:nvPr/>
          </p:nvSpPr>
          <p:spPr>
            <a:xfrm>
              <a:off x="1995424" y="2364612"/>
              <a:ext cx="449519" cy="449486"/>
            </a:xfrm>
            <a:custGeom>
              <a:avLst/>
              <a:gdLst/>
              <a:ahLst/>
              <a:cxnLst/>
              <a:rect l="l" t="t" r="r" b="b"/>
              <a:pathLst>
                <a:path w="13553" h="13552" extrusionOk="0">
                  <a:moveTo>
                    <a:pt x="12076" y="1483"/>
                  </a:moveTo>
                  <a:cubicBezTo>
                    <a:pt x="12124" y="1483"/>
                    <a:pt x="12164" y="1524"/>
                    <a:pt x="12164" y="1572"/>
                  </a:cubicBezTo>
                  <a:lnTo>
                    <a:pt x="12164" y="11982"/>
                  </a:lnTo>
                  <a:cubicBezTo>
                    <a:pt x="12164" y="12029"/>
                    <a:pt x="12124" y="12070"/>
                    <a:pt x="12076" y="12070"/>
                  </a:cubicBezTo>
                  <a:lnTo>
                    <a:pt x="1562" y="12070"/>
                  </a:lnTo>
                  <a:cubicBezTo>
                    <a:pt x="1514" y="12070"/>
                    <a:pt x="1473" y="12029"/>
                    <a:pt x="1473" y="11982"/>
                  </a:cubicBezTo>
                  <a:lnTo>
                    <a:pt x="1473" y="1572"/>
                  </a:lnTo>
                  <a:cubicBezTo>
                    <a:pt x="1473" y="1524"/>
                    <a:pt x="1514" y="1483"/>
                    <a:pt x="1562" y="1483"/>
                  </a:cubicBezTo>
                  <a:close/>
                  <a:moveTo>
                    <a:pt x="2136" y="1"/>
                  </a:moveTo>
                  <a:cubicBezTo>
                    <a:pt x="1989" y="1"/>
                    <a:pt x="1870" y="119"/>
                    <a:pt x="1870" y="266"/>
                  </a:cubicBezTo>
                  <a:lnTo>
                    <a:pt x="1870" y="952"/>
                  </a:lnTo>
                  <a:lnTo>
                    <a:pt x="1562" y="952"/>
                  </a:lnTo>
                  <a:cubicBezTo>
                    <a:pt x="1220" y="952"/>
                    <a:pt x="942" y="1230"/>
                    <a:pt x="942" y="1572"/>
                  </a:cubicBezTo>
                  <a:lnTo>
                    <a:pt x="942" y="1870"/>
                  </a:lnTo>
                  <a:lnTo>
                    <a:pt x="266" y="1870"/>
                  </a:lnTo>
                  <a:cubicBezTo>
                    <a:pt x="120" y="1870"/>
                    <a:pt x="1" y="1989"/>
                    <a:pt x="1" y="2136"/>
                  </a:cubicBezTo>
                  <a:cubicBezTo>
                    <a:pt x="1" y="2282"/>
                    <a:pt x="120" y="2402"/>
                    <a:pt x="266" y="2402"/>
                  </a:cubicBezTo>
                  <a:lnTo>
                    <a:pt x="942" y="2402"/>
                  </a:lnTo>
                  <a:lnTo>
                    <a:pt x="942" y="2643"/>
                  </a:lnTo>
                  <a:lnTo>
                    <a:pt x="266" y="2643"/>
                  </a:lnTo>
                  <a:cubicBezTo>
                    <a:pt x="120" y="2643"/>
                    <a:pt x="1" y="2762"/>
                    <a:pt x="1" y="2909"/>
                  </a:cubicBezTo>
                  <a:cubicBezTo>
                    <a:pt x="1" y="3056"/>
                    <a:pt x="120" y="3175"/>
                    <a:pt x="266" y="3175"/>
                  </a:cubicBezTo>
                  <a:lnTo>
                    <a:pt x="942" y="3175"/>
                  </a:lnTo>
                  <a:lnTo>
                    <a:pt x="942" y="3417"/>
                  </a:lnTo>
                  <a:lnTo>
                    <a:pt x="266" y="3417"/>
                  </a:lnTo>
                  <a:cubicBezTo>
                    <a:pt x="120" y="3417"/>
                    <a:pt x="1" y="3536"/>
                    <a:pt x="1" y="3683"/>
                  </a:cubicBezTo>
                  <a:cubicBezTo>
                    <a:pt x="1" y="3830"/>
                    <a:pt x="120" y="3949"/>
                    <a:pt x="266" y="3949"/>
                  </a:cubicBezTo>
                  <a:lnTo>
                    <a:pt x="942" y="3949"/>
                  </a:lnTo>
                  <a:lnTo>
                    <a:pt x="942" y="4190"/>
                  </a:lnTo>
                  <a:lnTo>
                    <a:pt x="266" y="4190"/>
                  </a:lnTo>
                  <a:cubicBezTo>
                    <a:pt x="120" y="4190"/>
                    <a:pt x="1" y="4309"/>
                    <a:pt x="1" y="4456"/>
                  </a:cubicBezTo>
                  <a:cubicBezTo>
                    <a:pt x="1" y="4603"/>
                    <a:pt x="120" y="4722"/>
                    <a:pt x="266" y="4722"/>
                  </a:cubicBezTo>
                  <a:lnTo>
                    <a:pt x="942" y="4722"/>
                  </a:lnTo>
                  <a:lnTo>
                    <a:pt x="942" y="4963"/>
                  </a:lnTo>
                  <a:lnTo>
                    <a:pt x="266" y="4963"/>
                  </a:lnTo>
                  <a:cubicBezTo>
                    <a:pt x="120" y="4963"/>
                    <a:pt x="1" y="5082"/>
                    <a:pt x="1" y="5229"/>
                  </a:cubicBezTo>
                  <a:cubicBezTo>
                    <a:pt x="1" y="5376"/>
                    <a:pt x="120" y="5495"/>
                    <a:pt x="266" y="5495"/>
                  </a:cubicBezTo>
                  <a:lnTo>
                    <a:pt x="942" y="5495"/>
                  </a:lnTo>
                  <a:lnTo>
                    <a:pt x="942" y="5737"/>
                  </a:lnTo>
                  <a:lnTo>
                    <a:pt x="266" y="5737"/>
                  </a:lnTo>
                  <a:cubicBezTo>
                    <a:pt x="120" y="5737"/>
                    <a:pt x="1" y="5856"/>
                    <a:pt x="1" y="6003"/>
                  </a:cubicBezTo>
                  <a:cubicBezTo>
                    <a:pt x="1" y="6150"/>
                    <a:pt x="120" y="6269"/>
                    <a:pt x="266" y="6269"/>
                  </a:cubicBezTo>
                  <a:lnTo>
                    <a:pt x="942" y="6269"/>
                  </a:lnTo>
                  <a:lnTo>
                    <a:pt x="942" y="6511"/>
                  </a:lnTo>
                  <a:lnTo>
                    <a:pt x="266" y="6511"/>
                  </a:lnTo>
                  <a:cubicBezTo>
                    <a:pt x="120" y="6511"/>
                    <a:pt x="1" y="6630"/>
                    <a:pt x="1" y="6776"/>
                  </a:cubicBezTo>
                  <a:cubicBezTo>
                    <a:pt x="1" y="6923"/>
                    <a:pt x="120" y="7042"/>
                    <a:pt x="266" y="7042"/>
                  </a:cubicBezTo>
                  <a:lnTo>
                    <a:pt x="942" y="7042"/>
                  </a:lnTo>
                  <a:lnTo>
                    <a:pt x="942" y="7284"/>
                  </a:lnTo>
                  <a:lnTo>
                    <a:pt x="266" y="7284"/>
                  </a:lnTo>
                  <a:cubicBezTo>
                    <a:pt x="120" y="7284"/>
                    <a:pt x="1" y="7403"/>
                    <a:pt x="1" y="7550"/>
                  </a:cubicBezTo>
                  <a:cubicBezTo>
                    <a:pt x="1" y="7696"/>
                    <a:pt x="120" y="7816"/>
                    <a:pt x="266" y="7816"/>
                  </a:cubicBezTo>
                  <a:lnTo>
                    <a:pt x="942" y="7816"/>
                  </a:lnTo>
                  <a:lnTo>
                    <a:pt x="942" y="8058"/>
                  </a:lnTo>
                  <a:lnTo>
                    <a:pt x="266" y="8058"/>
                  </a:lnTo>
                  <a:cubicBezTo>
                    <a:pt x="120" y="8058"/>
                    <a:pt x="1" y="8177"/>
                    <a:pt x="1" y="8324"/>
                  </a:cubicBezTo>
                  <a:cubicBezTo>
                    <a:pt x="1" y="8471"/>
                    <a:pt x="120" y="8589"/>
                    <a:pt x="266" y="8589"/>
                  </a:cubicBezTo>
                  <a:lnTo>
                    <a:pt x="942" y="8589"/>
                  </a:lnTo>
                  <a:lnTo>
                    <a:pt x="942" y="8831"/>
                  </a:lnTo>
                  <a:lnTo>
                    <a:pt x="266" y="8831"/>
                  </a:lnTo>
                  <a:cubicBezTo>
                    <a:pt x="120" y="8831"/>
                    <a:pt x="1" y="8950"/>
                    <a:pt x="1" y="9097"/>
                  </a:cubicBezTo>
                  <a:cubicBezTo>
                    <a:pt x="1" y="9244"/>
                    <a:pt x="120" y="9363"/>
                    <a:pt x="266" y="9363"/>
                  </a:cubicBezTo>
                  <a:lnTo>
                    <a:pt x="942" y="9363"/>
                  </a:lnTo>
                  <a:lnTo>
                    <a:pt x="942" y="9604"/>
                  </a:lnTo>
                  <a:lnTo>
                    <a:pt x="266" y="9604"/>
                  </a:lnTo>
                  <a:cubicBezTo>
                    <a:pt x="120" y="9604"/>
                    <a:pt x="1" y="9723"/>
                    <a:pt x="1" y="9870"/>
                  </a:cubicBezTo>
                  <a:cubicBezTo>
                    <a:pt x="1" y="10017"/>
                    <a:pt x="120" y="10136"/>
                    <a:pt x="266" y="10136"/>
                  </a:cubicBezTo>
                  <a:lnTo>
                    <a:pt x="942" y="10136"/>
                  </a:lnTo>
                  <a:lnTo>
                    <a:pt x="942" y="10378"/>
                  </a:lnTo>
                  <a:lnTo>
                    <a:pt x="266" y="10378"/>
                  </a:lnTo>
                  <a:cubicBezTo>
                    <a:pt x="120" y="10378"/>
                    <a:pt x="1" y="10497"/>
                    <a:pt x="1" y="10644"/>
                  </a:cubicBezTo>
                  <a:cubicBezTo>
                    <a:pt x="1" y="10791"/>
                    <a:pt x="120" y="10909"/>
                    <a:pt x="266" y="10909"/>
                  </a:cubicBezTo>
                  <a:lnTo>
                    <a:pt x="942" y="10909"/>
                  </a:lnTo>
                  <a:lnTo>
                    <a:pt x="942" y="11151"/>
                  </a:lnTo>
                  <a:lnTo>
                    <a:pt x="266" y="11151"/>
                  </a:lnTo>
                  <a:cubicBezTo>
                    <a:pt x="120" y="11151"/>
                    <a:pt x="1" y="11271"/>
                    <a:pt x="1" y="11417"/>
                  </a:cubicBezTo>
                  <a:cubicBezTo>
                    <a:pt x="1" y="11564"/>
                    <a:pt x="120" y="11683"/>
                    <a:pt x="266" y="11683"/>
                  </a:cubicBezTo>
                  <a:lnTo>
                    <a:pt x="942" y="11683"/>
                  </a:lnTo>
                  <a:lnTo>
                    <a:pt x="942" y="11981"/>
                  </a:lnTo>
                  <a:cubicBezTo>
                    <a:pt x="942" y="12323"/>
                    <a:pt x="1220" y="12601"/>
                    <a:pt x="1562" y="12601"/>
                  </a:cubicBezTo>
                  <a:lnTo>
                    <a:pt x="1870" y="12601"/>
                  </a:lnTo>
                  <a:lnTo>
                    <a:pt x="1870" y="13286"/>
                  </a:lnTo>
                  <a:cubicBezTo>
                    <a:pt x="1870" y="13433"/>
                    <a:pt x="1988" y="13552"/>
                    <a:pt x="2136" y="13552"/>
                  </a:cubicBezTo>
                  <a:cubicBezTo>
                    <a:pt x="2283" y="13552"/>
                    <a:pt x="2402" y="13433"/>
                    <a:pt x="2402" y="13286"/>
                  </a:cubicBezTo>
                  <a:lnTo>
                    <a:pt x="2402" y="12601"/>
                  </a:lnTo>
                  <a:lnTo>
                    <a:pt x="2643" y="12601"/>
                  </a:lnTo>
                  <a:lnTo>
                    <a:pt x="2643" y="13286"/>
                  </a:lnTo>
                  <a:cubicBezTo>
                    <a:pt x="2643" y="13433"/>
                    <a:pt x="2763" y="13552"/>
                    <a:pt x="2909" y="13552"/>
                  </a:cubicBezTo>
                  <a:cubicBezTo>
                    <a:pt x="3056" y="13552"/>
                    <a:pt x="3175" y="13433"/>
                    <a:pt x="3175" y="13286"/>
                  </a:cubicBezTo>
                  <a:lnTo>
                    <a:pt x="3175" y="12601"/>
                  </a:lnTo>
                  <a:lnTo>
                    <a:pt x="3417" y="12601"/>
                  </a:lnTo>
                  <a:lnTo>
                    <a:pt x="3417" y="13286"/>
                  </a:lnTo>
                  <a:cubicBezTo>
                    <a:pt x="3417" y="13433"/>
                    <a:pt x="3536" y="13552"/>
                    <a:pt x="3682" y="13552"/>
                  </a:cubicBezTo>
                  <a:cubicBezTo>
                    <a:pt x="3829" y="13552"/>
                    <a:pt x="3948" y="13433"/>
                    <a:pt x="3948" y="13286"/>
                  </a:cubicBezTo>
                  <a:lnTo>
                    <a:pt x="3948" y="12601"/>
                  </a:lnTo>
                  <a:lnTo>
                    <a:pt x="4191" y="12601"/>
                  </a:lnTo>
                  <a:lnTo>
                    <a:pt x="4191" y="13286"/>
                  </a:lnTo>
                  <a:cubicBezTo>
                    <a:pt x="4191" y="13433"/>
                    <a:pt x="4309" y="13552"/>
                    <a:pt x="4457" y="13552"/>
                  </a:cubicBezTo>
                  <a:cubicBezTo>
                    <a:pt x="4602" y="13552"/>
                    <a:pt x="4722" y="13433"/>
                    <a:pt x="4722" y="13286"/>
                  </a:cubicBezTo>
                  <a:lnTo>
                    <a:pt x="4722" y="12601"/>
                  </a:lnTo>
                  <a:lnTo>
                    <a:pt x="4964" y="12601"/>
                  </a:lnTo>
                  <a:lnTo>
                    <a:pt x="4964" y="13286"/>
                  </a:lnTo>
                  <a:cubicBezTo>
                    <a:pt x="4964" y="13433"/>
                    <a:pt x="5083" y="13552"/>
                    <a:pt x="5230" y="13552"/>
                  </a:cubicBezTo>
                  <a:cubicBezTo>
                    <a:pt x="5377" y="13552"/>
                    <a:pt x="5496" y="13433"/>
                    <a:pt x="5496" y="13286"/>
                  </a:cubicBezTo>
                  <a:lnTo>
                    <a:pt x="5496" y="12601"/>
                  </a:lnTo>
                  <a:lnTo>
                    <a:pt x="5737" y="12601"/>
                  </a:lnTo>
                  <a:lnTo>
                    <a:pt x="5737" y="13286"/>
                  </a:lnTo>
                  <a:cubicBezTo>
                    <a:pt x="5737" y="13433"/>
                    <a:pt x="5856" y="13552"/>
                    <a:pt x="6003" y="13552"/>
                  </a:cubicBezTo>
                  <a:cubicBezTo>
                    <a:pt x="6150" y="13552"/>
                    <a:pt x="6269" y="13433"/>
                    <a:pt x="6269" y="13286"/>
                  </a:cubicBezTo>
                  <a:lnTo>
                    <a:pt x="6269" y="12601"/>
                  </a:lnTo>
                  <a:lnTo>
                    <a:pt x="6511" y="12601"/>
                  </a:lnTo>
                  <a:lnTo>
                    <a:pt x="6511" y="13286"/>
                  </a:lnTo>
                  <a:cubicBezTo>
                    <a:pt x="6511" y="13433"/>
                    <a:pt x="6630" y="13552"/>
                    <a:pt x="6776" y="13552"/>
                  </a:cubicBezTo>
                  <a:cubicBezTo>
                    <a:pt x="6924" y="13552"/>
                    <a:pt x="7042" y="13433"/>
                    <a:pt x="7042" y="13286"/>
                  </a:cubicBezTo>
                  <a:lnTo>
                    <a:pt x="7042" y="12601"/>
                  </a:lnTo>
                  <a:lnTo>
                    <a:pt x="7284" y="12601"/>
                  </a:lnTo>
                  <a:lnTo>
                    <a:pt x="7284" y="13286"/>
                  </a:lnTo>
                  <a:cubicBezTo>
                    <a:pt x="7284" y="13433"/>
                    <a:pt x="7403" y="13552"/>
                    <a:pt x="7550" y="13552"/>
                  </a:cubicBezTo>
                  <a:cubicBezTo>
                    <a:pt x="7697" y="13552"/>
                    <a:pt x="7816" y="13433"/>
                    <a:pt x="7816" y="13286"/>
                  </a:cubicBezTo>
                  <a:lnTo>
                    <a:pt x="7816" y="12601"/>
                  </a:lnTo>
                  <a:lnTo>
                    <a:pt x="8057" y="12601"/>
                  </a:lnTo>
                  <a:lnTo>
                    <a:pt x="8057" y="13286"/>
                  </a:lnTo>
                  <a:cubicBezTo>
                    <a:pt x="8057" y="13433"/>
                    <a:pt x="8177" y="13552"/>
                    <a:pt x="8323" y="13552"/>
                  </a:cubicBezTo>
                  <a:cubicBezTo>
                    <a:pt x="8470" y="13552"/>
                    <a:pt x="8589" y="13433"/>
                    <a:pt x="8589" y="13286"/>
                  </a:cubicBezTo>
                  <a:lnTo>
                    <a:pt x="8589" y="12601"/>
                  </a:lnTo>
                  <a:lnTo>
                    <a:pt x="8832" y="12601"/>
                  </a:lnTo>
                  <a:lnTo>
                    <a:pt x="8832" y="13286"/>
                  </a:lnTo>
                  <a:cubicBezTo>
                    <a:pt x="8832" y="13433"/>
                    <a:pt x="8951" y="13552"/>
                    <a:pt x="9096" y="13552"/>
                  </a:cubicBezTo>
                  <a:cubicBezTo>
                    <a:pt x="9244" y="13552"/>
                    <a:pt x="9362" y="13433"/>
                    <a:pt x="9362" y="13286"/>
                  </a:cubicBezTo>
                  <a:lnTo>
                    <a:pt x="9362" y="12601"/>
                  </a:lnTo>
                  <a:lnTo>
                    <a:pt x="9605" y="12601"/>
                  </a:lnTo>
                  <a:lnTo>
                    <a:pt x="9605" y="13286"/>
                  </a:lnTo>
                  <a:cubicBezTo>
                    <a:pt x="9605" y="13433"/>
                    <a:pt x="9724" y="13552"/>
                    <a:pt x="9871" y="13552"/>
                  </a:cubicBezTo>
                  <a:cubicBezTo>
                    <a:pt x="10017" y="13552"/>
                    <a:pt x="10137" y="13433"/>
                    <a:pt x="10137" y="13286"/>
                  </a:cubicBezTo>
                  <a:lnTo>
                    <a:pt x="10137" y="12601"/>
                  </a:lnTo>
                  <a:lnTo>
                    <a:pt x="10378" y="12601"/>
                  </a:lnTo>
                  <a:lnTo>
                    <a:pt x="10378" y="13286"/>
                  </a:lnTo>
                  <a:cubicBezTo>
                    <a:pt x="10378" y="13433"/>
                    <a:pt x="10497" y="13552"/>
                    <a:pt x="10644" y="13552"/>
                  </a:cubicBezTo>
                  <a:cubicBezTo>
                    <a:pt x="10791" y="13552"/>
                    <a:pt x="10910" y="13433"/>
                    <a:pt x="10910" y="13286"/>
                  </a:cubicBezTo>
                  <a:lnTo>
                    <a:pt x="10910" y="12601"/>
                  </a:lnTo>
                  <a:lnTo>
                    <a:pt x="11152" y="12601"/>
                  </a:lnTo>
                  <a:lnTo>
                    <a:pt x="11152" y="13286"/>
                  </a:lnTo>
                  <a:cubicBezTo>
                    <a:pt x="11152" y="13433"/>
                    <a:pt x="11271" y="13552"/>
                    <a:pt x="11418" y="13552"/>
                  </a:cubicBezTo>
                  <a:cubicBezTo>
                    <a:pt x="11565" y="13552"/>
                    <a:pt x="11684" y="13433"/>
                    <a:pt x="11684" y="13286"/>
                  </a:cubicBezTo>
                  <a:lnTo>
                    <a:pt x="11684" y="12601"/>
                  </a:lnTo>
                  <a:lnTo>
                    <a:pt x="12076" y="12601"/>
                  </a:lnTo>
                  <a:cubicBezTo>
                    <a:pt x="12418" y="12601"/>
                    <a:pt x="12696" y="12323"/>
                    <a:pt x="12696" y="11981"/>
                  </a:cubicBezTo>
                  <a:lnTo>
                    <a:pt x="12696" y="11683"/>
                  </a:lnTo>
                  <a:lnTo>
                    <a:pt x="13287" y="11683"/>
                  </a:lnTo>
                  <a:cubicBezTo>
                    <a:pt x="13433" y="11683"/>
                    <a:pt x="13553" y="11564"/>
                    <a:pt x="13553" y="11417"/>
                  </a:cubicBezTo>
                  <a:cubicBezTo>
                    <a:pt x="13553" y="11271"/>
                    <a:pt x="13433" y="11151"/>
                    <a:pt x="13287" y="11151"/>
                  </a:cubicBezTo>
                  <a:lnTo>
                    <a:pt x="12696" y="11151"/>
                  </a:lnTo>
                  <a:lnTo>
                    <a:pt x="12696" y="10909"/>
                  </a:lnTo>
                  <a:lnTo>
                    <a:pt x="13287" y="10909"/>
                  </a:lnTo>
                  <a:cubicBezTo>
                    <a:pt x="13433" y="10909"/>
                    <a:pt x="13553" y="10791"/>
                    <a:pt x="13553" y="10644"/>
                  </a:cubicBezTo>
                  <a:cubicBezTo>
                    <a:pt x="13553" y="10497"/>
                    <a:pt x="13433" y="10378"/>
                    <a:pt x="13287" y="10378"/>
                  </a:cubicBezTo>
                  <a:lnTo>
                    <a:pt x="12696" y="10378"/>
                  </a:lnTo>
                  <a:lnTo>
                    <a:pt x="12696" y="10136"/>
                  </a:lnTo>
                  <a:lnTo>
                    <a:pt x="13287" y="10136"/>
                  </a:lnTo>
                  <a:cubicBezTo>
                    <a:pt x="13433" y="10136"/>
                    <a:pt x="13553" y="10017"/>
                    <a:pt x="13553" y="9870"/>
                  </a:cubicBezTo>
                  <a:cubicBezTo>
                    <a:pt x="13553" y="9723"/>
                    <a:pt x="13433" y="9604"/>
                    <a:pt x="13287" y="9604"/>
                  </a:cubicBezTo>
                  <a:lnTo>
                    <a:pt x="12696" y="9604"/>
                  </a:lnTo>
                  <a:lnTo>
                    <a:pt x="12696" y="9363"/>
                  </a:lnTo>
                  <a:lnTo>
                    <a:pt x="13287" y="9363"/>
                  </a:lnTo>
                  <a:cubicBezTo>
                    <a:pt x="13433" y="9363"/>
                    <a:pt x="13553" y="9244"/>
                    <a:pt x="13553" y="9097"/>
                  </a:cubicBezTo>
                  <a:cubicBezTo>
                    <a:pt x="13553" y="8950"/>
                    <a:pt x="13433" y="8831"/>
                    <a:pt x="13287" y="8831"/>
                  </a:cubicBezTo>
                  <a:lnTo>
                    <a:pt x="12696" y="8831"/>
                  </a:lnTo>
                  <a:lnTo>
                    <a:pt x="12696" y="8589"/>
                  </a:lnTo>
                  <a:lnTo>
                    <a:pt x="13287" y="8589"/>
                  </a:lnTo>
                  <a:cubicBezTo>
                    <a:pt x="13433" y="8589"/>
                    <a:pt x="13553" y="8471"/>
                    <a:pt x="13553" y="8324"/>
                  </a:cubicBezTo>
                  <a:cubicBezTo>
                    <a:pt x="13553" y="8177"/>
                    <a:pt x="13433" y="8058"/>
                    <a:pt x="13287" y="8058"/>
                  </a:cubicBezTo>
                  <a:lnTo>
                    <a:pt x="12696" y="8058"/>
                  </a:lnTo>
                  <a:lnTo>
                    <a:pt x="12696" y="7816"/>
                  </a:lnTo>
                  <a:lnTo>
                    <a:pt x="13287" y="7816"/>
                  </a:lnTo>
                  <a:cubicBezTo>
                    <a:pt x="13433" y="7816"/>
                    <a:pt x="13553" y="7696"/>
                    <a:pt x="13553" y="7550"/>
                  </a:cubicBezTo>
                  <a:cubicBezTo>
                    <a:pt x="13553" y="7403"/>
                    <a:pt x="13433" y="7284"/>
                    <a:pt x="13287" y="7284"/>
                  </a:cubicBezTo>
                  <a:lnTo>
                    <a:pt x="12696" y="7284"/>
                  </a:lnTo>
                  <a:lnTo>
                    <a:pt x="12696" y="7042"/>
                  </a:lnTo>
                  <a:lnTo>
                    <a:pt x="13287" y="7042"/>
                  </a:lnTo>
                  <a:cubicBezTo>
                    <a:pt x="13433" y="7042"/>
                    <a:pt x="13553" y="6923"/>
                    <a:pt x="13553" y="6776"/>
                  </a:cubicBezTo>
                  <a:cubicBezTo>
                    <a:pt x="13553" y="6630"/>
                    <a:pt x="13433" y="6511"/>
                    <a:pt x="13287" y="6511"/>
                  </a:cubicBezTo>
                  <a:lnTo>
                    <a:pt x="12696" y="6511"/>
                  </a:lnTo>
                  <a:lnTo>
                    <a:pt x="12696" y="6269"/>
                  </a:lnTo>
                  <a:lnTo>
                    <a:pt x="13287" y="6269"/>
                  </a:lnTo>
                  <a:cubicBezTo>
                    <a:pt x="13433" y="6269"/>
                    <a:pt x="13553" y="6150"/>
                    <a:pt x="13553" y="6003"/>
                  </a:cubicBezTo>
                  <a:cubicBezTo>
                    <a:pt x="13553" y="5856"/>
                    <a:pt x="13433" y="5737"/>
                    <a:pt x="13287" y="5737"/>
                  </a:cubicBezTo>
                  <a:lnTo>
                    <a:pt x="12696" y="5737"/>
                  </a:lnTo>
                  <a:lnTo>
                    <a:pt x="12696" y="5495"/>
                  </a:lnTo>
                  <a:lnTo>
                    <a:pt x="13287" y="5495"/>
                  </a:lnTo>
                  <a:cubicBezTo>
                    <a:pt x="13433" y="5495"/>
                    <a:pt x="13553" y="5376"/>
                    <a:pt x="13553" y="5229"/>
                  </a:cubicBezTo>
                  <a:cubicBezTo>
                    <a:pt x="13553" y="5082"/>
                    <a:pt x="13433" y="4964"/>
                    <a:pt x="13287" y="4964"/>
                  </a:cubicBezTo>
                  <a:lnTo>
                    <a:pt x="12696" y="4964"/>
                  </a:lnTo>
                  <a:lnTo>
                    <a:pt x="12696" y="4722"/>
                  </a:lnTo>
                  <a:lnTo>
                    <a:pt x="13287" y="4722"/>
                  </a:lnTo>
                  <a:cubicBezTo>
                    <a:pt x="13433" y="4722"/>
                    <a:pt x="13553" y="4603"/>
                    <a:pt x="13553" y="4456"/>
                  </a:cubicBezTo>
                  <a:cubicBezTo>
                    <a:pt x="13553" y="4309"/>
                    <a:pt x="13433" y="4190"/>
                    <a:pt x="13287" y="4190"/>
                  </a:cubicBezTo>
                  <a:lnTo>
                    <a:pt x="12696" y="4190"/>
                  </a:lnTo>
                  <a:lnTo>
                    <a:pt x="12696" y="3949"/>
                  </a:lnTo>
                  <a:lnTo>
                    <a:pt x="13287" y="3949"/>
                  </a:lnTo>
                  <a:cubicBezTo>
                    <a:pt x="13433" y="3949"/>
                    <a:pt x="13553" y="3830"/>
                    <a:pt x="13553" y="3683"/>
                  </a:cubicBezTo>
                  <a:cubicBezTo>
                    <a:pt x="13553" y="3536"/>
                    <a:pt x="13433" y="3417"/>
                    <a:pt x="13287" y="3417"/>
                  </a:cubicBezTo>
                  <a:lnTo>
                    <a:pt x="12696" y="3417"/>
                  </a:lnTo>
                  <a:lnTo>
                    <a:pt x="12696" y="3175"/>
                  </a:lnTo>
                  <a:lnTo>
                    <a:pt x="13287" y="3175"/>
                  </a:lnTo>
                  <a:cubicBezTo>
                    <a:pt x="13433" y="3175"/>
                    <a:pt x="13553" y="3056"/>
                    <a:pt x="13553" y="2909"/>
                  </a:cubicBezTo>
                  <a:cubicBezTo>
                    <a:pt x="13553" y="2762"/>
                    <a:pt x="13433" y="2643"/>
                    <a:pt x="13287" y="2643"/>
                  </a:cubicBezTo>
                  <a:lnTo>
                    <a:pt x="12696" y="2643"/>
                  </a:lnTo>
                  <a:lnTo>
                    <a:pt x="12696" y="2402"/>
                  </a:lnTo>
                  <a:lnTo>
                    <a:pt x="13287" y="2402"/>
                  </a:lnTo>
                  <a:cubicBezTo>
                    <a:pt x="13433" y="2402"/>
                    <a:pt x="13553" y="2282"/>
                    <a:pt x="13553" y="2136"/>
                  </a:cubicBezTo>
                  <a:cubicBezTo>
                    <a:pt x="13553" y="1989"/>
                    <a:pt x="13433" y="1870"/>
                    <a:pt x="13287" y="1870"/>
                  </a:cubicBezTo>
                  <a:lnTo>
                    <a:pt x="12696" y="1870"/>
                  </a:lnTo>
                  <a:lnTo>
                    <a:pt x="12696" y="1572"/>
                  </a:lnTo>
                  <a:cubicBezTo>
                    <a:pt x="12696" y="1230"/>
                    <a:pt x="12418" y="952"/>
                    <a:pt x="12076" y="952"/>
                  </a:cubicBezTo>
                  <a:lnTo>
                    <a:pt x="11684" y="952"/>
                  </a:lnTo>
                  <a:lnTo>
                    <a:pt x="11684" y="266"/>
                  </a:lnTo>
                  <a:cubicBezTo>
                    <a:pt x="11684" y="119"/>
                    <a:pt x="11565" y="1"/>
                    <a:pt x="11418" y="1"/>
                  </a:cubicBezTo>
                  <a:cubicBezTo>
                    <a:pt x="11271" y="1"/>
                    <a:pt x="11152" y="119"/>
                    <a:pt x="11152" y="266"/>
                  </a:cubicBezTo>
                  <a:lnTo>
                    <a:pt x="11152" y="952"/>
                  </a:lnTo>
                  <a:lnTo>
                    <a:pt x="10910" y="952"/>
                  </a:lnTo>
                  <a:lnTo>
                    <a:pt x="10910" y="266"/>
                  </a:lnTo>
                  <a:cubicBezTo>
                    <a:pt x="10910" y="119"/>
                    <a:pt x="10792" y="1"/>
                    <a:pt x="10644" y="1"/>
                  </a:cubicBezTo>
                  <a:cubicBezTo>
                    <a:pt x="10497" y="1"/>
                    <a:pt x="10379" y="119"/>
                    <a:pt x="10379" y="266"/>
                  </a:cubicBezTo>
                  <a:lnTo>
                    <a:pt x="10379" y="952"/>
                  </a:lnTo>
                  <a:lnTo>
                    <a:pt x="10137" y="952"/>
                  </a:lnTo>
                  <a:lnTo>
                    <a:pt x="10137" y="266"/>
                  </a:lnTo>
                  <a:cubicBezTo>
                    <a:pt x="10137" y="119"/>
                    <a:pt x="10017" y="1"/>
                    <a:pt x="9871" y="1"/>
                  </a:cubicBezTo>
                  <a:cubicBezTo>
                    <a:pt x="9724" y="1"/>
                    <a:pt x="9605" y="119"/>
                    <a:pt x="9605" y="266"/>
                  </a:cubicBezTo>
                  <a:lnTo>
                    <a:pt x="9605" y="952"/>
                  </a:lnTo>
                  <a:lnTo>
                    <a:pt x="9363" y="952"/>
                  </a:lnTo>
                  <a:lnTo>
                    <a:pt x="9363" y="266"/>
                  </a:lnTo>
                  <a:cubicBezTo>
                    <a:pt x="9363" y="119"/>
                    <a:pt x="9244" y="1"/>
                    <a:pt x="9098" y="1"/>
                  </a:cubicBezTo>
                  <a:cubicBezTo>
                    <a:pt x="8951" y="1"/>
                    <a:pt x="8832" y="119"/>
                    <a:pt x="8832" y="266"/>
                  </a:cubicBezTo>
                  <a:lnTo>
                    <a:pt x="8832" y="952"/>
                  </a:lnTo>
                  <a:lnTo>
                    <a:pt x="8589" y="952"/>
                  </a:lnTo>
                  <a:lnTo>
                    <a:pt x="8589" y="266"/>
                  </a:lnTo>
                  <a:cubicBezTo>
                    <a:pt x="8589" y="119"/>
                    <a:pt x="8470" y="1"/>
                    <a:pt x="8323" y="1"/>
                  </a:cubicBezTo>
                  <a:cubicBezTo>
                    <a:pt x="8177" y="1"/>
                    <a:pt x="8057" y="119"/>
                    <a:pt x="8057" y="266"/>
                  </a:cubicBezTo>
                  <a:lnTo>
                    <a:pt x="8057" y="952"/>
                  </a:lnTo>
                  <a:lnTo>
                    <a:pt x="7816" y="952"/>
                  </a:lnTo>
                  <a:lnTo>
                    <a:pt x="7816" y="266"/>
                  </a:lnTo>
                  <a:cubicBezTo>
                    <a:pt x="7816" y="119"/>
                    <a:pt x="7697" y="1"/>
                    <a:pt x="7550" y="1"/>
                  </a:cubicBezTo>
                  <a:cubicBezTo>
                    <a:pt x="7403" y="1"/>
                    <a:pt x="7284" y="119"/>
                    <a:pt x="7284" y="266"/>
                  </a:cubicBezTo>
                  <a:lnTo>
                    <a:pt x="7284" y="952"/>
                  </a:lnTo>
                  <a:lnTo>
                    <a:pt x="7043" y="952"/>
                  </a:lnTo>
                  <a:lnTo>
                    <a:pt x="7043" y="266"/>
                  </a:lnTo>
                  <a:cubicBezTo>
                    <a:pt x="7043" y="119"/>
                    <a:pt x="6924" y="1"/>
                    <a:pt x="6777" y="1"/>
                  </a:cubicBezTo>
                  <a:cubicBezTo>
                    <a:pt x="6629" y="1"/>
                    <a:pt x="6511" y="119"/>
                    <a:pt x="6511" y="266"/>
                  </a:cubicBezTo>
                  <a:lnTo>
                    <a:pt x="6511" y="952"/>
                  </a:lnTo>
                  <a:lnTo>
                    <a:pt x="6269" y="952"/>
                  </a:lnTo>
                  <a:lnTo>
                    <a:pt x="6269" y="266"/>
                  </a:lnTo>
                  <a:cubicBezTo>
                    <a:pt x="6269" y="119"/>
                    <a:pt x="6150" y="1"/>
                    <a:pt x="6003" y="1"/>
                  </a:cubicBezTo>
                  <a:cubicBezTo>
                    <a:pt x="5856" y="1"/>
                    <a:pt x="5737" y="119"/>
                    <a:pt x="5737" y="266"/>
                  </a:cubicBezTo>
                  <a:lnTo>
                    <a:pt x="5737" y="952"/>
                  </a:lnTo>
                  <a:lnTo>
                    <a:pt x="5496" y="952"/>
                  </a:lnTo>
                  <a:lnTo>
                    <a:pt x="5496" y="266"/>
                  </a:lnTo>
                  <a:cubicBezTo>
                    <a:pt x="5496" y="119"/>
                    <a:pt x="5377" y="1"/>
                    <a:pt x="5230" y="1"/>
                  </a:cubicBezTo>
                  <a:cubicBezTo>
                    <a:pt x="5083" y="1"/>
                    <a:pt x="4964" y="119"/>
                    <a:pt x="4964" y="266"/>
                  </a:cubicBezTo>
                  <a:lnTo>
                    <a:pt x="4964" y="952"/>
                  </a:lnTo>
                  <a:lnTo>
                    <a:pt x="4723" y="952"/>
                  </a:lnTo>
                  <a:lnTo>
                    <a:pt x="4723" y="266"/>
                  </a:lnTo>
                  <a:cubicBezTo>
                    <a:pt x="4723" y="119"/>
                    <a:pt x="4603" y="1"/>
                    <a:pt x="4457" y="1"/>
                  </a:cubicBezTo>
                  <a:cubicBezTo>
                    <a:pt x="4310" y="1"/>
                    <a:pt x="4191" y="119"/>
                    <a:pt x="4191" y="266"/>
                  </a:cubicBezTo>
                  <a:lnTo>
                    <a:pt x="4191" y="952"/>
                  </a:lnTo>
                  <a:lnTo>
                    <a:pt x="3948" y="952"/>
                  </a:lnTo>
                  <a:lnTo>
                    <a:pt x="3948" y="266"/>
                  </a:lnTo>
                  <a:cubicBezTo>
                    <a:pt x="3948" y="119"/>
                    <a:pt x="3829" y="1"/>
                    <a:pt x="3682" y="1"/>
                  </a:cubicBezTo>
                  <a:cubicBezTo>
                    <a:pt x="3536" y="1"/>
                    <a:pt x="3417" y="119"/>
                    <a:pt x="3417" y="266"/>
                  </a:cubicBezTo>
                  <a:lnTo>
                    <a:pt x="3417" y="952"/>
                  </a:lnTo>
                  <a:lnTo>
                    <a:pt x="3175" y="952"/>
                  </a:lnTo>
                  <a:lnTo>
                    <a:pt x="3175" y="266"/>
                  </a:lnTo>
                  <a:cubicBezTo>
                    <a:pt x="3175" y="119"/>
                    <a:pt x="3056" y="1"/>
                    <a:pt x="2909" y="1"/>
                  </a:cubicBezTo>
                  <a:cubicBezTo>
                    <a:pt x="2763" y="1"/>
                    <a:pt x="2643" y="119"/>
                    <a:pt x="2643" y="266"/>
                  </a:cubicBezTo>
                  <a:lnTo>
                    <a:pt x="2643" y="952"/>
                  </a:lnTo>
                  <a:lnTo>
                    <a:pt x="2402" y="952"/>
                  </a:lnTo>
                  <a:lnTo>
                    <a:pt x="2402" y="266"/>
                  </a:lnTo>
                  <a:cubicBezTo>
                    <a:pt x="2402" y="119"/>
                    <a:pt x="2283"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20">
              <a:extLst>
                <a:ext uri="{FF2B5EF4-FFF2-40B4-BE49-F238E27FC236}">
                  <a16:creationId xmlns:a16="http://schemas.microsoft.com/office/drawing/2014/main" id="{466DE892-440F-1EAA-2DFB-691C7C3AEF79}"/>
                </a:ext>
              </a:extLst>
            </p:cNvPr>
            <p:cNvSpPr/>
            <p:nvPr/>
          </p:nvSpPr>
          <p:spPr>
            <a:xfrm>
              <a:off x="2084313" y="2453169"/>
              <a:ext cx="274793" cy="272405"/>
            </a:xfrm>
            <a:custGeom>
              <a:avLst/>
              <a:gdLst/>
              <a:ahLst/>
              <a:cxnLst/>
              <a:rect l="l" t="t" r="r" b="b"/>
              <a:pathLst>
                <a:path w="8285" h="8213" extrusionOk="0">
                  <a:moveTo>
                    <a:pt x="2544" y="1"/>
                  </a:moveTo>
                  <a:cubicBezTo>
                    <a:pt x="2311" y="1"/>
                    <a:pt x="2011" y="124"/>
                    <a:pt x="1845" y="287"/>
                  </a:cubicBezTo>
                  <a:lnTo>
                    <a:pt x="291" y="1827"/>
                  </a:lnTo>
                  <a:cubicBezTo>
                    <a:pt x="126" y="1991"/>
                    <a:pt x="0" y="2290"/>
                    <a:pt x="0" y="2522"/>
                  </a:cubicBezTo>
                  <a:lnTo>
                    <a:pt x="0" y="7650"/>
                  </a:lnTo>
                  <a:cubicBezTo>
                    <a:pt x="0" y="7961"/>
                    <a:pt x="254" y="8212"/>
                    <a:pt x="566" y="8212"/>
                  </a:cubicBezTo>
                  <a:lnTo>
                    <a:pt x="7719" y="8212"/>
                  </a:lnTo>
                  <a:cubicBezTo>
                    <a:pt x="8032" y="8212"/>
                    <a:pt x="8284" y="7960"/>
                    <a:pt x="8284" y="7650"/>
                  </a:cubicBezTo>
                  <a:lnTo>
                    <a:pt x="8284" y="2912"/>
                  </a:lnTo>
                  <a:cubicBezTo>
                    <a:pt x="8284" y="2766"/>
                    <a:pt x="8166" y="2646"/>
                    <a:pt x="8019" y="2646"/>
                  </a:cubicBezTo>
                  <a:cubicBezTo>
                    <a:pt x="7872" y="2646"/>
                    <a:pt x="7753" y="2766"/>
                    <a:pt x="7753" y="2912"/>
                  </a:cubicBezTo>
                  <a:lnTo>
                    <a:pt x="7753" y="7650"/>
                  </a:lnTo>
                  <a:cubicBezTo>
                    <a:pt x="7753" y="7666"/>
                    <a:pt x="7737" y="7681"/>
                    <a:pt x="7719" y="7681"/>
                  </a:cubicBezTo>
                  <a:lnTo>
                    <a:pt x="566" y="7681"/>
                  </a:lnTo>
                  <a:cubicBezTo>
                    <a:pt x="548" y="7681"/>
                    <a:pt x="532" y="7666"/>
                    <a:pt x="532" y="7650"/>
                  </a:cubicBezTo>
                  <a:lnTo>
                    <a:pt x="532" y="2522"/>
                  </a:lnTo>
                  <a:cubicBezTo>
                    <a:pt x="532" y="2431"/>
                    <a:pt x="599" y="2271"/>
                    <a:pt x="665" y="2205"/>
                  </a:cubicBezTo>
                  <a:lnTo>
                    <a:pt x="2220" y="665"/>
                  </a:lnTo>
                  <a:cubicBezTo>
                    <a:pt x="2286" y="599"/>
                    <a:pt x="2450" y="532"/>
                    <a:pt x="2544" y="532"/>
                  </a:cubicBezTo>
                  <a:lnTo>
                    <a:pt x="7719" y="532"/>
                  </a:lnTo>
                  <a:cubicBezTo>
                    <a:pt x="7737" y="532"/>
                    <a:pt x="7752" y="547"/>
                    <a:pt x="7752" y="563"/>
                  </a:cubicBezTo>
                  <a:lnTo>
                    <a:pt x="7752" y="1352"/>
                  </a:lnTo>
                  <a:cubicBezTo>
                    <a:pt x="7753" y="1500"/>
                    <a:pt x="7872" y="1619"/>
                    <a:pt x="8019" y="1619"/>
                  </a:cubicBezTo>
                  <a:cubicBezTo>
                    <a:pt x="8166" y="1619"/>
                    <a:pt x="8284" y="1500"/>
                    <a:pt x="8284" y="1353"/>
                  </a:cubicBezTo>
                  <a:lnTo>
                    <a:pt x="8284" y="563"/>
                  </a:lnTo>
                  <a:cubicBezTo>
                    <a:pt x="8284" y="253"/>
                    <a:pt x="8031"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1;p20">
              <a:extLst>
                <a:ext uri="{FF2B5EF4-FFF2-40B4-BE49-F238E27FC236}">
                  <a16:creationId xmlns:a16="http://schemas.microsoft.com/office/drawing/2014/main" id="{B8DC54A5-500B-A3C4-2B13-DF20E4CFC811}"/>
                </a:ext>
              </a:extLst>
            </p:cNvPr>
            <p:cNvSpPr/>
            <p:nvPr/>
          </p:nvSpPr>
          <p:spPr>
            <a:xfrm>
              <a:off x="2175159" y="2541196"/>
              <a:ext cx="120929" cy="17678"/>
            </a:xfrm>
            <a:custGeom>
              <a:avLst/>
              <a:gdLst/>
              <a:ahLst/>
              <a:cxnLst/>
              <a:rect l="l" t="t" r="r" b="b"/>
              <a:pathLst>
                <a:path w="3646" h="533" extrusionOk="0">
                  <a:moveTo>
                    <a:pt x="266" y="1"/>
                  </a:moveTo>
                  <a:cubicBezTo>
                    <a:pt x="119" y="1"/>
                    <a:pt x="1" y="120"/>
                    <a:pt x="1" y="267"/>
                  </a:cubicBezTo>
                  <a:cubicBezTo>
                    <a:pt x="1" y="413"/>
                    <a:pt x="119" y="532"/>
                    <a:pt x="266" y="532"/>
                  </a:cubicBezTo>
                  <a:lnTo>
                    <a:pt x="3380" y="532"/>
                  </a:lnTo>
                  <a:cubicBezTo>
                    <a:pt x="3527" y="532"/>
                    <a:pt x="3646" y="413"/>
                    <a:pt x="3646" y="267"/>
                  </a:cubicBezTo>
                  <a:cubicBezTo>
                    <a:pt x="3646" y="120"/>
                    <a:pt x="3527" y="1"/>
                    <a:pt x="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p20">
              <a:extLst>
                <a:ext uri="{FF2B5EF4-FFF2-40B4-BE49-F238E27FC236}">
                  <a16:creationId xmlns:a16="http://schemas.microsoft.com/office/drawing/2014/main" id="{443B8E68-EF3A-DD6F-8969-96B2E6F2B5C5}"/>
                </a:ext>
              </a:extLst>
            </p:cNvPr>
            <p:cNvSpPr/>
            <p:nvPr/>
          </p:nvSpPr>
          <p:spPr>
            <a:xfrm>
              <a:off x="2175159" y="2580533"/>
              <a:ext cx="120929" cy="17678"/>
            </a:xfrm>
            <a:custGeom>
              <a:avLst/>
              <a:gdLst/>
              <a:ahLst/>
              <a:cxnLst/>
              <a:rect l="l" t="t" r="r" b="b"/>
              <a:pathLst>
                <a:path w="3646" h="533" extrusionOk="0">
                  <a:moveTo>
                    <a:pt x="266" y="1"/>
                  </a:moveTo>
                  <a:cubicBezTo>
                    <a:pt x="119" y="1"/>
                    <a:pt x="1" y="120"/>
                    <a:pt x="1" y="266"/>
                  </a:cubicBezTo>
                  <a:cubicBezTo>
                    <a:pt x="1" y="413"/>
                    <a:pt x="119" y="532"/>
                    <a:pt x="266" y="532"/>
                  </a:cubicBezTo>
                  <a:lnTo>
                    <a:pt x="3380" y="532"/>
                  </a:lnTo>
                  <a:cubicBezTo>
                    <a:pt x="3527" y="532"/>
                    <a:pt x="3646" y="413"/>
                    <a:pt x="3646" y="266"/>
                  </a:cubicBezTo>
                  <a:cubicBezTo>
                    <a:pt x="3646" y="120"/>
                    <a:pt x="3527" y="1"/>
                    <a:pt x="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p20">
              <a:extLst>
                <a:ext uri="{FF2B5EF4-FFF2-40B4-BE49-F238E27FC236}">
                  <a16:creationId xmlns:a16="http://schemas.microsoft.com/office/drawing/2014/main" id="{42516B0A-99CB-D52D-F771-B25DA26EDEF4}"/>
                </a:ext>
              </a:extLst>
            </p:cNvPr>
            <p:cNvSpPr/>
            <p:nvPr/>
          </p:nvSpPr>
          <p:spPr>
            <a:xfrm>
              <a:off x="2228758" y="2619902"/>
              <a:ext cx="67330" cy="17678"/>
            </a:xfrm>
            <a:custGeom>
              <a:avLst/>
              <a:gdLst/>
              <a:ahLst/>
              <a:cxnLst/>
              <a:rect l="l" t="t" r="r" b="b"/>
              <a:pathLst>
                <a:path w="2030" h="533" extrusionOk="0">
                  <a:moveTo>
                    <a:pt x="267" y="0"/>
                  </a:moveTo>
                  <a:cubicBezTo>
                    <a:pt x="120" y="0"/>
                    <a:pt x="1" y="120"/>
                    <a:pt x="1" y="266"/>
                  </a:cubicBezTo>
                  <a:cubicBezTo>
                    <a:pt x="1" y="413"/>
                    <a:pt x="120" y="532"/>
                    <a:pt x="267" y="532"/>
                  </a:cubicBezTo>
                  <a:lnTo>
                    <a:pt x="1764" y="532"/>
                  </a:lnTo>
                  <a:cubicBezTo>
                    <a:pt x="1910" y="532"/>
                    <a:pt x="2030" y="413"/>
                    <a:pt x="2030" y="266"/>
                  </a:cubicBezTo>
                  <a:cubicBezTo>
                    <a:pt x="2030" y="120"/>
                    <a:pt x="1911"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p20">
              <a:extLst>
                <a:ext uri="{FF2B5EF4-FFF2-40B4-BE49-F238E27FC236}">
                  <a16:creationId xmlns:a16="http://schemas.microsoft.com/office/drawing/2014/main" id="{23F553AC-27AE-09FC-F1DF-CE1182F243EC}"/>
                </a:ext>
              </a:extLst>
            </p:cNvPr>
            <p:cNvSpPr/>
            <p:nvPr/>
          </p:nvSpPr>
          <p:spPr>
            <a:xfrm>
              <a:off x="2433766" y="2322489"/>
              <a:ext cx="54428" cy="54096"/>
            </a:xfrm>
            <a:custGeom>
              <a:avLst/>
              <a:gdLst/>
              <a:ahLst/>
              <a:cxnLst/>
              <a:rect l="l" t="t" r="r" b="b"/>
              <a:pathLst>
                <a:path w="1641" h="1631" extrusionOk="0">
                  <a:moveTo>
                    <a:pt x="820" y="533"/>
                  </a:moveTo>
                  <a:cubicBezTo>
                    <a:pt x="979" y="533"/>
                    <a:pt x="1109" y="659"/>
                    <a:pt x="1109" y="815"/>
                  </a:cubicBezTo>
                  <a:cubicBezTo>
                    <a:pt x="1109" y="971"/>
                    <a:pt x="979" y="1098"/>
                    <a:pt x="820" y="1098"/>
                  </a:cubicBezTo>
                  <a:cubicBezTo>
                    <a:pt x="662" y="1098"/>
                    <a:pt x="533" y="971"/>
                    <a:pt x="533" y="815"/>
                  </a:cubicBezTo>
                  <a:cubicBezTo>
                    <a:pt x="533" y="659"/>
                    <a:pt x="662" y="533"/>
                    <a:pt x="820" y="533"/>
                  </a:cubicBezTo>
                  <a:close/>
                  <a:moveTo>
                    <a:pt x="820" y="1"/>
                  </a:moveTo>
                  <a:cubicBezTo>
                    <a:pt x="368" y="1"/>
                    <a:pt x="1" y="366"/>
                    <a:pt x="1" y="815"/>
                  </a:cubicBezTo>
                  <a:cubicBezTo>
                    <a:pt x="1" y="1265"/>
                    <a:pt x="368" y="1630"/>
                    <a:pt x="820" y="1630"/>
                  </a:cubicBezTo>
                  <a:cubicBezTo>
                    <a:pt x="1272" y="1630"/>
                    <a:pt x="1640" y="1265"/>
                    <a:pt x="1640" y="815"/>
                  </a:cubicBezTo>
                  <a:cubicBezTo>
                    <a:pt x="1639" y="366"/>
                    <a:pt x="1272"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5;p20">
              <a:extLst>
                <a:ext uri="{FF2B5EF4-FFF2-40B4-BE49-F238E27FC236}">
                  <a16:creationId xmlns:a16="http://schemas.microsoft.com/office/drawing/2014/main" id="{41EA4C69-0A98-8A27-684C-96004B1346BD}"/>
                </a:ext>
              </a:extLst>
            </p:cNvPr>
            <p:cNvSpPr/>
            <p:nvPr/>
          </p:nvSpPr>
          <p:spPr>
            <a:xfrm>
              <a:off x="1952207" y="2322489"/>
              <a:ext cx="54395" cy="54096"/>
            </a:xfrm>
            <a:custGeom>
              <a:avLst/>
              <a:gdLst/>
              <a:ahLst/>
              <a:cxnLst/>
              <a:rect l="l" t="t" r="r" b="b"/>
              <a:pathLst>
                <a:path w="1640" h="1631" extrusionOk="0">
                  <a:moveTo>
                    <a:pt x="820" y="533"/>
                  </a:moveTo>
                  <a:cubicBezTo>
                    <a:pt x="978" y="533"/>
                    <a:pt x="1107" y="659"/>
                    <a:pt x="1107" y="815"/>
                  </a:cubicBezTo>
                  <a:cubicBezTo>
                    <a:pt x="1107" y="971"/>
                    <a:pt x="978" y="1098"/>
                    <a:pt x="820" y="1098"/>
                  </a:cubicBezTo>
                  <a:cubicBezTo>
                    <a:pt x="661" y="1098"/>
                    <a:pt x="531" y="971"/>
                    <a:pt x="531" y="815"/>
                  </a:cubicBezTo>
                  <a:cubicBezTo>
                    <a:pt x="531" y="659"/>
                    <a:pt x="661" y="533"/>
                    <a:pt x="820" y="533"/>
                  </a:cubicBezTo>
                  <a:close/>
                  <a:moveTo>
                    <a:pt x="820" y="1"/>
                  </a:moveTo>
                  <a:cubicBezTo>
                    <a:pt x="368" y="1"/>
                    <a:pt x="1" y="366"/>
                    <a:pt x="1" y="815"/>
                  </a:cubicBezTo>
                  <a:cubicBezTo>
                    <a:pt x="1" y="1265"/>
                    <a:pt x="368" y="1630"/>
                    <a:pt x="820" y="1630"/>
                  </a:cubicBezTo>
                  <a:cubicBezTo>
                    <a:pt x="1272" y="1630"/>
                    <a:pt x="1639" y="1265"/>
                    <a:pt x="1639" y="815"/>
                  </a:cubicBezTo>
                  <a:cubicBezTo>
                    <a:pt x="1639" y="366"/>
                    <a:pt x="1272"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20;p20">
            <a:extLst>
              <a:ext uri="{FF2B5EF4-FFF2-40B4-BE49-F238E27FC236}">
                <a16:creationId xmlns:a16="http://schemas.microsoft.com/office/drawing/2014/main" id="{24ABD4C0-ED2F-DCA5-8341-4722718485FF}"/>
              </a:ext>
            </a:extLst>
          </p:cNvPr>
          <p:cNvSpPr/>
          <p:nvPr/>
        </p:nvSpPr>
        <p:spPr>
          <a:xfrm rot="5400000">
            <a:off x="8449771" y="48000"/>
            <a:ext cx="720900" cy="6249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a:extLst>
              <a:ext uri="{FF2B5EF4-FFF2-40B4-BE49-F238E27FC236}">
                <a16:creationId xmlns:a16="http://schemas.microsoft.com/office/drawing/2014/main" id="{D7157275-0BC7-A3D3-04F0-1221C25F30F1}"/>
              </a:ext>
            </a:extLst>
          </p:cNvPr>
          <p:cNvPicPr>
            <a:picLocks noChangeAspect="1"/>
          </p:cNvPicPr>
          <p:nvPr/>
        </p:nvPicPr>
        <p:blipFill>
          <a:blip r:embed="rId3"/>
          <a:stretch>
            <a:fillRect/>
          </a:stretch>
        </p:blipFill>
        <p:spPr>
          <a:xfrm>
            <a:off x="3859017" y="4016095"/>
            <a:ext cx="2028126" cy="1127405"/>
          </a:xfrm>
          <a:prstGeom prst="rect">
            <a:avLst/>
          </a:prstGeom>
        </p:spPr>
      </p:pic>
      <p:pic>
        <p:nvPicPr>
          <p:cNvPr id="2" name="Picture 1">
            <a:extLst>
              <a:ext uri="{FF2B5EF4-FFF2-40B4-BE49-F238E27FC236}">
                <a16:creationId xmlns:a16="http://schemas.microsoft.com/office/drawing/2014/main" id="{9B8D9E43-6BA7-7219-B32A-FB2FB9CBA78C}"/>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55"/>
                                        </p:tgtEl>
                                        <p:attrNameLst>
                                          <p:attrName>ppt_x</p:attrName>
                                          <p:attrName>ppt_y</p:attrName>
                                        </p:attrNameLst>
                                      </p:cBhvr>
                                    </p:animMotion>
                                    <p:animRot by="1500000">
                                      <p:cBhvr>
                                        <p:cTn id="7" dur="125" fill="hold">
                                          <p:stCondLst>
                                            <p:cond delay="0"/>
                                          </p:stCondLst>
                                        </p:cTn>
                                        <p:tgtEl>
                                          <p:spTgt spid="555"/>
                                        </p:tgtEl>
                                        <p:attrNameLst>
                                          <p:attrName>r</p:attrName>
                                        </p:attrNameLst>
                                      </p:cBhvr>
                                    </p:animRot>
                                    <p:animRot by="-1500000">
                                      <p:cBhvr>
                                        <p:cTn id="8" dur="125" fill="hold">
                                          <p:stCondLst>
                                            <p:cond delay="125"/>
                                          </p:stCondLst>
                                        </p:cTn>
                                        <p:tgtEl>
                                          <p:spTgt spid="555"/>
                                        </p:tgtEl>
                                        <p:attrNameLst>
                                          <p:attrName>r</p:attrName>
                                        </p:attrNameLst>
                                      </p:cBhvr>
                                    </p:animRot>
                                    <p:animRot by="-1500000">
                                      <p:cBhvr>
                                        <p:cTn id="9" dur="125" fill="hold">
                                          <p:stCondLst>
                                            <p:cond delay="250"/>
                                          </p:stCondLst>
                                        </p:cTn>
                                        <p:tgtEl>
                                          <p:spTgt spid="555"/>
                                        </p:tgtEl>
                                        <p:attrNameLst>
                                          <p:attrName>r</p:attrName>
                                        </p:attrNameLst>
                                      </p:cBhvr>
                                    </p:animRot>
                                    <p:animRot by="1500000">
                                      <p:cBhvr>
                                        <p:cTn id="10" dur="125" fill="hold">
                                          <p:stCondLst>
                                            <p:cond delay="375"/>
                                          </p:stCondLst>
                                        </p:cTn>
                                        <p:tgtEl>
                                          <p:spTgt spid="5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18"/>
          <p:cNvSpPr/>
          <p:nvPr/>
        </p:nvSpPr>
        <p:spPr>
          <a:xfrm rot="5400000">
            <a:off x="6180728" y="3607498"/>
            <a:ext cx="192900" cy="167100"/>
          </a:xfrm>
          <a:prstGeom prst="hexagon">
            <a:avLst>
              <a:gd name="adj" fmla="val 25000"/>
              <a:gd name="vf" fmla="val 115470"/>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rot="5400000">
            <a:off x="3490153" y="3607498"/>
            <a:ext cx="192900" cy="167100"/>
          </a:xfrm>
          <a:prstGeom prst="hexagon">
            <a:avLst>
              <a:gd name="adj" fmla="val 25000"/>
              <a:gd name="vf" fmla="val 115470"/>
            </a:avLst>
          </a:prstGeom>
          <a:solidFill>
            <a:schemeClr val="dk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rot="5400000">
            <a:off x="799578" y="3607498"/>
            <a:ext cx="192900" cy="167100"/>
          </a:xfrm>
          <a:prstGeom prst="hexagon">
            <a:avLst>
              <a:gd name="adj" fmla="val 25000"/>
              <a:gd name="vf" fmla="val 11547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txBox="1">
            <a:spLocks noGrp="1"/>
          </p:cNvSpPr>
          <p:nvPr>
            <p:ph type="title"/>
          </p:nvPr>
        </p:nvSpPr>
        <p:spPr>
          <a:xfrm>
            <a:off x="-1963710" y="-112426"/>
            <a:ext cx="11160176" cy="5372180"/>
          </a:xfrm>
          <a:prstGeom prst="rect">
            <a:avLst/>
          </a:prstGeom>
          <a:ln>
            <a:solidFill>
              <a:srgbClr val="FFFF00"/>
            </a:solidFill>
          </a:ln>
        </p:spPr>
        <p:txBody>
          <a:bodyPr spcFirstLastPara="1" wrap="square" lIns="91425" tIns="91425" rIns="91425" bIns="91425" anchor="t" anchorCtr="0">
            <a:noAutofit/>
          </a:bodyPr>
          <a:lstStyle/>
          <a:p>
            <a:pPr lvl="0" algn="l" eaLnBrk="0" fontAlgn="base" hangingPunct="0">
              <a:spcBef>
                <a:spcPct val="0"/>
              </a:spcBef>
              <a:spcAft>
                <a:spcPct val="0"/>
              </a:spcAft>
              <a:buClrTx/>
              <a:buSzTx/>
            </a:pPr>
            <a:r>
              <a:rPr lang="en-US" sz="1800" dirty="0">
                <a:solidFill>
                  <a:srgbClr val="FF0000"/>
                </a:solidFill>
              </a:rPr>
              <a:t>                            </a:t>
            </a:r>
            <a:r>
              <a:rPr lang="en-US" dirty="0">
                <a:solidFill>
                  <a:srgbClr val="FF0000"/>
                </a:solidFill>
              </a:rPr>
              <a:t>PROPOSED SOLUTION</a:t>
            </a:r>
            <a:br>
              <a:rPr lang="en-US" sz="2000" dirty="0">
                <a:solidFill>
                  <a:srgbClr val="FF0000"/>
                </a:solidFill>
              </a:rPr>
            </a:br>
            <a:r>
              <a:rPr lang="en-US" sz="2000" dirty="0">
                <a:solidFill>
                  <a:srgbClr val="FF0000"/>
                </a:solidFill>
              </a:rPr>
              <a:t>                          </a:t>
            </a:r>
            <a:r>
              <a:rPr lang="en-US" altLang="en-US" sz="2000" b="1" dirty="0">
                <a:solidFill>
                  <a:srgbClr val="FFFF00"/>
                </a:solidFill>
                <a:latin typeface="Mongolian Baiti" panose="03000500000000000000" pitchFamily="66" charset="0"/>
                <a:cs typeface="Mongolian Baiti" panose="03000500000000000000" pitchFamily="66" charset="0"/>
              </a:rPr>
              <a:t>Best Time to Book a Hotel Room</a:t>
            </a:r>
            <a:r>
              <a:rPr lang="en-US" altLang="en-US" sz="2000" dirty="0">
                <a:solidFill>
                  <a:srgbClr val="FFFF00"/>
                </a:solidFill>
                <a:latin typeface="Mongolian Baiti" panose="03000500000000000000" pitchFamily="66" charset="0"/>
                <a:cs typeface="Mongolian Baiti" panose="03000500000000000000" pitchFamily="66" charset="0"/>
              </a:rPr>
              <a:t>:</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Analyze booking date vs. stay date to determine when the bookings are made.</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Identify trends in booking lead times and their relationship with room rates.</a:t>
            </a:r>
            <a:br>
              <a:rPr lang="en-US" altLang="en-US" sz="1800" dirty="0">
                <a:solidFill>
                  <a:schemeClr val="tx1"/>
                </a:solidFill>
                <a:latin typeface="Arial" panose="020B0604020202020204" pitchFamily="34" charset="0"/>
              </a:rPr>
            </a:b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a:t>
            </a:r>
            <a:r>
              <a:rPr lang="en-US" sz="2000" b="1" dirty="0">
                <a:solidFill>
                  <a:srgbClr val="FFFF00"/>
                </a:solidFill>
                <a:latin typeface="Mongolian Baiti" panose="03000500000000000000" pitchFamily="66" charset="0"/>
                <a:cs typeface="Mongolian Baiti" panose="03000500000000000000" pitchFamily="66" charset="0"/>
              </a:rPr>
              <a:t>Optimal Length of Stay</a:t>
            </a:r>
            <a:r>
              <a:rPr lang="en-US" sz="2000" dirty="0">
                <a:solidFill>
                  <a:srgbClr val="FFFF00"/>
                </a:solidFill>
                <a:latin typeface="Mongolian Baiti" panose="03000500000000000000" pitchFamily="66" charset="0"/>
                <a:cs typeface="Mongolian Baiti" panose="03000500000000000000" pitchFamily="66" charset="0"/>
              </a:rPr>
              <a:t>:</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a:t>
            </a:r>
            <a:r>
              <a:rPr lang="en-US" sz="1800" dirty="0">
                <a:solidFill>
                  <a:schemeClr val="tx1"/>
                </a:solidFill>
                <a:latin typeface="+mj-lt"/>
              </a:rPr>
              <a:t>Calculate the average daily rate (ADR) for different lengths of stay.</a:t>
            </a:r>
            <a:br>
              <a:rPr lang="en-US" sz="1800" dirty="0">
                <a:solidFill>
                  <a:schemeClr val="tx1"/>
                </a:solidFill>
                <a:latin typeface="+mj-lt"/>
              </a:rPr>
            </a:br>
            <a:r>
              <a:rPr lang="en-US" sz="1800" dirty="0">
                <a:solidFill>
                  <a:schemeClr val="tx1"/>
                </a:solidFill>
                <a:latin typeface="+mj-lt"/>
              </a:rPr>
              <a:t>                                  </a:t>
            </a:r>
            <a:r>
              <a:rPr lang="en-US" sz="1800" dirty="0">
                <a:latin typeface="+mj-lt"/>
              </a:rPr>
              <a:t>Determine if there is a particular length of stay that offers a lower average daily rate.</a:t>
            </a:r>
            <a:br>
              <a:rPr lang="en-US" sz="1800" dirty="0">
                <a:latin typeface="+mj-lt"/>
              </a:rPr>
            </a:br>
            <a:br>
              <a:rPr lang="en-US" sz="1800" dirty="0">
                <a:latin typeface="+mj-lt"/>
              </a:rPr>
            </a:br>
            <a:r>
              <a:rPr lang="en-US" sz="1800" dirty="0">
                <a:latin typeface="+mj-lt"/>
              </a:rPr>
              <a:t>                               </a:t>
            </a:r>
            <a:r>
              <a:rPr lang="en-US" sz="2000" b="1" dirty="0">
                <a:solidFill>
                  <a:srgbClr val="FFFF00"/>
                </a:solidFill>
                <a:latin typeface="Mongolian Baiti" panose="03000500000000000000" pitchFamily="66" charset="0"/>
                <a:cs typeface="Mongolian Baiti" panose="03000500000000000000" pitchFamily="66" charset="0"/>
              </a:rPr>
              <a:t>Predicting Special Requests</a:t>
            </a:r>
            <a:r>
              <a:rPr lang="en-US" sz="2000" dirty="0">
                <a:solidFill>
                  <a:srgbClr val="FFFF00"/>
                </a:solidFill>
                <a:latin typeface="Mongolian Baiti" panose="03000500000000000000" pitchFamily="66" charset="0"/>
                <a:cs typeface="Mongolian Baiti" panose="03000500000000000000" pitchFamily="66" charset="0"/>
              </a:rPr>
              <a:t>:</a:t>
            </a:r>
            <a:br>
              <a:rPr lang="en-US" sz="2000" dirty="0">
                <a:solidFill>
                  <a:srgbClr val="FFFF00"/>
                </a:solidFill>
              </a:rPr>
            </a:br>
            <a:r>
              <a:rPr lang="en-US" sz="2000" dirty="0">
                <a:solidFill>
                  <a:srgbClr val="FFFF00"/>
                </a:solidFill>
              </a:rPr>
              <a:t>                            </a:t>
            </a:r>
            <a:r>
              <a:rPr lang="en-US" sz="1800" dirty="0">
                <a:latin typeface="+mn-lt"/>
              </a:rPr>
              <a:t>Use features such as booking date, lead time, number of guests, etc., to build a</a:t>
            </a:r>
            <a:br>
              <a:rPr lang="en-US" sz="1800" dirty="0">
                <a:latin typeface="+mn-lt"/>
              </a:rPr>
            </a:br>
            <a:r>
              <a:rPr lang="en-US" sz="1800" dirty="0">
                <a:latin typeface="+mn-lt"/>
              </a:rPr>
              <a:t>                                  predictive </a:t>
            </a:r>
            <a:r>
              <a:rPr lang="en-US" sz="1600" dirty="0">
                <a:latin typeface="+mj-lt"/>
              </a:rPr>
              <a:t>model.</a:t>
            </a:r>
            <a:br>
              <a:rPr lang="en-US" sz="1400" dirty="0"/>
            </a:br>
            <a:r>
              <a:rPr lang="en-US" sz="1400" dirty="0">
                <a:latin typeface="+mn-lt"/>
              </a:rPr>
              <a:t>                                            </a:t>
            </a:r>
            <a:r>
              <a:rPr lang="en-US" sz="1800" dirty="0">
                <a:latin typeface="+mn-lt"/>
              </a:rPr>
              <a:t>Identify patterns in bookings that are more likely to have special requests.</a:t>
            </a:r>
            <a:br>
              <a:rPr lang="en-US" sz="1800" dirty="0">
                <a:latin typeface="+mn-lt"/>
              </a:rPr>
            </a:br>
            <a:br>
              <a:rPr lang="en-US" sz="1800" dirty="0">
                <a:latin typeface="+mn-lt"/>
              </a:rPr>
            </a:br>
            <a:r>
              <a:rPr lang="en-US" sz="1800" dirty="0">
                <a:latin typeface="+mn-lt"/>
              </a:rPr>
              <a:t>                                </a:t>
            </a:r>
            <a:r>
              <a:rPr lang="en-US" sz="2400" dirty="0">
                <a:solidFill>
                  <a:srgbClr val="FFFF00"/>
                </a:solidFill>
                <a:latin typeface="Mongolian Baiti" panose="03000500000000000000" pitchFamily="66" charset="0"/>
                <a:cs typeface="Mongolian Baiti" panose="03000500000000000000" pitchFamily="66" charset="0"/>
              </a:rPr>
              <a:t>step-by-step approach to analyze the </a:t>
            </a:r>
            <a:r>
              <a:rPr lang="en-US" sz="2000" dirty="0">
                <a:solidFill>
                  <a:srgbClr val="FFFF00"/>
                </a:solidFill>
                <a:latin typeface="Mongolian Baiti" panose="03000500000000000000" pitchFamily="66" charset="0"/>
                <a:cs typeface="Mongolian Baiti" panose="03000500000000000000" pitchFamily="66" charset="0"/>
              </a:rPr>
              <a:t>data:</a:t>
            </a:r>
            <a:br>
              <a:rPr lang="en-US" dirty="0">
                <a:solidFill>
                  <a:srgbClr val="FFFF00"/>
                </a:solidFill>
                <a:latin typeface="Mongolian Baiti" panose="03000500000000000000" pitchFamily="66" charset="0"/>
                <a:cs typeface="Mongolian Baiti" panose="03000500000000000000" pitchFamily="66" charset="0"/>
              </a:rPr>
            </a:br>
            <a:r>
              <a:rPr lang="en-US" dirty="0">
                <a:latin typeface="+mn-lt"/>
              </a:rPr>
              <a:t>                                         </a:t>
            </a:r>
            <a:br>
              <a:rPr lang="en-US" sz="4800" dirty="0">
                <a:solidFill>
                  <a:srgbClr val="FFFF00"/>
                </a:solidFill>
                <a:latin typeface="+mn-lt"/>
              </a:rPr>
            </a:br>
            <a:r>
              <a:rPr lang="en-US" sz="2400" dirty="0">
                <a:solidFill>
                  <a:srgbClr val="FFFF00"/>
                </a:solidFill>
              </a:rPr>
              <a:t>                       </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                                 </a:t>
            </a:r>
            <a:br>
              <a:rPr lang="en-US" sz="2000" dirty="0">
                <a:solidFill>
                  <a:srgbClr val="FF0000"/>
                </a:solidFill>
              </a:rPr>
            </a:br>
            <a:endParaRPr lang="en-US" sz="2000" dirty="0">
              <a:solidFill>
                <a:srgbClr val="FF0000"/>
              </a:solidFill>
            </a:endParaRPr>
          </a:p>
        </p:txBody>
      </p:sp>
      <p:sp>
        <p:nvSpPr>
          <p:cNvPr id="582" name="Google Shape;582;p18"/>
          <p:cNvSpPr txBox="1"/>
          <p:nvPr/>
        </p:nvSpPr>
        <p:spPr>
          <a:xfrm>
            <a:off x="715177" y="3880579"/>
            <a:ext cx="2346900" cy="63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Montserrat"/>
              <a:ea typeface="Montserrat"/>
              <a:cs typeface="Montserrat"/>
              <a:sym typeface="Montserrat"/>
            </a:endParaRPr>
          </a:p>
        </p:txBody>
      </p:sp>
      <p:sp>
        <p:nvSpPr>
          <p:cNvPr id="3" name="Arrow: Right 2">
            <a:extLst>
              <a:ext uri="{FF2B5EF4-FFF2-40B4-BE49-F238E27FC236}">
                <a16:creationId xmlns:a16="http://schemas.microsoft.com/office/drawing/2014/main" id="{79350015-5A65-782C-4F2F-F1C540804B0D}"/>
              </a:ext>
            </a:extLst>
          </p:cNvPr>
          <p:cNvSpPr/>
          <p:nvPr/>
        </p:nvSpPr>
        <p:spPr>
          <a:xfrm>
            <a:off x="58265" y="779399"/>
            <a:ext cx="259327" cy="2227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423D4935-BA31-EE9A-206F-3CF66B9628CA}"/>
              </a:ext>
            </a:extLst>
          </p:cNvPr>
          <p:cNvSpPr/>
          <p:nvPr/>
        </p:nvSpPr>
        <p:spPr>
          <a:xfrm>
            <a:off x="63242" y="1074377"/>
            <a:ext cx="259327" cy="2227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4DFB800F-7153-4159-154E-A01C71294285}"/>
              </a:ext>
            </a:extLst>
          </p:cNvPr>
          <p:cNvSpPr/>
          <p:nvPr/>
        </p:nvSpPr>
        <p:spPr>
          <a:xfrm>
            <a:off x="0" y="1941487"/>
            <a:ext cx="259327" cy="2227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8619E581-5C1C-EF0F-A9C4-D24232B9DAC6}"/>
              </a:ext>
            </a:extLst>
          </p:cNvPr>
          <p:cNvSpPr/>
          <p:nvPr/>
        </p:nvSpPr>
        <p:spPr>
          <a:xfrm>
            <a:off x="0" y="2243144"/>
            <a:ext cx="259327" cy="240774"/>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811D766C-16E4-9CB3-0263-098C70F805D7}"/>
              </a:ext>
            </a:extLst>
          </p:cNvPr>
          <p:cNvSpPr/>
          <p:nvPr/>
        </p:nvSpPr>
        <p:spPr>
          <a:xfrm>
            <a:off x="58265" y="3083200"/>
            <a:ext cx="201062" cy="240774"/>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2C8B4135-87BD-5F2D-CB16-E005251B8B60}"/>
              </a:ext>
            </a:extLst>
          </p:cNvPr>
          <p:cNvSpPr/>
          <p:nvPr/>
        </p:nvSpPr>
        <p:spPr>
          <a:xfrm>
            <a:off x="20828" y="3623648"/>
            <a:ext cx="259327" cy="2227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85F23A8-5878-54D9-9124-78A7A6812091}"/>
              </a:ext>
            </a:extLst>
          </p:cNvPr>
          <p:cNvSpPr/>
          <p:nvPr/>
        </p:nvSpPr>
        <p:spPr>
          <a:xfrm>
            <a:off x="5284033" y="4347148"/>
            <a:ext cx="1191718" cy="635400"/>
          </a:xfrm>
          <a:prstGeom prst="down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620;p20">
            <a:extLst>
              <a:ext uri="{FF2B5EF4-FFF2-40B4-BE49-F238E27FC236}">
                <a16:creationId xmlns:a16="http://schemas.microsoft.com/office/drawing/2014/main" id="{71EBD7E0-C83F-8663-3A8D-D5B5B482C2FF}"/>
              </a:ext>
            </a:extLst>
          </p:cNvPr>
          <p:cNvSpPr/>
          <p:nvPr/>
        </p:nvSpPr>
        <p:spPr>
          <a:xfrm rot="5400000">
            <a:off x="8464502" y="50896"/>
            <a:ext cx="720900" cy="6249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37;p20">
            <a:extLst>
              <a:ext uri="{FF2B5EF4-FFF2-40B4-BE49-F238E27FC236}">
                <a16:creationId xmlns:a16="http://schemas.microsoft.com/office/drawing/2014/main" id="{BF14EA75-BF54-3C33-6F60-C56D29820A76}"/>
              </a:ext>
            </a:extLst>
          </p:cNvPr>
          <p:cNvGrpSpPr/>
          <p:nvPr/>
        </p:nvGrpSpPr>
        <p:grpSpPr>
          <a:xfrm>
            <a:off x="8634502" y="162041"/>
            <a:ext cx="380900" cy="377459"/>
            <a:chOff x="1919172" y="2291080"/>
            <a:chExt cx="602023" cy="596584"/>
          </a:xfrm>
        </p:grpSpPr>
        <p:sp>
          <p:nvSpPr>
            <p:cNvPr id="12" name="Google Shape;638;p20">
              <a:extLst>
                <a:ext uri="{FF2B5EF4-FFF2-40B4-BE49-F238E27FC236}">
                  <a16:creationId xmlns:a16="http://schemas.microsoft.com/office/drawing/2014/main" id="{732A5F74-8410-E724-A727-9C511E36A61C}"/>
                </a:ext>
              </a:extLst>
            </p:cNvPr>
            <p:cNvSpPr/>
            <p:nvPr/>
          </p:nvSpPr>
          <p:spPr>
            <a:xfrm>
              <a:off x="1919172" y="2291080"/>
              <a:ext cx="602023" cy="596584"/>
            </a:xfrm>
            <a:custGeom>
              <a:avLst/>
              <a:gdLst/>
              <a:ahLst/>
              <a:cxnLst/>
              <a:rect l="l" t="t" r="r" b="b"/>
              <a:pathLst>
                <a:path w="18151" h="17987" extrusionOk="0">
                  <a:moveTo>
                    <a:pt x="6622" y="532"/>
                  </a:moveTo>
                  <a:lnTo>
                    <a:pt x="6622" y="1042"/>
                  </a:lnTo>
                  <a:lnTo>
                    <a:pt x="5310" y="1042"/>
                  </a:lnTo>
                  <a:lnTo>
                    <a:pt x="5310" y="532"/>
                  </a:lnTo>
                  <a:close/>
                  <a:moveTo>
                    <a:pt x="533" y="16410"/>
                  </a:moveTo>
                  <a:lnTo>
                    <a:pt x="1578" y="17455"/>
                  </a:lnTo>
                  <a:lnTo>
                    <a:pt x="621" y="17455"/>
                  </a:lnTo>
                  <a:cubicBezTo>
                    <a:pt x="573" y="17455"/>
                    <a:pt x="533" y="17415"/>
                    <a:pt x="533" y="17367"/>
                  </a:cubicBezTo>
                  <a:lnTo>
                    <a:pt x="533" y="16410"/>
                  </a:lnTo>
                  <a:close/>
                  <a:moveTo>
                    <a:pt x="17530" y="532"/>
                  </a:moveTo>
                  <a:cubicBezTo>
                    <a:pt x="17577" y="532"/>
                    <a:pt x="17619" y="572"/>
                    <a:pt x="17619" y="620"/>
                  </a:cubicBezTo>
                  <a:lnTo>
                    <a:pt x="17619" y="3452"/>
                  </a:lnTo>
                  <a:lnTo>
                    <a:pt x="17494" y="3452"/>
                  </a:lnTo>
                  <a:cubicBezTo>
                    <a:pt x="17064" y="3452"/>
                    <a:pt x="16714" y="3802"/>
                    <a:pt x="16714" y="4232"/>
                  </a:cubicBezTo>
                  <a:cubicBezTo>
                    <a:pt x="16715" y="4663"/>
                    <a:pt x="17064" y="5013"/>
                    <a:pt x="17494" y="5013"/>
                  </a:cubicBezTo>
                  <a:lnTo>
                    <a:pt x="17619" y="5013"/>
                  </a:lnTo>
                  <a:lnTo>
                    <a:pt x="17619" y="5545"/>
                  </a:lnTo>
                  <a:lnTo>
                    <a:pt x="17211" y="5545"/>
                  </a:lnTo>
                  <a:cubicBezTo>
                    <a:pt x="16869" y="5545"/>
                    <a:pt x="16591" y="5823"/>
                    <a:pt x="16591" y="6165"/>
                  </a:cubicBezTo>
                  <a:lnTo>
                    <a:pt x="16591" y="12832"/>
                  </a:lnTo>
                  <a:cubicBezTo>
                    <a:pt x="16591" y="12979"/>
                    <a:pt x="16710" y="13098"/>
                    <a:pt x="16857" y="13098"/>
                  </a:cubicBezTo>
                  <a:cubicBezTo>
                    <a:pt x="17004" y="13098"/>
                    <a:pt x="17123" y="12979"/>
                    <a:pt x="17123" y="12832"/>
                  </a:cubicBezTo>
                  <a:lnTo>
                    <a:pt x="17123" y="6165"/>
                  </a:lnTo>
                  <a:cubicBezTo>
                    <a:pt x="17123" y="6117"/>
                    <a:pt x="17163" y="6076"/>
                    <a:pt x="17211" y="6076"/>
                  </a:cubicBezTo>
                  <a:lnTo>
                    <a:pt x="17619" y="6076"/>
                  </a:lnTo>
                  <a:lnTo>
                    <a:pt x="17619" y="16391"/>
                  </a:lnTo>
                  <a:lnTo>
                    <a:pt x="17211" y="16391"/>
                  </a:lnTo>
                  <a:cubicBezTo>
                    <a:pt x="17163" y="16391"/>
                    <a:pt x="17123" y="16351"/>
                    <a:pt x="17123" y="16303"/>
                  </a:cubicBezTo>
                  <a:lnTo>
                    <a:pt x="17123" y="14392"/>
                  </a:lnTo>
                  <a:cubicBezTo>
                    <a:pt x="17123" y="14245"/>
                    <a:pt x="17004" y="14126"/>
                    <a:pt x="16857" y="14126"/>
                  </a:cubicBezTo>
                  <a:cubicBezTo>
                    <a:pt x="16710" y="14126"/>
                    <a:pt x="16591" y="14245"/>
                    <a:pt x="16591" y="14392"/>
                  </a:cubicBezTo>
                  <a:lnTo>
                    <a:pt x="16591" y="16303"/>
                  </a:lnTo>
                  <a:cubicBezTo>
                    <a:pt x="16591" y="16645"/>
                    <a:pt x="16869" y="16923"/>
                    <a:pt x="17211" y="16923"/>
                  </a:cubicBezTo>
                  <a:lnTo>
                    <a:pt x="17619" y="16923"/>
                  </a:lnTo>
                  <a:lnTo>
                    <a:pt x="17619" y="17367"/>
                  </a:lnTo>
                  <a:cubicBezTo>
                    <a:pt x="17619" y="17414"/>
                    <a:pt x="17577" y="17455"/>
                    <a:pt x="17530" y="17455"/>
                  </a:cubicBezTo>
                  <a:lnTo>
                    <a:pt x="14765" y="17455"/>
                  </a:lnTo>
                  <a:lnTo>
                    <a:pt x="14765" y="17047"/>
                  </a:lnTo>
                  <a:cubicBezTo>
                    <a:pt x="14765" y="16705"/>
                    <a:pt x="14486" y="16427"/>
                    <a:pt x="14144" y="16427"/>
                  </a:cubicBezTo>
                  <a:lnTo>
                    <a:pt x="8403" y="16427"/>
                  </a:lnTo>
                  <a:cubicBezTo>
                    <a:pt x="8255" y="16427"/>
                    <a:pt x="8137" y="16546"/>
                    <a:pt x="8137" y="16693"/>
                  </a:cubicBezTo>
                  <a:cubicBezTo>
                    <a:pt x="8137" y="16840"/>
                    <a:pt x="8255" y="16959"/>
                    <a:pt x="8403" y="16959"/>
                  </a:cubicBezTo>
                  <a:lnTo>
                    <a:pt x="14144" y="16959"/>
                  </a:lnTo>
                  <a:cubicBezTo>
                    <a:pt x="14192" y="16959"/>
                    <a:pt x="14233" y="16999"/>
                    <a:pt x="14233" y="17047"/>
                  </a:cubicBezTo>
                  <a:lnTo>
                    <a:pt x="14233" y="17455"/>
                  </a:lnTo>
                  <a:lnTo>
                    <a:pt x="3918" y="17455"/>
                  </a:lnTo>
                  <a:lnTo>
                    <a:pt x="3918" y="17047"/>
                  </a:lnTo>
                  <a:cubicBezTo>
                    <a:pt x="3918" y="16999"/>
                    <a:pt x="3959" y="16959"/>
                    <a:pt x="4006" y="16959"/>
                  </a:cubicBezTo>
                  <a:lnTo>
                    <a:pt x="6807" y="16959"/>
                  </a:lnTo>
                  <a:cubicBezTo>
                    <a:pt x="6954" y="16959"/>
                    <a:pt x="7073" y="16840"/>
                    <a:pt x="7073" y="16693"/>
                  </a:cubicBezTo>
                  <a:cubicBezTo>
                    <a:pt x="7073" y="16546"/>
                    <a:pt x="6954" y="16427"/>
                    <a:pt x="6807" y="16427"/>
                  </a:cubicBezTo>
                  <a:lnTo>
                    <a:pt x="4006" y="16427"/>
                  </a:lnTo>
                  <a:cubicBezTo>
                    <a:pt x="3664" y="16427"/>
                    <a:pt x="3386" y="16705"/>
                    <a:pt x="3386" y="17047"/>
                  </a:cubicBezTo>
                  <a:lnTo>
                    <a:pt x="3386" y="17455"/>
                  </a:lnTo>
                  <a:lnTo>
                    <a:pt x="2329" y="17455"/>
                  </a:lnTo>
                  <a:lnTo>
                    <a:pt x="533" y="15658"/>
                  </a:lnTo>
                  <a:lnTo>
                    <a:pt x="533" y="5012"/>
                  </a:lnTo>
                  <a:lnTo>
                    <a:pt x="657" y="5012"/>
                  </a:lnTo>
                  <a:cubicBezTo>
                    <a:pt x="1087" y="5012"/>
                    <a:pt x="1436" y="4663"/>
                    <a:pt x="1436" y="4232"/>
                  </a:cubicBezTo>
                  <a:cubicBezTo>
                    <a:pt x="1436" y="3802"/>
                    <a:pt x="1087" y="3452"/>
                    <a:pt x="657" y="3452"/>
                  </a:cubicBezTo>
                  <a:lnTo>
                    <a:pt x="533" y="3452"/>
                  </a:lnTo>
                  <a:lnTo>
                    <a:pt x="533" y="620"/>
                  </a:lnTo>
                  <a:cubicBezTo>
                    <a:pt x="533" y="572"/>
                    <a:pt x="573" y="532"/>
                    <a:pt x="621" y="532"/>
                  </a:cubicBezTo>
                  <a:lnTo>
                    <a:pt x="4778" y="532"/>
                  </a:lnTo>
                  <a:lnTo>
                    <a:pt x="4778" y="1131"/>
                  </a:lnTo>
                  <a:cubicBezTo>
                    <a:pt x="4778" y="1375"/>
                    <a:pt x="4977" y="1574"/>
                    <a:pt x="5222" y="1574"/>
                  </a:cubicBezTo>
                  <a:lnTo>
                    <a:pt x="6710" y="1574"/>
                  </a:lnTo>
                  <a:cubicBezTo>
                    <a:pt x="6955" y="1574"/>
                    <a:pt x="7153" y="1375"/>
                    <a:pt x="7153" y="1131"/>
                  </a:cubicBezTo>
                  <a:lnTo>
                    <a:pt x="7153" y="532"/>
                  </a:lnTo>
                  <a:close/>
                  <a:moveTo>
                    <a:pt x="621" y="0"/>
                  </a:moveTo>
                  <a:cubicBezTo>
                    <a:pt x="279" y="0"/>
                    <a:pt x="1" y="278"/>
                    <a:pt x="1" y="620"/>
                  </a:cubicBezTo>
                  <a:lnTo>
                    <a:pt x="1" y="3718"/>
                  </a:lnTo>
                  <a:cubicBezTo>
                    <a:pt x="1" y="3865"/>
                    <a:pt x="120" y="3984"/>
                    <a:pt x="267" y="3984"/>
                  </a:cubicBezTo>
                  <a:lnTo>
                    <a:pt x="657" y="3984"/>
                  </a:lnTo>
                  <a:cubicBezTo>
                    <a:pt x="793" y="3984"/>
                    <a:pt x="904" y="4096"/>
                    <a:pt x="904" y="4232"/>
                  </a:cubicBezTo>
                  <a:cubicBezTo>
                    <a:pt x="904" y="4369"/>
                    <a:pt x="793" y="4480"/>
                    <a:pt x="657" y="4480"/>
                  </a:cubicBezTo>
                  <a:lnTo>
                    <a:pt x="267" y="4480"/>
                  </a:lnTo>
                  <a:cubicBezTo>
                    <a:pt x="120" y="4480"/>
                    <a:pt x="1" y="4599"/>
                    <a:pt x="1" y="4746"/>
                  </a:cubicBezTo>
                  <a:lnTo>
                    <a:pt x="1" y="17367"/>
                  </a:lnTo>
                  <a:cubicBezTo>
                    <a:pt x="1" y="17708"/>
                    <a:pt x="279" y="17987"/>
                    <a:pt x="621" y="17987"/>
                  </a:cubicBezTo>
                  <a:lnTo>
                    <a:pt x="17530" y="17987"/>
                  </a:lnTo>
                  <a:cubicBezTo>
                    <a:pt x="17872" y="17987"/>
                    <a:pt x="18150" y="17708"/>
                    <a:pt x="18150" y="17367"/>
                  </a:cubicBezTo>
                  <a:lnTo>
                    <a:pt x="18150" y="4746"/>
                  </a:lnTo>
                  <a:cubicBezTo>
                    <a:pt x="18150" y="4599"/>
                    <a:pt x="18031" y="4480"/>
                    <a:pt x="17884" y="4480"/>
                  </a:cubicBezTo>
                  <a:lnTo>
                    <a:pt x="17494" y="4480"/>
                  </a:lnTo>
                  <a:cubicBezTo>
                    <a:pt x="17358" y="4480"/>
                    <a:pt x="17246" y="4369"/>
                    <a:pt x="17246" y="4232"/>
                  </a:cubicBezTo>
                  <a:cubicBezTo>
                    <a:pt x="17246" y="4096"/>
                    <a:pt x="17358" y="3984"/>
                    <a:pt x="17494" y="3984"/>
                  </a:cubicBezTo>
                  <a:lnTo>
                    <a:pt x="17884" y="3984"/>
                  </a:lnTo>
                  <a:cubicBezTo>
                    <a:pt x="18031" y="3984"/>
                    <a:pt x="18150" y="3865"/>
                    <a:pt x="18150" y="3718"/>
                  </a:cubicBezTo>
                  <a:lnTo>
                    <a:pt x="18150" y="620"/>
                  </a:lnTo>
                  <a:cubicBezTo>
                    <a:pt x="18150" y="278"/>
                    <a:pt x="17872" y="0"/>
                    <a:pt x="17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9;p20">
              <a:extLst>
                <a:ext uri="{FF2B5EF4-FFF2-40B4-BE49-F238E27FC236}">
                  <a16:creationId xmlns:a16="http://schemas.microsoft.com/office/drawing/2014/main" id="{6F0BC195-8097-C482-5A67-F41FBB58553F}"/>
                </a:ext>
              </a:extLst>
            </p:cNvPr>
            <p:cNvSpPr/>
            <p:nvPr/>
          </p:nvSpPr>
          <p:spPr>
            <a:xfrm>
              <a:off x="1995424" y="2364612"/>
              <a:ext cx="449519" cy="449486"/>
            </a:xfrm>
            <a:custGeom>
              <a:avLst/>
              <a:gdLst/>
              <a:ahLst/>
              <a:cxnLst/>
              <a:rect l="l" t="t" r="r" b="b"/>
              <a:pathLst>
                <a:path w="13553" h="13552" extrusionOk="0">
                  <a:moveTo>
                    <a:pt x="12076" y="1483"/>
                  </a:moveTo>
                  <a:cubicBezTo>
                    <a:pt x="12124" y="1483"/>
                    <a:pt x="12164" y="1524"/>
                    <a:pt x="12164" y="1572"/>
                  </a:cubicBezTo>
                  <a:lnTo>
                    <a:pt x="12164" y="11982"/>
                  </a:lnTo>
                  <a:cubicBezTo>
                    <a:pt x="12164" y="12029"/>
                    <a:pt x="12124" y="12070"/>
                    <a:pt x="12076" y="12070"/>
                  </a:cubicBezTo>
                  <a:lnTo>
                    <a:pt x="1562" y="12070"/>
                  </a:lnTo>
                  <a:cubicBezTo>
                    <a:pt x="1514" y="12070"/>
                    <a:pt x="1473" y="12029"/>
                    <a:pt x="1473" y="11982"/>
                  </a:cubicBezTo>
                  <a:lnTo>
                    <a:pt x="1473" y="1572"/>
                  </a:lnTo>
                  <a:cubicBezTo>
                    <a:pt x="1473" y="1524"/>
                    <a:pt x="1514" y="1483"/>
                    <a:pt x="1562" y="1483"/>
                  </a:cubicBezTo>
                  <a:close/>
                  <a:moveTo>
                    <a:pt x="2136" y="1"/>
                  </a:moveTo>
                  <a:cubicBezTo>
                    <a:pt x="1989" y="1"/>
                    <a:pt x="1870" y="119"/>
                    <a:pt x="1870" y="266"/>
                  </a:cubicBezTo>
                  <a:lnTo>
                    <a:pt x="1870" y="952"/>
                  </a:lnTo>
                  <a:lnTo>
                    <a:pt x="1562" y="952"/>
                  </a:lnTo>
                  <a:cubicBezTo>
                    <a:pt x="1220" y="952"/>
                    <a:pt x="942" y="1230"/>
                    <a:pt x="942" y="1572"/>
                  </a:cubicBezTo>
                  <a:lnTo>
                    <a:pt x="942" y="1870"/>
                  </a:lnTo>
                  <a:lnTo>
                    <a:pt x="266" y="1870"/>
                  </a:lnTo>
                  <a:cubicBezTo>
                    <a:pt x="120" y="1870"/>
                    <a:pt x="1" y="1989"/>
                    <a:pt x="1" y="2136"/>
                  </a:cubicBezTo>
                  <a:cubicBezTo>
                    <a:pt x="1" y="2282"/>
                    <a:pt x="120" y="2402"/>
                    <a:pt x="266" y="2402"/>
                  </a:cubicBezTo>
                  <a:lnTo>
                    <a:pt x="942" y="2402"/>
                  </a:lnTo>
                  <a:lnTo>
                    <a:pt x="942" y="2643"/>
                  </a:lnTo>
                  <a:lnTo>
                    <a:pt x="266" y="2643"/>
                  </a:lnTo>
                  <a:cubicBezTo>
                    <a:pt x="120" y="2643"/>
                    <a:pt x="1" y="2762"/>
                    <a:pt x="1" y="2909"/>
                  </a:cubicBezTo>
                  <a:cubicBezTo>
                    <a:pt x="1" y="3056"/>
                    <a:pt x="120" y="3175"/>
                    <a:pt x="266" y="3175"/>
                  </a:cubicBezTo>
                  <a:lnTo>
                    <a:pt x="942" y="3175"/>
                  </a:lnTo>
                  <a:lnTo>
                    <a:pt x="942" y="3417"/>
                  </a:lnTo>
                  <a:lnTo>
                    <a:pt x="266" y="3417"/>
                  </a:lnTo>
                  <a:cubicBezTo>
                    <a:pt x="120" y="3417"/>
                    <a:pt x="1" y="3536"/>
                    <a:pt x="1" y="3683"/>
                  </a:cubicBezTo>
                  <a:cubicBezTo>
                    <a:pt x="1" y="3830"/>
                    <a:pt x="120" y="3949"/>
                    <a:pt x="266" y="3949"/>
                  </a:cubicBezTo>
                  <a:lnTo>
                    <a:pt x="942" y="3949"/>
                  </a:lnTo>
                  <a:lnTo>
                    <a:pt x="942" y="4190"/>
                  </a:lnTo>
                  <a:lnTo>
                    <a:pt x="266" y="4190"/>
                  </a:lnTo>
                  <a:cubicBezTo>
                    <a:pt x="120" y="4190"/>
                    <a:pt x="1" y="4309"/>
                    <a:pt x="1" y="4456"/>
                  </a:cubicBezTo>
                  <a:cubicBezTo>
                    <a:pt x="1" y="4603"/>
                    <a:pt x="120" y="4722"/>
                    <a:pt x="266" y="4722"/>
                  </a:cubicBezTo>
                  <a:lnTo>
                    <a:pt x="942" y="4722"/>
                  </a:lnTo>
                  <a:lnTo>
                    <a:pt x="942" y="4963"/>
                  </a:lnTo>
                  <a:lnTo>
                    <a:pt x="266" y="4963"/>
                  </a:lnTo>
                  <a:cubicBezTo>
                    <a:pt x="120" y="4963"/>
                    <a:pt x="1" y="5082"/>
                    <a:pt x="1" y="5229"/>
                  </a:cubicBezTo>
                  <a:cubicBezTo>
                    <a:pt x="1" y="5376"/>
                    <a:pt x="120" y="5495"/>
                    <a:pt x="266" y="5495"/>
                  </a:cubicBezTo>
                  <a:lnTo>
                    <a:pt x="942" y="5495"/>
                  </a:lnTo>
                  <a:lnTo>
                    <a:pt x="942" y="5737"/>
                  </a:lnTo>
                  <a:lnTo>
                    <a:pt x="266" y="5737"/>
                  </a:lnTo>
                  <a:cubicBezTo>
                    <a:pt x="120" y="5737"/>
                    <a:pt x="1" y="5856"/>
                    <a:pt x="1" y="6003"/>
                  </a:cubicBezTo>
                  <a:cubicBezTo>
                    <a:pt x="1" y="6150"/>
                    <a:pt x="120" y="6269"/>
                    <a:pt x="266" y="6269"/>
                  </a:cubicBezTo>
                  <a:lnTo>
                    <a:pt x="942" y="6269"/>
                  </a:lnTo>
                  <a:lnTo>
                    <a:pt x="942" y="6511"/>
                  </a:lnTo>
                  <a:lnTo>
                    <a:pt x="266" y="6511"/>
                  </a:lnTo>
                  <a:cubicBezTo>
                    <a:pt x="120" y="6511"/>
                    <a:pt x="1" y="6630"/>
                    <a:pt x="1" y="6776"/>
                  </a:cubicBezTo>
                  <a:cubicBezTo>
                    <a:pt x="1" y="6923"/>
                    <a:pt x="120" y="7042"/>
                    <a:pt x="266" y="7042"/>
                  </a:cubicBezTo>
                  <a:lnTo>
                    <a:pt x="942" y="7042"/>
                  </a:lnTo>
                  <a:lnTo>
                    <a:pt x="942" y="7284"/>
                  </a:lnTo>
                  <a:lnTo>
                    <a:pt x="266" y="7284"/>
                  </a:lnTo>
                  <a:cubicBezTo>
                    <a:pt x="120" y="7284"/>
                    <a:pt x="1" y="7403"/>
                    <a:pt x="1" y="7550"/>
                  </a:cubicBezTo>
                  <a:cubicBezTo>
                    <a:pt x="1" y="7696"/>
                    <a:pt x="120" y="7816"/>
                    <a:pt x="266" y="7816"/>
                  </a:cubicBezTo>
                  <a:lnTo>
                    <a:pt x="942" y="7816"/>
                  </a:lnTo>
                  <a:lnTo>
                    <a:pt x="942" y="8058"/>
                  </a:lnTo>
                  <a:lnTo>
                    <a:pt x="266" y="8058"/>
                  </a:lnTo>
                  <a:cubicBezTo>
                    <a:pt x="120" y="8058"/>
                    <a:pt x="1" y="8177"/>
                    <a:pt x="1" y="8324"/>
                  </a:cubicBezTo>
                  <a:cubicBezTo>
                    <a:pt x="1" y="8471"/>
                    <a:pt x="120" y="8589"/>
                    <a:pt x="266" y="8589"/>
                  </a:cubicBezTo>
                  <a:lnTo>
                    <a:pt x="942" y="8589"/>
                  </a:lnTo>
                  <a:lnTo>
                    <a:pt x="942" y="8831"/>
                  </a:lnTo>
                  <a:lnTo>
                    <a:pt x="266" y="8831"/>
                  </a:lnTo>
                  <a:cubicBezTo>
                    <a:pt x="120" y="8831"/>
                    <a:pt x="1" y="8950"/>
                    <a:pt x="1" y="9097"/>
                  </a:cubicBezTo>
                  <a:cubicBezTo>
                    <a:pt x="1" y="9244"/>
                    <a:pt x="120" y="9363"/>
                    <a:pt x="266" y="9363"/>
                  </a:cubicBezTo>
                  <a:lnTo>
                    <a:pt x="942" y="9363"/>
                  </a:lnTo>
                  <a:lnTo>
                    <a:pt x="942" y="9604"/>
                  </a:lnTo>
                  <a:lnTo>
                    <a:pt x="266" y="9604"/>
                  </a:lnTo>
                  <a:cubicBezTo>
                    <a:pt x="120" y="9604"/>
                    <a:pt x="1" y="9723"/>
                    <a:pt x="1" y="9870"/>
                  </a:cubicBezTo>
                  <a:cubicBezTo>
                    <a:pt x="1" y="10017"/>
                    <a:pt x="120" y="10136"/>
                    <a:pt x="266" y="10136"/>
                  </a:cubicBezTo>
                  <a:lnTo>
                    <a:pt x="942" y="10136"/>
                  </a:lnTo>
                  <a:lnTo>
                    <a:pt x="942" y="10378"/>
                  </a:lnTo>
                  <a:lnTo>
                    <a:pt x="266" y="10378"/>
                  </a:lnTo>
                  <a:cubicBezTo>
                    <a:pt x="120" y="10378"/>
                    <a:pt x="1" y="10497"/>
                    <a:pt x="1" y="10644"/>
                  </a:cubicBezTo>
                  <a:cubicBezTo>
                    <a:pt x="1" y="10791"/>
                    <a:pt x="120" y="10909"/>
                    <a:pt x="266" y="10909"/>
                  </a:cubicBezTo>
                  <a:lnTo>
                    <a:pt x="942" y="10909"/>
                  </a:lnTo>
                  <a:lnTo>
                    <a:pt x="942" y="11151"/>
                  </a:lnTo>
                  <a:lnTo>
                    <a:pt x="266" y="11151"/>
                  </a:lnTo>
                  <a:cubicBezTo>
                    <a:pt x="120" y="11151"/>
                    <a:pt x="1" y="11271"/>
                    <a:pt x="1" y="11417"/>
                  </a:cubicBezTo>
                  <a:cubicBezTo>
                    <a:pt x="1" y="11564"/>
                    <a:pt x="120" y="11683"/>
                    <a:pt x="266" y="11683"/>
                  </a:cubicBezTo>
                  <a:lnTo>
                    <a:pt x="942" y="11683"/>
                  </a:lnTo>
                  <a:lnTo>
                    <a:pt x="942" y="11981"/>
                  </a:lnTo>
                  <a:cubicBezTo>
                    <a:pt x="942" y="12323"/>
                    <a:pt x="1220" y="12601"/>
                    <a:pt x="1562" y="12601"/>
                  </a:cubicBezTo>
                  <a:lnTo>
                    <a:pt x="1870" y="12601"/>
                  </a:lnTo>
                  <a:lnTo>
                    <a:pt x="1870" y="13286"/>
                  </a:lnTo>
                  <a:cubicBezTo>
                    <a:pt x="1870" y="13433"/>
                    <a:pt x="1988" y="13552"/>
                    <a:pt x="2136" y="13552"/>
                  </a:cubicBezTo>
                  <a:cubicBezTo>
                    <a:pt x="2283" y="13552"/>
                    <a:pt x="2402" y="13433"/>
                    <a:pt x="2402" y="13286"/>
                  </a:cubicBezTo>
                  <a:lnTo>
                    <a:pt x="2402" y="12601"/>
                  </a:lnTo>
                  <a:lnTo>
                    <a:pt x="2643" y="12601"/>
                  </a:lnTo>
                  <a:lnTo>
                    <a:pt x="2643" y="13286"/>
                  </a:lnTo>
                  <a:cubicBezTo>
                    <a:pt x="2643" y="13433"/>
                    <a:pt x="2763" y="13552"/>
                    <a:pt x="2909" y="13552"/>
                  </a:cubicBezTo>
                  <a:cubicBezTo>
                    <a:pt x="3056" y="13552"/>
                    <a:pt x="3175" y="13433"/>
                    <a:pt x="3175" y="13286"/>
                  </a:cubicBezTo>
                  <a:lnTo>
                    <a:pt x="3175" y="12601"/>
                  </a:lnTo>
                  <a:lnTo>
                    <a:pt x="3417" y="12601"/>
                  </a:lnTo>
                  <a:lnTo>
                    <a:pt x="3417" y="13286"/>
                  </a:lnTo>
                  <a:cubicBezTo>
                    <a:pt x="3417" y="13433"/>
                    <a:pt x="3536" y="13552"/>
                    <a:pt x="3682" y="13552"/>
                  </a:cubicBezTo>
                  <a:cubicBezTo>
                    <a:pt x="3829" y="13552"/>
                    <a:pt x="3948" y="13433"/>
                    <a:pt x="3948" y="13286"/>
                  </a:cubicBezTo>
                  <a:lnTo>
                    <a:pt x="3948" y="12601"/>
                  </a:lnTo>
                  <a:lnTo>
                    <a:pt x="4191" y="12601"/>
                  </a:lnTo>
                  <a:lnTo>
                    <a:pt x="4191" y="13286"/>
                  </a:lnTo>
                  <a:cubicBezTo>
                    <a:pt x="4191" y="13433"/>
                    <a:pt x="4309" y="13552"/>
                    <a:pt x="4457" y="13552"/>
                  </a:cubicBezTo>
                  <a:cubicBezTo>
                    <a:pt x="4602" y="13552"/>
                    <a:pt x="4722" y="13433"/>
                    <a:pt x="4722" y="13286"/>
                  </a:cubicBezTo>
                  <a:lnTo>
                    <a:pt x="4722" y="12601"/>
                  </a:lnTo>
                  <a:lnTo>
                    <a:pt x="4964" y="12601"/>
                  </a:lnTo>
                  <a:lnTo>
                    <a:pt x="4964" y="13286"/>
                  </a:lnTo>
                  <a:cubicBezTo>
                    <a:pt x="4964" y="13433"/>
                    <a:pt x="5083" y="13552"/>
                    <a:pt x="5230" y="13552"/>
                  </a:cubicBezTo>
                  <a:cubicBezTo>
                    <a:pt x="5377" y="13552"/>
                    <a:pt x="5496" y="13433"/>
                    <a:pt x="5496" y="13286"/>
                  </a:cubicBezTo>
                  <a:lnTo>
                    <a:pt x="5496" y="12601"/>
                  </a:lnTo>
                  <a:lnTo>
                    <a:pt x="5737" y="12601"/>
                  </a:lnTo>
                  <a:lnTo>
                    <a:pt x="5737" y="13286"/>
                  </a:lnTo>
                  <a:cubicBezTo>
                    <a:pt x="5737" y="13433"/>
                    <a:pt x="5856" y="13552"/>
                    <a:pt x="6003" y="13552"/>
                  </a:cubicBezTo>
                  <a:cubicBezTo>
                    <a:pt x="6150" y="13552"/>
                    <a:pt x="6269" y="13433"/>
                    <a:pt x="6269" y="13286"/>
                  </a:cubicBezTo>
                  <a:lnTo>
                    <a:pt x="6269" y="12601"/>
                  </a:lnTo>
                  <a:lnTo>
                    <a:pt x="6511" y="12601"/>
                  </a:lnTo>
                  <a:lnTo>
                    <a:pt x="6511" y="13286"/>
                  </a:lnTo>
                  <a:cubicBezTo>
                    <a:pt x="6511" y="13433"/>
                    <a:pt x="6630" y="13552"/>
                    <a:pt x="6776" y="13552"/>
                  </a:cubicBezTo>
                  <a:cubicBezTo>
                    <a:pt x="6924" y="13552"/>
                    <a:pt x="7042" y="13433"/>
                    <a:pt x="7042" y="13286"/>
                  </a:cubicBezTo>
                  <a:lnTo>
                    <a:pt x="7042" y="12601"/>
                  </a:lnTo>
                  <a:lnTo>
                    <a:pt x="7284" y="12601"/>
                  </a:lnTo>
                  <a:lnTo>
                    <a:pt x="7284" y="13286"/>
                  </a:lnTo>
                  <a:cubicBezTo>
                    <a:pt x="7284" y="13433"/>
                    <a:pt x="7403" y="13552"/>
                    <a:pt x="7550" y="13552"/>
                  </a:cubicBezTo>
                  <a:cubicBezTo>
                    <a:pt x="7697" y="13552"/>
                    <a:pt x="7816" y="13433"/>
                    <a:pt x="7816" y="13286"/>
                  </a:cubicBezTo>
                  <a:lnTo>
                    <a:pt x="7816" y="12601"/>
                  </a:lnTo>
                  <a:lnTo>
                    <a:pt x="8057" y="12601"/>
                  </a:lnTo>
                  <a:lnTo>
                    <a:pt x="8057" y="13286"/>
                  </a:lnTo>
                  <a:cubicBezTo>
                    <a:pt x="8057" y="13433"/>
                    <a:pt x="8177" y="13552"/>
                    <a:pt x="8323" y="13552"/>
                  </a:cubicBezTo>
                  <a:cubicBezTo>
                    <a:pt x="8470" y="13552"/>
                    <a:pt x="8589" y="13433"/>
                    <a:pt x="8589" y="13286"/>
                  </a:cubicBezTo>
                  <a:lnTo>
                    <a:pt x="8589" y="12601"/>
                  </a:lnTo>
                  <a:lnTo>
                    <a:pt x="8832" y="12601"/>
                  </a:lnTo>
                  <a:lnTo>
                    <a:pt x="8832" y="13286"/>
                  </a:lnTo>
                  <a:cubicBezTo>
                    <a:pt x="8832" y="13433"/>
                    <a:pt x="8951" y="13552"/>
                    <a:pt x="9096" y="13552"/>
                  </a:cubicBezTo>
                  <a:cubicBezTo>
                    <a:pt x="9244" y="13552"/>
                    <a:pt x="9362" y="13433"/>
                    <a:pt x="9362" y="13286"/>
                  </a:cubicBezTo>
                  <a:lnTo>
                    <a:pt x="9362" y="12601"/>
                  </a:lnTo>
                  <a:lnTo>
                    <a:pt x="9605" y="12601"/>
                  </a:lnTo>
                  <a:lnTo>
                    <a:pt x="9605" y="13286"/>
                  </a:lnTo>
                  <a:cubicBezTo>
                    <a:pt x="9605" y="13433"/>
                    <a:pt x="9724" y="13552"/>
                    <a:pt x="9871" y="13552"/>
                  </a:cubicBezTo>
                  <a:cubicBezTo>
                    <a:pt x="10017" y="13552"/>
                    <a:pt x="10137" y="13433"/>
                    <a:pt x="10137" y="13286"/>
                  </a:cubicBezTo>
                  <a:lnTo>
                    <a:pt x="10137" y="12601"/>
                  </a:lnTo>
                  <a:lnTo>
                    <a:pt x="10378" y="12601"/>
                  </a:lnTo>
                  <a:lnTo>
                    <a:pt x="10378" y="13286"/>
                  </a:lnTo>
                  <a:cubicBezTo>
                    <a:pt x="10378" y="13433"/>
                    <a:pt x="10497" y="13552"/>
                    <a:pt x="10644" y="13552"/>
                  </a:cubicBezTo>
                  <a:cubicBezTo>
                    <a:pt x="10791" y="13552"/>
                    <a:pt x="10910" y="13433"/>
                    <a:pt x="10910" y="13286"/>
                  </a:cubicBezTo>
                  <a:lnTo>
                    <a:pt x="10910" y="12601"/>
                  </a:lnTo>
                  <a:lnTo>
                    <a:pt x="11152" y="12601"/>
                  </a:lnTo>
                  <a:lnTo>
                    <a:pt x="11152" y="13286"/>
                  </a:lnTo>
                  <a:cubicBezTo>
                    <a:pt x="11152" y="13433"/>
                    <a:pt x="11271" y="13552"/>
                    <a:pt x="11418" y="13552"/>
                  </a:cubicBezTo>
                  <a:cubicBezTo>
                    <a:pt x="11565" y="13552"/>
                    <a:pt x="11684" y="13433"/>
                    <a:pt x="11684" y="13286"/>
                  </a:cubicBezTo>
                  <a:lnTo>
                    <a:pt x="11684" y="12601"/>
                  </a:lnTo>
                  <a:lnTo>
                    <a:pt x="12076" y="12601"/>
                  </a:lnTo>
                  <a:cubicBezTo>
                    <a:pt x="12418" y="12601"/>
                    <a:pt x="12696" y="12323"/>
                    <a:pt x="12696" y="11981"/>
                  </a:cubicBezTo>
                  <a:lnTo>
                    <a:pt x="12696" y="11683"/>
                  </a:lnTo>
                  <a:lnTo>
                    <a:pt x="13287" y="11683"/>
                  </a:lnTo>
                  <a:cubicBezTo>
                    <a:pt x="13433" y="11683"/>
                    <a:pt x="13553" y="11564"/>
                    <a:pt x="13553" y="11417"/>
                  </a:cubicBezTo>
                  <a:cubicBezTo>
                    <a:pt x="13553" y="11271"/>
                    <a:pt x="13433" y="11151"/>
                    <a:pt x="13287" y="11151"/>
                  </a:cubicBezTo>
                  <a:lnTo>
                    <a:pt x="12696" y="11151"/>
                  </a:lnTo>
                  <a:lnTo>
                    <a:pt x="12696" y="10909"/>
                  </a:lnTo>
                  <a:lnTo>
                    <a:pt x="13287" y="10909"/>
                  </a:lnTo>
                  <a:cubicBezTo>
                    <a:pt x="13433" y="10909"/>
                    <a:pt x="13553" y="10791"/>
                    <a:pt x="13553" y="10644"/>
                  </a:cubicBezTo>
                  <a:cubicBezTo>
                    <a:pt x="13553" y="10497"/>
                    <a:pt x="13433" y="10378"/>
                    <a:pt x="13287" y="10378"/>
                  </a:cubicBezTo>
                  <a:lnTo>
                    <a:pt x="12696" y="10378"/>
                  </a:lnTo>
                  <a:lnTo>
                    <a:pt x="12696" y="10136"/>
                  </a:lnTo>
                  <a:lnTo>
                    <a:pt x="13287" y="10136"/>
                  </a:lnTo>
                  <a:cubicBezTo>
                    <a:pt x="13433" y="10136"/>
                    <a:pt x="13553" y="10017"/>
                    <a:pt x="13553" y="9870"/>
                  </a:cubicBezTo>
                  <a:cubicBezTo>
                    <a:pt x="13553" y="9723"/>
                    <a:pt x="13433" y="9604"/>
                    <a:pt x="13287" y="9604"/>
                  </a:cubicBezTo>
                  <a:lnTo>
                    <a:pt x="12696" y="9604"/>
                  </a:lnTo>
                  <a:lnTo>
                    <a:pt x="12696" y="9363"/>
                  </a:lnTo>
                  <a:lnTo>
                    <a:pt x="13287" y="9363"/>
                  </a:lnTo>
                  <a:cubicBezTo>
                    <a:pt x="13433" y="9363"/>
                    <a:pt x="13553" y="9244"/>
                    <a:pt x="13553" y="9097"/>
                  </a:cubicBezTo>
                  <a:cubicBezTo>
                    <a:pt x="13553" y="8950"/>
                    <a:pt x="13433" y="8831"/>
                    <a:pt x="13287" y="8831"/>
                  </a:cubicBezTo>
                  <a:lnTo>
                    <a:pt x="12696" y="8831"/>
                  </a:lnTo>
                  <a:lnTo>
                    <a:pt x="12696" y="8589"/>
                  </a:lnTo>
                  <a:lnTo>
                    <a:pt x="13287" y="8589"/>
                  </a:lnTo>
                  <a:cubicBezTo>
                    <a:pt x="13433" y="8589"/>
                    <a:pt x="13553" y="8471"/>
                    <a:pt x="13553" y="8324"/>
                  </a:cubicBezTo>
                  <a:cubicBezTo>
                    <a:pt x="13553" y="8177"/>
                    <a:pt x="13433" y="8058"/>
                    <a:pt x="13287" y="8058"/>
                  </a:cubicBezTo>
                  <a:lnTo>
                    <a:pt x="12696" y="8058"/>
                  </a:lnTo>
                  <a:lnTo>
                    <a:pt x="12696" y="7816"/>
                  </a:lnTo>
                  <a:lnTo>
                    <a:pt x="13287" y="7816"/>
                  </a:lnTo>
                  <a:cubicBezTo>
                    <a:pt x="13433" y="7816"/>
                    <a:pt x="13553" y="7696"/>
                    <a:pt x="13553" y="7550"/>
                  </a:cubicBezTo>
                  <a:cubicBezTo>
                    <a:pt x="13553" y="7403"/>
                    <a:pt x="13433" y="7284"/>
                    <a:pt x="13287" y="7284"/>
                  </a:cubicBezTo>
                  <a:lnTo>
                    <a:pt x="12696" y="7284"/>
                  </a:lnTo>
                  <a:lnTo>
                    <a:pt x="12696" y="7042"/>
                  </a:lnTo>
                  <a:lnTo>
                    <a:pt x="13287" y="7042"/>
                  </a:lnTo>
                  <a:cubicBezTo>
                    <a:pt x="13433" y="7042"/>
                    <a:pt x="13553" y="6923"/>
                    <a:pt x="13553" y="6776"/>
                  </a:cubicBezTo>
                  <a:cubicBezTo>
                    <a:pt x="13553" y="6630"/>
                    <a:pt x="13433" y="6511"/>
                    <a:pt x="13287" y="6511"/>
                  </a:cubicBezTo>
                  <a:lnTo>
                    <a:pt x="12696" y="6511"/>
                  </a:lnTo>
                  <a:lnTo>
                    <a:pt x="12696" y="6269"/>
                  </a:lnTo>
                  <a:lnTo>
                    <a:pt x="13287" y="6269"/>
                  </a:lnTo>
                  <a:cubicBezTo>
                    <a:pt x="13433" y="6269"/>
                    <a:pt x="13553" y="6150"/>
                    <a:pt x="13553" y="6003"/>
                  </a:cubicBezTo>
                  <a:cubicBezTo>
                    <a:pt x="13553" y="5856"/>
                    <a:pt x="13433" y="5737"/>
                    <a:pt x="13287" y="5737"/>
                  </a:cubicBezTo>
                  <a:lnTo>
                    <a:pt x="12696" y="5737"/>
                  </a:lnTo>
                  <a:lnTo>
                    <a:pt x="12696" y="5495"/>
                  </a:lnTo>
                  <a:lnTo>
                    <a:pt x="13287" y="5495"/>
                  </a:lnTo>
                  <a:cubicBezTo>
                    <a:pt x="13433" y="5495"/>
                    <a:pt x="13553" y="5376"/>
                    <a:pt x="13553" y="5229"/>
                  </a:cubicBezTo>
                  <a:cubicBezTo>
                    <a:pt x="13553" y="5082"/>
                    <a:pt x="13433" y="4964"/>
                    <a:pt x="13287" y="4964"/>
                  </a:cubicBezTo>
                  <a:lnTo>
                    <a:pt x="12696" y="4964"/>
                  </a:lnTo>
                  <a:lnTo>
                    <a:pt x="12696" y="4722"/>
                  </a:lnTo>
                  <a:lnTo>
                    <a:pt x="13287" y="4722"/>
                  </a:lnTo>
                  <a:cubicBezTo>
                    <a:pt x="13433" y="4722"/>
                    <a:pt x="13553" y="4603"/>
                    <a:pt x="13553" y="4456"/>
                  </a:cubicBezTo>
                  <a:cubicBezTo>
                    <a:pt x="13553" y="4309"/>
                    <a:pt x="13433" y="4190"/>
                    <a:pt x="13287" y="4190"/>
                  </a:cubicBezTo>
                  <a:lnTo>
                    <a:pt x="12696" y="4190"/>
                  </a:lnTo>
                  <a:lnTo>
                    <a:pt x="12696" y="3949"/>
                  </a:lnTo>
                  <a:lnTo>
                    <a:pt x="13287" y="3949"/>
                  </a:lnTo>
                  <a:cubicBezTo>
                    <a:pt x="13433" y="3949"/>
                    <a:pt x="13553" y="3830"/>
                    <a:pt x="13553" y="3683"/>
                  </a:cubicBezTo>
                  <a:cubicBezTo>
                    <a:pt x="13553" y="3536"/>
                    <a:pt x="13433" y="3417"/>
                    <a:pt x="13287" y="3417"/>
                  </a:cubicBezTo>
                  <a:lnTo>
                    <a:pt x="12696" y="3417"/>
                  </a:lnTo>
                  <a:lnTo>
                    <a:pt x="12696" y="3175"/>
                  </a:lnTo>
                  <a:lnTo>
                    <a:pt x="13287" y="3175"/>
                  </a:lnTo>
                  <a:cubicBezTo>
                    <a:pt x="13433" y="3175"/>
                    <a:pt x="13553" y="3056"/>
                    <a:pt x="13553" y="2909"/>
                  </a:cubicBezTo>
                  <a:cubicBezTo>
                    <a:pt x="13553" y="2762"/>
                    <a:pt x="13433" y="2643"/>
                    <a:pt x="13287" y="2643"/>
                  </a:cubicBezTo>
                  <a:lnTo>
                    <a:pt x="12696" y="2643"/>
                  </a:lnTo>
                  <a:lnTo>
                    <a:pt x="12696" y="2402"/>
                  </a:lnTo>
                  <a:lnTo>
                    <a:pt x="13287" y="2402"/>
                  </a:lnTo>
                  <a:cubicBezTo>
                    <a:pt x="13433" y="2402"/>
                    <a:pt x="13553" y="2282"/>
                    <a:pt x="13553" y="2136"/>
                  </a:cubicBezTo>
                  <a:cubicBezTo>
                    <a:pt x="13553" y="1989"/>
                    <a:pt x="13433" y="1870"/>
                    <a:pt x="13287" y="1870"/>
                  </a:cubicBezTo>
                  <a:lnTo>
                    <a:pt x="12696" y="1870"/>
                  </a:lnTo>
                  <a:lnTo>
                    <a:pt x="12696" y="1572"/>
                  </a:lnTo>
                  <a:cubicBezTo>
                    <a:pt x="12696" y="1230"/>
                    <a:pt x="12418" y="952"/>
                    <a:pt x="12076" y="952"/>
                  </a:cubicBezTo>
                  <a:lnTo>
                    <a:pt x="11684" y="952"/>
                  </a:lnTo>
                  <a:lnTo>
                    <a:pt x="11684" y="266"/>
                  </a:lnTo>
                  <a:cubicBezTo>
                    <a:pt x="11684" y="119"/>
                    <a:pt x="11565" y="1"/>
                    <a:pt x="11418" y="1"/>
                  </a:cubicBezTo>
                  <a:cubicBezTo>
                    <a:pt x="11271" y="1"/>
                    <a:pt x="11152" y="119"/>
                    <a:pt x="11152" y="266"/>
                  </a:cubicBezTo>
                  <a:lnTo>
                    <a:pt x="11152" y="952"/>
                  </a:lnTo>
                  <a:lnTo>
                    <a:pt x="10910" y="952"/>
                  </a:lnTo>
                  <a:lnTo>
                    <a:pt x="10910" y="266"/>
                  </a:lnTo>
                  <a:cubicBezTo>
                    <a:pt x="10910" y="119"/>
                    <a:pt x="10792" y="1"/>
                    <a:pt x="10644" y="1"/>
                  </a:cubicBezTo>
                  <a:cubicBezTo>
                    <a:pt x="10497" y="1"/>
                    <a:pt x="10379" y="119"/>
                    <a:pt x="10379" y="266"/>
                  </a:cubicBezTo>
                  <a:lnTo>
                    <a:pt x="10379" y="952"/>
                  </a:lnTo>
                  <a:lnTo>
                    <a:pt x="10137" y="952"/>
                  </a:lnTo>
                  <a:lnTo>
                    <a:pt x="10137" y="266"/>
                  </a:lnTo>
                  <a:cubicBezTo>
                    <a:pt x="10137" y="119"/>
                    <a:pt x="10017" y="1"/>
                    <a:pt x="9871" y="1"/>
                  </a:cubicBezTo>
                  <a:cubicBezTo>
                    <a:pt x="9724" y="1"/>
                    <a:pt x="9605" y="119"/>
                    <a:pt x="9605" y="266"/>
                  </a:cubicBezTo>
                  <a:lnTo>
                    <a:pt x="9605" y="952"/>
                  </a:lnTo>
                  <a:lnTo>
                    <a:pt x="9363" y="952"/>
                  </a:lnTo>
                  <a:lnTo>
                    <a:pt x="9363" y="266"/>
                  </a:lnTo>
                  <a:cubicBezTo>
                    <a:pt x="9363" y="119"/>
                    <a:pt x="9244" y="1"/>
                    <a:pt x="9098" y="1"/>
                  </a:cubicBezTo>
                  <a:cubicBezTo>
                    <a:pt x="8951" y="1"/>
                    <a:pt x="8832" y="119"/>
                    <a:pt x="8832" y="266"/>
                  </a:cubicBezTo>
                  <a:lnTo>
                    <a:pt x="8832" y="952"/>
                  </a:lnTo>
                  <a:lnTo>
                    <a:pt x="8589" y="952"/>
                  </a:lnTo>
                  <a:lnTo>
                    <a:pt x="8589" y="266"/>
                  </a:lnTo>
                  <a:cubicBezTo>
                    <a:pt x="8589" y="119"/>
                    <a:pt x="8470" y="1"/>
                    <a:pt x="8323" y="1"/>
                  </a:cubicBezTo>
                  <a:cubicBezTo>
                    <a:pt x="8177" y="1"/>
                    <a:pt x="8057" y="119"/>
                    <a:pt x="8057" y="266"/>
                  </a:cubicBezTo>
                  <a:lnTo>
                    <a:pt x="8057" y="952"/>
                  </a:lnTo>
                  <a:lnTo>
                    <a:pt x="7816" y="952"/>
                  </a:lnTo>
                  <a:lnTo>
                    <a:pt x="7816" y="266"/>
                  </a:lnTo>
                  <a:cubicBezTo>
                    <a:pt x="7816" y="119"/>
                    <a:pt x="7697" y="1"/>
                    <a:pt x="7550" y="1"/>
                  </a:cubicBezTo>
                  <a:cubicBezTo>
                    <a:pt x="7403" y="1"/>
                    <a:pt x="7284" y="119"/>
                    <a:pt x="7284" y="266"/>
                  </a:cubicBezTo>
                  <a:lnTo>
                    <a:pt x="7284" y="952"/>
                  </a:lnTo>
                  <a:lnTo>
                    <a:pt x="7043" y="952"/>
                  </a:lnTo>
                  <a:lnTo>
                    <a:pt x="7043" y="266"/>
                  </a:lnTo>
                  <a:cubicBezTo>
                    <a:pt x="7043" y="119"/>
                    <a:pt x="6924" y="1"/>
                    <a:pt x="6777" y="1"/>
                  </a:cubicBezTo>
                  <a:cubicBezTo>
                    <a:pt x="6629" y="1"/>
                    <a:pt x="6511" y="119"/>
                    <a:pt x="6511" y="266"/>
                  </a:cubicBezTo>
                  <a:lnTo>
                    <a:pt x="6511" y="952"/>
                  </a:lnTo>
                  <a:lnTo>
                    <a:pt x="6269" y="952"/>
                  </a:lnTo>
                  <a:lnTo>
                    <a:pt x="6269" y="266"/>
                  </a:lnTo>
                  <a:cubicBezTo>
                    <a:pt x="6269" y="119"/>
                    <a:pt x="6150" y="1"/>
                    <a:pt x="6003" y="1"/>
                  </a:cubicBezTo>
                  <a:cubicBezTo>
                    <a:pt x="5856" y="1"/>
                    <a:pt x="5737" y="119"/>
                    <a:pt x="5737" y="266"/>
                  </a:cubicBezTo>
                  <a:lnTo>
                    <a:pt x="5737" y="952"/>
                  </a:lnTo>
                  <a:lnTo>
                    <a:pt x="5496" y="952"/>
                  </a:lnTo>
                  <a:lnTo>
                    <a:pt x="5496" y="266"/>
                  </a:lnTo>
                  <a:cubicBezTo>
                    <a:pt x="5496" y="119"/>
                    <a:pt x="5377" y="1"/>
                    <a:pt x="5230" y="1"/>
                  </a:cubicBezTo>
                  <a:cubicBezTo>
                    <a:pt x="5083" y="1"/>
                    <a:pt x="4964" y="119"/>
                    <a:pt x="4964" y="266"/>
                  </a:cubicBezTo>
                  <a:lnTo>
                    <a:pt x="4964" y="952"/>
                  </a:lnTo>
                  <a:lnTo>
                    <a:pt x="4723" y="952"/>
                  </a:lnTo>
                  <a:lnTo>
                    <a:pt x="4723" y="266"/>
                  </a:lnTo>
                  <a:cubicBezTo>
                    <a:pt x="4723" y="119"/>
                    <a:pt x="4603" y="1"/>
                    <a:pt x="4457" y="1"/>
                  </a:cubicBezTo>
                  <a:cubicBezTo>
                    <a:pt x="4310" y="1"/>
                    <a:pt x="4191" y="119"/>
                    <a:pt x="4191" y="266"/>
                  </a:cubicBezTo>
                  <a:lnTo>
                    <a:pt x="4191" y="952"/>
                  </a:lnTo>
                  <a:lnTo>
                    <a:pt x="3948" y="952"/>
                  </a:lnTo>
                  <a:lnTo>
                    <a:pt x="3948" y="266"/>
                  </a:lnTo>
                  <a:cubicBezTo>
                    <a:pt x="3948" y="119"/>
                    <a:pt x="3829" y="1"/>
                    <a:pt x="3682" y="1"/>
                  </a:cubicBezTo>
                  <a:cubicBezTo>
                    <a:pt x="3536" y="1"/>
                    <a:pt x="3417" y="119"/>
                    <a:pt x="3417" y="266"/>
                  </a:cubicBezTo>
                  <a:lnTo>
                    <a:pt x="3417" y="952"/>
                  </a:lnTo>
                  <a:lnTo>
                    <a:pt x="3175" y="952"/>
                  </a:lnTo>
                  <a:lnTo>
                    <a:pt x="3175" y="266"/>
                  </a:lnTo>
                  <a:cubicBezTo>
                    <a:pt x="3175" y="119"/>
                    <a:pt x="3056" y="1"/>
                    <a:pt x="2909" y="1"/>
                  </a:cubicBezTo>
                  <a:cubicBezTo>
                    <a:pt x="2763" y="1"/>
                    <a:pt x="2643" y="119"/>
                    <a:pt x="2643" y="266"/>
                  </a:cubicBezTo>
                  <a:lnTo>
                    <a:pt x="2643" y="952"/>
                  </a:lnTo>
                  <a:lnTo>
                    <a:pt x="2402" y="952"/>
                  </a:lnTo>
                  <a:lnTo>
                    <a:pt x="2402" y="266"/>
                  </a:lnTo>
                  <a:cubicBezTo>
                    <a:pt x="2402" y="119"/>
                    <a:pt x="2283"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20">
              <a:extLst>
                <a:ext uri="{FF2B5EF4-FFF2-40B4-BE49-F238E27FC236}">
                  <a16:creationId xmlns:a16="http://schemas.microsoft.com/office/drawing/2014/main" id="{73D315F1-B746-67BF-F2C5-A2963D534EF1}"/>
                </a:ext>
              </a:extLst>
            </p:cNvPr>
            <p:cNvSpPr/>
            <p:nvPr/>
          </p:nvSpPr>
          <p:spPr>
            <a:xfrm>
              <a:off x="2084313" y="2453169"/>
              <a:ext cx="274793" cy="272405"/>
            </a:xfrm>
            <a:custGeom>
              <a:avLst/>
              <a:gdLst/>
              <a:ahLst/>
              <a:cxnLst/>
              <a:rect l="l" t="t" r="r" b="b"/>
              <a:pathLst>
                <a:path w="8285" h="8213" extrusionOk="0">
                  <a:moveTo>
                    <a:pt x="2544" y="1"/>
                  </a:moveTo>
                  <a:cubicBezTo>
                    <a:pt x="2311" y="1"/>
                    <a:pt x="2011" y="124"/>
                    <a:pt x="1845" y="287"/>
                  </a:cubicBezTo>
                  <a:lnTo>
                    <a:pt x="291" y="1827"/>
                  </a:lnTo>
                  <a:cubicBezTo>
                    <a:pt x="126" y="1991"/>
                    <a:pt x="0" y="2290"/>
                    <a:pt x="0" y="2522"/>
                  </a:cubicBezTo>
                  <a:lnTo>
                    <a:pt x="0" y="7650"/>
                  </a:lnTo>
                  <a:cubicBezTo>
                    <a:pt x="0" y="7961"/>
                    <a:pt x="254" y="8212"/>
                    <a:pt x="566" y="8212"/>
                  </a:cubicBezTo>
                  <a:lnTo>
                    <a:pt x="7719" y="8212"/>
                  </a:lnTo>
                  <a:cubicBezTo>
                    <a:pt x="8032" y="8212"/>
                    <a:pt x="8284" y="7960"/>
                    <a:pt x="8284" y="7650"/>
                  </a:cubicBezTo>
                  <a:lnTo>
                    <a:pt x="8284" y="2912"/>
                  </a:lnTo>
                  <a:cubicBezTo>
                    <a:pt x="8284" y="2766"/>
                    <a:pt x="8166" y="2646"/>
                    <a:pt x="8019" y="2646"/>
                  </a:cubicBezTo>
                  <a:cubicBezTo>
                    <a:pt x="7872" y="2646"/>
                    <a:pt x="7753" y="2766"/>
                    <a:pt x="7753" y="2912"/>
                  </a:cubicBezTo>
                  <a:lnTo>
                    <a:pt x="7753" y="7650"/>
                  </a:lnTo>
                  <a:cubicBezTo>
                    <a:pt x="7753" y="7666"/>
                    <a:pt x="7737" y="7681"/>
                    <a:pt x="7719" y="7681"/>
                  </a:cubicBezTo>
                  <a:lnTo>
                    <a:pt x="566" y="7681"/>
                  </a:lnTo>
                  <a:cubicBezTo>
                    <a:pt x="548" y="7681"/>
                    <a:pt x="532" y="7666"/>
                    <a:pt x="532" y="7650"/>
                  </a:cubicBezTo>
                  <a:lnTo>
                    <a:pt x="532" y="2522"/>
                  </a:lnTo>
                  <a:cubicBezTo>
                    <a:pt x="532" y="2431"/>
                    <a:pt x="599" y="2271"/>
                    <a:pt x="665" y="2205"/>
                  </a:cubicBezTo>
                  <a:lnTo>
                    <a:pt x="2220" y="665"/>
                  </a:lnTo>
                  <a:cubicBezTo>
                    <a:pt x="2286" y="599"/>
                    <a:pt x="2450" y="532"/>
                    <a:pt x="2544" y="532"/>
                  </a:cubicBezTo>
                  <a:lnTo>
                    <a:pt x="7719" y="532"/>
                  </a:lnTo>
                  <a:cubicBezTo>
                    <a:pt x="7737" y="532"/>
                    <a:pt x="7752" y="547"/>
                    <a:pt x="7752" y="563"/>
                  </a:cubicBezTo>
                  <a:lnTo>
                    <a:pt x="7752" y="1352"/>
                  </a:lnTo>
                  <a:cubicBezTo>
                    <a:pt x="7753" y="1500"/>
                    <a:pt x="7872" y="1619"/>
                    <a:pt x="8019" y="1619"/>
                  </a:cubicBezTo>
                  <a:cubicBezTo>
                    <a:pt x="8166" y="1619"/>
                    <a:pt x="8284" y="1500"/>
                    <a:pt x="8284" y="1353"/>
                  </a:cubicBezTo>
                  <a:lnTo>
                    <a:pt x="8284" y="563"/>
                  </a:lnTo>
                  <a:cubicBezTo>
                    <a:pt x="8284" y="253"/>
                    <a:pt x="8031"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1;p20">
              <a:extLst>
                <a:ext uri="{FF2B5EF4-FFF2-40B4-BE49-F238E27FC236}">
                  <a16:creationId xmlns:a16="http://schemas.microsoft.com/office/drawing/2014/main" id="{6D6605D1-BBA8-E0CA-DB2C-5E58E868D6CD}"/>
                </a:ext>
              </a:extLst>
            </p:cNvPr>
            <p:cNvSpPr/>
            <p:nvPr/>
          </p:nvSpPr>
          <p:spPr>
            <a:xfrm>
              <a:off x="2175159" y="2541196"/>
              <a:ext cx="120929" cy="17678"/>
            </a:xfrm>
            <a:custGeom>
              <a:avLst/>
              <a:gdLst/>
              <a:ahLst/>
              <a:cxnLst/>
              <a:rect l="l" t="t" r="r" b="b"/>
              <a:pathLst>
                <a:path w="3646" h="533" extrusionOk="0">
                  <a:moveTo>
                    <a:pt x="266" y="1"/>
                  </a:moveTo>
                  <a:cubicBezTo>
                    <a:pt x="119" y="1"/>
                    <a:pt x="1" y="120"/>
                    <a:pt x="1" y="267"/>
                  </a:cubicBezTo>
                  <a:cubicBezTo>
                    <a:pt x="1" y="413"/>
                    <a:pt x="119" y="532"/>
                    <a:pt x="266" y="532"/>
                  </a:cubicBezTo>
                  <a:lnTo>
                    <a:pt x="3380" y="532"/>
                  </a:lnTo>
                  <a:cubicBezTo>
                    <a:pt x="3527" y="532"/>
                    <a:pt x="3646" y="413"/>
                    <a:pt x="3646" y="267"/>
                  </a:cubicBezTo>
                  <a:cubicBezTo>
                    <a:pt x="3646" y="120"/>
                    <a:pt x="3527" y="1"/>
                    <a:pt x="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2;p20">
              <a:extLst>
                <a:ext uri="{FF2B5EF4-FFF2-40B4-BE49-F238E27FC236}">
                  <a16:creationId xmlns:a16="http://schemas.microsoft.com/office/drawing/2014/main" id="{46C34F8E-BD67-EB81-A574-A16F05B39A14}"/>
                </a:ext>
              </a:extLst>
            </p:cNvPr>
            <p:cNvSpPr/>
            <p:nvPr/>
          </p:nvSpPr>
          <p:spPr>
            <a:xfrm>
              <a:off x="2175159" y="2580533"/>
              <a:ext cx="120929" cy="17678"/>
            </a:xfrm>
            <a:custGeom>
              <a:avLst/>
              <a:gdLst/>
              <a:ahLst/>
              <a:cxnLst/>
              <a:rect l="l" t="t" r="r" b="b"/>
              <a:pathLst>
                <a:path w="3646" h="533" extrusionOk="0">
                  <a:moveTo>
                    <a:pt x="266" y="1"/>
                  </a:moveTo>
                  <a:cubicBezTo>
                    <a:pt x="119" y="1"/>
                    <a:pt x="1" y="120"/>
                    <a:pt x="1" y="266"/>
                  </a:cubicBezTo>
                  <a:cubicBezTo>
                    <a:pt x="1" y="413"/>
                    <a:pt x="119" y="532"/>
                    <a:pt x="266" y="532"/>
                  </a:cubicBezTo>
                  <a:lnTo>
                    <a:pt x="3380" y="532"/>
                  </a:lnTo>
                  <a:cubicBezTo>
                    <a:pt x="3527" y="532"/>
                    <a:pt x="3646" y="413"/>
                    <a:pt x="3646" y="266"/>
                  </a:cubicBezTo>
                  <a:cubicBezTo>
                    <a:pt x="3646" y="120"/>
                    <a:pt x="3527" y="1"/>
                    <a:pt x="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3;p20">
              <a:extLst>
                <a:ext uri="{FF2B5EF4-FFF2-40B4-BE49-F238E27FC236}">
                  <a16:creationId xmlns:a16="http://schemas.microsoft.com/office/drawing/2014/main" id="{F1F5F175-0AD3-41DC-3D02-91A4DA5395E3}"/>
                </a:ext>
              </a:extLst>
            </p:cNvPr>
            <p:cNvSpPr/>
            <p:nvPr/>
          </p:nvSpPr>
          <p:spPr>
            <a:xfrm>
              <a:off x="2228758" y="2619902"/>
              <a:ext cx="67330" cy="17678"/>
            </a:xfrm>
            <a:custGeom>
              <a:avLst/>
              <a:gdLst/>
              <a:ahLst/>
              <a:cxnLst/>
              <a:rect l="l" t="t" r="r" b="b"/>
              <a:pathLst>
                <a:path w="2030" h="533" extrusionOk="0">
                  <a:moveTo>
                    <a:pt x="267" y="0"/>
                  </a:moveTo>
                  <a:cubicBezTo>
                    <a:pt x="120" y="0"/>
                    <a:pt x="1" y="120"/>
                    <a:pt x="1" y="266"/>
                  </a:cubicBezTo>
                  <a:cubicBezTo>
                    <a:pt x="1" y="413"/>
                    <a:pt x="120" y="532"/>
                    <a:pt x="267" y="532"/>
                  </a:cubicBezTo>
                  <a:lnTo>
                    <a:pt x="1764" y="532"/>
                  </a:lnTo>
                  <a:cubicBezTo>
                    <a:pt x="1910" y="532"/>
                    <a:pt x="2030" y="413"/>
                    <a:pt x="2030" y="266"/>
                  </a:cubicBezTo>
                  <a:cubicBezTo>
                    <a:pt x="2030" y="120"/>
                    <a:pt x="1911"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p20">
              <a:extLst>
                <a:ext uri="{FF2B5EF4-FFF2-40B4-BE49-F238E27FC236}">
                  <a16:creationId xmlns:a16="http://schemas.microsoft.com/office/drawing/2014/main" id="{86FA4B80-7680-A902-B0F1-3A816080AC6A}"/>
                </a:ext>
              </a:extLst>
            </p:cNvPr>
            <p:cNvSpPr/>
            <p:nvPr/>
          </p:nvSpPr>
          <p:spPr>
            <a:xfrm>
              <a:off x="2433766" y="2322489"/>
              <a:ext cx="54428" cy="54096"/>
            </a:xfrm>
            <a:custGeom>
              <a:avLst/>
              <a:gdLst/>
              <a:ahLst/>
              <a:cxnLst/>
              <a:rect l="l" t="t" r="r" b="b"/>
              <a:pathLst>
                <a:path w="1641" h="1631" extrusionOk="0">
                  <a:moveTo>
                    <a:pt x="820" y="533"/>
                  </a:moveTo>
                  <a:cubicBezTo>
                    <a:pt x="979" y="533"/>
                    <a:pt x="1109" y="659"/>
                    <a:pt x="1109" y="815"/>
                  </a:cubicBezTo>
                  <a:cubicBezTo>
                    <a:pt x="1109" y="971"/>
                    <a:pt x="979" y="1098"/>
                    <a:pt x="820" y="1098"/>
                  </a:cubicBezTo>
                  <a:cubicBezTo>
                    <a:pt x="662" y="1098"/>
                    <a:pt x="533" y="971"/>
                    <a:pt x="533" y="815"/>
                  </a:cubicBezTo>
                  <a:cubicBezTo>
                    <a:pt x="533" y="659"/>
                    <a:pt x="662" y="533"/>
                    <a:pt x="820" y="533"/>
                  </a:cubicBezTo>
                  <a:close/>
                  <a:moveTo>
                    <a:pt x="820" y="1"/>
                  </a:moveTo>
                  <a:cubicBezTo>
                    <a:pt x="368" y="1"/>
                    <a:pt x="1" y="366"/>
                    <a:pt x="1" y="815"/>
                  </a:cubicBezTo>
                  <a:cubicBezTo>
                    <a:pt x="1" y="1265"/>
                    <a:pt x="368" y="1630"/>
                    <a:pt x="820" y="1630"/>
                  </a:cubicBezTo>
                  <a:cubicBezTo>
                    <a:pt x="1272" y="1630"/>
                    <a:pt x="1640" y="1265"/>
                    <a:pt x="1640" y="815"/>
                  </a:cubicBezTo>
                  <a:cubicBezTo>
                    <a:pt x="1639" y="366"/>
                    <a:pt x="1272"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5;p20">
              <a:extLst>
                <a:ext uri="{FF2B5EF4-FFF2-40B4-BE49-F238E27FC236}">
                  <a16:creationId xmlns:a16="http://schemas.microsoft.com/office/drawing/2014/main" id="{FAAA1097-F26A-DE83-4C29-541CD00737BC}"/>
                </a:ext>
              </a:extLst>
            </p:cNvPr>
            <p:cNvSpPr/>
            <p:nvPr/>
          </p:nvSpPr>
          <p:spPr>
            <a:xfrm>
              <a:off x="1952207" y="2322489"/>
              <a:ext cx="54395" cy="54096"/>
            </a:xfrm>
            <a:custGeom>
              <a:avLst/>
              <a:gdLst/>
              <a:ahLst/>
              <a:cxnLst/>
              <a:rect l="l" t="t" r="r" b="b"/>
              <a:pathLst>
                <a:path w="1640" h="1631" extrusionOk="0">
                  <a:moveTo>
                    <a:pt x="820" y="533"/>
                  </a:moveTo>
                  <a:cubicBezTo>
                    <a:pt x="978" y="533"/>
                    <a:pt x="1107" y="659"/>
                    <a:pt x="1107" y="815"/>
                  </a:cubicBezTo>
                  <a:cubicBezTo>
                    <a:pt x="1107" y="971"/>
                    <a:pt x="978" y="1098"/>
                    <a:pt x="820" y="1098"/>
                  </a:cubicBezTo>
                  <a:cubicBezTo>
                    <a:pt x="661" y="1098"/>
                    <a:pt x="531" y="971"/>
                    <a:pt x="531" y="815"/>
                  </a:cubicBezTo>
                  <a:cubicBezTo>
                    <a:pt x="531" y="659"/>
                    <a:pt x="661" y="533"/>
                    <a:pt x="820" y="533"/>
                  </a:cubicBezTo>
                  <a:close/>
                  <a:moveTo>
                    <a:pt x="820" y="1"/>
                  </a:moveTo>
                  <a:cubicBezTo>
                    <a:pt x="368" y="1"/>
                    <a:pt x="1" y="366"/>
                    <a:pt x="1" y="815"/>
                  </a:cubicBezTo>
                  <a:cubicBezTo>
                    <a:pt x="1" y="1265"/>
                    <a:pt x="368" y="1630"/>
                    <a:pt x="820" y="1630"/>
                  </a:cubicBezTo>
                  <a:cubicBezTo>
                    <a:pt x="1272" y="1630"/>
                    <a:pt x="1639" y="1265"/>
                    <a:pt x="1639" y="815"/>
                  </a:cubicBezTo>
                  <a:cubicBezTo>
                    <a:pt x="1639" y="366"/>
                    <a:pt x="1272"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441D83F-82B9-C63B-651D-4128B4082D38}"/>
              </a:ext>
            </a:extLst>
          </p:cNvPr>
          <p:cNvPicPr>
            <a:picLocks noChangeAspect="1"/>
          </p:cNvPicPr>
          <p:nvPr/>
        </p:nvPicPr>
        <p:blipFill>
          <a:blip r:embed="rId3"/>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81"/>
                                        </p:tgtEl>
                                        <p:attrNameLst>
                                          <p:attrName>ppt_x</p:attrName>
                                          <p:attrName>ppt_y</p:attrName>
                                        </p:attrNameLst>
                                      </p:cBhvr>
                                    </p:animMotion>
                                    <p:animRot by="1500000">
                                      <p:cBhvr>
                                        <p:cTn id="7" dur="125" fill="hold">
                                          <p:stCondLst>
                                            <p:cond delay="0"/>
                                          </p:stCondLst>
                                        </p:cTn>
                                        <p:tgtEl>
                                          <p:spTgt spid="581"/>
                                        </p:tgtEl>
                                        <p:attrNameLst>
                                          <p:attrName>r</p:attrName>
                                        </p:attrNameLst>
                                      </p:cBhvr>
                                    </p:animRot>
                                    <p:animRot by="-1500000">
                                      <p:cBhvr>
                                        <p:cTn id="8" dur="125" fill="hold">
                                          <p:stCondLst>
                                            <p:cond delay="125"/>
                                          </p:stCondLst>
                                        </p:cTn>
                                        <p:tgtEl>
                                          <p:spTgt spid="581"/>
                                        </p:tgtEl>
                                        <p:attrNameLst>
                                          <p:attrName>r</p:attrName>
                                        </p:attrNameLst>
                                      </p:cBhvr>
                                    </p:animRot>
                                    <p:animRot by="-1500000">
                                      <p:cBhvr>
                                        <p:cTn id="9" dur="125" fill="hold">
                                          <p:stCondLst>
                                            <p:cond delay="250"/>
                                          </p:stCondLst>
                                        </p:cTn>
                                        <p:tgtEl>
                                          <p:spTgt spid="581"/>
                                        </p:tgtEl>
                                        <p:attrNameLst>
                                          <p:attrName>r</p:attrName>
                                        </p:attrNameLst>
                                      </p:cBhvr>
                                    </p:animRot>
                                    <p:animRot by="1500000">
                                      <p:cBhvr>
                                        <p:cTn id="10" dur="125" fill="hold">
                                          <p:stCondLst>
                                            <p:cond delay="375"/>
                                          </p:stCondLst>
                                        </p:cTn>
                                        <p:tgtEl>
                                          <p:spTgt spid="58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9"/>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FF00"/>
                </a:solidFill>
                <a:latin typeface="Mongolian Baiti" panose="03000500000000000000" pitchFamily="66" charset="0"/>
                <a:cs typeface="Mongolian Baiti" panose="03000500000000000000" pitchFamily="66" charset="0"/>
              </a:rPr>
              <a:t>Step 1: Load the Dataset</a:t>
            </a:r>
            <a:br>
              <a:rPr lang="en-US" sz="2000" dirty="0">
                <a:solidFill>
                  <a:srgbClr val="FFFF00"/>
                </a:solidFill>
                <a:latin typeface="Mongolian Baiti" panose="03000500000000000000" pitchFamily="66" charset="0"/>
                <a:cs typeface="Mongolian Baiti" panose="03000500000000000000" pitchFamily="66" charset="0"/>
              </a:rPr>
            </a:br>
            <a:r>
              <a:rPr lang="en-US" sz="1600" dirty="0">
                <a:solidFill>
                  <a:srgbClr val="FFFF00"/>
                </a:solidFill>
                <a:latin typeface="Mongolian Baiti" panose="03000500000000000000" pitchFamily="66" charset="0"/>
                <a:cs typeface="Mongolian Baiti" panose="03000500000000000000" pitchFamily="66" charset="0"/>
              </a:rPr>
              <a:t>     </a:t>
            </a:r>
            <a:r>
              <a:rPr lang="en-US" sz="1800" dirty="0">
                <a:latin typeface="+mj-lt"/>
              </a:rPr>
              <a:t>If you have the dataset file (CSV, Excel, etc.), upload it so I can load it and perform </a:t>
            </a:r>
            <a:br>
              <a:rPr lang="en-US" sz="1800" dirty="0">
                <a:latin typeface="+mj-lt"/>
              </a:rPr>
            </a:br>
            <a:r>
              <a:rPr lang="en-US" sz="1800" dirty="0">
                <a:latin typeface="+mj-lt"/>
              </a:rPr>
              <a:t>      the analysis.</a:t>
            </a:r>
            <a:br>
              <a:rPr lang="en-US" sz="1800" dirty="0">
                <a:latin typeface="+mj-lt"/>
              </a:rPr>
            </a:br>
            <a:br>
              <a:rPr lang="en-US" sz="1800" dirty="0">
                <a:latin typeface="+mj-lt"/>
              </a:rPr>
            </a:br>
            <a:r>
              <a:rPr lang="en-US" sz="2000" dirty="0">
                <a:solidFill>
                  <a:srgbClr val="FFFF00"/>
                </a:solidFill>
                <a:latin typeface="Mongolian Baiti" panose="03000500000000000000" pitchFamily="66" charset="0"/>
                <a:cs typeface="Mongolian Baiti" panose="03000500000000000000" pitchFamily="66" charset="0"/>
              </a:rPr>
              <a:t>Step 2: Data Preprocessing</a:t>
            </a:r>
            <a:br>
              <a:rPr lang="en-US" sz="2000" dirty="0">
                <a:solidFill>
                  <a:srgbClr val="FFFF00"/>
                </a:solidFill>
                <a:latin typeface="Mongolian Baiti" panose="03000500000000000000" pitchFamily="66" charset="0"/>
                <a:cs typeface="Mongolian Baiti" panose="03000500000000000000" pitchFamily="66" charset="0"/>
              </a:rPr>
            </a:br>
            <a:r>
              <a:rPr lang="en-US" sz="2000" dirty="0">
                <a:solidFill>
                  <a:srgbClr val="FFFF00"/>
                </a:solidFill>
                <a:latin typeface="+mj-lt"/>
                <a:cs typeface="Mongolian Baiti" panose="03000500000000000000" pitchFamily="66" charset="0"/>
              </a:rPr>
              <a:t>   </a:t>
            </a:r>
            <a:r>
              <a:rPr lang="en-US" sz="1800" dirty="0">
                <a:latin typeface="+mj-lt"/>
              </a:rPr>
              <a:t>Clean the dataset by handling missing values and incorrect data types.            </a:t>
            </a:r>
            <a:br>
              <a:rPr lang="en-US" sz="1800" dirty="0">
                <a:latin typeface="+mj-lt"/>
              </a:rPr>
            </a:br>
            <a:r>
              <a:rPr lang="en-US" sz="1800" dirty="0">
                <a:latin typeface="+mj-lt"/>
              </a:rPr>
              <a:t>    Feature engineering to create new useful features.        </a:t>
            </a:r>
            <a:br>
              <a:rPr lang="en-US" sz="1800" dirty="0">
                <a:latin typeface="+mj-lt"/>
              </a:rPr>
            </a:br>
            <a:br>
              <a:rPr lang="en-US" sz="1800" dirty="0">
                <a:latin typeface="+mj-lt"/>
              </a:rPr>
            </a:br>
            <a:r>
              <a:rPr lang="en-US" sz="2000" dirty="0">
                <a:solidFill>
                  <a:srgbClr val="FFFF00"/>
                </a:solidFill>
                <a:latin typeface="Mongolian Baiti" panose="03000500000000000000" pitchFamily="66" charset="0"/>
                <a:cs typeface="Mongolian Baiti" panose="03000500000000000000" pitchFamily="66" charset="0"/>
              </a:rPr>
              <a:t>Step 3: Exploratory Data Analysis (EDA)</a:t>
            </a:r>
            <a:br>
              <a:rPr lang="en-US" sz="2000" dirty="0">
                <a:solidFill>
                  <a:srgbClr val="FFFF00"/>
                </a:solidFill>
                <a:latin typeface="Mongolian Baiti" panose="03000500000000000000" pitchFamily="66" charset="0"/>
                <a:cs typeface="Mongolian Baiti" panose="03000500000000000000" pitchFamily="66" charset="0"/>
              </a:rPr>
            </a:br>
            <a:r>
              <a:rPr lang="en-US" sz="2000" dirty="0">
                <a:solidFill>
                  <a:srgbClr val="FFFF00"/>
                </a:solidFill>
                <a:latin typeface="Mongolian Baiti" panose="03000500000000000000" pitchFamily="66" charset="0"/>
                <a:cs typeface="Mongolian Baiti" panose="03000500000000000000" pitchFamily="66" charset="0"/>
              </a:rPr>
              <a:t>    </a:t>
            </a:r>
            <a:r>
              <a:rPr lang="en-US" sz="1800" dirty="0">
                <a:latin typeface="+mj-lt"/>
              </a:rPr>
              <a:t>Visualize booking trends over time.</a:t>
            </a:r>
            <a:br>
              <a:rPr lang="en-US" sz="1800" dirty="0">
                <a:latin typeface="+mj-lt"/>
              </a:rPr>
            </a:br>
            <a:r>
              <a:rPr lang="en-US" sz="1800" dirty="0">
                <a:latin typeface="+mj-lt"/>
              </a:rPr>
              <a:t>    Analyze the distribution of stay lengths and their corresponding average daily rates.</a:t>
            </a:r>
            <a:br>
              <a:rPr lang="en-US" sz="1800" dirty="0">
                <a:latin typeface="+mj-lt"/>
              </a:rPr>
            </a:br>
            <a:r>
              <a:rPr lang="en-US" sz="1800" dirty="0">
                <a:latin typeface="+mj-lt"/>
              </a:rPr>
              <a:t>    </a:t>
            </a:r>
            <a:r>
              <a:rPr lang="en-US" sz="1800" dirty="0">
                <a:latin typeface="Mongolian Baiti" panose="03000500000000000000" pitchFamily="66" charset="0"/>
                <a:cs typeface="Mongolian Baiti" panose="03000500000000000000" pitchFamily="66" charset="0"/>
              </a:rPr>
              <a:t>Investigate the number of special requests and factors influencing them.</a:t>
            </a:r>
            <a:br>
              <a:rPr lang="en-US" sz="1800" dirty="0">
                <a:latin typeface="Mongolian Baiti" panose="03000500000000000000" pitchFamily="66" charset="0"/>
                <a:cs typeface="Mongolian Baiti" panose="03000500000000000000" pitchFamily="66" charset="0"/>
              </a:rPr>
            </a:br>
            <a:br>
              <a:rPr lang="en-US" sz="1800" dirty="0">
                <a:latin typeface="Mongolian Baiti" panose="03000500000000000000" pitchFamily="66" charset="0"/>
                <a:cs typeface="Mongolian Baiti" panose="03000500000000000000" pitchFamily="66" charset="0"/>
              </a:rPr>
            </a:br>
            <a:r>
              <a:rPr lang="en-US" sz="2000" dirty="0">
                <a:solidFill>
                  <a:srgbClr val="FFFF00"/>
                </a:solidFill>
                <a:latin typeface="Mongolian Baiti" panose="03000500000000000000" pitchFamily="66" charset="0"/>
                <a:cs typeface="Mongolian Baiti" panose="03000500000000000000" pitchFamily="66" charset="0"/>
              </a:rPr>
              <a:t>Step 4: Modeling</a:t>
            </a:r>
            <a:br>
              <a:rPr lang="en-US" sz="2000" dirty="0">
                <a:solidFill>
                  <a:srgbClr val="FFFF00"/>
                </a:solidFill>
                <a:latin typeface="Mongolian Baiti" panose="03000500000000000000" pitchFamily="66" charset="0"/>
                <a:cs typeface="Mongolian Baiti" panose="03000500000000000000" pitchFamily="66" charset="0"/>
              </a:rPr>
            </a:br>
            <a:r>
              <a:rPr lang="en-US" sz="2000" dirty="0">
                <a:solidFill>
                  <a:srgbClr val="FFFF00"/>
                </a:solidFill>
                <a:latin typeface="+mj-lt"/>
                <a:cs typeface="Mongolian Baiti" panose="03000500000000000000" pitchFamily="66" charset="0"/>
              </a:rPr>
              <a:t>   </a:t>
            </a:r>
            <a:r>
              <a:rPr lang="en-US" sz="1800" dirty="0">
                <a:latin typeface="+mj-lt"/>
              </a:rPr>
              <a:t>Use statistical or machine learning models to predict special requests based on </a:t>
            </a:r>
            <a:br>
              <a:rPr lang="en-US" sz="1800" dirty="0">
                <a:latin typeface="+mj-lt"/>
              </a:rPr>
            </a:br>
            <a:r>
              <a:rPr lang="en-US" sz="1800" dirty="0">
                <a:latin typeface="+mj-lt"/>
              </a:rPr>
              <a:t>    booking features.</a:t>
            </a:r>
            <a:br>
              <a:rPr lang="en-US" sz="2000" dirty="0">
                <a:latin typeface="Mongolian Baiti" panose="03000500000000000000" pitchFamily="66" charset="0"/>
                <a:cs typeface="Mongolian Baiti" panose="03000500000000000000" pitchFamily="66" charset="0"/>
              </a:rPr>
            </a:br>
            <a:endParaRPr sz="2000" dirty="0">
              <a:solidFill>
                <a:srgbClr val="FFFF00"/>
              </a:solidFill>
              <a:latin typeface="+mj-lt"/>
              <a:cs typeface="Mongolian Baiti" panose="03000500000000000000" pitchFamily="66" charset="0"/>
            </a:endParaRPr>
          </a:p>
        </p:txBody>
      </p:sp>
      <p:sp>
        <p:nvSpPr>
          <p:cNvPr id="2" name="Arrow: Right 1">
            <a:extLst>
              <a:ext uri="{FF2B5EF4-FFF2-40B4-BE49-F238E27FC236}">
                <a16:creationId xmlns:a16="http://schemas.microsoft.com/office/drawing/2014/main" id="{AB1690EA-E252-A253-D8D9-0D84058BF0C9}"/>
              </a:ext>
            </a:extLst>
          </p:cNvPr>
          <p:cNvSpPr/>
          <p:nvPr/>
        </p:nvSpPr>
        <p:spPr>
          <a:xfrm>
            <a:off x="31262" y="445967"/>
            <a:ext cx="273538" cy="195385"/>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5EAB948A-97AB-D6A5-4AB9-331F9F7C1A4A}"/>
              </a:ext>
            </a:extLst>
          </p:cNvPr>
          <p:cNvSpPr/>
          <p:nvPr/>
        </p:nvSpPr>
        <p:spPr>
          <a:xfrm>
            <a:off x="24982" y="1590798"/>
            <a:ext cx="242277" cy="1719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D77EFD38-6F15-3778-473D-588D1A98FD53}"/>
              </a:ext>
            </a:extLst>
          </p:cNvPr>
          <p:cNvSpPr/>
          <p:nvPr/>
        </p:nvSpPr>
        <p:spPr>
          <a:xfrm>
            <a:off x="46892" y="2728793"/>
            <a:ext cx="242277" cy="1719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E50EF87-D68C-631A-06C5-C939D037B3FC}"/>
              </a:ext>
            </a:extLst>
          </p:cNvPr>
          <p:cNvSpPr/>
          <p:nvPr/>
        </p:nvSpPr>
        <p:spPr>
          <a:xfrm>
            <a:off x="31260" y="3041161"/>
            <a:ext cx="242277" cy="148490"/>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5910D74-7716-3C71-75EC-39C6C8EFBDD3}"/>
              </a:ext>
            </a:extLst>
          </p:cNvPr>
          <p:cNvSpPr/>
          <p:nvPr/>
        </p:nvSpPr>
        <p:spPr>
          <a:xfrm>
            <a:off x="46891" y="3313114"/>
            <a:ext cx="242277" cy="1719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4D5C047-5508-6F23-9249-D2B9B1E0DD50}"/>
              </a:ext>
            </a:extLst>
          </p:cNvPr>
          <p:cNvSpPr/>
          <p:nvPr/>
        </p:nvSpPr>
        <p:spPr>
          <a:xfrm>
            <a:off x="27543" y="4179156"/>
            <a:ext cx="242277" cy="171938"/>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AD0CF7-58B4-95D6-4C50-64745CF4CF3E}"/>
              </a:ext>
            </a:extLst>
          </p:cNvPr>
          <p:cNvPicPr>
            <a:picLocks noChangeAspect="1"/>
          </p:cNvPicPr>
          <p:nvPr/>
        </p:nvPicPr>
        <p:blipFill>
          <a:blip r:embed="rId3"/>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7"/>
                                        </p:tgtEl>
                                        <p:attrNameLst>
                                          <p:attrName>ppt_x</p:attrName>
                                          <p:attrName>ppt_y</p:attrName>
                                        </p:attrNameLst>
                                      </p:cBhvr>
                                    </p:animMotion>
                                    <p:animRot by="1500000">
                                      <p:cBhvr>
                                        <p:cTn id="7" dur="125" fill="hold">
                                          <p:stCondLst>
                                            <p:cond delay="0"/>
                                          </p:stCondLst>
                                        </p:cTn>
                                        <p:tgtEl>
                                          <p:spTgt spid="597"/>
                                        </p:tgtEl>
                                        <p:attrNameLst>
                                          <p:attrName>r</p:attrName>
                                        </p:attrNameLst>
                                      </p:cBhvr>
                                    </p:animRot>
                                    <p:animRot by="-1500000">
                                      <p:cBhvr>
                                        <p:cTn id="8" dur="125" fill="hold">
                                          <p:stCondLst>
                                            <p:cond delay="125"/>
                                          </p:stCondLst>
                                        </p:cTn>
                                        <p:tgtEl>
                                          <p:spTgt spid="597"/>
                                        </p:tgtEl>
                                        <p:attrNameLst>
                                          <p:attrName>r</p:attrName>
                                        </p:attrNameLst>
                                      </p:cBhvr>
                                    </p:animRot>
                                    <p:animRot by="-1500000">
                                      <p:cBhvr>
                                        <p:cTn id="9" dur="125" fill="hold">
                                          <p:stCondLst>
                                            <p:cond delay="250"/>
                                          </p:stCondLst>
                                        </p:cTn>
                                        <p:tgtEl>
                                          <p:spTgt spid="597"/>
                                        </p:tgtEl>
                                        <p:attrNameLst>
                                          <p:attrName>r</p:attrName>
                                        </p:attrNameLst>
                                      </p:cBhvr>
                                    </p:animRot>
                                    <p:animRot by="1500000">
                                      <p:cBhvr>
                                        <p:cTn id="10" dur="125" fill="hold">
                                          <p:stCondLst>
                                            <p:cond delay="375"/>
                                          </p:stCondLst>
                                        </p:cTn>
                                        <p:tgtEl>
                                          <p:spTgt spid="59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0"/>
          <p:cNvSpPr txBox="1">
            <a:spLocks noGrp="1"/>
          </p:cNvSpPr>
          <p:nvPr>
            <p:ph type="title"/>
          </p:nvPr>
        </p:nvSpPr>
        <p:spPr>
          <a:xfrm>
            <a:off x="-2964" y="0"/>
            <a:ext cx="9140366" cy="5140605"/>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2000" dirty="0">
                <a:solidFill>
                  <a:srgbClr val="FFFF00"/>
                </a:solidFill>
                <a:latin typeface="Mongolian Baiti" panose="03000500000000000000" pitchFamily="66" charset="0"/>
                <a:cs typeface="Mongolian Baiti" panose="03000500000000000000" pitchFamily="66" charset="0"/>
              </a:rPr>
              <a:t>Step 5: Insights and Recommendations</a:t>
            </a:r>
            <a:br>
              <a:rPr lang="en-US" sz="2000" dirty="0">
                <a:solidFill>
                  <a:srgbClr val="FFFF00"/>
                </a:solidFill>
                <a:latin typeface="Mongolian Baiti" panose="03000500000000000000" pitchFamily="66" charset="0"/>
                <a:cs typeface="Mongolian Baiti" panose="03000500000000000000" pitchFamily="66" charset="0"/>
              </a:rPr>
            </a:br>
            <a:r>
              <a:rPr lang="en-US" sz="2000" dirty="0">
                <a:solidFill>
                  <a:srgbClr val="FFFF00"/>
                </a:solidFill>
                <a:latin typeface="Mongolian Baiti" panose="03000500000000000000" pitchFamily="66" charset="0"/>
                <a:cs typeface="Mongolian Baiti" panose="03000500000000000000" pitchFamily="66" charset="0"/>
              </a:rPr>
              <a:t>   </a:t>
            </a:r>
            <a:r>
              <a:rPr lang="en-US" sz="1800" dirty="0">
                <a:latin typeface="+mj-lt"/>
              </a:rPr>
              <a:t>Summarize findings and provide actionable insights.</a:t>
            </a:r>
            <a:br>
              <a:rPr lang="en-US" sz="3600" dirty="0">
                <a:solidFill>
                  <a:srgbClr val="FFFF00"/>
                </a:solidFill>
                <a:latin typeface="Mongolian Baiti" panose="03000500000000000000" pitchFamily="66" charset="0"/>
                <a:cs typeface="Mongolian Baiti" panose="03000500000000000000" pitchFamily="66" charset="0"/>
              </a:rPr>
            </a:br>
            <a:r>
              <a:rPr lang="en-US" sz="3600" dirty="0">
                <a:solidFill>
                  <a:srgbClr val="FFFF00"/>
                </a:solidFill>
                <a:latin typeface="Mongolian Baiti" panose="03000500000000000000" pitchFamily="66" charset="0"/>
                <a:cs typeface="Mongolian Baiti" panose="03000500000000000000" pitchFamily="66" charset="0"/>
              </a:rPr>
              <a:t> </a:t>
            </a:r>
            <a:br>
              <a:rPr lang="en-US" sz="3600" dirty="0">
                <a:solidFill>
                  <a:srgbClr val="FFFF00"/>
                </a:solidFill>
                <a:latin typeface="Mongolian Baiti" panose="03000500000000000000" pitchFamily="66" charset="0"/>
                <a:cs typeface="Mongolian Baiti" panose="03000500000000000000" pitchFamily="66" charset="0"/>
              </a:rPr>
            </a:br>
            <a:r>
              <a:rPr lang="en-US" sz="3600" b="1" dirty="0">
                <a:solidFill>
                  <a:srgbClr val="FF0000"/>
                </a:solidFill>
                <a:latin typeface="Mongolian Baiti" panose="03000500000000000000" pitchFamily="66" charset="0"/>
                <a:cs typeface="Mongolian Baiti" panose="03000500000000000000" pitchFamily="66" charset="0"/>
              </a:rPr>
              <a:t>SYSTEM APPROACH  :</a:t>
            </a:r>
            <a:br>
              <a:rPr lang="en-US" sz="3600" b="1" dirty="0">
                <a:solidFill>
                  <a:srgbClr val="FF0000"/>
                </a:solidFill>
                <a:latin typeface="Mongolian Baiti" panose="03000500000000000000" pitchFamily="66" charset="0"/>
                <a:cs typeface="Mongolian Baiti" panose="03000500000000000000" pitchFamily="66" charset="0"/>
              </a:rPr>
            </a:br>
            <a:r>
              <a:rPr lang="en-US" sz="3600" b="1" dirty="0">
                <a:solidFill>
                  <a:srgbClr val="FF0000"/>
                </a:solidFill>
                <a:latin typeface="Mongolian Baiti" panose="03000500000000000000" pitchFamily="66" charset="0"/>
                <a:cs typeface="Mongolian Baiti" panose="03000500000000000000" pitchFamily="66" charset="0"/>
              </a:rPr>
              <a:t>    (1)</a:t>
            </a:r>
            <a:r>
              <a:rPr lang="en-US" sz="2400" b="1" dirty="0">
                <a:solidFill>
                  <a:srgbClr val="FFC000"/>
                </a:solidFill>
                <a:latin typeface="Mongolian Baiti" panose="03000500000000000000" pitchFamily="66" charset="0"/>
                <a:cs typeface="Mongolian Baiti" panose="03000500000000000000" pitchFamily="66" charset="0"/>
              </a:rPr>
              <a:t>SYSTEM REQUIREMENTS  </a:t>
            </a:r>
            <a:r>
              <a:rPr lang="en-US" sz="2000" b="1" dirty="0">
                <a:solidFill>
                  <a:srgbClr val="FFC000"/>
                </a:solidFill>
                <a:latin typeface="Mongolian Baiti" panose="03000500000000000000" pitchFamily="66" charset="0"/>
                <a:cs typeface="Mongolian Baiti" panose="03000500000000000000" pitchFamily="66" charset="0"/>
              </a:rPr>
              <a:t>:</a:t>
            </a:r>
            <a:br>
              <a:rPr lang="en-US" sz="2000" b="1" dirty="0">
                <a:solidFill>
                  <a:srgbClr val="FFC000"/>
                </a:solidFill>
                <a:latin typeface="Mongolian Baiti" panose="03000500000000000000" pitchFamily="66" charset="0"/>
                <a:cs typeface="Mongolian Baiti" panose="03000500000000000000" pitchFamily="66" charset="0"/>
              </a:rPr>
            </a:br>
            <a:r>
              <a:rPr lang="en-US" sz="2000" b="1" dirty="0">
                <a:solidFill>
                  <a:schemeClr val="tx1"/>
                </a:solidFill>
                <a:latin typeface="Mongolian Baiti" panose="03000500000000000000" pitchFamily="66" charset="0"/>
                <a:cs typeface="Mongolian Baiti" panose="03000500000000000000" pitchFamily="66" charset="0"/>
              </a:rPr>
              <a:t>                   -</a:t>
            </a:r>
            <a:r>
              <a:rPr lang="en-US" sz="1800" b="1" dirty="0">
                <a:solidFill>
                  <a:schemeClr val="tx1"/>
                </a:solidFill>
                <a:latin typeface="Mongolian Baiti" panose="03000500000000000000" pitchFamily="66" charset="0"/>
                <a:cs typeface="Mongolian Baiti" panose="03000500000000000000" pitchFamily="66" charset="0"/>
              </a:rPr>
              <a:t>WINDOWS-&gt;7/8/10/11</a:t>
            </a:r>
            <a:br>
              <a:rPr lang="en-US" sz="1800" b="1" dirty="0">
                <a:solidFill>
                  <a:schemeClr val="tx1"/>
                </a:solidFill>
                <a:latin typeface="Mongolian Baiti" panose="03000500000000000000" pitchFamily="66" charset="0"/>
                <a:cs typeface="Mongolian Baiti" panose="03000500000000000000" pitchFamily="66" charset="0"/>
              </a:rPr>
            </a:br>
            <a:r>
              <a:rPr lang="en-US" sz="1800" b="1" dirty="0">
                <a:solidFill>
                  <a:schemeClr val="tx1"/>
                </a:solidFill>
                <a:latin typeface="Mongolian Baiti" panose="03000500000000000000" pitchFamily="66" charset="0"/>
                <a:cs typeface="Mongolian Baiti" panose="03000500000000000000" pitchFamily="66" charset="0"/>
              </a:rPr>
              <a:t>                     -BIT-&gt;64</a:t>
            </a:r>
            <a:br>
              <a:rPr lang="en-US" sz="1800" b="1" dirty="0">
                <a:solidFill>
                  <a:schemeClr val="tx1"/>
                </a:solidFill>
                <a:latin typeface="Mongolian Baiti" panose="03000500000000000000" pitchFamily="66" charset="0"/>
                <a:cs typeface="Mongolian Baiti" panose="03000500000000000000" pitchFamily="66" charset="0"/>
              </a:rPr>
            </a:br>
            <a:r>
              <a:rPr lang="en-US" sz="1800" b="1" dirty="0">
                <a:solidFill>
                  <a:schemeClr val="tx1"/>
                </a:solidFill>
                <a:latin typeface="Mongolian Baiti" panose="03000500000000000000" pitchFamily="66" charset="0"/>
                <a:cs typeface="Mongolian Baiti" panose="03000500000000000000" pitchFamily="66" charset="0"/>
              </a:rPr>
              <a:t>                     -PROCESSOR-&gt;INTEL/RYZEN</a:t>
            </a:r>
            <a:br>
              <a:rPr lang="en-US" sz="1800" b="1" dirty="0">
                <a:solidFill>
                  <a:schemeClr val="tx1"/>
                </a:solidFill>
                <a:latin typeface="Mongolian Baiti" panose="03000500000000000000" pitchFamily="66" charset="0"/>
                <a:cs typeface="Mongolian Baiti" panose="03000500000000000000" pitchFamily="66" charset="0"/>
              </a:rPr>
            </a:br>
            <a:r>
              <a:rPr lang="en-US" sz="1800" b="1" dirty="0">
                <a:solidFill>
                  <a:schemeClr val="tx1"/>
                </a:solidFill>
                <a:latin typeface="Mongolian Baiti" panose="03000500000000000000" pitchFamily="66" charset="0"/>
                <a:cs typeface="Mongolian Baiti" panose="03000500000000000000" pitchFamily="66" charset="0"/>
              </a:rPr>
              <a:t>                     -RAM-&gt;4/8 GB</a:t>
            </a:r>
            <a:br>
              <a:rPr lang="en-US" sz="1800" b="1" dirty="0">
                <a:solidFill>
                  <a:schemeClr val="tx1"/>
                </a:solidFill>
                <a:latin typeface="Mongolian Baiti" panose="03000500000000000000" pitchFamily="66" charset="0"/>
                <a:cs typeface="Mongolian Baiti" panose="03000500000000000000" pitchFamily="66" charset="0"/>
              </a:rPr>
            </a:br>
            <a:r>
              <a:rPr lang="en-US" sz="1800" b="1" dirty="0">
                <a:solidFill>
                  <a:schemeClr val="tx1"/>
                </a:solidFill>
                <a:latin typeface="Mongolian Baiti" panose="03000500000000000000" pitchFamily="66" charset="0"/>
                <a:cs typeface="Mongolian Baiti" panose="03000500000000000000" pitchFamily="66" charset="0"/>
              </a:rPr>
              <a:t>         </a:t>
            </a:r>
            <a:r>
              <a:rPr lang="en-US" sz="3600" b="1" dirty="0">
                <a:solidFill>
                  <a:srgbClr val="FF0000"/>
                </a:solidFill>
                <a:latin typeface="Mongolian Baiti" panose="03000500000000000000" pitchFamily="66" charset="0"/>
                <a:cs typeface="Mongolian Baiti" panose="03000500000000000000" pitchFamily="66" charset="0"/>
              </a:rPr>
              <a:t>(2)</a:t>
            </a:r>
            <a:r>
              <a:rPr lang="en-US" sz="2400" b="1" dirty="0">
                <a:solidFill>
                  <a:srgbClr val="FFC000"/>
                </a:solidFill>
                <a:latin typeface="Mongolian Baiti" panose="03000500000000000000" pitchFamily="66" charset="0"/>
                <a:cs typeface="Mongolian Baiti" panose="03000500000000000000" pitchFamily="66" charset="0"/>
              </a:rPr>
              <a:t>LIBRARY REQUIRED TO BUILD:</a:t>
            </a:r>
            <a:br>
              <a:rPr lang="en-US" sz="2400" b="1" dirty="0">
                <a:solidFill>
                  <a:srgbClr val="FFC000"/>
                </a:solidFill>
                <a:latin typeface="Mongolian Baiti" panose="03000500000000000000" pitchFamily="66" charset="0"/>
                <a:cs typeface="Mongolian Baiti" panose="03000500000000000000" pitchFamily="66" charset="0"/>
              </a:rPr>
            </a:br>
            <a:r>
              <a:rPr lang="en-US" sz="2400" b="1" dirty="0">
                <a:solidFill>
                  <a:srgbClr val="FFC000"/>
                </a:solidFill>
                <a:latin typeface="Mongolian Baiti" panose="03000500000000000000" pitchFamily="66" charset="0"/>
                <a:cs typeface="Mongolian Baiti" panose="03000500000000000000" pitchFamily="66" charset="0"/>
              </a:rPr>
              <a:t>            </a:t>
            </a:r>
            <a:r>
              <a:rPr lang="en-US" sz="2400" b="1" dirty="0">
                <a:solidFill>
                  <a:schemeClr val="tx1"/>
                </a:solidFill>
                <a:latin typeface="Mongolian Baiti" panose="03000500000000000000" pitchFamily="66" charset="0"/>
                <a:cs typeface="Mongolian Baiti" panose="03000500000000000000" pitchFamily="66" charset="0"/>
              </a:rPr>
              <a:t>    -</a:t>
            </a:r>
            <a:r>
              <a:rPr lang="en-US" sz="1800" b="1" dirty="0">
                <a:solidFill>
                  <a:schemeClr val="tx1"/>
                </a:solidFill>
                <a:latin typeface="Mongolian Baiti" panose="03000500000000000000" pitchFamily="66" charset="0"/>
                <a:cs typeface="Mongolian Baiti" panose="03000500000000000000" pitchFamily="66" charset="0"/>
              </a:rPr>
              <a:t>NUMPY AND AST</a:t>
            </a:r>
            <a:br>
              <a:rPr lang="en-US" sz="1800" b="1" dirty="0">
                <a:solidFill>
                  <a:schemeClr val="tx1"/>
                </a:solidFill>
                <a:latin typeface="Mongolian Baiti" panose="03000500000000000000" pitchFamily="66" charset="0"/>
                <a:cs typeface="Mongolian Baiti" panose="03000500000000000000" pitchFamily="66" charset="0"/>
              </a:rPr>
            </a:br>
            <a:r>
              <a:rPr lang="en-US" sz="1800" b="1" dirty="0">
                <a:solidFill>
                  <a:schemeClr val="tx1"/>
                </a:solidFill>
                <a:latin typeface="Mongolian Baiti" panose="03000500000000000000" pitchFamily="66" charset="0"/>
                <a:cs typeface="Mongolian Baiti" panose="03000500000000000000" pitchFamily="66" charset="0"/>
              </a:rPr>
              <a:t>                      -PANDAS AND DATETIME</a:t>
            </a:r>
            <a:br>
              <a:rPr lang="en-US" sz="1800" b="1" dirty="0">
                <a:solidFill>
                  <a:schemeClr val="tx1"/>
                </a:solidFill>
                <a:latin typeface="Mongolian Baiti" panose="03000500000000000000" pitchFamily="66" charset="0"/>
                <a:cs typeface="Mongolian Baiti" panose="03000500000000000000" pitchFamily="66" charset="0"/>
              </a:rPr>
            </a:br>
            <a:r>
              <a:rPr lang="en-US" sz="1800" b="1" dirty="0">
                <a:solidFill>
                  <a:schemeClr val="tx1"/>
                </a:solidFill>
                <a:latin typeface="Mongolian Baiti" panose="03000500000000000000" pitchFamily="66" charset="0"/>
                <a:cs typeface="Mongolian Baiti" panose="03000500000000000000" pitchFamily="66" charset="0"/>
              </a:rPr>
              <a:t>                      -MATPLOTLIP.PYPLOT AND SEABORN </a:t>
            </a:r>
            <a:br>
              <a:rPr lang="en-US" sz="2000" b="1" dirty="0">
                <a:solidFill>
                  <a:srgbClr val="FFC000"/>
                </a:solidFill>
                <a:latin typeface="Mongolian Baiti" panose="03000500000000000000" pitchFamily="66" charset="0"/>
                <a:cs typeface="Mongolian Baiti" panose="03000500000000000000" pitchFamily="66" charset="0"/>
              </a:rPr>
            </a:br>
            <a:r>
              <a:rPr lang="en-US" sz="2000" b="1" dirty="0">
                <a:solidFill>
                  <a:srgbClr val="FFC000"/>
                </a:solidFill>
                <a:latin typeface="Mongolian Baiti" panose="03000500000000000000" pitchFamily="66" charset="0"/>
                <a:cs typeface="Mongolian Baiti" panose="03000500000000000000" pitchFamily="66" charset="0"/>
              </a:rPr>
              <a:t>            </a:t>
            </a:r>
            <a:endParaRPr b="1" dirty="0">
              <a:solidFill>
                <a:srgbClr val="FFC000"/>
              </a:solidFill>
              <a:latin typeface="Mongolian Baiti" panose="03000500000000000000" pitchFamily="66" charset="0"/>
              <a:cs typeface="Mongolian Baiti" panose="03000500000000000000" pitchFamily="66" charset="0"/>
            </a:endParaRPr>
          </a:p>
        </p:txBody>
      </p:sp>
      <p:sp>
        <p:nvSpPr>
          <p:cNvPr id="620" name="Google Shape;620;p20"/>
          <p:cNvSpPr/>
          <p:nvPr/>
        </p:nvSpPr>
        <p:spPr>
          <a:xfrm rot="5400000">
            <a:off x="8464502" y="50896"/>
            <a:ext cx="720900" cy="6249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0"/>
          <p:cNvGrpSpPr/>
          <p:nvPr/>
        </p:nvGrpSpPr>
        <p:grpSpPr>
          <a:xfrm>
            <a:off x="8634502" y="185800"/>
            <a:ext cx="380900" cy="377459"/>
            <a:chOff x="1919172" y="2291080"/>
            <a:chExt cx="602023" cy="596584"/>
          </a:xfrm>
        </p:grpSpPr>
        <p:sp>
          <p:nvSpPr>
            <p:cNvPr id="638" name="Google Shape;638;p20"/>
            <p:cNvSpPr/>
            <p:nvPr/>
          </p:nvSpPr>
          <p:spPr>
            <a:xfrm>
              <a:off x="1919172" y="2291080"/>
              <a:ext cx="602023" cy="596584"/>
            </a:xfrm>
            <a:custGeom>
              <a:avLst/>
              <a:gdLst/>
              <a:ahLst/>
              <a:cxnLst/>
              <a:rect l="l" t="t" r="r" b="b"/>
              <a:pathLst>
                <a:path w="18151" h="17987" extrusionOk="0">
                  <a:moveTo>
                    <a:pt x="6622" y="532"/>
                  </a:moveTo>
                  <a:lnTo>
                    <a:pt x="6622" y="1042"/>
                  </a:lnTo>
                  <a:lnTo>
                    <a:pt x="5310" y="1042"/>
                  </a:lnTo>
                  <a:lnTo>
                    <a:pt x="5310" y="532"/>
                  </a:lnTo>
                  <a:close/>
                  <a:moveTo>
                    <a:pt x="533" y="16410"/>
                  </a:moveTo>
                  <a:lnTo>
                    <a:pt x="1578" y="17455"/>
                  </a:lnTo>
                  <a:lnTo>
                    <a:pt x="621" y="17455"/>
                  </a:lnTo>
                  <a:cubicBezTo>
                    <a:pt x="573" y="17455"/>
                    <a:pt x="533" y="17415"/>
                    <a:pt x="533" y="17367"/>
                  </a:cubicBezTo>
                  <a:lnTo>
                    <a:pt x="533" y="16410"/>
                  </a:lnTo>
                  <a:close/>
                  <a:moveTo>
                    <a:pt x="17530" y="532"/>
                  </a:moveTo>
                  <a:cubicBezTo>
                    <a:pt x="17577" y="532"/>
                    <a:pt x="17619" y="572"/>
                    <a:pt x="17619" y="620"/>
                  </a:cubicBezTo>
                  <a:lnTo>
                    <a:pt x="17619" y="3452"/>
                  </a:lnTo>
                  <a:lnTo>
                    <a:pt x="17494" y="3452"/>
                  </a:lnTo>
                  <a:cubicBezTo>
                    <a:pt x="17064" y="3452"/>
                    <a:pt x="16714" y="3802"/>
                    <a:pt x="16714" y="4232"/>
                  </a:cubicBezTo>
                  <a:cubicBezTo>
                    <a:pt x="16715" y="4663"/>
                    <a:pt x="17064" y="5013"/>
                    <a:pt x="17494" y="5013"/>
                  </a:cubicBezTo>
                  <a:lnTo>
                    <a:pt x="17619" y="5013"/>
                  </a:lnTo>
                  <a:lnTo>
                    <a:pt x="17619" y="5545"/>
                  </a:lnTo>
                  <a:lnTo>
                    <a:pt x="17211" y="5545"/>
                  </a:lnTo>
                  <a:cubicBezTo>
                    <a:pt x="16869" y="5545"/>
                    <a:pt x="16591" y="5823"/>
                    <a:pt x="16591" y="6165"/>
                  </a:cubicBezTo>
                  <a:lnTo>
                    <a:pt x="16591" y="12832"/>
                  </a:lnTo>
                  <a:cubicBezTo>
                    <a:pt x="16591" y="12979"/>
                    <a:pt x="16710" y="13098"/>
                    <a:pt x="16857" y="13098"/>
                  </a:cubicBezTo>
                  <a:cubicBezTo>
                    <a:pt x="17004" y="13098"/>
                    <a:pt x="17123" y="12979"/>
                    <a:pt x="17123" y="12832"/>
                  </a:cubicBezTo>
                  <a:lnTo>
                    <a:pt x="17123" y="6165"/>
                  </a:lnTo>
                  <a:cubicBezTo>
                    <a:pt x="17123" y="6117"/>
                    <a:pt x="17163" y="6076"/>
                    <a:pt x="17211" y="6076"/>
                  </a:cubicBezTo>
                  <a:lnTo>
                    <a:pt x="17619" y="6076"/>
                  </a:lnTo>
                  <a:lnTo>
                    <a:pt x="17619" y="16391"/>
                  </a:lnTo>
                  <a:lnTo>
                    <a:pt x="17211" y="16391"/>
                  </a:lnTo>
                  <a:cubicBezTo>
                    <a:pt x="17163" y="16391"/>
                    <a:pt x="17123" y="16351"/>
                    <a:pt x="17123" y="16303"/>
                  </a:cubicBezTo>
                  <a:lnTo>
                    <a:pt x="17123" y="14392"/>
                  </a:lnTo>
                  <a:cubicBezTo>
                    <a:pt x="17123" y="14245"/>
                    <a:pt x="17004" y="14126"/>
                    <a:pt x="16857" y="14126"/>
                  </a:cubicBezTo>
                  <a:cubicBezTo>
                    <a:pt x="16710" y="14126"/>
                    <a:pt x="16591" y="14245"/>
                    <a:pt x="16591" y="14392"/>
                  </a:cubicBezTo>
                  <a:lnTo>
                    <a:pt x="16591" y="16303"/>
                  </a:lnTo>
                  <a:cubicBezTo>
                    <a:pt x="16591" y="16645"/>
                    <a:pt x="16869" y="16923"/>
                    <a:pt x="17211" y="16923"/>
                  </a:cubicBezTo>
                  <a:lnTo>
                    <a:pt x="17619" y="16923"/>
                  </a:lnTo>
                  <a:lnTo>
                    <a:pt x="17619" y="17367"/>
                  </a:lnTo>
                  <a:cubicBezTo>
                    <a:pt x="17619" y="17414"/>
                    <a:pt x="17577" y="17455"/>
                    <a:pt x="17530" y="17455"/>
                  </a:cubicBezTo>
                  <a:lnTo>
                    <a:pt x="14765" y="17455"/>
                  </a:lnTo>
                  <a:lnTo>
                    <a:pt x="14765" y="17047"/>
                  </a:lnTo>
                  <a:cubicBezTo>
                    <a:pt x="14765" y="16705"/>
                    <a:pt x="14486" y="16427"/>
                    <a:pt x="14144" y="16427"/>
                  </a:cubicBezTo>
                  <a:lnTo>
                    <a:pt x="8403" y="16427"/>
                  </a:lnTo>
                  <a:cubicBezTo>
                    <a:pt x="8255" y="16427"/>
                    <a:pt x="8137" y="16546"/>
                    <a:pt x="8137" y="16693"/>
                  </a:cubicBezTo>
                  <a:cubicBezTo>
                    <a:pt x="8137" y="16840"/>
                    <a:pt x="8255" y="16959"/>
                    <a:pt x="8403" y="16959"/>
                  </a:cubicBezTo>
                  <a:lnTo>
                    <a:pt x="14144" y="16959"/>
                  </a:lnTo>
                  <a:cubicBezTo>
                    <a:pt x="14192" y="16959"/>
                    <a:pt x="14233" y="16999"/>
                    <a:pt x="14233" y="17047"/>
                  </a:cubicBezTo>
                  <a:lnTo>
                    <a:pt x="14233" y="17455"/>
                  </a:lnTo>
                  <a:lnTo>
                    <a:pt x="3918" y="17455"/>
                  </a:lnTo>
                  <a:lnTo>
                    <a:pt x="3918" y="17047"/>
                  </a:lnTo>
                  <a:cubicBezTo>
                    <a:pt x="3918" y="16999"/>
                    <a:pt x="3959" y="16959"/>
                    <a:pt x="4006" y="16959"/>
                  </a:cubicBezTo>
                  <a:lnTo>
                    <a:pt x="6807" y="16959"/>
                  </a:lnTo>
                  <a:cubicBezTo>
                    <a:pt x="6954" y="16959"/>
                    <a:pt x="7073" y="16840"/>
                    <a:pt x="7073" y="16693"/>
                  </a:cubicBezTo>
                  <a:cubicBezTo>
                    <a:pt x="7073" y="16546"/>
                    <a:pt x="6954" y="16427"/>
                    <a:pt x="6807" y="16427"/>
                  </a:cubicBezTo>
                  <a:lnTo>
                    <a:pt x="4006" y="16427"/>
                  </a:lnTo>
                  <a:cubicBezTo>
                    <a:pt x="3664" y="16427"/>
                    <a:pt x="3386" y="16705"/>
                    <a:pt x="3386" y="17047"/>
                  </a:cubicBezTo>
                  <a:lnTo>
                    <a:pt x="3386" y="17455"/>
                  </a:lnTo>
                  <a:lnTo>
                    <a:pt x="2329" y="17455"/>
                  </a:lnTo>
                  <a:lnTo>
                    <a:pt x="533" y="15658"/>
                  </a:lnTo>
                  <a:lnTo>
                    <a:pt x="533" y="5012"/>
                  </a:lnTo>
                  <a:lnTo>
                    <a:pt x="657" y="5012"/>
                  </a:lnTo>
                  <a:cubicBezTo>
                    <a:pt x="1087" y="5012"/>
                    <a:pt x="1436" y="4663"/>
                    <a:pt x="1436" y="4232"/>
                  </a:cubicBezTo>
                  <a:cubicBezTo>
                    <a:pt x="1436" y="3802"/>
                    <a:pt x="1087" y="3452"/>
                    <a:pt x="657" y="3452"/>
                  </a:cubicBezTo>
                  <a:lnTo>
                    <a:pt x="533" y="3452"/>
                  </a:lnTo>
                  <a:lnTo>
                    <a:pt x="533" y="620"/>
                  </a:lnTo>
                  <a:cubicBezTo>
                    <a:pt x="533" y="572"/>
                    <a:pt x="573" y="532"/>
                    <a:pt x="621" y="532"/>
                  </a:cubicBezTo>
                  <a:lnTo>
                    <a:pt x="4778" y="532"/>
                  </a:lnTo>
                  <a:lnTo>
                    <a:pt x="4778" y="1131"/>
                  </a:lnTo>
                  <a:cubicBezTo>
                    <a:pt x="4778" y="1375"/>
                    <a:pt x="4977" y="1574"/>
                    <a:pt x="5222" y="1574"/>
                  </a:cubicBezTo>
                  <a:lnTo>
                    <a:pt x="6710" y="1574"/>
                  </a:lnTo>
                  <a:cubicBezTo>
                    <a:pt x="6955" y="1574"/>
                    <a:pt x="7153" y="1375"/>
                    <a:pt x="7153" y="1131"/>
                  </a:cubicBezTo>
                  <a:lnTo>
                    <a:pt x="7153" y="532"/>
                  </a:lnTo>
                  <a:close/>
                  <a:moveTo>
                    <a:pt x="621" y="0"/>
                  </a:moveTo>
                  <a:cubicBezTo>
                    <a:pt x="279" y="0"/>
                    <a:pt x="1" y="278"/>
                    <a:pt x="1" y="620"/>
                  </a:cubicBezTo>
                  <a:lnTo>
                    <a:pt x="1" y="3718"/>
                  </a:lnTo>
                  <a:cubicBezTo>
                    <a:pt x="1" y="3865"/>
                    <a:pt x="120" y="3984"/>
                    <a:pt x="267" y="3984"/>
                  </a:cubicBezTo>
                  <a:lnTo>
                    <a:pt x="657" y="3984"/>
                  </a:lnTo>
                  <a:cubicBezTo>
                    <a:pt x="793" y="3984"/>
                    <a:pt x="904" y="4096"/>
                    <a:pt x="904" y="4232"/>
                  </a:cubicBezTo>
                  <a:cubicBezTo>
                    <a:pt x="904" y="4369"/>
                    <a:pt x="793" y="4480"/>
                    <a:pt x="657" y="4480"/>
                  </a:cubicBezTo>
                  <a:lnTo>
                    <a:pt x="267" y="4480"/>
                  </a:lnTo>
                  <a:cubicBezTo>
                    <a:pt x="120" y="4480"/>
                    <a:pt x="1" y="4599"/>
                    <a:pt x="1" y="4746"/>
                  </a:cubicBezTo>
                  <a:lnTo>
                    <a:pt x="1" y="17367"/>
                  </a:lnTo>
                  <a:cubicBezTo>
                    <a:pt x="1" y="17708"/>
                    <a:pt x="279" y="17987"/>
                    <a:pt x="621" y="17987"/>
                  </a:cubicBezTo>
                  <a:lnTo>
                    <a:pt x="17530" y="17987"/>
                  </a:lnTo>
                  <a:cubicBezTo>
                    <a:pt x="17872" y="17987"/>
                    <a:pt x="18150" y="17708"/>
                    <a:pt x="18150" y="17367"/>
                  </a:cubicBezTo>
                  <a:lnTo>
                    <a:pt x="18150" y="4746"/>
                  </a:lnTo>
                  <a:cubicBezTo>
                    <a:pt x="18150" y="4599"/>
                    <a:pt x="18031" y="4480"/>
                    <a:pt x="17884" y="4480"/>
                  </a:cubicBezTo>
                  <a:lnTo>
                    <a:pt x="17494" y="4480"/>
                  </a:lnTo>
                  <a:cubicBezTo>
                    <a:pt x="17358" y="4480"/>
                    <a:pt x="17246" y="4369"/>
                    <a:pt x="17246" y="4232"/>
                  </a:cubicBezTo>
                  <a:cubicBezTo>
                    <a:pt x="17246" y="4096"/>
                    <a:pt x="17358" y="3984"/>
                    <a:pt x="17494" y="3984"/>
                  </a:cubicBezTo>
                  <a:lnTo>
                    <a:pt x="17884" y="3984"/>
                  </a:lnTo>
                  <a:cubicBezTo>
                    <a:pt x="18031" y="3984"/>
                    <a:pt x="18150" y="3865"/>
                    <a:pt x="18150" y="3718"/>
                  </a:cubicBezTo>
                  <a:lnTo>
                    <a:pt x="18150" y="620"/>
                  </a:lnTo>
                  <a:cubicBezTo>
                    <a:pt x="18150" y="278"/>
                    <a:pt x="17872" y="0"/>
                    <a:pt x="17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1995424" y="2364612"/>
              <a:ext cx="449519" cy="449486"/>
            </a:xfrm>
            <a:custGeom>
              <a:avLst/>
              <a:gdLst/>
              <a:ahLst/>
              <a:cxnLst/>
              <a:rect l="l" t="t" r="r" b="b"/>
              <a:pathLst>
                <a:path w="13553" h="13552" extrusionOk="0">
                  <a:moveTo>
                    <a:pt x="12076" y="1483"/>
                  </a:moveTo>
                  <a:cubicBezTo>
                    <a:pt x="12124" y="1483"/>
                    <a:pt x="12164" y="1524"/>
                    <a:pt x="12164" y="1572"/>
                  </a:cubicBezTo>
                  <a:lnTo>
                    <a:pt x="12164" y="11982"/>
                  </a:lnTo>
                  <a:cubicBezTo>
                    <a:pt x="12164" y="12029"/>
                    <a:pt x="12124" y="12070"/>
                    <a:pt x="12076" y="12070"/>
                  </a:cubicBezTo>
                  <a:lnTo>
                    <a:pt x="1562" y="12070"/>
                  </a:lnTo>
                  <a:cubicBezTo>
                    <a:pt x="1514" y="12070"/>
                    <a:pt x="1473" y="12029"/>
                    <a:pt x="1473" y="11982"/>
                  </a:cubicBezTo>
                  <a:lnTo>
                    <a:pt x="1473" y="1572"/>
                  </a:lnTo>
                  <a:cubicBezTo>
                    <a:pt x="1473" y="1524"/>
                    <a:pt x="1514" y="1483"/>
                    <a:pt x="1562" y="1483"/>
                  </a:cubicBezTo>
                  <a:close/>
                  <a:moveTo>
                    <a:pt x="2136" y="1"/>
                  </a:moveTo>
                  <a:cubicBezTo>
                    <a:pt x="1989" y="1"/>
                    <a:pt x="1870" y="119"/>
                    <a:pt x="1870" y="266"/>
                  </a:cubicBezTo>
                  <a:lnTo>
                    <a:pt x="1870" y="952"/>
                  </a:lnTo>
                  <a:lnTo>
                    <a:pt x="1562" y="952"/>
                  </a:lnTo>
                  <a:cubicBezTo>
                    <a:pt x="1220" y="952"/>
                    <a:pt x="942" y="1230"/>
                    <a:pt x="942" y="1572"/>
                  </a:cubicBezTo>
                  <a:lnTo>
                    <a:pt x="942" y="1870"/>
                  </a:lnTo>
                  <a:lnTo>
                    <a:pt x="266" y="1870"/>
                  </a:lnTo>
                  <a:cubicBezTo>
                    <a:pt x="120" y="1870"/>
                    <a:pt x="1" y="1989"/>
                    <a:pt x="1" y="2136"/>
                  </a:cubicBezTo>
                  <a:cubicBezTo>
                    <a:pt x="1" y="2282"/>
                    <a:pt x="120" y="2402"/>
                    <a:pt x="266" y="2402"/>
                  </a:cubicBezTo>
                  <a:lnTo>
                    <a:pt x="942" y="2402"/>
                  </a:lnTo>
                  <a:lnTo>
                    <a:pt x="942" y="2643"/>
                  </a:lnTo>
                  <a:lnTo>
                    <a:pt x="266" y="2643"/>
                  </a:lnTo>
                  <a:cubicBezTo>
                    <a:pt x="120" y="2643"/>
                    <a:pt x="1" y="2762"/>
                    <a:pt x="1" y="2909"/>
                  </a:cubicBezTo>
                  <a:cubicBezTo>
                    <a:pt x="1" y="3056"/>
                    <a:pt x="120" y="3175"/>
                    <a:pt x="266" y="3175"/>
                  </a:cubicBezTo>
                  <a:lnTo>
                    <a:pt x="942" y="3175"/>
                  </a:lnTo>
                  <a:lnTo>
                    <a:pt x="942" y="3417"/>
                  </a:lnTo>
                  <a:lnTo>
                    <a:pt x="266" y="3417"/>
                  </a:lnTo>
                  <a:cubicBezTo>
                    <a:pt x="120" y="3417"/>
                    <a:pt x="1" y="3536"/>
                    <a:pt x="1" y="3683"/>
                  </a:cubicBezTo>
                  <a:cubicBezTo>
                    <a:pt x="1" y="3830"/>
                    <a:pt x="120" y="3949"/>
                    <a:pt x="266" y="3949"/>
                  </a:cubicBezTo>
                  <a:lnTo>
                    <a:pt x="942" y="3949"/>
                  </a:lnTo>
                  <a:lnTo>
                    <a:pt x="942" y="4190"/>
                  </a:lnTo>
                  <a:lnTo>
                    <a:pt x="266" y="4190"/>
                  </a:lnTo>
                  <a:cubicBezTo>
                    <a:pt x="120" y="4190"/>
                    <a:pt x="1" y="4309"/>
                    <a:pt x="1" y="4456"/>
                  </a:cubicBezTo>
                  <a:cubicBezTo>
                    <a:pt x="1" y="4603"/>
                    <a:pt x="120" y="4722"/>
                    <a:pt x="266" y="4722"/>
                  </a:cubicBezTo>
                  <a:lnTo>
                    <a:pt x="942" y="4722"/>
                  </a:lnTo>
                  <a:lnTo>
                    <a:pt x="942" y="4963"/>
                  </a:lnTo>
                  <a:lnTo>
                    <a:pt x="266" y="4963"/>
                  </a:lnTo>
                  <a:cubicBezTo>
                    <a:pt x="120" y="4963"/>
                    <a:pt x="1" y="5082"/>
                    <a:pt x="1" y="5229"/>
                  </a:cubicBezTo>
                  <a:cubicBezTo>
                    <a:pt x="1" y="5376"/>
                    <a:pt x="120" y="5495"/>
                    <a:pt x="266" y="5495"/>
                  </a:cubicBezTo>
                  <a:lnTo>
                    <a:pt x="942" y="5495"/>
                  </a:lnTo>
                  <a:lnTo>
                    <a:pt x="942" y="5737"/>
                  </a:lnTo>
                  <a:lnTo>
                    <a:pt x="266" y="5737"/>
                  </a:lnTo>
                  <a:cubicBezTo>
                    <a:pt x="120" y="5737"/>
                    <a:pt x="1" y="5856"/>
                    <a:pt x="1" y="6003"/>
                  </a:cubicBezTo>
                  <a:cubicBezTo>
                    <a:pt x="1" y="6150"/>
                    <a:pt x="120" y="6269"/>
                    <a:pt x="266" y="6269"/>
                  </a:cubicBezTo>
                  <a:lnTo>
                    <a:pt x="942" y="6269"/>
                  </a:lnTo>
                  <a:lnTo>
                    <a:pt x="942" y="6511"/>
                  </a:lnTo>
                  <a:lnTo>
                    <a:pt x="266" y="6511"/>
                  </a:lnTo>
                  <a:cubicBezTo>
                    <a:pt x="120" y="6511"/>
                    <a:pt x="1" y="6630"/>
                    <a:pt x="1" y="6776"/>
                  </a:cubicBezTo>
                  <a:cubicBezTo>
                    <a:pt x="1" y="6923"/>
                    <a:pt x="120" y="7042"/>
                    <a:pt x="266" y="7042"/>
                  </a:cubicBezTo>
                  <a:lnTo>
                    <a:pt x="942" y="7042"/>
                  </a:lnTo>
                  <a:lnTo>
                    <a:pt x="942" y="7284"/>
                  </a:lnTo>
                  <a:lnTo>
                    <a:pt x="266" y="7284"/>
                  </a:lnTo>
                  <a:cubicBezTo>
                    <a:pt x="120" y="7284"/>
                    <a:pt x="1" y="7403"/>
                    <a:pt x="1" y="7550"/>
                  </a:cubicBezTo>
                  <a:cubicBezTo>
                    <a:pt x="1" y="7696"/>
                    <a:pt x="120" y="7816"/>
                    <a:pt x="266" y="7816"/>
                  </a:cubicBezTo>
                  <a:lnTo>
                    <a:pt x="942" y="7816"/>
                  </a:lnTo>
                  <a:lnTo>
                    <a:pt x="942" y="8058"/>
                  </a:lnTo>
                  <a:lnTo>
                    <a:pt x="266" y="8058"/>
                  </a:lnTo>
                  <a:cubicBezTo>
                    <a:pt x="120" y="8058"/>
                    <a:pt x="1" y="8177"/>
                    <a:pt x="1" y="8324"/>
                  </a:cubicBezTo>
                  <a:cubicBezTo>
                    <a:pt x="1" y="8471"/>
                    <a:pt x="120" y="8589"/>
                    <a:pt x="266" y="8589"/>
                  </a:cubicBezTo>
                  <a:lnTo>
                    <a:pt x="942" y="8589"/>
                  </a:lnTo>
                  <a:lnTo>
                    <a:pt x="942" y="8831"/>
                  </a:lnTo>
                  <a:lnTo>
                    <a:pt x="266" y="8831"/>
                  </a:lnTo>
                  <a:cubicBezTo>
                    <a:pt x="120" y="8831"/>
                    <a:pt x="1" y="8950"/>
                    <a:pt x="1" y="9097"/>
                  </a:cubicBezTo>
                  <a:cubicBezTo>
                    <a:pt x="1" y="9244"/>
                    <a:pt x="120" y="9363"/>
                    <a:pt x="266" y="9363"/>
                  </a:cubicBezTo>
                  <a:lnTo>
                    <a:pt x="942" y="9363"/>
                  </a:lnTo>
                  <a:lnTo>
                    <a:pt x="942" y="9604"/>
                  </a:lnTo>
                  <a:lnTo>
                    <a:pt x="266" y="9604"/>
                  </a:lnTo>
                  <a:cubicBezTo>
                    <a:pt x="120" y="9604"/>
                    <a:pt x="1" y="9723"/>
                    <a:pt x="1" y="9870"/>
                  </a:cubicBezTo>
                  <a:cubicBezTo>
                    <a:pt x="1" y="10017"/>
                    <a:pt x="120" y="10136"/>
                    <a:pt x="266" y="10136"/>
                  </a:cubicBezTo>
                  <a:lnTo>
                    <a:pt x="942" y="10136"/>
                  </a:lnTo>
                  <a:lnTo>
                    <a:pt x="942" y="10378"/>
                  </a:lnTo>
                  <a:lnTo>
                    <a:pt x="266" y="10378"/>
                  </a:lnTo>
                  <a:cubicBezTo>
                    <a:pt x="120" y="10378"/>
                    <a:pt x="1" y="10497"/>
                    <a:pt x="1" y="10644"/>
                  </a:cubicBezTo>
                  <a:cubicBezTo>
                    <a:pt x="1" y="10791"/>
                    <a:pt x="120" y="10909"/>
                    <a:pt x="266" y="10909"/>
                  </a:cubicBezTo>
                  <a:lnTo>
                    <a:pt x="942" y="10909"/>
                  </a:lnTo>
                  <a:lnTo>
                    <a:pt x="942" y="11151"/>
                  </a:lnTo>
                  <a:lnTo>
                    <a:pt x="266" y="11151"/>
                  </a:lnTo>
                  <a:cubicBezTo>
                    <a:pt x="120" y="11151"/>
                    <a:pt x="1" y="11271"/>
                    <a:pt x="1" y="11417"/>
                  </a:cubicBezTo>
                  <a:cubicBezTo>
                    <a:pt x="1" y="11564"/>
                    <a:pt x="120" y="11683"/>
                    <a:pt x="266" y="11683"/>
                  </a:cubicBezTo>
                  <a:lnTo>
                    <a:pt x="942" y="11683"/>
                  </a:lnTo>
                  <a:lnTo>
                    <a:pt x="942" y="11981"/>
                  </a:lnTo>
                  <a:cubicBezTo>
                    <a:pt x="942" y="12323"/>
                    <a:pt x="1220" y="12601"/>
                    <a:pt x="1562" y="12601"/>
                  </a:cubicBezTo>
                  <a:lnTo>
                    <a:pt x="1870" y="12601"/>
                  </a:lnTo>
                  <a:lnTo>
                    <a:pt x="1870" y="13286"/>
                  </a:lnTo>
                  <a:cubicBezTo>
                    <a:pt x="1870" y="13433"/>
                    <a:pt x="1988" y="13552"/>
                    <a:pt x="2136" y="13552"/>
                  </a:cubicBezTo>
                  <a:cubicBezTo>
                    <a:pt x="2283" y="13552"/>
                    <a:pt x="2402" y="13433"/>
                    <a:pt x="2402" y="13286"/>
                  </a:cubicBezTo>
                  <a:lnTo>
                    <a:pt x="2402" y="12601"/>
                  </a:lnTo>
                  <a:lnTo>
                    <a:pt x="2643" y="12601"/>
                  </a:lnTo>
                  <a:lnTo>
                    <a:pt x="2643" y="13286"/>
                  </a:lnTo>
                  <a:cubicBezTo>
                    <a:pt x="2643" y="13433"/>
                    <a:pt x="2763" y="13552"/>
                    <a:pt x="2909" y="13552"/>
                  </a:cubicBezTo>
                  <a:cubicBezTo>
                    <a:pt x="3056" y="13552"/>
                    <a:pt x="3175" y="13433"/>
                    <a:pt x="3175" y="13286"/>
                  </a:cubicBezTo>
                  <a:lnTo>
                    <a:pt x="3175" y="12601"/>
                  </a:lnTo>
                  <a:lnTo>
                    <a:pt x="3417" y="12601"/>
                  </a:lnTo>
                  <a:lnTo>
                    <a:pt x="3417" y="13286"/>
                  </a:lnTo>
                  <a:cubicBezTo>
                    <a:pt x="3417" y="13433"/>
                    <a:pt x="3536" y="13552"/>
                    <a:pt x="3682" y="13552"/>
                  </a:cubicBezTo>
                  <a:cubicBezTo>
                    <a:pt x="3829" y="13552"/>
                    <a:pt x="3948" y="13433"/>
                    <a:pt x="3948" y="13286"/>
                  </a:cubicBezTo>
                  <a:lnTo>
                    <a:pt x="3948" y="12601"/>
                  </a:lnTo>
                  <a:lnTo>
                    <a:pt x="4191" y="12601"/>
                  </a:lnTo>
                  <a:lnTo>
                    <a:pt x="4191" y="13286"/>
                  </a:lnTo>
                  <a:cubicBezTo>
                    <a:pt x="4191" y="13433"/>
                    <a:pt x="4309" y="13552"/>
                    <a:pt x="4457" y="13552"/>
                  </a:cubicBezTo>
                  <a:cubicBezTo>
                    <a:pt x="4602" y="13552"/>
                    <a:pt x="4722" y="13433"/>
                    <a:pt x="4722" y="13286"/>
                  </a:cubicBezTo>
                  <a:lnTo>
                    <a:pt x="4722" y="12601"/>
                  </a:lnTo>
                  <a:lnTo>
                    <a:pt x="4964" y="12601"/>
                  </a:lnTo>
                  <a:lnTo>
                    <a:pt x="4964" y="13286"/>
                  </a:lnTo>
                  <a:cubicBezTo>
                    <a:pt x="4964" y="13433"/>
                    <a:pt x="5083" y="13552"/>
                    <a:pt x="5230" y="13552"/>
                  </a:cubicBezTo>
                  <a:cubicBezTo>
                    <a:pt x="5377" y="13552"/>
                    <a:pt x="5496" y="13433"/>
                    <a:pt x="5496" y="13286"/>
                  </a:cubicBezTo>
                  <a:lnTo>
                    <a:pt x="5496" y="12601"/>
                  </a:lnTo>
                  <a:lnTo>
                    <a:pt x="5737" y="12601"/>
                  </a:lnTo>
                  <a:lnTo>
                    <a:pt x="5737" y="13286"/>
                  </a:lnTo>
                  <a:cubicBezTo>
                    <a:pt x="5737" y="13433"/>
                    <a:pt x="5856" y="13552"/>
                    <a:pt x="6003" y="13552"/>
                  </a:cubicBezTo>
                  <a:cubicBezTo>
                    <a:pt x="6150" y="13552"/>
                    <a:pt x="6269" y="13433"/>
                    <a:pt x="6269" y="13286"/>
                  </a:cubicBezTo>
                  <a:lnTo>
                    <a:pt x="6269" y="12601"/>
                  </a:lnTo>
                  <a:lnTo>
                    <a:pt x="6511" y="12601"/>
                  </a:lnTo>
                  <a:lnTo>
                    <a:pt x="6511" y="13286"/>
                  </a:lnTo>
                  <a:cubicBezTo>
                    <a:pt x="6511" y="13433"/>
                    <a:pt x="6630" y="13552"/>
                    <a:pt x="6776" y="13552"/>
                  </a:cubicBezTo>
                  <a:cubicBezTo>
                    <a:pt x="6924" y="13552"/>
                    <a:pt x="7042" y="13433"/>
                    <a:pt x="7042" y="13286"/>
                  </a:cubicBezTo>
                  <a:lnTo>
                    <a:pt x="7042" y="12601"/>
                  </a:lnTo>
                  <a:lnTo>
                    <a:pt x="7284" y="12601"/>
                  </a:lnTo>
                  <a:lnTo>
                    <a:pt x="7284" y="13286"/>
                  </a:lnTo>
                  <a:cubicBezTo>
                    <a:pt x="7284" y="13433"/>
                    <a:pt x="7403" y="13552"/>
                    <a:pt x="7550" y="13552"/>
                  </a:cubicBezTo>
                  <a:cubicBezTo>
                    <a:pt x="7697" y="13552"/>
                    <a:pt x="7816" y="13433"/>
                    <a:pt x="7816" y="13286"/>
                  </a:cubicBezTo>
                  <a:lnTo>
                    <a:pt x="7816" y="12601"/>
                  </a:lnTo>
                  <a:lnTo>
                    <a:pt x="8057" y="12601"/>
                  </a:lnTo>
                  <a:lnTo>
                    <a:pt x="8057" y="13286"/>
                  </a:lnTo>
                  <a:cubicBezTo>
                    <a:pt x="8057" y="13433"/>
                    <a:pt x="8177" y="13552"/>
                    <a:pt x="8323" y="13552"/>
                  </a:cubicBezTo>
                  <a:cubicBezTo>
                    <a:pt x="8470" y="13552"/>
                    <a:pt x="8589" y="13433"/>
                    <a:pt x="8589" y="13286"/>
                  </a:cubicBezTo>
                  <a:lnTo>
                    <a:pt x="8589" y="12601"/>
                  </a:lnTo>
                  <a:lnTo>
                    <a:pt x="8832" y="12601"/>
                  </a:lnTo>
                  <a:lnTo>
                    <a:pt x="8832" y="13286"/>
                  </a:lnTo>
                  <a:cubicBezTo>
                    <a:pt x="8832" y="13433"/>
                    <a:pt x="8951" y="13552"/>
                    <a:pt x="9096" y="13552"/>
                  </a:cubicBezTo>
                  <a:cubicBezTo>
                    <a:pt x="9244" y="13552"/>
                    <a:pt x="9362" y="13433"/>
                    <a:pt x="9362" y="13286"/>
                  </a:cubicBezTo>
                  <a:lnTo>
                    <a:pt x="9362" y="12601"/>
                  </a:lnTo>
                  <a:lnTo>
                    <a:pt x="9605" y="12601"/>
                  </a:lnTo>
                  <a:lnTo>
                    <a:pt x="9605" y="13286"/>
                  </a:lnTo>
                  <a:cubicBezTo>
                    <a:pt x="9605" y="13433"/>
                    <a:pt x="9724" y="13552"/>
                    <a:pt x="9871" y="13552"/>
                  </a:cubicBezTo>
                  <a:cubicBezTo>
                    <a:pt x="10017" y="13552"/>
                    <a:pt x="10137" y="13433"/>
                    <a:pt x="10137" y="13286"/>
                  </a:cubicBezTo>
                  <a:lnTo>
                    <a:pt x="10137" y="12601"/>
                  </a:lnTo>
                  <a:lnTo>
                    <a:pt x="10378" y="12601"/>
                  </a:lnTo>
                  <a:lnTo>
                    <a:pt x="10378" y="13286"/>
                  </a:lnTo>
                  <a:cubicBezTo>
                    <a:pt x="10378" y="13433"/>
                    <a:pt x="10497" y="13552"/>
                    <a:pt x="10644" y="13552"/>
                  </a:cubicBezTo>
                  <a:cubicBezTo>
                    <a:pt x="10791" y="13552"/>
                    <a:pt x="10910" y="13433"/>
                    <a:pt x="10910" y="13286"/>
                  </a:cubicBezTo>
                  <a:lnTo>
                    <a:pt x="10910" y="12601"/>
                  </a:lnTo>
                  <a:lnTo>
                    <a:pt x="11152" y="12601"/>
                  </a:lnTo>
                  <a:lnTo>
                    <a:pt x="11152" y="13286"/>
                  </a:lnTo>
                  <a:cubicBezTo>
                    <a:pt x="11152" y="13433"/>
                    <a:pt x="11271" y="13552"/>
                    <a:pt x="11418" y="13552"/>
                  </a:cubicBezTo>
                  <a:cubicBezTo>
                    <a:pt x="11565" y="13552"/>
                    <a:pt x="11684" y="13433"/>
                    <a:pt x="11684" y="13286"/>
                  </a:cubicBezTo>
                  <a:lnTo>
                    <a:pt x="11684" y="12601"/>
                  </a:lnTo>
                  <a:lnTo>
                    <a:pt x="12076" y="12601"/>
                  </a:lnTo>
                  <a:cubicBezTo>
                    <a:pt x="12418" y="12601"/>
                    <a:pt x="12696" y="12323"/>
                    <a:pt x="12696" y="11981"/>
                  </a:cubicBezTo>
                  <a:lnTo>
                    <a:pt x="12696" y="11683"/>
                  </a:lnTo>
                  <a:lnTo>
                    <a:pt x="13287" y="11683"/>
                  </a:lnTo>
                  <a:cubicBezTo>
                    <a:pt x="13433" y="11683"/>
                    <a:pt x="13553" y="11564"/>
                    <a:pt x="13553" y="11417"/>
                  </a:cubicBezTo>
                  <a:cubicBezTo>
                    <a:pt x="13553" y="11271"/>
                    <a:pt x="13433" y="11151"/>
                    <a:pt x="13287" y="11151"/>
                  </a:cubicBezTo>
                  <a:lnTo>
                    <a:pt x="12696" y="11151"/>
                  </a:lnTo>
                  <a:lnTo>
                    <a:pt x="12696" y="10909"/>
                  </a:lnTo>
                  <a:lnTo>
                    <a:pt x="13287" y="10909"/>
                  </a:lnTo>
                  <a:cubicBezTo>
                    <a:pt x="13433" y="10909"/>
                    <a:pt x="13553" y="10791"/>
                    <a:pt x="13553" y="10644"/>
                  </a:cubicBezTo>
                  <a:cubicBezTo>
                    <a:pt x="13553" y="10497"/>
                    <a:pt x="13433" y="10378"/>
                    <a:pt x="13287" y="10378"/>
                  </a:cubicBezTo>
                  <a:lnTo>
                    <a:pt x="12696" y="10378"/>
                  </a:lnTo>
                  <a:lnTo>
                    <a:pt x="12696" y="10136"/>
                  </a:lnTo>
                  <a:lnTo>
                    <a:pt x="13287" y="10136"/>
                  </a:lnTo>
                  <a:cubicBezTo>
                    <a:pt x="13433" y="10136"/>
                    <a:pt x="13553" y="10017"/>
                    <a:pt x="13553" y="9870"/>
                  </a:cubicBezTo>
                  <a:cubicBezTo>
                    <a:pt x="13553" y="9723"/>
                    <a:pt x="13433" y="9604"/>
                    <a:pt x="13287" y="9604"/>
                  </a:cubicBezTo>
                  <a:lnTo>
                    <a:pt x="12696" y="9604"/>
                  </a:lnTo>
                  <a:lnTo>
                    <a:pt x="12696" y="9363"/>
                  </a:lnTo>
                  <a:lnTo>
                    <a:pt x="13287" y="9363"/>
                  </a:lnTo>
                  <a:cubicBezTo>
                    <a:pt x="13433" y="9363"/>
                    <a:pt x="13553" y="9244"/>
                    <a:pt x="13553" y="9097"/>
                  </a:cubicBezTo>
                  <a:cubicBezTo>
                    <a:pt x="13553" y="8950"/>
                    <a:pt x="13433" y="8831"/>
                    <a:pt x="13287" y="8831"/>
                  </a:cubicBezTo>
                  <a:lnTo>
                    <a:pt x="12696" y="8831"/>
                  </a:lnTo>
                  <a:lnTo>
                    <a:pt x="12696" y="8589"/>
                  </a:lnTo>
                  <a:lnTo>
                    <a:pt x="13287" y="8589"/>
                  </a:lnTo>
                  <a:cubicBezTo>
                    <a:pt x="13433" y="8589"/>
                    <a:pt x="13553" y="8471"/>
                    <a:pt x="13553" y="8324"/>
                  </a:cubicBezTo>
                  <a:cubicBezTo>
                    <a:pt x="13553" y="8177"/>
                    <a:pt x="13433" y="8058"/>
                    <a:pt x="13287" y="8058"/>
                  </a:cubicBezTo>
                  <a:lnTo>
                    <a:pt x="12696" y="8058"/>
                  </a:lnTo>
                  <a:lnTo>
                    <a:pt x="12696" y="7816"/>
                  </a:lnTo>
                  <a:lnTo>
                    <a:pt x="13287" y="7816"/>
                  </a:lnTo>
                  <a:cubicBezTo>
                    <a:pt x="13433" y="7816"/>
                    <a:pt x="13553" y="7696"/>
                    <a:pt x="13553" y="7550"/>
                  </a:cubicBezTo>
                  <a:cubicBezTo>
                    <a:pt x="13553" y="7403"/>
                    <a:pt x="13433" y="7284"/>
                    <a:pt x="13287" y="7284"/>
                  </a:cubicBezTo>
                  <a:lnTo>
                    <a:pt x="12696" y="7284"/>
                  </a:lnTo>
                  <a:lnTo>
                    <a:pt x="12696" y="7042"/>
                  </a:lnTo>
                  <a:lnTo>
                    <a:pt x="13287" y="7042"/>
                  </a:lnTo>
                  <a:cubicBezTo>
                    <a:pt x="13433" y="7042"/>
                    <a:pt x="13553" y="6923"/>
                    <a:pt x="13553" y="6776"/>
                  </a:cubicBezTo>
                  <a:cubicBezTo>
                    <a:pt x="13553" y="6630"/>
                    <a:pt x="13433" y="6511"/>
                    <a:pt x="13287" y="6511"/>
                  </a:cubicBezTo>
                  <a:lnTo>
                    <a:pt x="12696" y="6511"/>
                  </a:lnTo>
                  <a:lnTo>
                    <a:pt x="12696" y="6269"/>
                  </a:lnTo>
                  <a:lnTo>
                    <a:pt x="13287" y="6269"/>
                  </a:lnTo>
                  <a:cubicBezTo>
                    <a:pt x="13433" y="6269"/>
                    <a:pt x="13553" y="6150"/>
                    <a:pt x="13553" y="6003"/>
                  </a:cubicBezTo>
                  <a:cubicBezTo>
                    <a:pt x="13553" y="5856"/>
                    <a:pt x="13433" y="5737"/>
                    <a:pt x="13287" y="5737"/>
                  </a:cubicBezTo>
                  <a:lnTo>
                    <a:pt x="12696" y="5737"/>
                  </a:lnTo>
                  <a:lnTo>
                    <a:pt x="12696" y="5495"/>
                  </a:lnTo>
                  <a:lnTo>
                    <a:pt x="13287" y="5495"/>
                  </a:lnTo>
                  <a:cubicBezTo>
                    <a:pt x="13433" y="5495"/>
                    <a:pt x="13553" y="5376"/>
                    <a:pt x="13553" y="5229"/>
                  </a:cubicBezTo>
                  <a:cubicBezTo>
                    <a:pt x="13553" y="5082"/>
                    <a:pt x="13433" y="4964"/>
                    <a:pt x="13287" y="4964"/>
                  </a:cubicBezTo>
                  <a:lnTo>
                    <a:pt x="12696" y="4964"/>
                  </a:lnTo>
                  <a:lnTo>
                    <a:pt x="12696" y="4722"/>
                  </a:lnTo>
                  <a:lnTo>
                    <a:pt x="13287" y="4722"/>
                  </a:lnTo>
                  <a:cubicBezTo>
                    <a:pt x="13433" y="4722"/>
                    <a:pt x="13553" y="4603"/>
                    <a:pt x="13553" y="4456"/>
                  </a:cubicBezTo>
                  <a:cubicBezTo>
                    <a:pt x="13553" y="4309"/>
                    <a:pt x="13433" y="4190"/>
                    <a:pt x="13287" y="4190"/>
                  </a:cubicBezTo>
                  <a:lnTo>
                    <a:pt x="12696" y="4190"/>
                  </a:lnTo>
                  <a:lnTo>
                    <a:pt x="12696" y="3949"/>
                  </a:lnTo>
                  <a:lnTo>
                    <a:pt x="13287" y="3949"/>
                  </a:lnTo>
                  <a:cubicBezTo>
                    <a:pt x="13433" y="3949"/>
                    <a:pt x="13553" y="3830"/>
                    <a:pt x="13553" y="3683"/>
                  </a:cubicBezTo>
                  <a:cubicBezTo>
                    <a:pt x="13553" y="3536"/>
                    <a:pt x="13433" y="3417"/>
                    <a:pt x="13287" y="3417"/>
                  </a:cubicBezTo>
                  <a:lnTo>
                    <a:pt x="12696" y="3417"/>
                  </a:lnTo>
                  <a:lnTo>
                    <a:pt x="12696" y="3175"/>
                  </a:lnTo>
                  <a:lnTo>
                    <a:pt x="13287" y="3175"/>
                  </a:lnTo>
                  <a:cubicBezTo>
                    <a:pt x="13433" y="3175"/>
                    <a:pt x="13553" y="3056"/>
                    <a:pt x="13553" y="2909"/>
                  </a:cubicBezTo>
                  <a:cubicBezTo>
                    <a:pt x="13553" y="2762"/>
                    <a:pt x="13433" y="2643"/>
                    <a:pt x="13287" y="2643"/>
                  </a:cubicBezTo>
                  <a:lnTo>
                    <a:pt x="12696" y="2643"/>
                  </a:lnTo>
                  <a:lnTo>
                    <a:pt x="12696" y="2402"/>
                  </a:lnTo>
                  <a:lnTo>
                    <a:pt x="13287" y="2402"/>
                  </a:lnTo>
                  <a:cubicBezTo>
                    <a:pt x="13433" y="2402"/>
                    <a:pt x="13553" y="2282"/>
                    <a:pt x="13553" y="2136"/>
                  </a:cubicBezTo>
                  <a:cubicBezTo>
                    <a:pt x="13553" y="1989"/>
                    <a:pt x="13433" y="1870"/>
                    <a:pt x="13287" y="1870"/>
                  </a:cubicBezTo>
                  <a:lnTo>
                    <a:pt x="12696" y="1870"/>
                  </a:lnTo>
                  <a:lnTo>
                    <a:pt x="12696" y="1572"/>
                  </a:lnTo>
                  <a:cubicBezTo>
                    <a:pt x="12696" y="1230"/>
                    <a:pt x="12418" y="952"/>
                    <a:pt x="12076" y="952"/>
                  </a:cubicBezTo>
                  <a:lnTo>
                    <a:pt x="11684" y="952"/>
                  </a:lnTo>
                  <a:lnTo>
                    <a:pt x="11684" y="266"/>
                  </a:lnTo>
                  <a:cubicBezTo>
                    <a:pt x="11684" y="119"/>
                    <a:pt x="11565" y="1"/>
                    <a:pt x="11418" y="1"/>
                  </a:cubicBezTo>
                  <a:cubicBezTo>
                    <a:pt x="11271" y="1"/>
                    <a:pt x="11152" y="119"/>
                    <a:pt x="11152" y="266"/>
                  </a:cubicBezTo>
                  <a:lnTo>
                    <a:pt x="11152" y="952"/>
                  </a:lnTo>
                  <a:lnTo>
                    <a:pt x="10910" y="952"/>
                  </a:lnTo>
                  <a:lnTo>
                    <a:pt x="10910" y="266"/>
                  </a:lnTo>
                  <a:cubicBezTo>
                    <a:pt x="10910" y="119"/>
                    <a:pt x="10792" y="1"/>
                    <a:pt x="10644" y="1"/>
                  </a:cubicBezTo>
                  <a:cubicBezTo>
                    <a:pt x="10497" y="1"/>
                    <a:pt x="10379" y="119"/>
                    <a:pt x="10379" y="266"/>
                  </a:cubicBezTo>
                  <a:lnTo>
                    <a:pt x="10379" y="952"/>
                  </a:lnTo>
                  <a:lnTo>
                    <a:pt x="10137" y="952"/>
                  </a:lnTo>
                  <a:lnTo>
                    <a:pt x="10137" y="266"/>
                  </a:lnTo>
                  <a:cubicBezTo>
                    <a:pt x="10137" y="119"/>
                    <a:pt x="10017" y="1"/>
                    <a:pt x="9871" y="1"/>
                  </a:cubicBezTo>
                  <a:cubicBezTo>
                    <a:pt x="9724" y="1"/>
                    <a:pt x="9605" y="119"/>
                    <a:pt x="9605" y="266"/>
                  </a:cubicBezTo>
                  <a:lnTo>
                    <a:pt x="9605" y="952"/>
                  </a:lnTo>
                  <a:lnTo>
                    <a:pt x="9363" y="952"/>
                  </a:lnTo>
                  <a:lnTo>
                    <a:pt x="9363" y="266"/>
                  </a:lnTo>
                  <a:cubicBezTo>
                    <a:pt x="9363" y="119"/>
                    <a:pt x="9244" y="1"/>
                    <a:pt x="9098" y="1"/>
                  </a:cubicBezTo>
                  <a:cubicBezTo>
                    <a:pt x="8951" y="1"/>
                    <a:pt x="8832" y="119"/>
                    <a:pt x="8832" y="266"/>
                  </a:cubicBezTo>
                  <a:lnTo>
                    <a:pt x="8832" y="952"/>
                  </a:lnTo>
                  <a:lnTo>
                    <a:pt x="8589" y="952"/>
                  </a:lnTo>
                  <a:lnTo>
                    <a:pt x="8589" y="266"/>
                  </a:lnTo>
                  <a:cubicBezTo>
                    <a:pt x="8589" y="119"/>
                    <a:pt x="8470" y="1"/>
                    <a:pt x="8323" y="1"/>
                  </a:cubicBezTo>
                  <a:cubicBezTo>
                    <a:pt x="8177" y="1"/>
                    <a:pt x="8057" y="119"/>
                    <a:pt x="8057" y="266"/>
                  </a:cubicBezTo>
                  <a:lnTo>
                    <a:pt x="8057" y="952"/>
                  </a:lnTo>
                  <a:lnTo>
                    <a:pt x="7816" y="952"/>
                  </a:lnTo>
                  <a:lnTo>
                    <a:pt x="7816" y="266"/>
                  </a:lnTo>
                  <a:cubicBezTo>
                    <a:pt x="7816" y="119"/>
                    <a:pt x="7697" y="1"/>
                    <a:pt x="7550" y="1"/>
                  </a:cubicBezTo>
                  <a:cubicBezTo>
                    <a:pt x="7403" y="1"/>
                    <a:pt x="7284" y="119"/>
                    <a:pt x="7284" y="266"/>
                  </a:cubicBezTo>
                  <a:lnTo>
                    <a:pt x="7284" y="952"/>
                  </a:lnTo>
                  <a:lnTo>
                    <a:pt x="7043" y="952"/>
                  </a:lnTo>
                  <a:lnTo>
                    <a:pt x="7043" y="266"/>
                  </a:lnTo>
                  <a:cubicBezTo>
                    <a:pt x="7043" y="119"/>
                    <a:pt x="6924" y="1"/>
                    <a:pt x="6777" y="1"/>
                  </a:cubicBezTo>
                  <a:cubicBezTo>
                    <a:pt x="6629" y="1"/>
                    <a:pt x="6511" y="119"/>
                    <a:pt x="6511" y="266"/>
                  </a:cubicBezTo>
                  <a:lnTo>
                    <a:pt x="6511" y="952"/>
                  </a:lnTo>
                  <a:lnTo>
                    <a:pt x="6269" y="952"/>
                  </a:lnTo>
                  <a:lnTo>
                    <a:pt x="6269" y="266"/>
                  </a:lnTo>
                  <a:cubicBezTo>
                    <a:pt x="6269" y="119"/>
                    <a:pt x="6150" y="1"/>
                    <a:pt x="6003" y="1"/>
                  </a:cubicBezTo>
                  <a:cubicBezTo>
                    <a:pt x="5856" y="1"/>
                    <a:pt x="5737" y="119"/>
                    <a:pt x="5737" y="266"/>
                  </a:cubicBezTo>
                  <a:lnTo>
                    <a:pt x="5737" y="952"/>
                  </a:lnTo>
                  <a:lnTo>
                    <a:pt x="5496" y="952"/>
                  </a:lnTo>
                  <a:lnTo>
                    <a:pt x="5496" y="266"/>
                  </a:lnTo>
                  <a:cubicBezTo>
                    <a:pt x="5496" y="119"/>
                    <a:pt x="5377" y="1"/>
                    <a:pt x="5230" y="1"/>
                  </a:cubicBezTo>
                  <a:cubicBezTo>
                    <a:pt x="5083" y="1"/>
                    <a:pt x="4964" y="119"/>
                    <a:pt x="4964" y="266"/>
                  </a:cubicBezTo>
                  <a:lnTo>
                    <a:pt x="4964" y="952"/>
                  </a:lnTo>
                  <a:lnTo>
                    <a:pt x="4723" y="952"/>
                  </a:lnTo>
                  <a:lnTo>
                    <a:pt x="4723" y="266"/>
                  </a:lnTo>
                  <a:cubicBezTo>
                    <a:pt x="4723" y="119"/>
                    <a:pt x="4603" y="1"/>
                    <a:pt x="4457" y="1"/>
                  </a:cubicBezTo>
                  <a:cubicBezTo>
                    <a:pt x="4310" y="1"/>
                    <a:pt x="4191" y="119"/>
                    <a:pt x="4191" y="266"/>
                  </a:cubicBezTo>
                  <a:lnTo>
                    <a:pt x="4191" y="952"/>
                  </a:lnTo>
                  <a:lnTo>
                    <a:pt x="3948" y="952"/>
                  </a:lnTo>
                  <a:lnTo>
                    <a:pt x="3948" y="266"/>
                  </a:lnTo>
                  <a:cubicBezTo>
                    <a:pt x="3948" y="119"/>
                    <a:pt x="3829" y="1"/>
                    <a:pt x="3682" y="1"/>
                  </a:cubicBezTo>
                  <a:cubicBezTo>
                    <a:pt x="3536" y="1"/>
                    <a:pt x="3417" y="119"/>
                    <a:pt x="3417" y="266"/>
                  </a:cubicBezTo>
                  <a:lnTo>
                    <a:pt x="3417" y="952"/>
                  </a:lnTo>
                  <a:lnTo>
                    <a:pt x="3175" y="952"/>
                  </a:lnTo>
                  <a:lnTo>
                    <a:pt x="3175" y="266"/>
                  </a:lnTo>
                  <a:cubicBezTo>
                    <a:pt x="3175" y="119"/>
                    <a:pt x="3056" y="1"/>
                    <a:pt x="2909" y="1"/>
                  </a:cubicBezTo>
                  <a:cubicBezTo>
                    <a:pt x="2763" y="1"/>
                    <a:pt x="2643" y="119"/>
                    <a:pt x="2643" y="266"/>
                  </a:cubicBezTo>
                  <a:lnTo>
                    <a:pt x="2643" y="952"/>
                  </a:lnTo>
                  <a:lnTo>
                    <a:pt x="2402" y="952"/>
                  </a:lnTo>
                  <a:lnTo>
                    <a:pt x="2402" y="266"/>
                  </a:lnTo>
                  <a:cubicBezTo>
                    <a:pt x="2402" y="119"/>
                    <a:pt x="2283"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2084313" y="2453169"/>
              <a:ext cx="274793" cy="272405"/>
            </a:xfrm>
            <a:custGeom>
              <a:avLst/>
              <a:gdLst/>
              <a:ahLst/>
              <a:cxnLst/>
              <a:rect l="l" t="t" r="r" b="b"/>
              <a:pathLst>
                <a:path w="8285" h="8213" extrusionOk="0">
                  <a:moveTo>
                    <a:pt x="2544" y="1"/>
                  </a:moveTo>
                  <a:cubicBezTo>
                    <a:pt x="2311" y="1"/>
                    <a:pt x="2011" y="124"/>
                    <a:pt x="1845" y="287"/>
                  </a:cubicBezTo>
                  <a:lnTo>
                    <a:pt x="291" y="1827"/>
                  </a:lnTo>
                  <a:cubicBezTo>
                    <a:pt x="126" y="1991"/>
                    <a:pt x="0" y="2290"/>
                    <a:pt x="0" y="2522"/>
                  </a:cubicBezTo>
                  <a:lnTo>
                    <a:pt x="0" y="7650"/>
                  </a:lnTo>
                  <a:cubicBezTo>
                    <a:pt x="0" y="7961"/>
                    <a:pt x="254" y="8212"/>
                    <a:pt x="566" y="8212"/>
                  </a:cubicBezTo>
                  <a:lnTo>
                    <a:pt x="7719" y="8212"/>
                  </a:lnTo>
                  <a:cubicBezTo>
                    <a:pt x="8032" y="8212"/>
                    <a:pt x="8284" y="7960"/>
                    <a:pt x="8284" y="7650"/>
                  </a:cubicBezTo>
                  <a:lnTo>
                    <a:pt x="8284" y="2912"/>
                  </a:lnTo>
                  <a:cubicBezTo>
                    <a:pt x="8284" y="2766"/>
                    <a:pt x="8166" y="2646"/>
                    <a:pt x="8019" y="2646"/>
                  </a:cubicBezTo>
                  <a:cubicBezTo>
                    <a:pt x="7872" y="2646"/>
                    <a:pt x="7753" y="2766"/>
                    <a:pt x="7753" y="2912"/>
                  </a:cubicBezTo>
                  <a:lnTo>
                    <a:pt x="7753" y="7650"/>
                  </a:lnTo>
                  <a:cubicBezTo>
                    <a:pt x="7753" y="7666"/>
                    <a:pt x="7737" y="7681"/>
                    <a:pt x="7719" y="7681"/>
                  </a:cubicBezTo>
                  <a:lnTo>
                    <a:pt x="566" y="7681"/>
                  </a:lnTo>
                  <a:cubicBezTo>
                    <a:pt x="548" y="7681"/>
                    <a:pt x="532" y="7666"/>
                    <a:pt x="532" y="7650"/>
                  </a:cubicBezTo>
                  <a:lnTo>
                    <a:pt x="532" y="2522"/>
                  </a:lnTo>
                  <a:cubicBezTo>
                    <a:pt x="532" y="2431"/>
                    <a:pt x="599" y="2271"/>
                    <a:pt x="665" y="2205"/>
                  </a:cubicBezTo>
                  <a:lnTo>
                    <a:pt x="2220" y="665"/>
                  </a:lnTo>
                  <a:cubicBezTo>
                    <a:pt x="2286" y="599"/>
                    <a:pt x="2450" y="532"/>
                    <a:pt x="2544" y="532"/>
                  </a:cubicBezTo>
                  <a:lnTo>
                    <a:pt x="7719" y="532"/>
                  </a:lnTo>
                  <a:cubicBezTo>
                    <a:pt x="7737" y="532"/>
                    <a:pt x="7752" y="547"/>
                    <a:pt x="7752" y="563"/>
                  </a:cubicBezTo>
                  <a:lnTo>
                    <a:pt x="7752" y="1352"/>
                  </a:lnTo>
                  <a:cubicBezTo>
                    <a:pt x="7753" y="1500"/>
                    <a:pt x="7872" y="1619"/>
                    <a:pt x="8019" y="1619"/>
                  </a:cubicBezTo>
                  <a:cubicBezTo>
                    <a:pt x="8166" y="1619"/>
                    <a:pt x="8284" y="1500"/>
                    <a:pt x="8284" y="1353"/>
                  </a:cubicBezTo>
                  <a:lnTo>
                    <a:pt x="8284" y="563"/>
                  </a:lnTo>
                  <a:cubicBezTo>
                    <a:pt x="8284" y="253"/>
                    <a:pt x="8031"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2175159" y="2541196"/>
              <a:ext cx="120929" cy="17678"/>
            </a:xfrm>
            <a:custGeom>
              <a:avLst/>
              <a:gdLst/>
              <a:ahLst/>
              <a:cxnLst/>
              <a:rect l="l" t="t" r="r" b="b"/>
              <a:pathLst>
                <a:path w="3646" h="533" extrusionOk="0">
                  <a:moveTo>
                    <a:pt x="266" y="1"/>
                  </a:moveTo>
                  <a:cubicBezTo>
                    <a:pt x="119" y="1"/>
                    <a:pt x="1" y="120"/>
                    <a:pt x="1" y="267"/>
                  </a:cubicBezTo>
                  <a:cubicBezTo>
                    <a:pt x="1" y="413"/>
                    <a:pt x="119" y="532"/>
                    <a:pt x="266" y="532"/>
                  </a:cubicBezTo>
                  <a:lnTo>
                    <a:pt x="3380" y="532"/>
                  </a:lnTo>
                  <a:cubicBezTo>
                    <a:pt x="3527" y="532"/>
                    <a:pt x="3646" y="413"/>
                    <a:pt x="3646" y="267"/>
                  </a:cubicBezTo>
                  <a:cubicBezTo>
                    <a:pt x="3646" y="120"/>
                    <a:pt x="3527" y="1"/>
                    <a:pt x="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2175159" y="2580533"/>
              <a:ext cx="120929" cy="17678"/>
            </a:xfrm>
            <a:custGeom>
              <a:avLst/>
              <a:gdLst/>
              <a:ahLst/>
              <a:cxnLst/>
              <a:rect l="l" t="t" r="r" b="b"/>
              <a:pathLst>
                <a:path w="3646" h="533" extrusionOk="0">
                  <a:moveTo>
                    <a:pt x="266" y="1"/>
                  </a:moveTo>
                  <a:cubicBezTo>
                    <a:pt x="119" y="1"/>
                    <a:pt x="1" y="120"/>
                    <a:pt x="1" y="266"/>
                  </a:cubicBezTo>
                  <a:cubicBezTo>
                    <a:pt x="1" y="413"/>
                    <a:pt x="119" y="532"/>
                    <a:pt x="266" y="532"/>
                  </a:cubicBezTo>
                  <a:lnTo>
                    <a:pt x="3380" y="532"/>
                  </a:lnTo>
                  <a:cubicBezTo>
                    <a:pt x="3527" y="532"/>
                    <a:pt x="3646" y="413"/>
                    <a:pt x="3646" y="266"/>
                  </a:cubicBezTo>
                  <a:cubicBezTo>
                    <a:pt x="3646" y="120"/>
                    <a:pt x="3527" y="1"/>
                    <a:pt x="3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2228758" y="2619902"/>
              <a:ext cx="67330" cy="17678"/>
            </a:xfrm>
            <a:custGeom>
              <a:avLst/>
              <a:gdLst/>
              <a:ahLst/>
              <a:cxnLst/>
              <a:rect l="l" t="t" r="r" b="b"/>
              <a:pathLst>
                <a:path w="2030" h="533" extrusionOk="0">
                  <a:moveTo>
                    <a:pt x="267" y="0"/>
                  </a:moveTo>
                  <a:cubicBezTo>
                    <a:pt x="120" y="0"/>
                    <a:pt x="1" y="120"/>
                    <a:pt x="1" y="266"/>
                  </a:cubicBezTo>
                  <a:cubicBezTo>
                    <a:pt x="1" y="413"/>
                    <a:pt x="120" y="532"/>
                    <a:pt x="267" y="532"/>
                  </a:cubicBezTo>
                  <a:lnTo>
                    <a:pt x="1764" y="532"/>
                  </a:lnTo>
                  <a:cubicBezTo>
                    <a:pt x="1910" y="532"/>
                    <a:pt x="2030" y="413"/>
                    <a:pt x="2030" y="266"/>
                  </a:cubicBezTo>
                  <a:cubicBezTo>
                    <a:pt x="2030" y="120"/>
                    <a:pt x="1911"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2433766" y="2322489"/>
              <a:ext cx="54428" cy="54096"/>
            </a:xfrm>
            <a:custGeom>
              <a:avLst/>
              <a:gdLst/>
              <a:ahLst/>
              <a:cxnLst/>
              <a:rect l="l" t="t" r="r" b="b"/>
              <a:pathLst>
                <a:path w="1641" h="1631" extrusionOk="0">
                  <a:moveTo>
                    <a:pt x="820" y="533"/>
                  </a:moveTo>
                  <a:cubicBezTo>
                    <a:pt x="979" y="533"/>
                    <a:pt x="1109" y="659"/>
                    <a:pt x="1109" y="815"/>
                  </a:cubicBezTo>
                  <a:cubicBezTo>
                    <a:pt x="1109" y="971"/>
                    <a:pt x="979" y="1098"/>
                    <a:pt x="820" y="1098"/>
                  </a:cubicBezTo>
                  <a:cubicBezTo>
                    <a:pt x="662" y="1098"/>
                    <a:pt x="533" y="971"/>
                    <a:pt x="533" y="815"/>
                  </a:cubicBezTo>
                  <a:cubicBezTo>
                    <a:pt x="533" y="659"/>
                    <a:pt x="662" y="533"/>
                    <a:pt x="820" y="533"/>
                  </a:cubicBezTo>
                  <a:close/>
                  <a:moveTo>
                    <a:pt x="820" y="1"/>
                  </a:moveTo>
                  <a:cubicBezTo>
                    <a:pt x="368" y="1"/>
                    <a:pt x="1" y="366"/>
                    <a:pt x="1" y="815"/>
                  </a:cubicBezTo>
                  <a:cubicBezTo>
                    <a:pt x="1" y="1265"/>
                    <a:pt x="368" y="1630"/>
                    <a:pt x="820" y="1630"/>
                  </a:cubicBezTo>
                  <a:cubicBezTo>
                    <a:pt x="1272" y="1630"/>
                    <a:pt x="1640" y="1265"/>
                    <a:pt x="1640" y="815"/>
                  </a:cubicBezTo>
                  <a:cubicBezTo>
                    <a:pt x="1639" y="366"/>
                    <a:pt x="1272"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1952207" y="2322489"/>
              <a:ext cx="54395" cy="54096"/>
            </a:xfrm>
            <a:custGeom>
              <a:avLst/>
              <a:gdLst/>
              <a:ahLst/>
              <a:cxnLst/>
              <a:rect l="l" t="t" r="r" b="b"/>
              <a:pathLst>
                <a:path w="1640" h="1631" extrusionOk="0">
                  <a:moveTo>
                    <a:pt x="820" y="533"/>
                  </a:moveTo>
                  <a:cubicBezTo>
                    <a:pt x="978" y="533"/>
                    <a:pt x="1107" y="659"/>
                    <a:pt x="1107" y="815"/>
                  </a:cubicBezTo>
                  <a:cubicBezTo>
                    <a:pt x="1107" y="971"/>
                    <a:pt x="978" y="1098"/>
                    <a:pt x="820" y="1098"/>
                  </a:cubicBezTo>
                  <a:cubicBezTo>
                    <a:pt x="661" y="1098"/>
                    <a:pt x="531" y="971"/>
                    <a:pt x="531" y="815"/>
                  </a:cubicBezTo>
                  <a:cubicBezTo>
                    <a:pt x="531" y="659"/>
                    <a:pt x="661" y="533"/>
                    <a:pt x="820" y="533"/>
                  </a:cubicBezTo>
                  <a:close/>
                  <a:moveTo>
                    <a:pt x="820" y="1"/>
                  </a:moveTo>
                  <a:cubicBezTo>
                    <a:pt x="368" y="1"/>
                    <a:pt x="1" y="366"/>
                    <a:pt x="1" y="815"/>
                  </a:cubicBezTo>
                  <a:cubicBezTo>
                    <a:pt x="1" y="1265"/>
                    <a:pt x="368" y="1630"/>
                    <a:pt x="820" y="1630"/>
                  </a:cubicBezTo>
                  <a:cubicBezTo>
                    <a:pt x="1272" y="1630"/>
                    <a:pt x="1639" y="1265"/>
                    <a:pt x="1639" y="815"/>
                  </a:cubicBezTo>
                  <a:cubicBezTo>
                    <a:pt x="1639" y="366"/>
                    <a:pt x="1272"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61A537E7-BEBC-26A1-707D-A47318E5F44F}"/>
              </a:ext>
            </a:extLst>
          </p:cNvPr>
          <p:cNvSpPr/>
          <p:nvPr/>
        </p:nvSpPr>
        <p:spPr>
          <a:xfrm>
            <a:off x="6598" y="447839"/>
            <a:ext cx="263144" cy="230841"/>
          </a:xfrm>
          <a:prstGeom prst="rightArrow">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51059FB-7497-93DB-18F6-761C85EF74A5}"/>
              </a:ext>
            </a:extLst>
          </p:cNvPr>
          <p:cNvPicPr>
            <a:picLocks noChangeAspect="1"/>
          </p:cNvPicPr>
          <p:nvPr/>
        </p:nvPicPr>
        <p:blipFill>
          <a:blip r:embed="rId3"/>
          <a:stretch>
            <a:fillRect/>
          </a:stretch>
        </p:blipFill>
        <p:spPr>
          <a:xfrm>
            <a:off x="4980725" y="1431649"/>
            <a:ext cx="3653777" cy="2031079"/>
          </a:xfrm>
          <a:prstGeom prst="rect">
            <a:avLst/>
          </a:prstGeom>
        </p:spPr>
      </p:pic>
      <p:pic>
        <p:nvPicPr>
          <p:cNvPr id="3" name="Picture 2">
            <a:extLst>
              <a:ext uri="{FF2B5EF4-FFF2-40B4-BE49-F238E27FC236}">
                <a16:creationId xmlns:a16="http://schemas.microsoft.com/office/drawing/2014/main" id="{C30BAB36-97E3-A502-4CC5-1D0D2FADB48C}"/>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12"/>
                                        </p:tgtEl>
                                        <p:attrNameLst>
                                          <p:attrName>ppt_x</p:attrName>
                                          <p:attrName>ppt_y</p:attrName>
                                        </p:attrNameLst>
                                      </p:cBhvr>
                                    </p:animMotion>
                                    <p:animRot by="1500000">
                                      <p:cBhvr>
                                        <p:cTn id="7" dur="125" fill="hold">
                                          <p:stCondLst>
                                            <p:cond delay="0"/>
                                          </p:stCondLst>
                                        </p:cTn>
                                        <p:tgtEl>
                                          <p:spTgt spid="612"/>
                                        </p:tgtEl>
                                        <p:attrNameLst>
                                          <p:attrName>r</p:attrName>
                                        </p:attrNameLst>
                                      </p:cBhvr>
                                    </p:animRot>
                                    <p:animRot by="-1500000">
                                      <p:cBhvr>
                                        <p:cTn id="8" dur="125" fill="hold">
                                          <p:stCondLst>
                                            <p:cond delay="125"/>
                                          </p:stCondLst>
                                        </p:cTn>
                                        <p:tgtEl>
                                          <p:spTgt spid="612"/>
                                        </p:tgtEl>
                                        <p:attrNameLst>
                                          <p:attrName>r</p:attrName>
                                        </p:attrNameLst>
                                      </p:cBhvr>
                                    </p:animRot>
                                    <p:animRot by="-1500000">
                                      <p:cBhvr>
                                        <p:cTn id="9" dur="125" fill="hold">
                                          <p:stCondLst>
                                            <p:cond delay="250"/>
                                          </p:stCondLst>
                                        </p:cTn>
                                        <p:tgtEl>
                                          <p:spTgt spid="612"/>
                                        </p:tgtEl>
                                        <p:attrNameLst>
                                          <p:attrName>r</p:attrName>
                                        </p:attrNameLst>
                                      </p:cBhvr>
                                    </p:animRot>
                                    <p:animRot by="1500000">
                                      <p:cBhvr>
                                        <p:cTn id="10" dur="125" fill="hold">
                                          <p:stCondLst>
                                            <p:cond delay="375"/>
                                          </p:stCondLst>
                                        </p:cTn>
                                        <p:tgtEl>
                                          <p:spTgt spid="6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21"/>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lvl="0" algn="l"/>
            <a:r>
              <a:rPr lang="en" dirty="0">
                <a:solidFill>
                  <a:srgbClr val="FF0000"/>
                </a:solidFill>
              </a:rPr>
              <a:t>ALGORITHM &amp; DEPLOYMENT</a:t>
            </a:r>
            <a:br>
              <a:rPr lang="en" dirty="0">
                <a:solidFill>
                  <a:srgbClr val="FF0000"/>
                </a:solidFill>
              </a:rPr>
            </a:br>
            <a:r>
              <a:rPr lang="en" sz="2000" dirty="0">
                <a:solidFill>
                  <a:srgbClr val="FF0000"/>
                </a:solidFill>
                <a:latin typeface="Mongolian Baiti" panose="03000500000000000000" pitchFamily="66" charset="0"/>
                <a:cs typeface="Mongolian Baiti" panose="03000500000000000000" pitchFamily="66" charset="0"/>
              </a:rPr>
              <a:t>STEP1: </a:t>
            </a:r>
            <a:r>
              <a:rPr lang="en" sz="2000" dirty="0">
                <a:solidFill>
                  <a:srgbClr val="92D050"/>
                </a:solidFill>
                <a:latin typeface="Mongolian Baiti" panose="03000500000000000000" pitchFamily="66" charset="0"/>
                <a:cs typeface="Mongolian Baiti" panose="03000500000000000000" pitchFamily="66" charset="0"/>
              </a:rPr>
              <a:t>THE FIRST PROCESS IS TO OPEN THE SEARCH ENGINE AND TYPE               </a:t>
            </a:r>
            <a:br>
              <a:rPr lang="en" sz="2000" dirty="0">
                <a:solidFill>
                  <a:srgbClr val="92D050"/>
                </a:solidFill>
                <a:latin typeface="Mongolian Baiti" panose="03000500000000000000" pitchFamily="66" charset="0"/>
                <a:cs typeface="Mongolian Baiti" panose="03000500000000000000" pitchFamily="66" charset="0"/>
              </a:rPr>
            </a:br>
            <a:r>
              <a:rPr lang="en" sz="2000" dirty="0">
                <a:solidFill>
                  <a:srgbClr val="92D050"/>
                </a:solidFill>
                <a:latin typeface="Mongolian Baiti" panose="03000500000000000000" pitchFamily="66" charset="0"/>
                <a:cs typeface="Mongolian Baiti" panose="03000500000000000000" pitchFamily="66" charset="0"/>
              </a:rPr>
              <a:t>              THE GOOGLE COLAB.</a:t>
            </a:r>
            <a:br>
              <a:rPr lang="en" sz="2000" dirty="0">
                <a:solidFill>
                  <a:srgbClr val="92D050"/>
                </a:solidFill>
                <a:latin typeface="Mongolian Baiti" panose="03000500000000000000" pitchFamily="66" charset="0"/>
                <a:cs typeface="Mongolian Baiti" panose="03000500000000000000" pitchFamily="66" charset="0"/>
              </a:rPr>
            </a:br>
            <a:r>
              <a:rPr lang="en" sz="2000" dirty="0">
                <a:solidFill>
                  <a:srgbClr val="FF0000"/>
                </a:solidFill>
                <a:latin typeface="Mongolian Baiti" panose="03000500000000000000" pitchFamily="66" charset="0"/>
                <a:cs typeface="Mongolian Baiti" panose="03000500000000000000" pitchFamily="66" charset="0"/>
              </a:rPr>
              <a:t>STEP2: </a:t>
            </a:r>
            <a:r>
              <a:rPr lang="en" sz="2000" dirty="0">
                <a:solidFill>
                  <a:srgbClr val="92D050"/>
                </a:solidFill>
                <a:latin typeface="Mongolian Baiti" panose="03000500000000000000" pitchFamily="66" charset="0"/>
                <a:cs typeface="Mongolian Baiti" panose="03000500000000000000" pitchFamily="66" charset="0"/>
              </a:rPr>
              <a:t>THE SECOND STEP IS OPEN THE FOLLOWING LINK WITH</a:t>
            </a:r>
            <a:br>
              <a:rPr lang="en" sz="2000" dirty="0">
                <a:solidFill>
                  <a:srgbClr val="92D050"/>
                </a:solidFill>
                <a:latin typeface="Mongolian Baiti" panose="03000500000000000000" pitchFamily="66" charset="0"/>
                <a:cs typeface="Mongolian Baiti" panose="03000500000000000000" pitchFamily="66" charset="0"/>
              </a:rPr>
            </a:br>
            <a:r>
              <a:rPr lang="en" sz="2000" dirty="0">
                <a:solidFill>
                  <a:srgbClr val="92D050"/>
                </a:solidFill>
                <a:latin typeface="Mongolian Baiti" panose="03000500000000000000" pitchFamily="66" charset="0"/>
                <a:cs typeface="Mongolian Baiti" panose="03000500000000000000" pitchFamily="66" charset="0"/>
              </a:rPr>
              <a:t>               </a:t>
            </a:r>
            <a:r>
              <a:rPr lang="en-US" sz="2000" dirty="0">
                <a:solidFill>
                  <a:srgbClr val="92D050"/>
                </a:solidFill>
                <a:latin typeface="Mongolian Baiti" panose="03000500000000000000" pitchFamily="66" charset="0"/>
                <a:cs typeface="Mongolian Baiti" panose="03000500000000000000" pitchFamily="66" charset="0"/>
                <a:hlinkClick r:id="rId3">
                  <a:extLst>
                    <a:ext uri="{A12FA001-AC4F-418D-AE19-62706E023703}">
                      <ahyp:hlinkClr xmlns:ahyp="http://schemas.microsoft.com/office/drawing/2018/hyperlinkcolor" val="tx"/>
                    </a:ext>
                  </a:extLst>
                </a:hlinkClick>
              </a:rPr>
              <a:t>https://colab.google/</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FF0000"/>
                </a:solidFill>
                <a:latin typeface="Mongolian Baiti" panose="03000500000000000000" pitchFamily="66" charset="0"/>
                <a:cs typeface="Mongolian Baiti" panose="03000500000000000000" pitchFamily="66" charset="0"/>
              </a:rPr>
              <a:t>STEP3: </a:t>
            </a:r>
            <a:r>
              <a:rPr lang="en-US" sz="2000" dirty="0">
                <a:solidFill>
                  <a:srgbClr val="92D050"/>
                </a:solidFill>
                <a:latin typeface="Mongolian Baiti" panose="03000500000000000000" pitchFamily="66" charset="0"/>
                <a:cs typeface="Mongolian Baiti" panose="03000500000000000000" pitchFamily="66" charset="0"/>
              </a:rPr>
              <a:t>THE THIRD STEP IS TO SIGN UP USING ANY OF THE FOLLOWING  </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92D050"/>
                </a:solidFill>
                <a:latin typeface="Mongolian Baiti" panose="03000500000000000000" pitchFamily="66" charset="0"/>
                <a:cs typeface="Mongolian Baiti" panose="03000500000000000000" pitchFamily="66" charset="0"/>
              </a:rPr>
              <a:t>              ACCOUNTS OR ALSO YOU CAN REGISTER AS NEW ACCOUNT.</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FF0000"/>
                </a:solidFill>
                <a:latin typeface="Mongolian Baiti" panose="03000500000000000000" pitchFamily="66" charset="0"/>
                <a:cs typeface="Mongolian Baiti" panose="03000500000000000000" pitchFamily="66" charset="0"/>
              </a:rPr>
              <a:t>STEP4: </a:t>
            </a:r>
            <a:r>
              <a:rPr lang="en-US" sz="2000" dirty="0">
                <a:solidFill>
                  <a:srgbClr val="92D050"/>
                </a:solidFill>
                <a:latin typeface="Mongolian Baiti" panose="03000500000000000000" pitchFamily="66" charset="0"/>
                <a:cs typeface="Mongolian Baiti" panose="03000500000000000000" pitchFamily="66" charset="0"/>
              </a:rPr>
              <a:t>THE FOURTH STEP IS TO UPLOAD THE FOLLOWING DATASET FOR</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92D050"/>
                </a:solidFill>
                <a:latin typeface="Mongolian Baiti" panose="03000500000000000000" pitchFamily="66" charset="0"/>
                <a:cs typeface="Mongolian Baiti" panose="03000500000000000000" pitchFamily="66" charset="0"/>
              </a:rPr>
              <a:t>              THE ANALYSIS.</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FF0000"/>
                </a:solidFill>
                <a:latin typeface="Mongolian Baiti" panose="03000500000000000000" pitchFamily="66" charset="0"/>
                <a:cs typeface="Mongolian Baiti" panose="03000500000000000000" pitchFamily="66" charset="0"/>
              </a:rPr>
              <a:t>STEP5: </a:t>
            </a:r>
            <a:r>
              <a:rPr lang="en-US" sz="2000" dirty="0">
                <a:solidFill>
                  <a:srgbClr val="92D050"/>
                </a:solidFill>
                <a:latin typeface="Mongolian Baiti" panose="03000500000000000000" pitchFamily="66" charset="0"/>
                <a:cs typeface="Mongolian Baiti" panose="03000500000000000000" pitchFamily="66" charset="0"/>
              </a:rPr>
              <a:t>THE FIFTH STEP IS TO RUN THE SERVER AND PERFORM THE</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92D050"/>
                </a:solidFill>
                <a:latin typeface="Mongolian Baiti" panose="03000500000000000000" pitchFamily="66" charset="0"/>
                <a:cs typeface="Mongolian Baiti" panose="03000500000000000000" pitchFamily="66" charset="0"/>
              </a:rPr>
              <a:t>              FOLLOWING OPERATION.</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FF0000"/>
                </a:solidFill>
                <a:latin typeface="Mongolian Baiti" panose="03000500000000000000" pitchFamily="66" charset="0"/>
                <a:cs typeface="Mongolian Baiti" panose="03000500000000000000" pitchFamily="66" charset="0"/>
              </a:rPr>
              <a:t>STEP6: </a:t>
            </a:r>
            <a:r>
              <a:rPr lang="en-US" sz="2000" dirty="0">
                <a:solidFill>
                  <a:srgbClr val="92D050"/>
                </a:solidFill>
                <a:latin typeface="Mongolian Baiti" panose="03000500000000000000" pitchFamily="66" charset="0"/>
                <a:cs typeface="Mongolian Baiti" panose="03000500000000000000" pitchFamily="66" charset="0"/>
              </a:rPr>
              <a:t>THE SIXTH STEP IS PERFORMING SOME OPERATION ON DATASET</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92D050"/>
                </a:solidFill>
                <a:latin typeface="Mongolian Baiti" panose="03000500000000000000" pitchFamily="66" charset="0"/>
                <a:cs typeface="Mongolian Baiti" panose="03000500000000000000" pitchFamily="66" charset="0"/>
              </a:rPr>
              <a:t>             AND VISUALIZE IN FORM OF CHARTS AND  GRAPHS.</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FF0000"/>
                </a:solidFill>
                <a:latin typeface="Mongolian Baiti" panose="03000500000000000000" pitchFamily="66" charset="0"/>
                <a:cs typeface="Mongolian Baiti" panose="03000500000000000000" pitchFamily="66" charset="0"/>
              </a:rPr>
              <a:t>STEP7:</a:t>
            </a:r>
            <a:r>
              <a:rPr lang="en-US" sz="2000" dirty="0">
                <a:solidFill>
                  <a:srgbClr val="92D050"/>
                </a:solidFill>
                <a:latin typeface="Mongolian Baiti" panose="03000500000000000000" pitchFamily="66" charset="0"/>
                <a:cs typeface="Mongolian Baiti" panose="03000500000000000000" pitchFamily="66" charset="0"/>
              </a:rPr>
              <a:t>THE FINAL STEP IS TO DEPLOY IT WHEN THE ANALYSIS ARE</a:t>
            </a:r>
            <a:br>
              <a:rPr lang="en-US" sz="2000" dirty="0">
                <a:solidFill>
                  <a:srgbClr val="92D050"/>
                </a:solidFill>
                <a:latin typeface="Mongolian Baiti" panose="03000500000000000000" pitchFamily="66" charset="0"/>
                <a:cs typeface="Mongolian Baiti" panose="03000500000000000000" pitchFamily="66" charset="0"/>
              </a:rPr>
            </a:br>
            <a:r>
              <a:rPr lang="en-US" sz="2000" dirty="0">
                <a:solidFill>
                  <a:srgbClr val="92D050"/>
                </a:solidFill>
                <a:latin typeface="Mongolian Baiti" panose="03000500000000000000" pitchFamily="66" charset="0"/>
                <a:cs typeface="Mongolian Baiti" panose="03000500000000000000" pitchFamily="66" charset="0"/>
              </a:rPr>
              <a:t>             PERFORMED.</a:t>
            </a:r>
            <a:br>
              <a:rPr lang="en" dirty="0">
                <a:solidFill>
                  <a:srgbClr val="FF0000"/>
                </a:solidFill>
              </a:rPr>
            </a:br>
            <a:endParaRPr dirty="0">
              <a:solidFill>
                <a:srgbClr val="FF0000"/>
              </a:solidFill>
            </a:endParaRPr>
          </a:p>
        </p:txBody>
      </p:sp>
      <p:pic>
        <p:nvPicPr>
          <p:cNvPr id="3" name="Picture 2">
            <a:extLst>
              <a:ext uri="{FF2B5EF4-FFF2-40B4-BE49-F238E27FC236}">
                <a16:creationId xmlns:a16="http://schemas.microsoft.com/office/drawing/2014/main" id="{1EB4BA0C-C97B-78CD-8956-AD8BB1315105}"/>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51"/>
                                        </p:tgtEl>
                                        <p:attrNameLst>
                                          <p:attrName>ppt_x</p:attrName>
                                          <p:attrName>ppt_y</p:attrName>
                                        </p:attrNameLst>
                                      </p:cBhvr>
                                    </p:animMotion>
                                    <p:animRot by="1500000">
                                      <p:cBhvr>
                                        <p:cTn id="7" dur="125" fill="hold">
                                          <p:stCondLst>
                                            <p:cond delay="0"/>
                                          </p:stCondLst>
                                        </p:cTn>
                                        <p:tgtEl>
                                          <p:spTgt spid="651"/>
                                        </p:tgtEl>
                                        <p:attrNameLst>
                                          <p:attrName>r</p:attrName>
                                        </p:attrNameLst>
                                      </p:cBhvr>
                                    </p:animRot>
                                    <p:animRot by="-1500000">
                                      <p:cBhvr>
                                        <p:cTn id="8" dur="125" fill="hold">
                                          <p:stCondLst>
                                            <p:cond delay="125"/>
                                          </p:stCondLst>
                                        </p:cTn>
                                        <p:tgtEl>
                                          <p:spTgt spid="651"/>
                                        </p:tgtEl>
                                        <p:attrNameLst>
                                          <p:attrName>r</p:attrName>
                                        </p:attrNameLst>
                                      </p:cBhvr>
                                    </p:animRot>
                                    <p:animRot by="-1500000">
                                      <p:cBhvr>
                                        <p:cTn id="9" dur="125" fill="hold">
                                          <p:stCondLst>
                                            <p:cond delay="250"/>
                                          </p:stCondLst>
                                        </p:cTn>
                                        <p:tgtEl>
                                          <p:spTgt spid="651"/>
                                        </p:tgtEl>
                                        <p:attrNameLst>
                                          <p:attrName>r</p:attrName>
                                        </p:attrNameLst>
                                      </p:cBhvr>
                                    </p:animRot>
                                    <p:animRot by="1500000">
                                      <p:cBhvr>
                                        <p:cTn id="10" dur="125" fill="hold">
                                          <p:stCondLst>
                                            <p:cond delay="375"/>
                                          </p:stCondLst>
                                        </p:cTn>
                                        <p:tgtEl>
                                          <p:spTgt spid="6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3" name="Title 2">
            <a:extLst>
              <a:ext uri="{FF2B5EF4-FFF2-40B4-BE49-F238E27FC236}">
                <a16:creationId xmlns:a16="http://schemas.microsoft.com/office/drawing/2014/main" id="{6E1C2E69-8042-B7A2-83B6-1C42C18203DD}"/>
              </a:ext>
            </a:extLst>
          </p:cNvPr>
          <p:cNvSpPr>
            <a:spLocks noGrp="1"/>
          </p:cNvSpPr>
          <p:nvPr>
            <p:ph type="title"/>
          </p:nvPr>
        </p:nvSpPr>
        <p:spPr>
          <a:xfrm>
            <a:off x="0" y="0"/>
            <a:ext cx="9144000" cy="5143500"/>
          </a:xfrm>
        </p:spPr>
        <p:txBody>
          <a:bodyPr/>
          <a:lstStyle/>
          <a:p>
            <a:pPr algn="l"/>
            <a:r>
              <a:rPr lang="en-US" dirty="0">
                <a:solidFill>
                  <a:srgbClr val="FF0000"/>
                </a:solidFill>
              </a:rPr>
              <a:t>RESULT:</a:t>
            </a:r>
            <a:br>
              <a:rPr lang="en-US" dirty="0">
                <a:solidFill>
                  <a:srgbClr val="FF0000"/>
                </a:solidFill>
              </a:rPr>
            </a:br>
            <a:br>
              <a:rPr lang="en-US" dirty="0">
                <a:solidFill>
                  <a:srgbClr val="FF0000"/>
                </a:solidFill>
              </a:rPr>
            </a:br>
            <a:r>
              <a:rPr lang="en-US" dirty="0">
                <a:solidFill>
                  <a:srgbClr val="FF0000"/>
                </a:solidFill>
              </a:rPr>
              <a:t>Q)</a:t>
            </a:r>
            <a:r>
              <a:rPr lang="en-US" sz="2000" b="1" dirty="0">
                <a:solidFill>
                  <a:srgbClr val="FFFF00"/>
                </a:solidFill>
                <a:latin typeface="Mongolian Baiti" panose="03000500000000000000" pitchFamily="66" charset="0"/>
                <a:cs typeface="Mongolian Baiti" panose="03000500000000000000" pitchFamily="66" charset="0"/>
              </a:rPr>
              <a:t>WHAT ARE THE LIBRARY FUNCTION ARE USED?</a:t>
            </a:r>
            <a:br>
              <a:rPr lang="en-US" sz="2000" b="1" dirty="0">
                <a:solidFill>
                  <a:srgbClr val="FFFF00"/>
                </a:solidFill>
                <a:latin typeface="Mongolian Baiti" panose="03000500000000000000" pitchFamily="66" charset="0"/>
                <a:cs typeface="Mongolian Baiti" panose="03000500000000000000" pitchFamily="66" charset="0"/>
              </a:rPr>
            </a:br>
            <a:br>
              <a:rPr lang="en-US" sz="2000" b="1" dirty="0">
                <a:solidFill>
                  <a:srgbClr val="FFFF00"/>
                </a:solidFill>
                <a:latin typeface="Mongolian Baiti" panose="03000500000000000000" pitchFamily="66" charset="0"/>
                <a:cs typeface="Mongolian Baiti" panose="03000500000000000000" pitchFamily="66" charset="0"/>
              </a:rPr>
            </a:br>
            <a:endParaRPr lang="en-US" b="1" dirty="0">
              <a:solidFill>
                <a:srgbClr val="FFFF00"/>
              </a:solidFill>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4295AFE7-0350-0D2F-9C1A-3F4FD99E1D99}"/>
              </a:ext>
            </a:extLst>
          </p:cNvPr>
          <p:cNvPicPr>
            <a:picLocks noChangeAspect="1"/>
          </p:cNvPicPr>
          <p:nvPr/>
        </p:nvPicPr>
        <p:blipFill>
          <a:blip r:embed="rId3"/>
          <a:stretch>
            <a:fillRect/>
          </a:stretch>
        </p:blipFill>
        <p:spPr>
          <a:xfrm>
            <a:off x="0" y="1763218"/>
            <a:ext cx="9144000" cy="3380282"/>
          </a:xfrm>
          <a:prstGeom prst="rect">
            <a:avLst/>
          </a:prstGeom>
        </p:spPr>
      </p:pic>
      <p:pic>
        <p:nvPicPr>
          <p:cNvPr id="2" name="Picture 1">
            <a:extLst>
              <a:ext uri="{FF2B5EF4-FFF2-40B4-BE49-F238E27FC236}">
                <a16:creationId xmlns:a16="http://schemas.microsoft.com/office/drawing/2014/main" id="{ABAFF0CC-D0CE-E15D-3927-BE176B45CFEE}"/>
              </a:ext>
            </a:extLst>
          </p:cNvPr>
          <p:cNvPicPr>
            <a:picLocks noChangeAspect="1"/>
          </p:cNvPicPr>
          <p:nvPr/>
        </p:nvPicPr>
        <p:blipFill>
          <a:blip r:embed="rId4"/>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23"/>
          <p:cNvSpPr txBox="1">
            <a:spLocks noGrp="1"/>
          </p:cNvSpPr>
          <p:nvPr>
            <p:ph type="title"/>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Q) </a:t>
            </a:r>
            <a:r>
              <a:rPr lang="en" sz="2000" b="1" dirty="0">
                <a:solidFill>
                  <a:srgbClr val="FFC000"/>
                </a:solidFill>
                <a:latin typeface="Mongolian Baiti" panose="03000500000000000000" pitchFamily="66" charset="0"/>
                <a:cs typeface="Mongolian Baiti" panose="03000500000000000000" pitchFamily="66" charset="0"/>
              </a:rPr>
              <a:t>CHECK FOR LOST DATA?</a:t>
            </a: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r>
              <a:rPr lang="en" b="1" dirty="0">
                <a:solidFill>
                  <a:srgbClr val="FF0000"/>
                </a:solidFill>
                <a:latin typeface="Mongolian Baiti" panose="03000500000000000000" pitchFamily="66" charset="0"/>
                <a:cs typeface="Mongolian Baiti" panose="03000500000000000000" pitchFamily="66" charset="0"/>
              </a:rPr>
              <a:t>Q) </a:t>
            </a:r>
            <a:r>
              <a:rPr lang="en" sz="2000" b="1" dirty="0">
                <a:solidFill>
                  <a:srgbClr val="FFC000"/>
                </a:solidFill>
                <a:latin typeface="Mongolian Baiti" panose="03000500000000000000" pitchFamily="66" charset="0"/>
                <a:cs typeface="Mongolian Baiti" panose="03000500000000000000" pitchFamily="66" charset="0"/>
              </a:rPr>
              <a:t>LISTING 5 COUNTRIES WITH MOST PASSENGER</a:t>
            </a:r>
            <a:br>
              <a:rPr lang="en" sz="2000" b="1" dirty="0">
                <a:solidFill>
                  <a:srgbClr val="FFC000"/>
                </a:solidFill>
                <a:latin typeface="Mongolian Baiti" panose="03000500000000000000" pitchFamily="66" charset="0"/>
                <a:cs typeface="Mongolian Baiti" panose="03000500000000000000" pitchFamily="66" charset="0"/>
              </a:rPr>
            </a:br>
            <a:br>
              <a:rPr lang="en" sz="2000" b="1" dirty="0">
                <a:solidFill>
                  <a:srgbClr val="FFC000"/>
                </a:solidFill>
                <a:latin typeface="Mongolian Baiti" panose="03000500000000000000" pitchFamily="66" charset="0"/>
                <a:cs typeface="Mongolian Baiti" panose="03000500000000000000" pitchFamily="66" charset="0"/>
              </a:rPr>
            </a:br>
            <a:endParaRPr b="1" dirty="0">
              <a:solidFill>
                <a:srgbClr val="FFC000"/>
              </a:solidFill>
              <a:latin typeface="Mongolian Baiti" panose="03000500000000000000" pitchFamily="66" charset="0"/>
              <a:cs typeface="Mongolian Baiti" panose="03000500000000000000" pitchFamily="66" charset="0"/>
            </a:endParaRPr>
          </a:p>
        </p:txBody>
      </p:sp>
      <p:pic>
        <p:nvPicPr>
          <p:cNvPr id="3" name="Picture 2">
            <a:extLst>
              <a:ext uri="{FF2B5EF4-FFF2-40B4-BE49-F238E27FC236}">
                <a16:creationId xmlns:a16="http://schemas.microsoft.com/office/drawing/2014/main" id="{4A245894-52D3-05FC-4C39-5935E957594B}"/>
              </a:ext>
            </a:extLst>
          </p:cNvPr>
          <p:cNvPicPr>
            <a:picLocks noChangeAspect="1"/>
          </p:cNvPicPr>
          <p:nvPr/>
        </p:nvPicPr>
        <p:blipFill>
          <a:blip r:embed="rId3"/>
          <a:stretch>
            <a:fillRect/>
          </a:stretch>
        </p:blipFill>
        <p:spPr>
          <a:xfrm>
            <a:off x="0" y="643094"/>
            <a:ext cx="9144000" cy="1928656"/>
          </a:xfrm>
          <a:prstGeom prst="rect">
            <a:avLst/>
          </a:prstGeom>
        </p:spPr>
      </p:pic>
      <p:pic>
        <p:nvPicPr>
          <p:cNvPr id="5" name="Picture 4">
            <a:extLst>
              <a:ext uri="{FF2B5EF4-FFF2-40B4-BE49-F238E27FC236}">
                <a16:creationId xmlns:a16="http://schemas.microsoft.com/office/drawing/2014/main" id="{6E62EBE3-5E89-708B-9445-03A4EFB3B206}"/>
              </a:ext>
            </a:extLst>
          </p:cNvPr>
          <p:cNvPicPr>
            <a:picLocks noChangeAspect="1"/>
          </p:cNvPicPr>
          <p:nvPr/>
        </p:nvPicPr>
        <p:blipFill>
          <a:blip r:embed="rId4"/>
          <a:stretch>
            <a:fillRect/>
          </a:stretch>
        </p:blipFill>
        <p:spPr>
          <a:xfrm>
            <a:off x="0" y="3214844"/>
            <a:ext cx="9144000" cy="1928656"/>
          </a:xfrm>
          <a:prstGeom prst="rect">
            <a:avLst/>
          </a:prstGeom>
        </p:spPr>
      </p:pic>
      <p:pic>
        <p:nvPicPr>
          <p:cNvPr id="2" name="Picture 1">
            <a:extLst>
              <a:ext uri="{FF2B5EF4-FFF2-40B4-BE49-F238E27FC236}">
                <a16:creationId xmlns:a16="http://schemas.microsoft.com/office/drawing/2014/main" id="{2A0D3C0E-385D-A5B0-7484-845CC7ADEC69}"/>
              </a:ext>
            </a:extLst>
          </p:cNvPr>
          <p:cNvPicPr>
            <a:picLocks noChangeAspect="1"/>
          </p:cNvPicPr>
          <p:nvPr/>
        </p:nvPicPr>
        <p:blipFill>
          <a:blip r:embed="rId5"/>
          <a:stretch>
            <a:fillRect/>
          </a:stretch>
        </p:blipFill>
        <p:spPr>
          <a:xfrm>
            <a:off x="7729415" y="4781166"/>
            <a:ext cx="1399761" cy="3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28"/>
                                        </p:tgtEl>
                                        <p:attrNameLst>
                                          <p:attrName>ppt_x</p:attrName>
                                          <p:attrName>ppt_y</p:attrName>
                                        </p:attrNameLst>
                                      </p:cBhvr>
                                    </p:animMotion>
                                    <p:animRot by="1500000">
                                      <p:cBhvr>
                                        <p:cTn id="7" dur="125" fill="hold">
                                          <p:stCondLst>
                                            <p:cond delay="0"/>
                                          </p:stCondLst>
                                        </p:cTn>
                                        <p:tgtEl>
                                          <p:spTgt spid="728"/>
                                        </p:tgtEl>
                                        <p:attrNameLst>
                                          <p:attrName>r</p:attrName>
                                        </p:attrNameLst>
                                      </p:cBhvr>
                                    </p:animRot>
                                    <p:animRot by="-1500000">
                                      <p:cBhvr>
                                        <p:cTn id="8" dur="125" fill="hold">
                                          <p:stCondLst>
                                            <p:cond delay="125"/>
                                          </p:stCondLst>
                                        </p:cTn>
                                        <p:tgtEl>
                                          <p:spTgt spid="728"/>
                                        </p:tgtEl>
                                        <p:attrNameLst>
                                          <p:attrName>r</p:attrName>
                                        </p:attrNameLst>
                                      </p:cBhvr>
                                    </p:animRot>
                                    <p:animRot by="-1500000">
                                      <p:cBhvr>
                                        <p:cTn id="9" dur="125" fill="hold">
                                          <p:stCondLst>
                                            <p:cond delay="250"/>
                                          </p:stCondLst>
                                        </p:cTn>
                                        <p:tgtEl>
                                          <p:spTgt spid="728"/>
                                        </p:tgtEl>
                                        <p:attrNameLst>
                                          <p:attrName>r</p:attrName>
                                        </p:attrNameLst>
                                      </p:cBhvr>
                                    </p:animRot>
                                    <p:animRot by="1500000">
                                      <p:cBhvr>
                                        <p:cTn id="10" dur="125" fill="hold">
                                          <p:stCondLst>
                                            <p:cond delay="375"/>
                                          </p:stCondLst>
                                        </p:cTn>
                                        <p:tgtEl>
                                          <p:spTgt spid="7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 grpId="0"/>
    </p:bldLst>
  </p:timing>
</p:sld>
</file>

<file path=ppt/theme/theme1.xml><?xml version="1.0" encoding="utf-8"?>
<a:theme xmlns:a="http://schemas.openxmlformats.org/drawingml/2006/main" name="Artificial Intelligence (AI) Technology Project Proposal Infographics by Slidesgo">
  <a:themeElements>
    <a:clrScheme name="Simple Light">
      <a:dk1>
        <a:srgbClr val="FFFFFF"/>
      </a:dk1>
      <a:lt1>
        <a:srgbClr val="27173A"/>
      </a:lt1>
      <a:dk2>
        <a:srgbClr val="AE77D6"/>
      </a:dk2>
      <a:lt2>
        <a:srgbClr val="5A1387"/>
      </a:lt2>
      <a:accent1>
        <a:srgbClr val="76F3FB"/>
      </a:accent1>
      <a:accent2>
        <a:srgbClr val="729B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1364</Words>
  <Application>Microsoft Office PowerPoint</Application>
  <PresentationFormat>On-screen Show (16:9)</PresentationFormat>
  <Paragraphs>35</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Bebas Neue</vt:lpstr>
      <vt:lpstr>Montserrat</vt:lpstr>
      <vt:lpstr>High Tower Text</vt:lpstr>
      <vt:lpstr>Montserrat Light</vt:lpstr>
      <vt:lpstr>Arial</vt:lpstr>
      <vt:lpstr>Nunito Light</vt:lpstr>
      <vt:lpstr>Montserrat Black</vt:lpstr>
      <vt:lpstr>Mongolian Baiti</vt:lpstr>
      <vt:lpstr>Artificial Intelligence (AI) Technology Project Proposal Infographics by Slidesgo</vt:lpstr>
      <vt:lpstr>CAPSTONE PROJECT HOTEL BOOKING ANALYSIS-EDA  PRESENTED BY: AAMIR KHAN-T JOHN INSTITUTE OF TECHNOLOGY-CSE DEPARTMENT  </vt:lpstr>
      <vt:lpstr>OUTLINE:</vt:lpstr>
      <vt:lpstr>PROBLEM STATEMENT </vt:lpstr>
      <vt:lpstr>                            PROPOSED SOLUTION                           Best Time to Book a Hotel Room:                                    Analyze booking date vs. stay date to determine when the bookings are made.                                    Identify trends in booking lead times and their relationship with room rates.                                  Optimal Length of Stay:                                   Calculate the average daily rate (ADR) for different lengths of stay.                                   Determine if there is a particular length of stay that offers a lower average daily rate.                                 Predicting Special Requests:                             Use features such as booking date, lead time, number of guests, etc., to build a                                   predictive model.                                             Identify patterns in bookings that are more likely to have special requests.                                  step-by-step approach to analyze the data:                                                                                                     </vt:lpstr>
      <vt:lpstr>Step 1: Load the Dataset      If you have the dataset file (CSV, Excel, etc.), upload it so I can load it and perform        the analysis.  Step 2: Data Preprocessing    Clean the dataset by handling missing values and incorrect data types.                 Feature engineering to create new useful features.          Step 3: Exploratory Data Analysis (EDA)     Visualize booking trends over time.     Analyze the distribution of stay lengths and their corresponding average daily rates.     Investigate the number of special requests and factors influencing them.  Step 4: Modeling    Use statistical or machine learning models to predict special requests based on      booking features. </vt:lpstr>
      <vt:lpstr>Step 5: Insights and Recommendations    Summarize findings and provide actionable insights.   SYSTEM APPROACH  :     (1)SYSTEM REQUIREMENTS  :                    -WINDOWS-&gt;7/8/10/11                      -BIT-&gt;64                      -PROCESSOR-&gt;INTEL/RYZEN                      -RAM-&gt;4/8 GB          (2)LIBRARY REQUIRED TO BUILD:                 -NUMPY AND AST                       -PANDAS AND DATETIME                       -MATPLOTLIP.PYPLOT AND SEABORN              </vt:lpstr>
      <vt:lpstr>ALGORITHM &amp; DEPLOYMENT STEP1: THE FIRST PROCESS IS TO OPEN THE SEARCH ENGINE AND TYPE                              THE GOOGLE COLAB. STEP2: THE SECOND STEP IS OPEN THE FOLLOWING LINK WITH                https://colab.google/ STEP3: THE THIRD STEP IS TO SIGN UP USING ANY OF THE FOLLOWING                 ACCOUNTS OR ALSO YOU CAN REGISTER AS NEW ACCOUNT. STEP4: THE FOURTH STEP IS TO UPLOAD THE FOLLOWING DATASET FOR               THE ANALYSIS. STEP5: THE FIFTH STEP IS TO RUN THE SERVER AND PERFORM THE               FOLLOWING OPERATION. STEP6: THE SIXTH STEP IS PERFORMING SOME OPERATION ON DATASET              AND VISUALIZE IN FORM OF CHARTS AND  GRAPHS. STEP7:THE FINAL STEP IS TO DEPLOY IT WHEN THE ANALYSIS ARE              PERFORMED. </vt:lpstr>
      <vt:lpstr>RESULT:  Q)WHAT ARE THE LIBRARY FUNCTION ARE USED?  </vt:lpstr>
      <vt:lpstr>Q) CHECK FOR LOST DATA?        Q) LISTING 5 COUNTRIES WITH MOST PASSENGER  </vt:lpstr>
      <vt:lpstr>Q)VISUALIZATION OF DUPLICATE VALUES? </vt:lpstr>
      <vt:lpstr>Q)VISUALIZATION OF MISSING VALUES?</vt:lpstr>
      <vt:lpstr>Q)AVERAGE ADR OF EACH HOTEL TYPE? </vt:lpstr>
      <vt:lpstr>Q)PERCENTAGE OF REPEATED GUEST </vt:lpstr>
      <vt:lpstr>Q)PERCENTAGE DISTRUBUTION OF REQUIRED CAR PARKING SPACES </vt:lpstr>
      <vt:lpstr>Q)ADR ACROSS DISTRIBUTION CHANNEL </vt:lpstr>
      <vt:lpstr>Q)NUMBERS OF BOOKING ACROSS EACH MONTH </vt:lpstr>
      <vt:lpstr>Q)HOTEL WISE CONFIRMATION AND CANCELLATION OF THE BOOKINGS </vt:lpstr>
      <vt:lpstr>Q)RESORT HOTEL CONFIRMED AND CANCELLATION </vt:lpstr>
      <vt:lpstr>Q)YEAR WISE BOOKING OF HOTEL </vt:lpstr>
      <vt:lpstr>Q)WEEK WISE NUMBER OF STAYS </vt:lpstr>
      <vt:lpstr>Q)MOST PREFFERED ROOM TYPE </vt:lpstr>
      <vt:lpstr>Q)TYPES OF CUSTOMER ARRIVED MONTHS WISE </vt:lpstr>
      <vt:lpstr>CONCLUSION: The hotel booking analysis has provided valuable insights into various aspects of customer behavior and booking trends. Key conclusions from the analysis are as follows: 1. Booking Patterns:    Seasonality: There is a significant increase in bookings during peak seasons, such as holidays                           and summer months. Off-season periods show lower occupancy rates.   Booking Window: Most bookings are made within a specific window prior to the stay, with                                    notable percentage being last-minute bookings. 2. Customer Preferences:      Room Types: Deluxe rooms and suites are more popular among guests, especially during peak                             seasons. Standard rooms see higher occupancy during off-peak periods.       Amenities: Amenities such as free Wi-Fi, complimentary breakfast, and access to a gym or                          pool are highly valued by customers, influencing their booking decisions.</vt:lpstr>
      <vt:lpstr>3. Revenue Trends:      Revenue Per Available Room (RevPAR): RevPAR is highest during peak seasons and              weekends. Implementing dynamic pricing strategies has helped optimize revenue.     Average Daily Rate (ADR): The ADR shows a steady increase year-over-year, indicating           effective pricing strategies and an increase in the perceived value of the hotel's offerings.  4. Marketing Effectiveness:       Online Channels: A majority of bookings are made through online travel agencies (OTAs)                                   and the hotel’s website. Social media and email marketing campaigns have                                      proven effective in driving direct bookings.     Customer Retention: Loyalty programs and personalized marketing efforts have resulted in                                          higher repeat bookings, contributing to stable long-term revenue.</vt:lpstr>
      <vt:lpstr>5. Customer Satisfaction:      Feedback and Reviews: Positive reviews and high ratings are strongly correlated with higher                                              occupancy rates. Addressing customer feedback promptly has                                              improved overall guest satisfaction and loyalty.    Service Quality: Continuous training and development of staff have enhanced service quality,                                  leading to better customer experiences and higher satisfaction scores. FUTURE SCOPE  1. Advanced Predictive Analytics  2. Personalization and Customer Experience  3. Revenue Management and Dynamic Pricing  4. Operational Efficiency  5. Market and Competitor Analysis 6.Customer Feedback and Sentiment Analysis  7. Sustainability and Corporate Social Responsibility (CSR)  8. Integration with Emerging Technologies  9. Enhancing Direct Bookings </vt:lpstr>
      <vt:lpstr>REFERENCES:   Academic Journals and Papers      Industry Reports      Websites and Online Resources      Revenue Management for the Hospitality Industry by David K. Hayes      Hotel Management and Operations by Michael J. O'Fallon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Aamir</dc:creator>
  <cp:lastModifiedBy>Admin</cp:lastModifiedBy>
  <cp:revision>7</cp:revision>
  <dcterms:modified xsi:type="dcterms:W3CDTF">2024-06-30T06:23:27Z</dcterms:modified>
</cp:coreProperties>
</file>