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6" r:id="rId6"/>
    <p:sldId id="269" r:id="rId7"/>
    <p:sldId id="261" r:id="rId8"/>
    <p:sldId id="262" r:id="rId9"/>
    <p:sldId id="263" r:id="rId10"/>
    <p:sldId id="264" r:id="rId11"/>
    <p:sldId id="276" r:id="rId12"/>
    <p:sldId id="277" r:id="rId13"/>
    <p:sldId id="265" r:id="rId14"/>
    <p:sldId id="270" r:id="rId15"/>
    <p:sldId id="271" r:id="rId16"/>
    <p:sldId id="272" r:id="rId17"/>
    <p:sldId id="273" r:id="rId18"/>
    <p:sldId id="278"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94604"/>
  </p:normalViewPr>
  <p:slideViewPr>
    <p:cSldViewPr snapToGrid="0" snapToObjects="1">
      <p:cViewPr varScale="1">
        <p:scale>
          <a:sx n="151" d="100"/>
          <a:sy n="151" d="100"/>
        </p:scale>
        <p:origin x="7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0A30DA-0077-E145-A130-7F0FA258983B}" type="datetimeFigureOut">
              <a:rPr lang="en-US" smtClean="0"/>
              <a:t>1/19/16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182696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A30DA-0077-E145-A130-7F0FA258983B}" type="datetimeFigureOut">
              <a:rPr lang="en-US" smtClean="0"/>
              <a:t>1/19/16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2065914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A30DA-0077-E145-A130-7F0FA258983B}" type="datetimeFigureOut">
              <a:rPr lang="en-US" smtClean="0"/>
              <a:t>1/19/16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1308943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A30DA-0077-E145-A130-7F0FA258983B}" type="datetimeFigureOut">
              <a:rPr lang="en-US" smtClean="0"/>
              <a:t>1/19/16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606660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0A30DA-0077-E145-A130-7F0FA258983B}" type="datetimeFigureOut">
              <a:rPr lang="en-US" smtClean="0"/>
              <a:t>1/19/16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2038235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0A30DA-0077-E145-A130-7F0FA258983B}" type="datetimeFigureOut">
              <a:rPr lang="en-US" smtClean="0"/>
              <a:t>1/19/16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2107790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0A30DA-0077-E145-A130-7F0FA258983B}" type="datetimeFigureOut">
              <a:rPr lang="en-US" smtClean="0"/>
              <a:t>1/19/16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737717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0A30DA-0077-E145-A130-7F0FA258983B}" type="datetimeFigureOut">
              <a:rPr lang="en-US" smtClean="0"/>
              <a:t>1/19/16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1398004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0A30DA-0077-E145-A130-7F0FA258983B}" type="datetimeFigureOut">
              <a:rPr lang="en-US" smtClean="0"/>
              <a:t>1/19/16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635486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0A30DA-0077-E145-A130-7F0FA258983B}" type="datetimeFigureOut">
              <a:rPr lang="en-US" smtClean="0"/>
              <a:t>1/19/16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1185815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0A30DA-0077-E145-A130-7F0FA258983B}" type="datetimeFigureOut">
              <a:rPr lang="en-US" smtClean="0"/>
              <a:t>1/19/16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13533685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0A30DA-0077-E145-A130-7F0FA258983B}" type="datetimeFigureOut">
              <a:rPr lang="en-US" smtClean="0"/>
              <a:t>1/19/16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78A09A-BC4E-E846-A760-F502F11B3DA2}" type="slidenum">
              <a:rPr lang="en-US" smtClean="0"/>
              <a:t>‹#›</a:t>
            </a:fld>
            <a:endParaRPr lang="en-US"/>
          </a:p>
        </p:txBody>
      </p:sp>
    </p:spTree>
    <p:extLst>
      <p:ext uri="{BB962C8B-B14F-4D97-AF65-F5344CB8AC3E}">
        <p14:creationId xmlns:p14="http://schemas.microsoft.com/office/powerpoint/2010/main" val="1530831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accent1">
                    <a:lumMod val="75000"/>
                  </a:schemeClr>
                </a:solidFill>
              </a:rPr>
              <a:t>File and Directory </a:t>
            </a:r>
            <a:r>
              <a:rPr lang="en-US" dirty="0" smtClean="0">
                <a:solidFill>
                  <a:schemeClr val="accent1">
                    <a:lumMod val="75000"/>
                  </a:schemeClr>
                </a:solidFill>
              </a:rPr>
              <a:t>Permissions</a:t>
            </a:r>
            <a:endParaRPr lang="en-US" dirty="0">
              <a:solidFill>
                <a:schemeClr val="accent1">
                  <a:lumMod val="75000"/>
                </a:schemeClr>
              </a:solidFill>
            </a:endParaRPr>
          </a:p>
        </p:txBody>
      </p:sp>
      <p:sp>
        <p:nvSpPr>
          <p:cNvPr id="3" name="Subtitle 2"/>
          <p:cNvSpPr>
            <a:spLocks noGrp="1"/>
          </p:cNvSpPr>
          <p:nvPr>
            <p:ph type="subTitle" idx="1"/>
          </p:nvPr>
        </p:nvSpPr>
        <p:spPr/>
        <p:txBody>
          <a:bodyPr/>
          <a:lstStyle/>
          <a:p>
            <a:r>
              <a:rPr lang="en-US" dirty="0" smtClean="0"/>
              <a:t>Mina Gabriel</a:t>
            </a:r>
            <a:endParaRPr lang="en-US" dirty="0"/>
          </a:p>
        </p:txBody>
      </p:sp>
      <p:pic>
        <p:nvPicPr>
          <p:cNvPr id="6" name="Picture 5"/>
          <p:cNvPicPr>
            <a:picLocks noChangeAspect="1"/>
          </p:cNvPicPr>
          <p:nvPr/>
        </p:nvPicPr>
        <p:blipFill>
          <a:blip r:embed="rId2"/>
          <a:stretch>
            <a:fillRect/>
          </a:stretch>
        </p:blipFill>
        <p:spPr>
          <a:xfrm>
            <a:off x="0" y="6519333"/>
            <a:ext cx="12192000" cy="338667"/>
          </a:xfrm>
          <a:prstGeom prst="rect">
            <a:avLst/>
          </a:prstGeom>
        </p:spPr>
      </p:pic>
    </p:spTree>
    <p:extLst>
      <p:ext uri="{BB962C8B-B14F-4D97-AF65-F5344CB8AC3E}">
        <p14:creationId xmlns:p14="http://schemas.microsoft.com/office/powerpoint/2010/main" val="1045754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09191" y="597110"/>
            <a:ext cx="10640504" cy="5663779"/>
          </a:xfrm>
          <a:prstGeom prst="rect">
            <a:avLst/>
          </a:prstGeom>
        </p:spPr>
      </p:pic>
      <p:pic>
        <p:nvPicPr>
          <p:cNvPr id="5" name="Picture 4"/>
          <p:cNvPicPr>
            <a:picLocks noChangeAspect="1"/>
          </p:cNvPicPr>
          <p:nvPr/>
        </p:nvPicPr>
        <p:blipFill>
          <a:blip r:embed="rId3"/>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694642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pPr marL="571500" indent="-571500">
              <a:buFont typeface="Courier New" charset="0"/>
              <a:buChar char="o"/>
            </a:pPr>
            <a:r>
              <a:rPr lang="en-US" sz="3600" dirty="0" smtClean="0">
                <a:solidFill>
                  <a:schemeClr val="accent1">
                    <a:lumMod val="75000"/>
                  </a:schemeClr>
                </a:solidFill>
              </a:rPr>
              <a:t>chmod</a:t>
            </a:r>
            <a:endParaRPr lang="en-US" sz="3600" dirty="0">
              <a:solidFill>
                <a:schemeClr val="accent1">
                  <a:lumMod val="75000"/>
                </a:schemeClr>
              </a:solidFill>
            </a:endParaRPr>
          </a:p>
        </p:txBody>
      </p:sp>
      <p:sp>
        <p:nvSpPr>
          <p:cNvPr id="3" name="Content Placeholder 2"/>
          <p:cNvSpPr>
            <a:spLocks noGrp="1"/>
          </p:cNvSpPr>
          <p:nvPr>
            <p:ph idx="1"/>
          </p:nvPr>
        </p:nvSpPr>
        <p:spPr>
          <a:xfrm>
            <a:off x="838200" y="1008993"/>
            <a:ext cx="10515600" cy="5167970"/>
          </a:xfrm>
        </p:spPr>
        <p:txBody>
          <a:bodyPr/>
          <a:lstStyle/>
          <a:p>
            <a:r>
              <a:rPr lang="en-US" dirty="0"/>
              <a:t>File and directory permissions can only be modified by their owners, or by the </a:t>
            </a:r>
            <a:r>
              <a:rPr lang="en-US" dirty="0" err="1"/>
              <a:t>superuser</a:t>
            </a:r>
            <a:r>
              <a:rPr lang="en-US" dirty="0"/>
              <a:t> (root), by using the </a:t>
            </a:r>
            <a:r>
              <a:rPr lang="en-US" dirty="0">
                <a:solidFill>
                  <a:schemeClr val="accent2">
                    <a:lumMod val="75000"/>
                  </a:schemeClr>
                </a:solidFill>
              </a:rPr>
              <a:t>chmod</a:t>
            </a:r>
            <a:r>
              <a:rPr lang="en-US" dirty="0"/>
              <a:t> system utility.</a:t>
            </a:r>
            <a:br>
              <a:rPr lang="en-US" dirty="0"/>
            </a:br>
            <a:endParaRPr lang="en-US" dirty="0"/>
          </a:p>
          <a:p>
            <a:endParaRPr lang="en-US" dirty="0" smtClean="0">
              <a:latin typeface="+mj-lt"/>
            </a:endParaRP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sp>
        <p:nvSpPr>
          <p:cNvPr id="4" name="Rounded Rectangle 3"/>
          <p:cNvSpPr/>
          <p:nvPr/>
        </p:nvSpPr>
        <p:spPr>
          <a:xfrm>
            <a:off x="1604865" y="2071395"/>
            <a:ext cx="8724123" cy="653143"/>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r>
              <a:rPr lang="en-US" dirty="0" smtClean="0">
                <a:solidFill>
                  <a:schemeClr val="tx1"/>
                </a:solidFill>
                <a:latin typeface="Courier New" charset="0"/>
                <a:ea typeface="Courier New" charset="0"/>
                <a:cs typeface="Courier New" charset="0"/>
              </a:rPr>
              <a:t>$ chmod </a:t>
            </a:r>
            <a:r>
              <a:rPr lang="en-US" i="1" dirty="0" smtClean="0">
                <a:solidFill>
                  <a:schemeClr val="tx1"/>
                </a:solidFill>
                <a:latin typeface="Courier New" charset="0"/>
                <a:ea typeface="Courier New" charset="0"/>
                <a:cs typeface="Courier New" charset="0"/>
              </a:rPr>
              <a:t>options</a:t>
            </a:r>
            <a:r>
              <a:rPr lang="en-US" dirty="0" smtClean="0">
                <a:solidFill>
                  <a:schemeClr val="tx1"/>
                </a:solidFill>
                <a:latin typeface="Courier New" charset="0"/>
                <a:ea typeface="Courier New" charset="0"/>
                <a:cs typeface="Courier New" charset="0"/>
              </a:rPr>
              <a:t>  </a:t>
            </a:r>
            <a:r>
              <a:rPr lang="en-US" i="1" dirty="0" smtClean="0">
                <a:solidFill>
                  <a:schemeClr val="tx1"/>
                </a:solidFill>
                <a:latin typeface="Courier New" charset="0"/>
                <a:ea typeface="Courier New" charset="0"/>
                <a:cs typeface="Courier New" charset="0"/>
              </a:rPr>
              <a:t>files </a:t>
            </a:r>
            <a:endParaRPr lang="en-US" i="1" dirty="0">
              <a:solidFill>
                <a:schemeClr val="tx1"/>
              </a:solidFill>
              <a:latin typeface="Courier New" charset="0"/>
              <a:ea typeface="Courier New" charset="0"/>
              <a:cs typeface="Courier New" charset="0"/>
            </a:endParaRPr>
          </a:p>
        </p:txBody>
      </p:sp>
    </p:spTree>
    <p:extLst>
      <p:ext uri="{BB962C8B-B14F-4D97-AF65-F5344CB8AC3E}">
        <p14:creationId xmlns:p14="http://schemas.microsoft.com/office/powerpoint/2010/main" val="272119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7910"/>
            <a:ext cx="10515600" cy="5869053"/>
          </a:xfrm>
        </p:spPr>
        <p:txBody>
          <a:bodyPr/>
          <a:lstStyle/>
          <a:p>
            <a:pPr marL="0" indent="0">
              <a:buNone/>
            </a:pPr>
            <a:r>
              <a:rPr lang="en-US" dirty="0">
                <a:solidFill>
                  <a:schemeClr val="accent2">
                    <a:lumMod val="75000"/>
                  </a:schemeClr>
                </a:solidFill>
              </a:rPr>
              <a:t>chmod</a:t>
            </a:r>
            <a:r>
              <a:rPr lang="en-US" dirty="0"/>
              <a:t> accepts options in two forms. Firstly, permissions may be specified as a sequence of 3 octal digits (octal is like decimal except that the digit range is 0 to 7 instead of 0 to 9). Each octal digit represents the access permissions for the user/owner, group and others respectively. The mappings of permissions onto their corresponding octal digits is as follows:</a:t>
            </a:r>
            <a:endParaRPr lang="en-US" dirty="0" smtClean="0">
              <a:latin typeface="+mj-lt"/>
            </a:endParaRP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pic>
        <p:nvPicPr>
          <p:cNvPr id="4" name="Picture 3"/>
          <p:cNvPicPr>
            <a:picLocks noChangeAspect="1"/>
          </p:cNvPicPr>
          <p:nvPr/>
        </p:nvPicPr>
        <p:blipFill>
          <a:blip r:embed="rId3"/>
          <a:stretch>
            <a:fillRect/>
          </a:stretch>
        </p:blipFill>
        <p:spPr>
          <a:xfrm>
            <a:off x="2908300" y="2926313"/>
            <a:ext cx="6375400" cy="2628900"/>
          </a:xfrm>
          <a:prstGeom prst="rect">
            <a:avLst/>
          </a:prstGeom>
        </p:spPr>
      </p:pic>
    </p:spTree>
    <p:extLst>
      <p:ext uri="{BB962C8B-B14F-4D97-AF65-F5344CB8AC3E}">
        <p14:creationId xmlns:p14="http://schemas.microsoft.com/office/powerpoint/2010/main" val="1512188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2555"/>
            <a:ext cx="10515600" cy="5794408"/>
          </a:xfrm>
        </p:spPr>
        <p:txBody>
          <a:bodyPr/>
          <a:lstStyle/>
          <a:p>
            <a:r>
              <a:rPr lang="en-US" dirty="0"/>
              <a:t>For example the command</a:t>
            </a:r>
            <a:r>
              <a:rPr lang="en-US" dirty="0" smtClean="0"/>
              <a:t>:</a:t>
            </a:r>
          </a:p>
          <a:p>
            <a:endParaRPr lang="en-US" dirty="0"/>
          </a:p>
          <a:p>
            <a:endParaRPr lang="en-US" dirty="0" smtClean="0"/>
          </a:p>
          <a:p>
            <a:r>
              <a:rPr lang="en-US" dirty="0"/>
              <a:t>Permissions may be specified symbolically, using the symbols u (user), g (group), o (other), a (all), r (read), w (write), x (execute), + (add permission), -(take away permission) and = (assign permission). For example, the command</a:t>
            </a:r>
            <a:r>
              <a:rPr lang="en-US" dirty="0" smtClean="0"/>
              <a:t>:</a:t>
            </a:r>
          </a:p>
          <a:p>
            <a:endParaRPr lang="en-US" dirty="0">
              <a:latin typeface="+mj-lt"/>
            </a:endParaRPr>
          </a:p>
          <a:p>
            <a:endParaRPr lang="en-US" dirty="0" smtClean="0">
              <a:latin typeface="+mj-lt"/>
            </a:endParaRPr>
          </a:p>
          <a:p>
            <a:r>
              <a:rPr lang="en-US" dirty="0"/>
              <a:t>sets the permissions on all files ending in *.txt to </a:t>
            </a:r>
            <a:r>
              <a:rPr lang="en-US" dirty="0" err="1"/>
              <a:t>rw</a:t>
            </a:r>
            <a:r>
              <a:rPr lang="en-US" dirty="0"/>
              <a:t>-</a:t>
            </a:r>
            <a:r>
              <a:rPr lang="en-US" dirty="0" err="1"/>
              <a:t>rw</a:t>
            </a:r>
            <a:r>
              <a:rPr lang="en-US" dirty="0"/>
              <a:t>---- (i.e. the owner and users in the file's group can read and write to the file, while the general public do not have any sort of access).</a:t>
            </a:r>
            <a:endParaRPr lang="en-US" dirty="0" smtClean="0">
              <a:latin typeface="+mj-lt"/>
            </a:endParaRP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sp>
        <p:nvSpPr>
          <p:cNvPr id="4" name="Rounded Rectangle 3"/>
          <p:cNvSpPr/>
          <p:nvPr/>
        </p:nvSpPr>
        <p:spPr>
          <a:xfrm>
            <a:off x="838201" y="914400"/>
            <a:ext cx="10515600" cy="485192"/>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r>
              <a:rPr lang="en-US" dirty="0" smtClean="0">
                <a:solidFill>
                  <a:schemeClr val="tx1"/>
                </a:solidFill>
                <a:latin typeface="Courier New" charset="0"/>
                <a:ea typeface="Courier New" charset="0"/>
                <a:cs typeface="Courier New" charset="0"/>
              </a:rPr>
              <a:t>$ chmod 600 </a:t>
            </a:r>
            <a:r>
              <a:rPr lang="en-US" dirty="0" err="1" smtClean="0">
                <a:solidFill>
                  <a:schemeClr val="tx1"/>
                </a:solidFill>
                <a:latin typeface="Courier New" charset="0"/>
                <a:ea typeface="Courier New" charset="0"/>
                <a:cs typeface="Courier New" charset="0"/>
              </a:rPr>
              <a:t>private.txt</a:t>
            </a:r>
            <a:r>
              <a:rPr lang="en-US" dirty="0" smtClean="0">
                <a:solidFill>
                  <a:schemeClr val="tx1"/>
                </a:solidFill>
                <a:latin typeface="Courier New" charset="0"/>
                <a:ea typeface="Courier New" charset="0"/>
                <a:cs typeface="Courier New" charset="0"/>
              </a:rPr>
              <a:t> </a:t>
            </a:r>
            <a:endParaRPr lang="en-US" dirty="0">
              <a:solidFill>
                <a:schemeClr val="tx1"/>
              </a:solidFill>
              <a:latin typeface="Courier New" charset="0"/>
              <a:ea typeface="Courier New" charset="0"/>
              <a:cs typeface="Courier New" charset="0"/>
            </a:endParaRPr>
          </a:p>
        </p:txBody>
      </p:sp>
      <p:sp>
        <p:nvSpPr>
          <p:cNvPr id="6" name="Rounded Rectangle 5"/>
          <p:cNvSpPr/>
          <p:nvPr/>
        </p:nvSpPr>
        <p:spPr>
          <a:xfrm>
            <a:off x="838200" y="3949959"/>
            <a:ext cx="10515600" cy="485192"/>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r>
              <a:rPr lang="en-US" dirty="0" smtClean="0">
                <a:solidFill>
                  <a:schemeClr val="tx1"/>
                </a:solidFill>
                <a:latin typeface="Courier New" charset="0"/>
                <a:ea typeface="Courier New" charset="0"/>
                <a:cs typeface="Courier New" charset="0"/>
              </a:rPr>
              <a:t>$ </a:t>
            </a:r>
            <a:r>
              <a:rPr lang="en-US" dirty="0">
                <a:solidFill>
                  <a:schemeClr val="tx1"/>
                </a:solidFill>
                <a:latin typeface="Courier New" charset="0"/>
                <a:ea typeface="Courier New" charset="0"/>
                <a:cs typeface="Courier New" charset="0"/>
              </a:rPr>
              <a:t>chmod </a:t>
            </a:r>
            <a:r>
              <a:rPr lang="en-US" dirty="0" err="1">
                <a:solidFill>
                  <a:schemeClr val="tx1"/>
                </a:solidFill>
                <a:latin typeface="Courier New" charset="0"/>
                <a:ea typeface="Courier New" charset="0"/>
                <a:cs typeface="Courier New" charset="0"/>
              </a:rPr>
              <a:t>ug</a:t>
            </a:r>
            <a:r>
              <a:rPr lang="en-US" dirty="0">
                <a:solidFill>
                  <a:schemeClr val="tx1"/>
                </a:solidFill>
                <a:latin typeface="Courier New" charset="0"/>
                <a:ea typeface="Courier New" charset="0"/>
                <a:cs typeface="Courier New" charset="0"/>
              </a:rPr>
              <a:t>=</a:t>
            </a:r>
            <a:r>
              <a:rPr lang="en-US" dirty="0" err="1">
                <a:solidFill>
                  <a:schemeClr val="tx1"/>
                </a:solidFill>
                <a:latin typeface="Courier New" charset="0"/>
                <a:ea typeface="Courier New" charset="0"/>
                <a:cs typeface="Courier New" charset="0"/>
              </a:rPr>
              <a:t>rw,o</a:t>
            </a:r>
            <a:r>
              <a:rPr lang="en-US" dirty="0">
                <a:solidFill>
                  <a:schemeClr val="tx1"/>
                </a:solidFill>
                <a:latin typeface="Courier New" charset="0"/>
                <a:ea typeface="Courier New" charset="0"/>
                <a:cs typeface="Courier New" charset="0"/>
              </a:rPr>
              <a:t>-</a:t>
            </a:r>
            <a:r>
              <a:rPr lang="en-US" dirty="0" err="1">
                <a:solidFill>
                  <a:schemeClr val="tx1"/>
                </a:solidFill>
                <a:latin typeface="Courier New" charset="0"/>
                <a:ea typeface="Courier New" charset="0"/>
                <a:cs typeface="Courier New" charset="0"/>
              </a:rPr>
              <a:t>rw,a</a:t>
            </a:r>
            <a:r>
              <a:rPr lang="en-US" dirty="0">
                <a:solidFill>
                  <a:schemeClr val="tx1"/>
                </a:solidFill>
                <a:latin typeface="Courier New" charset="0"/>
                <a:ea typeface="Courier New" charset="0"/>
                <a:cs typeface="Courier New" charset="0"/>
              </a:rPr>
              <a:t>-x *.txt</a:t>
            </a:r>
          </a:p>
        </p:txBody>
      </p:sp>
    </p:spTree>
    <p:extLst>
      <p:ext uri="{BB962C8B-B14F-4D97-AF65-F5344CB8AC3E}">
        <p14:creationId xmlns:p14="http://schemas.microsoft.com/office/powerpoint/2010/main" val="1129610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pic>
        <p:nvPicPr>
          <p:cNvPr id="7" name="Content Placeholder 6"/>
          <p:cNvPicPr>
            <a:picLocks noGrp="1" noChangeAspect="1"/>
          </p:cNvPicPr>
          <p:nvPr>
            <p:ph idx="1"/>
          </p:nvPr>
        </p:nvPicPr>
        <p:blipFill>
          <a:blip r:embed="rId3"/>
          <a:stretch>
            <a:fillRect/>
          </a:stretch>
        </p:blipFill>
        <p:spPr>
          <a:xfrm>
            <a:off x="901520" y="597110"/>
            <a:ext cx="10676750" cy="5663779"/>
          </a:xfrm>
          <a:prstGeom prst="rect">
            <a:avLst/>
          </a:prstGeom>
        </p:spPr>
      </p:pic>
    </p:spTree>
    <p:extLst>
      <p:ext uri="{BB962C8B-B14F-4D97-AF65-F5344CB8AC3E}">
        <p14:creationId xmlns:p14="http://schemas.microsoft.com/office/powerpoint/2010/main" val="591155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endParaRPr lang="en-US" sz="3600" dirty="0">
              <a:solidFill>
                <a:schemeClr val="accent1">
                  <a:lumMod val="75000"/>
                </a:schemeClr>
              </a:solidFill>
            </a:endParaRPr>
          </a:p>
        </p:txBody>
      </p:sp>
      <p:pic>
        <p:nvPicPr>
          <p:cNvPr id="4" name="Content Placeholder 3"/>
          <p:cNvPicPr>
            <a:picLocks noGrp="1" noChangeAspect="1"/>
          </p:cNvPicPr>
          <p:nvPr>
            <p:ph idx="1"/>
          </p:nvPr>
        </p:nvPicPr>
        <p:blipFill>
          <a:blip r:embed="rId2"/>
          <a:stretch>
            <a:fillRect/>
          </a:stretch>
        </p:blipFill>
        <p:spPr>
          <a:xfrm>
            <a:off x="621501" y="560936"/>
            <a:ext cx="10948997" cy="5794408"/>
          </a:xfrm>
          <a:prstGeom prst="rect">
            <a:avLst/>
          </a:prstGeom>
        </p:spPr>
      </p:pic>
      <p:pic>
        <p:nvPicPr>
          <p:cNvPr id="5" name="Picture 4"/>
          <p:cNvPicPr>
            <a:picLocks noChangeAspect="1"/>
          </p:cNvPicPr>
          <p:nvPr/>
        </p:nvPicPr>
        <p:blipFill>
          <a:blip r:embed="rId3"/>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1986258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endParaRPr lang="en-US" sz="3600" dirty="0">
              <a:solidFill>
                <a:schemeClr val="accent1">
                  <a:lumMod val="75000"/>
                </a:schemeClr>
              </a:solidFill>
            </a:endParaRP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sp>
        <p:nvSpPr>
          <p:cNvPr id="6" name="Content Placeholder 5"/>
          <p:cNvSpPr>
            <a:spLocks noGrp="1"/>
          </p:cNvSpPr>
          <p:nvPr>
            <p:ph idx="1"/>
          </p:nvPr>
        </p:nvSpPr>
        <p:spPr/>
        <p:txBody>
          <a:bodyPr/>
          <a:lstStyle/>
          <a:p>
            <a:endParaRPr lang="en-US"/>
          </a:p>
        </p:txBody>
      </p:sp>
      <p:pic>
        <p:nvPicPr>
          <p:cNvPr id="7" name="Picture 6"/>
          <p:cNvPicPr>
            <a:picLocks noChangeAspect="1"/>
          </p:cNvPicPr>
          <p:nvPr/>
        </p:nvPicPr>
        <p:blipFill>
          <a:blip r:embed="rId3"/>
          <a:stretch>
            <a:fillRect/>
          </a:stretch>
        </p:blipFill>
        <p:spPr>
          <a:xfrm>
            <a:off x="633065" y="736474"/>
            <a:ext cx="10925869" cy="5795383"/>
          </a:xfrm>
          <a:prstGeom prst="rect">
            <a:avLst/>
          </a:prstGeom>
        </p:spPr>
      </p:pic>
    </p:spTree>
    <p:extLst>
      <p:ext uri="{BB962C8B-B14F-4D97-AF65-F5344CB8AC3E}">
        <p14:creationId xmlns:p14="http://schemas.microsoft.com/office/powerpoint/2010/main" val="2129399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endParaRPr lang="en-US" sz="3600" dirty="0">
              <a:solidFill>
                <a:schemeClr val="accent1">
                  <a:lumMod val="75000"/>
                </a:schemeClr>
              </a:solidFill>
            </a:endParaRPr>
          </a:p>
        </p:txBody>
      </p:sp>
      <p:pic>
        <p:nvPicPr>
          <p:cNvPr id="4" name="Content Placeholder 3"/>
          <p:cNvPicPr>
            <a:picLocks noGrp="1" noChangeAspect="1"/>
          </p:cNvPicPr>
          <p:nvPr>
            <p:ph idx="1"/>
          </p:nvPr>
        </p:nvPicPr>
        <p:blipFill>
          <a:blip r:embed="rId2"/>
          <a:stretch>
            <a:fillRect/>
          </a:stretch>
        </p:blipFill>
        <p:spPr>
          <a:xfrm>
            <a:off x="1586725" y="331102"/>
            <a:ext cx="9018550" cy="6195795"/>
          </a:xfrm>
          <a:prstGeom prst="rect">
            <a:avLst/>
          </a:prstGeom>
        </p:spPr>
      </p:pic>
      <p:pic>
        <p:nvPicPr>
          <p:cNvPr id="5" name="Picture 4"/>
          <p:cNvPicPr>
            <a:picLocks noChangeAspect="1"/>
          </p:cNvPicPr>
          <p:nvPr/>
        </p:nvPicPr>
        <p:blipFill>
          <a:blip r:embed="rId3"/>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2029828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pPr marL="571500" indent="-571500">
              <a:buFont typeface="Courier New" charset="0"/>
              <a:buChar char="o"/>
            </a:pPr>
            <a:r>
              <a:rPr lang="en-US" sz="3600" dirty="0" smtClean="0">
                <a:solidFill>
                  <a:schemeClr val="accent1">
                    <a:lumMod val="75000"/>
                  </a:schemeClr>
                </a:solidFill>
              </a:rPr>
              <a:t>Summary </a:t>
            </a:r>
            <a:endParaRPr lang="en-US" sz="3600" dirty="0">
              <a:solidFill>
                <a:schemeClr val="accent1">
                  <a:lumMod val="75000"/>
                </a:schemeClr>
              </a:solidFill>
            </a:endParaRPr>
          </a:p>
        </p:txBody>
      </p:sp>
      <p:sp>
        <p:nvSpPr>
          <p:cNvPr id="3" name="Content Placeholder 2"/>
          <p:cNvSpPr>
            <a:spLocks noGrp="1"/>
          </p:cNvSpPr>
          <p:nvPr>
            <p:ph idx="1"/>
          </p:nvPr>
        </p:nvSpPr>
        <p:spPr>
          <a:xfrm>
            <a:off x="838200" y="774440"/>
            <a:ext cx="10515600" cy="5747657"/>
          </a:xfrm>
        </p:spPr>
        <p:txBody>
          <a:bodyPr>
            <a:normAutofit lnSpcReduction="10000"/>
          </a:bodyPr>
          <a:lstStyle/>
          <a:p>
            <a:r>
              <a:rPr lang="en-US" dirty="0" smtClean="0">
                <a:latin typeface="Courier New" charset="0"/>
                <a:ea typeface="Courier New" charset="0"/>
                <a:cs typeface="Courier New" charset="0"/>
              </a:rPr>
              <a:t>chmod </a:t>
            </a:r>
            <a:r>
              <a:rPr lang="en-US" dirty="0" smtClean="0">
                <a:latin typeface="+mj-lt"/>
                <a:ea typeface="Courier New" charset="0"/>
                <a:cs typeface="Courier New" charset="0"/>
              </a:rPr>
              <a:t>is used to change the permissions of files and folders, with this command you have to specify the  desired permission settings followed by the file name, there are two ways of changing permission </a:t>
            </a:r>
            <a:r>
              <a:rPr lang="en-US" i="1" dirty="0" smtClean="0">
                <a:solidFill>
                  <a:schemeClr val="accent2">
                    <a:lumMod val="75000"/>
                  </a:schemeClr>
                </a:solidFill>
                <a:latin typeface="+mj-lt"/>
                <a:ea typeface="Courier New" charset="0"/>
                <a:cs typeface="Courier New" charset="0"/>
              </a:rPr>
              <a:t>symbolic</a:t>
            </a:r>
            <a:r>
              <a:rPr lang="en-US" dirty="0" smtClean="0">
                <a:solidFill>
                  <a:schemeClr val="accent2">
                    <a:lumMod val="75000"/>
                  </a:schemeClr>
                </a:solidFill>
                <a:latin typeface="+mj-lt"/>
                <a:ea typeface="Courier New" charset="0"/>
                <a:cs typeface="Courier New" charset="0"/>
              </a:rPr>
              <a:t> </a:t>
            </a:r>
            <a:r>
              <a:rPr lang="en-US" dirty="0" smtClean="0">
                <a:latin typeface="+mj-lt"/>
                <a:ea typeface="Courier New" charset="0"/>
                <a:cs typeface="Courier New" charset="0"/>
              </a:rPr>
              <a:t>and </a:t>
            </a:r>
            <a:r>
              <a:rPr lang="en-US" i="1" dirty="0" smtClean="0">
                <a:solidFill>
                  <a:schemeClr val="accent2">
                    <a:lumMod val="75000"/>
                  </a:schemeClr>
                </a:solidFill>
                <a:latin typeface="+mj-lt"/>
                <a:ea typeface="Courier New" charset="0"/>
                <a:cs typeface="Courier New" charset="0"/>
              </a:rPr>
              <a:t>octal digit </a:t>
            </a:r>
            <a:r>
              <a:rPr lang="en-US" dirty="0" smtClean="0">
                <a:latin typeface="+mj-lt"/>
                <a:ea typeface="Courier New" charset="0"/>
                <a:cs typeface="Courier New" charset="0"/>
              </a:rPr>
              <a:t>, the one that we will use in this class is the </a:t>
            </a:r>
            <a:r>
              <a:rPr lang="en-US" i="1" dirty="0" smtClean="0">
                <a:solidFill>
                  <a:schemeClr val="accent2">
                    <a:lumMod val="75000"/>
                  </a:schemeClr>
                </a:solidFill>
                <a:latin typeface="+mj-lt"/>
                <a:ea typeface="Courier New" charset="0"/>
                <a:cs typeface="Courier New" charset="0"/>
              </a:rPr>
              <a:t>octal digit  </a:t>
            </a:r>
            <a:r>
              <a:rPr lang="en-US" dirty="0" smtClean="0">
                <a:latin typeface="+mj-lt"/>
                <a:ea typeface="Courier New" charset="0"/>
                <a:cs typeface="Courier New" charset="0"/>
              </a:rPr>
              <a:t>and this is how it works : </a:t>
            </a:r>
          </a:p>
          <a:p>
            <a:pPr marL="0" indent="0">
              <a:buNone/>
            </a:pPr>
            <a:r>
              <a:rPr lang="en-US" dirty="0" smtClean="0">
                <a:latin typeface="Courier New" charset="0"/>
                <a:ea typeface="Courier New" charset="0"/>
                <a:cs typeface="Courier New" charset="0"/>
              </a:rPr>
              <a:t>rwx rwx rwx = 111 111 111 </a:t>
            </a:r>
          </a:p>
          <a:p>
            <a:pPr marL="0" indent="0">
              <a:buNone/>
            </a:pPr>
            <a:r>
              <a:rPr lang="en-US" dirty="0" err="1" smtClean="0">
                <a:latin typeface="Courier New" charset="0"/>
                <a:ea typeface="Courier New" charset="0"/>
                <a:cs typeface="Courier New" charset="0"/>
              </a:rPr>
              <a:t>rw</a:t>
            </a: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rw</a:t>
            </a: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rw</a:t>
            </a:r>
            <a:r>
              <a:rPr lang="en-US" dirty="0" smtClean="0">
                <a:latin typeface="Courier New" charset="0"/>
                <a:ea typeface="Courier New" charset="0"/>
                <a:cs typeface="Courier New" charset="0"/>
              </a:rPr>
              <a:t>- = 110 110 110 </a:t>
            </a:r>
          </a:p>
          <a:p>
            <a:pPr marL="0" indent="0">
              <a:buNone/>
            </a:pPr>
            <a:r>
              <a:rPr lang="en-US" dirty="0" smtClean="0">
                <a:latin typeface="Courier New" charset="0"/>
                <a:ea typeface="Courier New" charset="0"/>
                <a:cs typeface="Courier New" charset="0"/>
              </a:rPr>
              <a:t>rwx --- --- = 111 000 000 </a:t>
            </a:r>
          </a:p>
          <a:p>
            <a:pPr marL="0" indent="0">
              <a:buNone/>
            </a:pPr>
            <a:r>
              <a:rPr lang="en-US" dirty="0" smtClean="0">
                <a:latin typeface="Courier New" charset="0"/>
                <a:ea typeface="Courier New" charset="0"/>
                <a:cs typeface="Courier New" charset="0"/>
              </a:rPr>
              <a:t>*************************</a:t>
            </a:r>
          </a:p>
          <a:p>
            <a:pPr marL="0" indent="0">
              <a:buNone/>
            </a:pPr>
            <a:r>
              <a:rPr lang="en-US" dirty="0" smtClean="0">
                <a:latin typeface="Courier New" charset="0"/>
                <a:ea typeface="Courier New" charset="0"/>
                <a:cs typeface="Courier New" charset="0"/>
              </a:rPr>
              <a:t>rwx = 111 in binary = 7</a:t>
            </a:r>
          </a:p>
          <a:p>
            <a:pPr marL="0" indent="0">
              <a:buNone/>
            </a:pPr>
            <a:r>
              <a:rPr lang="en-US" dirty="0" err="1" smtClean="0">
                <a:latin typeface="Courier New" charset="0"/>
                <a:ea typeface="Courier New" charset="0"/>
                <a:cs typeface="Courier New" charset="0"/>
              </a:rPr>
              <a:t>rw</a:t>
            </a:r>
            <a:r>
              <a:rPr lang="en-US" dirty="0" smtClean="0">
                <a:latin typeface="Courier New" charset="0"/>
                <a:ea typeface="Courier New" charset="0"/>
                <a:cs typeface="Courier New" charset="0"/>
              </a:rPr>
              <a:t>- = 110 in binary = 6 </a:t>
            </a:r>
          </a:p>
          <a:p>
            <a:pPr marL="0" indent="0">
              <a:buNone/>
            </a:pPr>
            <a:r>
              <a:rPr lang="en-US" dirty="0" smtClean="0">
                <a:latin typeface="Courier New" charset="0"/>
                <a:ea typeface="Courier New" charset="0"/>
                <a:cs typeface="Courier New" charset="0"/>
              </a:rPr>
              <a:t>r-x = 101 in binary = 5 </a:t>
            </a:r>
          </a:p>
          <a:p>
            <a:pPr marL="0" indent="0">
              <a:buNone/>
            </a:pPr>
            <a:r>
              <a:rPr lang="en-US" dirty="0" smtClean="0">
                <a:latin typeface="Courier New" charset="0"/>
                <a:ea typeface="Courier New" charset="0"/>
                <a:cs typeface="Courier New" charset="0"/>
              </a:rPr>
              <a:t>r-- = 100 in binary = 4</a:t>
            </a: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pic>
        <p:nvPicPr>
          <p:cNvPr id="4" name="Picture 3"/>
          <p:cNvPicPr>
            <a:picLocks noChangeAspect="1"/>
          </p:cNvPicPr>
          <p:nvPr/>
        </p:nvPicPr>
        <p:blipFill>
          <a:blip r:embed="rId3"/>
          <a:stretch>
            <a:fillRect/>
          </a:stretch>
        </p:blipFill>
        <p:spPr>
          <a:xfrm>
            <a:off x="6947101" y="2593910"/>
            <a:ext cx="4406699" cy="3317292"/>
          </a:xfrm>
          <a:prstGeom prst="rect">
            <a:avLst/>
          </a:prstGeom>
        </p:spPr>
      </p:pic>
    </p:spTree>
    <p:extLst>
      <p:ext uri="{BB962C8B-B14F-4D97-AF65-F5344CB8AC3E}">
        <p14:creationId xmlns:p14="http://schemas.microsoft.com/office/powerpoint/2010/main" val="530916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r>
              <a:rPr lang="en-US" sz="2800" dirty="0" smtClean="0">
                <a:solidFill>
                  <a:schemeClr val="accent1">
                    <a:lumMod val="75000"/>
                  </a:schemeClr>
                </a:solidFill>
              </a:rPr>
              <a:t>Examples, mytext.txt file</a:t>
            </a:r>
            <a:endParaRPr lang="en-US" sz="2800" dirty="0">
              <a:solidFill>
                <a:schemeClr val="accent1">
                  <a:lumMod val="75000"/>
                </a:schemeClr>
              </a:solidFill>
            </a:endParaRPr>
          </a:p>
        </p:txBody>
      </p:sp>
      <p:sp>
        <p:nvSpPr>
          <p:cNvPr id="3" name="Content Placeholder 2"/>
          <p:cNvSpPr>
            <a:spLocks noGrp="1"/>
          </p:cNvSpPr>
          <p:nvPr>
            <p:ph idx="1"/>
          </p:nvPr>
        </p:nvSpPr>
        <p:spPr>
          <a:xfrm>
            <a:off x="838200" y="1008993"/>
            <a:ext cx="10515600" cy="5167970"/>
          </a:xfrm>
        </p:spPr>
        <p:txBody>
          <a:bodyPr/>
          <a:lstStyle/>
          <a:p>
            <a:r>
              <a:rPr lang="en-US" dirty="0" smtClean="0">
                <a:latin typeface="+mj-lt"/>
              </a:rPr>
              <a:t>only </a:t>
            </a:r>
            <a:r>
              <a:rPr lang="en-US" dirty="0" smtClean="0">
                <a:latin typeface="+mj-lt"/>
              </a:rPr>
              <a:t>owner can </a:t>
            </a:r>
            <a:r>
              <a:rPr lang="en-US" dirty="0" smtClean="0">
                <a:latin typeface="+mj-lt"/>
              </a:rPr>
              <a:t>read, write and execute </a:t>
            </a:r>
          </a:p>
          <a:p>
            <a:r>
              <a:rPr lang="en-US" dirty="0" smtClean="0">
                <a:latin typeface="+mj-lt"/>
              </a:rPr>
              <a:t>                                         </a:t>
            </a:r>
            <a:r>
              <a:rPr lang="en-US" dirty="0" smtClean="0">
                <a:latin typeface="+mj-lt"/>
                <a:sym typeface="Wingdings"/>
              </a:rPr>
              <a:t> </a:t>
            </a:r>
            <a:r>
              <a:rPr lang="en-US" dirty="0" smtClean="0">
                <a:sym typeface="Wingdings"/>
              </a:rPr>
              <a:t>rwx --- ---</a:t>
            </a:r>
            <a:endParaRPr lang="en-US" dirty="0"/>
          </a:p>
          <a:p>
            <a:r>
              <a:rPr lang="en-US" dirty="0" smtClean="0">
                <a:latin typeface="+mj-lt"/>
              </a:rPr>
              <a:t>anyone can read, write and execute </a:t>
            </a:r>
          </a:p>
          <a:p>
            <a:r>
              <a:rPr lang="en-US" dirty="0" smtClean="0">
                <a:latin typeface="+mj-lt"/>
              </a:rPr>
              <a:t> </a:t>
            </a:r>
            <a:r>
              <a:rPr lang="en-US" dirty="0">
                <a:sym typeface="Wingdings"/>
              </a:rPr>
              <a:t> rwx-</a:t>
            </a:r>
            <a:r>
              <a:rPr lang="en-US" dirty="0" smtClean="0">
                <a:sym typeface="Wingdings"/>
              </a:rPr>
              <a:t>-----                   </a:t>
            </a:r>
            <a:r>
              <a:rPr lang="en-US" dirty="0">
                <a:sym typeface="Wingdings"/>
              </a:rPr>
              <a:t> </a:t>
            </a:r>
            <a:r>
              <a:rPr lang="en-US" dirty="0" smtClean="0">
                <a:sym typeface="Wingdings"/>
              </a:rPr>
              <a:t>rwx rwx rwx</a:t>
            </a:r>
            <a:endParaRPr lang="en-US" dirty="0"/>
          </a:p>
          <a:p>
            <a:r>
              <a:rPr lang="en-US" dirty="0" smtClean="0">
                <a:latin typeface="+mj-lt"/>
              </a:rPr>
              <a:t>no one can execute this file </a:t>
            </a:r>
          </a:p>
          <a:p>
            <a:r>
              <a:rPr lang="en-US" dirty="0" smtClean="0">
                <a:latin typeface="+mj-lt"/>
              </a:rPr>
              <a:t>                                        </a:t>
            </a:r>
            <a:r>
              <a:rPr lang="en-US" dirty="0">
                <a:sym typeface="Wingdings"/>
              </a:rPr>
              <a:t> </a:t>
            </a:r>
            <a:r>
              <a:rPr lang="en-US" dirty="0" err="1" smtClean="0">
                <a:sym typeface="Wingdings"/>
              </a:rPr>
              <a:t>rw</a:t>
            </a:r>
            <a:r>
              <a:rPr lang="en-US" dirty="0" smtClean="0">
                <a:sym typeface="Wingdings"/>
              </a:rPr>
              <a:t>- </a:t>
            </a:r>
            <a:r>
              <a:rPr lang="en-US" dirty="0" err="1" smtClean="0">
                <a:sym typeface="Wingdings"/>
              </a:rPr>
              <a:t>rw</a:t>
            </a:r>
            <a:r>
              <a:rPr lang="en-US" dirty="0" smtClean="0">
                <a:sym typeface="Wingdings"/>
              </a:rPr>
              <a:t>- </a:t>
            </a:r>
            <a:r>
              <a:rPr lang="en-US" dirty="0" err="1" smtClean="0">
                <a:sym typeface="Wingdings"/>
              </a:rPr>
              <a:t>rw</a:t>
            </a:r>
            <a:r>
              <a:rPr lang="en-US" dirty="0" smtClean="0">
                <a:sym typeface="Wingdings"/>
              </a:rPr>
              <a:t>-</a:t>
            </a:r>
          </a:p>
          <a:p>
            <a:r>
              <a:rPr lang="en-US" dirty="0" smtClean="0">
                <a:sym typeface="Wingdings"/>
              </a:rPr>
              <a:t>others: can only read, group: can only write, owner: can read, execute</a:t>
            </a:r>
          </a:p>
          <a:p>
            <a:r>
              <a:rPr lang="en-US" dirty="0" smtClean="0"/>
              <a:t>                                        </a:t>
            </a:r>
            <a:r>
              <a:rPr lang="en-US">
                <a:sym typeface="Wingdings"/>
              </a:rPr>
              <a:t> </a:t>
            </a:r>
            <a:r>
              <a:rPr lang="en-US" smtClean="0">
                <a:sym typeface="Wingdings"/>
              </a:rPr>
              <a:t>r-x </a:t>
            </a:r>
            <a:r>
              <a:rPr lang="en-US" dirty="0" smtClean="0">
                <a:sym typeface="Wingdings"/>
              </a:rPr>
              <a:t>-w- r--</a:t>
            </a:r>
            <a:endParaRPr lang="en-US" dirty="0">
              <a:sym typeface="Wingdings"/>
            </a:endParaRPr>
          </a:p>
          <a:p>
            <a:endParaRPr lang="en-US" dirty="0"/>
          </a:p>
          <a:p>
            <a:endParaRPr lang="en-US" dirty="0" smtClean="0">
              <a:latin typeface="+mj-lt"/>
            </a:endParaRP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sp>
        <p:nvSpPr>
          <p:cNvPr id="6" name="Rounded Rectangle 5"/>
          <p:cNvSpPr/>
          <p:nvPr/>
        </p:nvSpPr>
        <p:spPr>
          <a:xfrm>
            <a:off x="838200" y="1492898"/>
            <a:ext cx="3444551" cy="485192"/>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r>
              <a:rPr lang="en-US" dirty="0" smtClean="0">
                <a:solidFill>
                  <a:schemeClr val="tx1"/>
                </a:solidFill>
                <a:latin typeface="Courier New" charset="0"/>
                <a:ea typeface="Courier New" charset="0"/>
                <a:cs typeface="Courier New" charset="0"/>
              </a:rPr>
              <a:t>$ chmod 700 mytext.txt  </a:t>
            </a:r>
            <a:endParaRPr lang="en-US" dirty="0">
              <a:solidFill>
                <a:schemeClr val="tx1"/>
              </a:solidFill>
              <a:latin typeface="Courier New" charset="0"/>
              <a:ea typeface="Courier New" charset="0"/>
              <a:cs typeface="Courier New" charset="0"/>
            </a:endParaRPr>
          </a:p>
        </p:txBody>
      </p:sp>
      <p:sp>
        <p:nvSpPr>
          <p:cNvPr id="7" name="Rounded Rectangle 6"/>
          <p:cNvSpPr/>
          <p:nvPr/>
        </p:nvSpPr>
        <p:spPr>
          <a:xfrm>
            <a:off x="838200" y="2506718"/>
            <a:ext cx="3444551" cy="485192"/>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r>
              <a:rPr lang="en-US" dirty="0" smtClean="0">
                <a:solidFill>
                  <a:schemeClr val="tx1"/>
                </a:solidFill>
                <a:latin typeface="Courier New" charset="0"/>
                <a:ea typeface="Courier New" charset="0"/>
                <a:cs typeface="Courier New" charset="0"/>
              </a:rPr>
              <a:t>$ chmod 777 mytext.txt </a:t>
            </a:r>
            <a:endParaRPr lang="en-US" dirty="0">
              <a:solidFill>
                <a:schemeClr val="tx1"/>
              </a:solidFill>
              <a:latin typeface="Courier New" charset="0"/>
              <a:ea typeface="Courier New" charset="0"/>
              <a:cs typeface="Courier New" charset="0"/>
            </a:endParaRPr>
          </a:p>
        </p:txBody>
      </p:sp>
      <p:sp>
        <p:nvSpPr>
          <p:cNvPr id="8" name="Rounded Rectangle 7"/>
          <p:cNvSpPr/>
          <p:nvPr/>
        </p:nvSpPr>
        <p:spPr>
          <a:xfrm>
            <a:off x="838200" y="3520538"/>
            <a:ext cx="3444551" cy="485192"/>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r>
              <a:rPr lang="en-US" dirty="0" smtClean="0">
                <a:solidFill>
                  <a:schemeClr val="tx1"/>
                </a:solidFill>
                <a:latin typeface="Courier New" charset="0"/>
                <a:ea typeface="Courier New" charset="0"/>
                <a:cs typeface="Courier New" charset="0"/>
              </a:rPr>
              <a:t>$ chmod 666 mytext.txt </a:t>
            </a:r>
            <a:endParaRPr lang="en-US" dirty="0">
              <a:solidFill>
                <a:schemeClr val="tx1"/>
              </a:solidFill>
              <a:latin typeface="Courier New" charset="0"/>
              <a:ea typeface="Courier New" charset="0"/>
              <a:cs typeface="Courier New" charset="0"/>
            </a:endParaRPr>
          </a:p>
        </p:txBody>
      </p:sp>
      <p:sp>
        <p:nvSpPr>
          <p:cNvPr id="9" name="Rounded Rectangle 8"/>
          <p:cNvSpPr/>
          <p:nvPr/>
        </p:nvSpPr>
        <p:spPr>
          <a:xfrm>
            <a:off x="838199" y="4534358"/>
            <a:ext cx="3444551" cy="485192"/>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r>
              <a:rPr lang="en-US" dirty="0" smtClean="0">
                <a:solidFill>
                  <a:schemeClr val="tx1"/>
                </a:solidFill>
                <a:latin typeface="Courier New" charset="0"/>
                <a:ea typeface="Courier New" charset="0"/>
                <a:cs typeface="Courier New" charset="0"/>
              </a:rPr>
              <a:t>$ chmod 524 mytext.txt </a:t>
            </a:r>
            <a:endParaRPr lang="en-US" dirty="0">
              <a:solidFill>
                <a:schemeClr val="tx1"/>
              </a:solidFill>
              <a:latin typeface="Courier New" charset="0"/>
              <a:ea typeface="Courier New" charset="0"/>
              <a:cs typeface="Courier New" charset="0"/>
            </a:endParaRPr>
          </a:p>
        </p:txBody>
      </p:sp>
      <p:pic>
        <p:nvPicPr>
          <p:cNvPr id="10" name="Picture 9"/>
          <p:cNvPicPr>
            <a:picLocks noChangeAspect="1"/>
          </p:cNvPicPr>
          <p:nvPr/>
        </p:nvPicPr>
        <p:blipFill>
          <a:blip r:embed="rId3"/>
          <a:stretch>
            <a:fillRect/>
          </a:stretch>
        </p:blipFill>
        <p:spPr>
          <a:xfrm>
            <a:off x="7025101" y="1728459"/>
            <a:ext cx="4934333" cy="2034675"/>
          </a:xfrm>
          <a:prstGeom prst="rect">
            <a:avLst/>
          </a:prstGeom>
          <a:effectLst>
            <a:glow rad="101600">
              <a:schemeClr val="accent4">
                <a:satMod val="175000"/>
                <a:alpha val="40000"/>
              </a:schemeClr>
            </a:glow>
            <a:outerShdw blurRad="50800" dist="38100" dir="8100000" algn="tr" rotWithShape="0">
              <a:prstClr val="black">
                <a:alpha val="40000"/>
              </a:prstClr>
            </a:outerShdw>
          </a:effectLst>
        </p:spPr>
      </p:pic>
    </p:spTree>
    <p:extLst>
      <p:ext uri="{BB962C8B-B14F-4D97-AF65-F5344CB8AC3E}">
        <p14:creationId xmlns:p14="http://schemas.microsoft.com/office/powerpoint/2010/main" val="371574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pPr marL="571500" indent="-571500">
              <a:buFont typeface="Courier New" charset="0"/>
              <a:buChar char="o"/>
            </a:pPr>
            <a:r>
              <a:rPr lang="en-US" sz="3600" dirty="0" smtClean="0">
                <a:solidFill>
                  <a:schemeClr val="accent1">
                    <a:lumMod val="75000"/>
                  </a:schemeClr>
                </a:solidFill>
              </a:rPr>
              <a:t>File and Directory Permissions </a:t>
            </a:r>
            <a:endParaRPr lang="en-US" sz="3600" dirty="0">
              <a:solidFill>
                <a:schemeClr val="accent1">
                  <a:lumMod val="75000"/>
                </a:schemeClr>
              </a:solidFill>
            </a:endParaRPr>
          </a:p>
        </p:txBody>
      </p:sp>
      <p:sp>
        <p:nvSpPr>
          <p:cNvPr id="3" name="Content Placeholder 2"/>
          <p:cNvSpPr>
            <a:spLocks noGrp="1"/>
          </p:cNvSpPr>
          <p:nvPr>
            <p:ph idx="1"/>
          </p:nvPr>
        </p:nvSpPr>
        <p:spPr>
          <a:xfrm>
            <a:off x="838200" y="1008993"/>
            <a:ext cx="10515600" cy="5167970"/>
          </a:xfrm>
        </p:spPr>
        <p:txBody>
          <a:bodyPr/>
          <a:lstStyle/>
          <a:p>
            <a:r>
              <a:rPr lang="en-US" dirty="0"/>
              <a:t>Interpretation of </a:t>
            </a:r>
            <a:r>
              <a:rPr lang="en-US" dirty="0" smtClean="0"/>
              <a:t>permissions </a:t>
            </a:r>
            <a:r>
              <a:rPr lang="en-US" dirty="0"/>
              <a:t>for files and </a:t>
            </a:r>
            <a:r>
              <a:rPr lang="en-US" dirty="0" smtClean="0"/>
              <a:t>directories</a:t>
            </a:r>
          </a:p>
          <a:p>
            <a:endParaRPr lang="en-US" dirty="0"/>
          </a:p>
          <a:p>
            <a:endParaRPr lang="en-US" dirty="0"/>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pic>
        <p:nvPicPr>
          <p:cNvPr id="6" name="Picture 5"/>
          <p:cNvPicPr>
            <a:picLocks noChangeAspect="1"/>
          </p:cNvPicPr>
          <p:nvPr/>
        </p:nvPicPr>
        <p:blipFill>
          <a:blip r:embed="rId3"/>
          <a:stretch>
            <a:fillRect/>
          </a:stretch>
        </p:blipFill>
        <p:spPr>
          <a:xfrm>
            <a:off x="574438" y="2218266"/>
            <a:ext cx="11270428" cy="1456860"/>
          </a:xfrm>
          <a:prstGeom prst="rect">
            <a:avLst/>
          </a:prstGeom>
        </p:spPr>
      </p:pic>
    </p:spTree>
    <p:extLst>
      <p:ext uri="{BB962C8B-B14F-4D97-AF65-F5344CB8AC3E}">
        <p14:creationId xmlns:p14="http://schemas.microsoft.com/office/powerpoint/2010/main" val="827108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r>
              <a:rPr lang="en-US" sz="3600" dirty="0" smtClean="0">
                <a:solidFill>
                  <a:schemeClr val="accent1">
                    <a:lumMod val="75000"/>
                  </a:schemeClr>
                </a:solidFill>
              </a:rPr>
              <a:t>Exercise class </a:t>
            </a:r>
            <a:endParaRPr lang="en-US" sz="3600" dirty="0">
              <a:solidFill>
                <a:schemeClr val="accent1">
                  <a:lumMod val="75000"/>
                </a:schemeClr>
              </a:solidFill>
            </a:endParaRPr>
          </a:p>
        </p:txBody>
      </p:sp>
      <p:sp>
        <p:nvSpPr>
          <p:cNvPr id="3" name="Content Placeholder 2"/>
          <p:cNvSpPr>
            <a:spLocks noGrp="1"/>
          </p:cNvSpPr>
          <p:nvPr>
            <p:ph idx="1"/>
          </p:nvPr>
        </p:nvSpPr>
        <p:spPr>
          <a:xfrm>
            <a:off x="838200" y="1008993"/>
            <a:ext cx="10515600" cy="5167970"/>
          </a:xfrm>
        </p:spPr>
        <p:txBody>
          <a:bodyPr/>
          <a:lstStyle/>
          <a:p>
            <a:pPr marL="514350" indent="-514350">
              <a:buFont typeface="+mj-lt"/>
              <a:buAutoNum type="arabicPeriod"/>
            </a:pPr>
            <a:r>
              <a:rPr lang="en-US" dirty="0" smtClean="0">
                <a:latin typeface="+mj-lt"/>
              </a:rPr>
              <a:t>inside CISC120 Directory create a text file called “</a:t>
            </a:r>
            <a:r>
              <a:rPr lang="en-US" dirty="0" err="1" smtClean="0">
                <a:latin typeface="+mj-lt"/>
              </a:rPr>
              <a:t>hello.txt</a:t>
            </a:r>
            <a:r>
              <a:rPr lang="en-US" dirty="0" smtClean="0">
                <a:latin typeface="+mj-lt"/>
              </a:rPr>
              <a:t>”:</a:t>
            </a:r>
          </a:p>
          <a:p>
            <a:pPr lvl="1"/>
            <a:r>
              <a:rPr lang="en-US" dirty="0" smtClean="0">
                <a:latin typeface="+mj-lt"/>
              </a:rPr>
              <a:t>open this file using your preferred terminal text editor and add some text.</a:t>
            </a:r>
          </a:p>
          <a:p>
            <a:pPr lvl="1"/>
            <a:r>
              <a:rPr lang="en-US" dirty="0" smtClean="0">
                <a:latin typeface="+mj-lt"/>
              </a:rPr>
              <a:t>change the file permission so that all users can edit this file.</a:t>
            </a:r>
          </a:p>
          <a:p>
            <a:pPr lvl="1"/>
            <a:endParaRPr lang="en-US" dirty="0">
              <a:latin typeface="+mj-lt"/>
            </a:endParaRPr>
          </a:p>
          <a:p>
            <a:pPr marL="514350" indent="-514350">
              <a:buFont typeface="+mj-lt"/>
              <a:buAutoNum type="arabicPeriod"/>
            </a:pPr>
            <a:r>
              <a:rPr lang="en-US" dirty="0" smtClean="0">
                <a:latin typeface="+mj-lt"/>
              </a:rPr>
              <a:t>create another txt file inside the same directory call it “</a:t>
            </a:r>
            <a:r>
              <a:rPr lang="en-US" dirty="0" err="1" smtClean="0">
                <a:latin typeface="+mj-lt"/>
              </a:rPr>
              <a:t>hush.txt</a:t>
            </a:r>
            <a:r>
              <a:rPr lang="en-US" dirty="0" smtClean="0">
                <a:latin typeface="+mj-lt"/>
              </a:rPr>
              <a:t>” </a:t>
            </a:r>
          </a:p>
          <a:p>
            <a:pPr lvl="1"/>
            <a:r>
              <a:rPr lang="en-US" dirty="0">
                <a:latin typeface="+mj-lt"/>
              </a:rPr>
              <a:t>open this file using your preferred terminal text editor and add some text.</a:t>
            </a:r>
          </a:p>
          <a:p>
            <a:pPr lvl="1"/>
            <a:r>
              <a:rPr lang="en-US" dirty="0">
                <a:latin typeface="+mj-lt"/>
              </a:rPr>
              <a:t>change the file permission so that </a:t>
            </a:r>
            <a:r>
              <a:rPr lang="en-US" dirty="0" smtClean="0">
                <a:latin typeface="+mj-lt"/>
              </a:rPr>
              <a:t>you are the only one who can read, write and execute this file.</a:t>
            </a:r>
            <a:endParaRPr lang="en-US" dirty="0">
              <a:latin typeface="+mj-lt"/>
            </a:endParaRPr>
          </a:p>
          <a:p>
            <a:pPr lvl="1"/>
            <a:endParaRPr lang="en-US" dirty="0">
              <a:latin typeface="+mj-lt"/>
            </a:endParaRP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400997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000"/>
            <a:ext cx="10515600" cy="5922963"/>
          </a:xfrm>
        </p:spPr>
        <p:txBody>
          <a:bodyPr>
            <a:normAutofit/>
          </a:bodyPr>
          <a:lstStyle/>
          <a:p>
            <a:r>
              <a:rPr lang="en-US" dirty="0"/>
              <a:t>As we have seen in the previous chapter, every file or directory on a UNIX system has three types of permissions, describing what operations can be performed on it by various categories of users. The permissions </a:t>
            </a:r>
            <a:r>
              <a:rPr lang="en-US" dirty="0" smtClean="0"/>
              <a:t>are:</a:t>
            </a:r>
          </a:p>
          <a:p>
            <a:pPr lvl="1"/>
            <a:r>
              <a:rPr lang="en-US" dirty="0" smtClean="0">
                <a:solidFill>
                  <a:schemeClr val="accent1">
                    <a:lumMod val="75000"/>
                  </a:schemeClr>
                </a:solidFill>
              </a:rPr>
              <a:t>read </a:t>
            </a:r>
            <a:r>
              <a:rPr lang="en-US" dirty="0">
                <a:solidFill>
                  <a:schemeClr val="accent1">
                    <a:lumMod val="75000"/>
                  </a:schemeClr>
                </a:solidFill>
              </a:rPr>
              <a:t>(r), </a:t>
            </a:r>
            <a:endParaRPr lang="en-US" dirty="0" smtClean="0">
              <a:solidFill>
                <a:schemeClr val="accent1">
                  <a:lumMod val="75000"/>
                </a:schemeClr>
              </a:solidFill>
            </a:endParaRPr>
          </a:p>
          <a:p>
            <a:pPr lvl="1"/>
            <a:r>
              <a:rPr lang="en-US" dirty="0" smtClean="0">
                <a:solidFill>
                  <a:schemeClr val="accent1">
                    <a:lumMod val="75000"/>
                  </a:schemeClr>
                </a:solidFill>
              </a:rPr>
              <a:t>write </a:t>
            </a:r>
            <a:r>
              <a:rPr lang="en-US" dirty="0">
                <a:solidFill>
                  <a:schemeClr val="accent1">
                    <a:lumMod val="75000"/>
                  </a:schemeClr>
                </a:solidFill>
              </a:rPr>
              <a:t>(w</a:t>
            </a:r>
            <a:r>
              <a:rPr lang="en-US" dirty="0" smtClean="0">
                <a:solidFill>
                  <a:schemeClr val="accent1">
                    <a:lumMod val="75000"/>
                  </a:schemeClr>
                </a:solidFill>
              </a:rPr>
              <a:t>), </a:t>
            </a:r>
          </a:p>
          <a:p>
            <a:pPr lvl="1"/>
            <a:r>
              <a:rPr lang="en-US" dirty="0" smtClean="0">
                <a:solidFill>
                  <a:schemeClr val="accent1">
                    <a:lumMod val="75000"/>
                  </a:schemeClr>
                </a:solidFill>
              </a:rPr>
              <a:t>and </a:t>
            </a:r>
            <a:r>
              <a:rPr lang="en-US" dirty="0">
                <a:solidFill>
                  <a:schemeClr val="accent1">
                    <a:lumMod val="75000"/>
                  </a:schemeClr>
                </a:solidFill>
              </a:rPr>
              <a:t>execute (x</a:t>
            </a:r>
            <a:r>
              <a:rPr lang="en-US" dirty="0" smtClean="0">
                <a:solidFill>
                  <a:schemeClr val="accent1">
                    <a:lumMod val="75000"/>
                  </a:schemeClr>
                </a:solidFill>
              </a:rPr>
              <a:t>)</a:t>
            </a:r>
          </a:p>
          <a:p>
            <a:pPr marL="0" indent="0">
              <a:buNone/>
            </a:pPr>
            <a:r>
              <a:rPr lang="en-US" dirty="0" smtClean="0"/>
              <a:t> </a:t>
            </a:r>
            <a:r>
              <a:rPr lang="en-US" dirty="0"/>
              <a:t>and the three categories of </a:t>
            </a:r>
            <a:r>
              <a:rPr lang="en-US" dirty="0" smtClean="0"/>
              <a:t>users: </a:t>
            </a:r>
          </a:p>
          <a:p>
            <a:pPr lvl="1"/>
            <a:r>
              <a:rPr lang="en-US" dirty="0" smtClean="0">
                <a:solidFill>
                  <a:schemeClr val="accent2">
                    <a:lumMod val="75000"/>
                  </a:schemeClr>
                </a:solidFill>
              </a:rPr>
              <a:t>user/owner </a:t>
            </a:r>
            <a:r>
              <a:rPr lang="en-US" dirty="0">
                <a:solidFill>
                  <a:schemeClr val="accent2">
                    <a:lumMod val="75000"/>
                  </a:schemeClr>
                </a:solidFill>
              </a:rPr>
              <a:t>(u), </a:t>
            </a:r>
            <a:endParaRPr lang="en-US" dirty="0" smtClean="0">
              <a:solidFill>
                <a:schemeClr val="accent2">
                  <a:lumMod val="75000"/>
                </a:schemeClr>
              </a:solidFill>
            </a:endParaRPr>
          </a:p>
          <a:p>
            <a:pPr lvl="1"/>
            <a:r>
              <a:rPr lang="en-US" dirty="0" smtClean="0">
                <a:solidFill>
                  <a:schemeClr val="accent2">
                    <a:lumMod val="75000"/>
                  </a:schemeClr>
                </a:solidFill>
              </a:rPr>
              <a:t>group </a:t>
            </a:r>
            <a:r>
              <a:rPr lang="en-US" dirty="0">
                <a:solidFill>
                  <a:schemeClr val="accent2">
                    <a:lumMod val="75000"/>
                  </a:schemeClr>
                </a:solidFill>
              </a:rPr>
              <a:t>(g) </a:t>
            </a:r>
            <a:endParaRPr lang="en-US" dirty="0" smtClean="0">
              <a:solidFill>
                <a:schemeClr val="accent2">
                  <a:lumMod val="75000"/>
                </a:schemeClr>
              </a:solidFill>
            </a:endParaRPr>
          </a:p>
          <a:p>
            <a:pPr lvl="1"/>
            <a:r>
              <a:rPr lang="en-US" dirty="0" smtClean="0">
                <a:solidFill>
                  <a:schemeClr val="accent2">
                    <a:lumMod val="75000"/>
                  </a:schemeClr>
                </a:solidFill>
              </a:rPr>
              <a:t>and </a:t>
            </a:r>
            <a:r>
              <a:rPr lang="en-US" dirty="0">
                <a:solidFill>
                  <a:schemeClr val="accent2">
                    <a:lumMod val="75000"/>
                  </a:schemeClr>
                </a:solidFill>
              </a:rPr>
              <a:t>others (o). </a:t>
            </a:r>
            <a:endParaRPr lang="en-US" dirty="0" smtClean="0">
              <a:solidFill>
                <a:schemeClr val="accent2">
                  <a:lumMod val="75000"/>
                </a:schemeClr>
              </a:solidFill>
            </a:endParaRPr>
          </a:p>
          <a:p>
            <a:pPr marL="0" indent="0">
              <a:buNone/>
            </a:pPr>
            <a:r>
              <a:rPr lang="en-US" dirty="0" smtClean="0"/>
              <a:t>Because </a:t>
            </a:r>
            <a:r>
              <a:rPr lang="en-US" dirty="0"/>
              <a:t>files and directories are different entities, the interpretation of the permissions assigned to each differs </a:t>
            </a:r>
            <a:r>
              <a:rPr lang="en-US" dirty="0" smtClean="0"/>
              <a:t>slightly.</a:t>
            </a:r>
            <a:endParaRPr lang="en-US" dirty="0"/>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336052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31333" y="0"/>
            <a:ext cx="10515600" cy="1987448"/>
          </a:xfrm>
          <a:prstGeom prst="rect">
            <a:avLst/>
          </a:prstGeom>
        </p:spPr>
      </p:pic>
      <p:pic>
        <p:nvPicPr>
          <p:cNvPr id="5" name="Picture 4"/>
          <p:cNvPicPr>
            <a:picLocks noChangeAspect="1"/>
          </p:cNvPicPr>
          <p:nvPr/>
        </p:nvPicPr>
        <p:blipFill>
          <a:blip r:embed="rId3"/>
          <a:stretch>
            <a:fillRect/>
          </a:stretch>
        </p:blipFill>
        <p:spPr>
          <a:xfrm rot="16200000">
            <a:off x="-3312718" y="3312718"/>
            <a:ext cx="6858001" cy="232565"/>
          </a:xfrm>
          <a:prstGeom prst="rect">
            <a:avLst/>
          </a:prstGeom>
        </p:spPr>
      </p:pic>
      <p:pic>
        <p:nvPicPr>
          <p:cNvPr id="6" name="Picture 5"/>
          <p:cNvPicPr>
            <a:picLocks noChangeAspect="1"/>
          </p:cNvPicPr>
          <p:nvPr/>
        </p:nvPicPr>
        <p:blipFill>
          <a:blip r:embed="rId4"/>
          <a:stretch>
            <a:fillRect/>
          </a:stretch>
        </p:blipFill>
        <p:spPr>
          <a:xfrm>
            <a:off x="430741" y="2909885"/>
            <a:ext cx="7757583" cy="3874032"/>
          </a:xfrm>
          <a:prstGeom prst="rect">
            <a:avLst/>
          </a:prstGeom>
        </p:spPr>
      </p:pic>
      <p:sp>
        <p:nvSpPr>
          <p:cNvPr id="9" name="Down Arrow 8"/>
          <p:cNvSpPr/>
          <p:nvPr/>
        </p:nvSpPr>
        <p:spPr>
          <a:xfrm>
            <a:off x="2201334" y="1809434"/>
            <a:ext cx="795866" cy="12784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5008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r>
              <a:rPr lang="en-US" sz="3600" dirty="0" smtClean="0">
                <a:solidFill>
                  <a:schemeClr val="accent1">
                    <a:lumMod val="75000"/>
                  </a:schemeClr>
                </a:solidFill>
              </a:rPr>
              <a:t>Remember to check permission on files/directories do</a:t>
            </a:r>
            <a:endParaRPr lang="en-US" sz="3600" dirty="0">
              <a:solidFill>
                <a:schemeClr val="accent1">
                  <a:lumMod val="75000"/>
                </a:schemeClr>
              </a:solidFill>
            </a:endParaRP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sp>
        <p:nvSpPr>
          <p:cNvPr id="6" name="Content Placeholder 5"/>
          <p:cNvSpPr>
            <a:spLocks noGrp="1"/>
          </p:cNvSpPr>
          <p:nvPr>
            <p:ph idx="1"/>
          </p:nvPr>
        </p:nvSpPr>
        <p:spPr>
          <a:xfrm>
            <a:off x="838200" y="965200"/>
            <a:ext cx="10515600" cy="5211763"/>
          </a:xfrm>
        </p:spPr>
        <p:txBody>
          <a:bodyPr/>
          <a:lstStyle/>
          <a:p>
            <a:endParaRPr lang="en-US" dirty="0" smtClean="0"/>
          </a:p>
          <a:p>
            <a:endParaRPr lang="en-US" dirty="0"/>
          </a:p>
          <a:p>
            <a:endParaRPr lang="en-US" dirty="0" smtClean="0"/>
          </a:p>
          <a:p>
            <a:endParaRPr lang="en-US" dirty="0"/>
          </a:p>
          <a:p>
            <a:endParaRPr lang="en-US" dirty="0"/>
          </a:p>
        </p:txBody>
      </p:sp>
      <p:sp>
        <p:nvSpPr>
          <p:cNvPr id="7" name="Rounded Rectangle 6"/>
          <p:cNvSpPr/>
          <p:nvPr/>
        </p:nvSpPr>
        <p:spPr>
          <a:xfrm>
            <a:off x="1550263" y="1245118"/>
            <a:ext cx="8940800" cy="491066"/>
          </a:xfrm>
          <a:prstGeom prst="roundRect">
            <a:avLst/>
          </a:prstGeom>
        </p:spPr>
        <p:style>
          <a:lnRef idx="2">
            <a:schemeClr val="accent1"/>
          </a:lnRef>
          <a:fillRef idx="1001">
            <a:schemeClr val="lt2"/>
          </a:fillRef>
          <a:effectRef idx="0">
            <a:schemeClr val="accent1"/>
          </a:effectRef>
          <a:fontRef idx="minor">
            <a:schemeClr val="dk1"/>
          </a:fontRef>
        </p:style>
        <p:txBody>
          <a:bodyPr rtlCol="0" anchor="ctr"/>
          <a:lstStyle/>
          <a:p>
            <a:r>
              <a:rPr lang="en-US" dirty="0" err="1" smtClean="0">
                <a:latin typeface="Courier New" charset="0"/>
                <a:ea typeface="Courier New" charset="0"/>
                <a:cs typeface="Courier New" charset="0"/>
              </a:rPr>
              <a:t>username@ubuntu</a:t>
            </a:r>
            <a:r>
              <a:rPr lang="en-US" dirty="0" smtClean="0">
                <a:latin typeface="Courier New" charset="0"/>
                <a:ea typeface="Courier New" charset="0"/>
                <a:cs typeface="Courier New" charset="0"/>
              </a:rPr>
              <a:t>:/home$ ls –la </a:t>
            </a:r>
            <a:endParaRPr lang="en-US" dirty="0">
              <a:latin typeface="Courier New" charset="0"/>
              <a:ea typeface="Courier New" charset="0"/>
              <a:cs typeface="Courier New" charset="0"/>
            </a:endParaRPr>
          </a:p>
        </p:txBody>
      </p:sp>
      <p:pic>
        <p:nvPicPr>
          <p:cNvPr id="9" name="Picture 8"/>
          <p:cNvPicPr>
            <a:picLocks noChangeAspect="1"/>
          </p:cNvPicPr>
          <p:nvPr/>
        </p:nvPicPr>
        <p:blipFill>
          <a:blip r:embed="rId3"/>
          <a:stretch>
            <a:fillRect/>
          </a:stretch>
        </p:blipFill>
        <p:spPr>
          <a:xfrm>
            <a:off x="2015413" y="2016102"/>
            <a:ext cx="7824626" cy="4423022"/>
          </a:xfrm>
          <a:prstGeom prst="rect">
            <a:avLst/>
          </a:prstGeom>
        </p:spPr>
      </p:pic>
    </p:spTree>
    <p:extLst>
      <p:ext uri="{BB962C8B-B14F-4D97-AF65-F5344CB8AC3E}">
        <p14:creationId xmlns:p14="http://schemas.microsoft.com/office/powerpoint/2010/main" val="1364560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r>
              <a:rPr lang="en-US" sz="3600" dirty="0" smtClean="0">
                <a:solidFill>
                  <a:schemeClr val="accent1">
                    <a:lumMod val="75000"/>
                  </a:schemeClr>
                </a:solidFill>
              </a:rPr>
              <a:t>Example </a:t>
            </a:r>
            <a:endParaRPr lang="en-US" sz="3600" dirty="0">
              <a:solidFill>
                <a:schemeClr val="accent1">
                  <a:lumMod val="75000"/>
                </a:schemeClr>
              </a:solidFill>
            </a:endParaRPr>
          </a:p>
        </p:txBody>
      </p:sp>
      <p:pic>
        <p:nvPicPr>
          <p:cNvPr id="4" name="Content Placeholder 3"/>
          <p:cNvPicPr>
            <a:picLocks noGrp="1" noChangeAspect="1"/>
          </p:cNvPicPr>
          <p:nvPr>
            <p:ph idx="1"/>
          </p:nvPr>
        </p:nvPicPr>
        <p:blipFill>
          <a:blip r:embed="rId2"/>
          <a:stretch>
            <a:fillRect/>
          </a:stretch>
        </p:blipFill>
        <p:spPr>
          <a:xfrm>
            <a:off x="838200" y="867104"/>
            <a:ext cx="10746167" cy="5721871"/>
          </a:xfrm>
          <a:prstGeom prst="rect">
            <a:avLst/>
          </a:prstGeom>
        </p:spPr>
      </p:pic>
      <p:pic>
        <p:nvPicPr>
          <p:cNvPr id="5" name="Picture 4"/>
          <p:cNvPicPr>
            <a:picLocks noChangeAspect="1"/>
          </p:cNvPicPr>
          <p:nvPr/>
        </p:nvPicPr>
        <p:blipFill>
          <a:blip r:embed="rId3"/>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1255805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endParaRPr lang="en-US" sz="3600" dirty="0">
              <a:solidFill>
                <a:schemeClr val="accent1">
                  <a:lumMod val="75000"/>
                </a:schemeClr>
              </a:solidFill>
            </a:endParaRP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sp>
        <p:nvSpPr>
          <p:cNvPr id="8" name="Content Placeholder 7"/>
          <p:cNvSpPr>
            <a:spLocks noGrp="1"/>
          </p:cNvSpPr>
          <p:nvPr>
            <p:ph idx="1"/>
          </p:nvPr>
        </p:nvSpPr>
        <p:spPr/>
        <p:txBody>
          <a:bodyPr/>
          <a:lstStyle/>
          <a:p>
            <a:endParaRPr lang="en-US"/>
          </a:p>
        </p:txBody>
      </p:sp>
      <p:pic>
        <p:nvPicPr>
          <p:cNvPr id="9" name="Picture 8"/>
          <p:cNvPicPr>
            <a:picLocks noChangeAspect="1"/>
          </p:cNvPicPr>
          <p:nvPr/>
        </p:nvPicPr>
        <p:blipFill>
          <a:blip r:embed="rId3"/>
          <a:stretch>
            <a:fillRect/>
          </a:stretch>
        </p:blipFill>
        <p:spPr>
          <a:xfrm>
            <a:off x="763478" y="867104"/>
            <a:ext cx="10906008" cy="5808733"/>
          </a:xfrm>
          <a:prstGeom prst="rect">
            <a:avLst/>
          </a:prstGeom>
        </p:spPr>
      </p:pic>
    </p:spTree>
    <p:extLst>
      <p:ext uri="{BB962C8B-B14F-4D97-AF65-F5344CB8AC3E}">
        <p14:creationId xmlns:p14="http://schemas.microsoft.com/office/powerpoint/2010/main" val="1986262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endParaRPr lang="en-US" sz="3600" dirty="0">
              <a:solidFill>
                <a:schemeClr val="accent1">
                  <a:lumMod val="75000"/>
                </a:schemeClr>
              </a:solidFill>
            </a:endParaRPr>
          </a:p>
        </p:txBody>
      </p:sp>
      <p:pic>
        <p:nvPicPr>
          <p:cNvPr id="4" name="Content Placeholder 3"/>
          <p:cNvPicPr>
            <a:picLocks noGrp="1" noChangeAspect="1"/>
          </p:cNvPicPr>
          <p:nvPr>
            <p:ph idx="1"/>
          </p:nvPr>
        </p:nvPicPr>
        <p:blipFill>
          <a:blip r:embed="rId2"/>
          <a:stretch>
            <a:fillRect/>
          </a:stretch>
        </p:blipFill>
        <p:spPr>
          <a:xfrm>
            <a:off x="965594" y="699797"/>
            <a:ext cx="10388206" cy="5523820"/>
          </a:xfrm>
          <a:prstGeom prst="rect">
            <a:avLst/>
          </a:prstGeom>
        </p:spPr>
      </p:pic>
      <p:pic>
        <p:nvPicPr>
          <p:cNvPr id="5" name="Picture 4"/>
          <p:cNvPicPr>
            <a:picLocks noChangeAspect="1"/>
          </p:cNvPicPr>
          <p:nvPr/>
        </p:nvPicPr>
        <p:blipFill>
          <a:blip r:embed="rId3"/>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488931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462079"/>
            <a:ext cx="10515600" cy="5597293"/>
          </a:xfrm>
          <a:prstGeom prst="rect">
            <a:avLst/>
          </a:prstGeom>
        </p:spPr>
      </p:pic>
      <p:pic>
        <p:nvPicPr>
          <p:cNvPr id="5" name="Picture 4"/>
          <p:cNvPicPr>
            <a:picLocks noChangeAspect="1"/>
          </p:cNvPicPr>
          <p:nvPr/>
        </p:nvPicPr>
        <p:blipFill>
          <a:blip r:embed="rId3"/>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1200598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TotalTime>
  <Words>462</Words>
  <Application>Microsoft Macintosh PowerPoint</Application>
  <PresentationFormat>Widescreen</PresentationFormat>
  <Paragraphs>63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Calibri Light</vt:lpstr>
      <vt:lpstr>Courier New</vt:lpstr>
      <vt:lpstr>Wingdings</vt:lpstr>
      <vt:lpstr>Arial</vt:lpstr>
      <vt:lpstr>Office Theme</vt:lpstr>
      <vt:lpstr>File and Directory Permissions</vt:lpstr>
      <vt:lpstr>File and Directory Permissions </vt:lpstr>
      <vt:lpstr>PowerPoint Presentation</vt:lpstr>
      <vt:lpstr>PowerPoint Presentation</vt:lpstr>
      <vt:lpstr>Remember to check permission on files/directories do</vt:lpstr>
      <vt:lpstr>Example </vt:lpstr>
      <vt:lpstr>PowerPoint Presentation</vt:lpstr>
      <vt:lpstr>PowerPoint Presentation</vt:lpstr>
      <vt:lpstr>PowerPoint Presentation</vt:lpstr>
      <vt:lpstr>PowerPoint Presentation</vt:lpstr>
      <vt:lpstr>chmod</vt:lpstr>
      <vt:lpstr>PowerPoint Presentation</vt:lpstr>
      <vt:lpstr>PowerPoint Presentation</vt:lpstr>
      <vt:lpstr>PowerPoint Presentation</vt:lpstr>
      <vt:lpstr>PowerPoint Presentation</vt:lpstr>
      <vt:lpstr>PowerPoint Presentation</vt:lpstr>
      <vt:lpstr>PowerPoint Presentation</vt:lpstr>
      <vt:lpstr>Summary </vt:lpstr>
      <vt:lpstr>Examples, mytext.txt file</vt:lpstr>
      <vt:lpstr>Exercise class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Mina Gabriel</dc:creator>
  <cp:lastModifiedBy>Mina Gabriel</cp:lastModifiedBy>
  <cp:revision>26</cp:revision>
  <dcterms:created xsi:type="dcterms:W3CDTF">2015-12-10T20:37:14Z</dcterms:created>
  <dcterms:modified xsi:type="dcterms:W3CDTF">2016-01-19T17:04:41Z</dcterms:modified>
</cp:coreProperties>
</file>