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6" r:id="rId6"/>
    <p:sldId id="267" r:id="rId7"/>
    <p:sldId id="268" r:id="rId8"/>
    <p:sldId id="269" r:id="rId9"/>
    <p:sldId id="261" r:id="rId10"/>
    <p:sldId id="262" r:id="rId11"/>
    <p:sldId id="263" r:id="rId12"/>
    <p:sldId id="264" r:id="rId13"/>
    <p:sldId id="270"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p:restoredTop sz="94604"/>
  </p:normalViewPr>
  <p:slideViewPr>
    <p:cSldViewPr snapToGrid="0" snapToObjects="1">
      <p:cViewPr varScale="1">
        <p:scale>
          <a:sx n="137" d="100"/>
          <a:sy n="137" d="100"/>
        </p:scale>
        <p:origin x="22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0A30DA-0077-E145-A130-7F0FA258983B}" type="datetimeFigureOut">
              <a:rPr lang="en-US" smtClean="0"/>
              <a:t>2/25/16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182696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A30DA-0077-E145-A130-7F0FA258983B}" type="datetimeFigureOut">
              <a:rPr lang="en-US" smtClean="0"/>
              <a:t>2/25/16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2065914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A30DA-0077-E145-A130-7F0FA258983B}" type="datetimeFigureOut">
              <a:rPr lang="en-US" smtClean="0"/>
              <a:t>2/25/16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1308943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A30DA-0077-E145-A130-7F0FA258983B}" type="datetimeFigureOut">
              <a:rPr lang="en-US" smtClean="0"/>
              <a:t>2/25/16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60666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A30DA-0077-E145-A130-7F0FA258983B}" type="datetimeFigureOut">
              <a:rPr lang="en-US" smtClean="0"/>
              <a:t>2/25/16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203823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0A30DA-0077-E145-A130-7F0FA258983B}" type="datetimeFigureOut">
              <a:rPr lang="en-US" smtClean="0"/>
              <a:t>2/25/16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210779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0A30DA-0077-E145-A130-7F0FA258983B}" type="datetimeFigureOut">
              <a:rPr lang="en-US" smtClean="0"/>
              <a:t>2/25/16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73771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0A30DA-0077-E145-A130-7F0FA258983B}" type="datetimeFigureOut">
              <a:rPr lang="en-US" smtClean="0"/>
              <a:t>2/25/16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1398004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A30DA-0077-E145-A130-7F0FA258983B}" type="datetimeFigureOut">
              <a:rPr lang="en-US" smtClean="0"/>
              <a:t>2/25/16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63548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A30DA-0077-E145-A130-7F0FA258983B}" type="datetimeFigureOut">
              <a:rPr lang="en-US" smtClean="0"/>
              <a:t>2/25/16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1185815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A30DA-0077-E145-A130-7F0FA258983B}" type="datetimeFigureOut">
              <a:rPr lang="en-US" smtClean="0"/>
              <a:t>2/25/16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13533685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0A30DA-0077-E145-A130-7F0FA258983B}" type="datetimeFigureOut">
              <a:rPr lang="en-US" smtClean="0"/>
              <a:t>2/25/16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8A09A-BC4E-E846-A760-F502F11B3DA2}" type="slidenum">
              <a:rPr lang="en-US" smtClean="0"/>
              <a:t>‹#›</a:t>
            </a:fld>
            <a:endParaRPr lang="en-US"/>
          </a:p>
        </p:txBody>
      </p:sp>
    </p:spTree>
    <p:extLst>
      <p:ext uri="{BB962C8B-B14F-4D97-AF65-F5344CB8AC3E}">
        <p14:creationId xmlns:p14="http://schemas.microsoft.com/office/powerpoint/2010/main" val="1530831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1">
                    <a:lumMod val="75000"/>
                  </a:schemeClr>
                </a:solidFill>
              </a:rPr>
              <a:t>Functions Cont</a:t>
            </a:r>
            <a:r>
              <a:rPr lang="en-US" dirty="0" smtClean="0">
                <a:solidFill>
                  <a:schemeClr val="accent1">
                    <a:lumMod val="75000"/>
                  </a:schemeClr>
                </a:solidFill>
              </a:rPr>
              <a:t>. </a:t>
            </a:r>
            <a:endParaRPr lang="en-US" dirty="0">
              <a:solidFill>
                <a:schemeClr val="accent1">
                  <a:lumMod val="75000"/>
                </a:schemeClr>
              </a:solidFill>
            </a:endParaRPr>
          </a:p>
        </p:txBody>
      </p:sp>
      <p:sp>
        <p:nvSpPr>
          <p:cNvPr id="3" name="Subtitle 2"/>
          <p:cNvSpPr>
            <a:spLocks noGrp="1"/>
          </p:cNvSpPr>
          <p:nvPr>
            <p:ph type="subTitle" idx="1"/>
          </p:nvPr>
        </p:nvSpPr>
        <p:spPr/>
        <p:txBody>
          <a:bodyPr/>
          <a:lstStyle/>
          <a:p>
            <a:r>
              <a:rPr lang="en-US" dirty="0" smtClean="0"/>
              <a:t>Mina Gabriel </a:t>
            </a:r>
            <a:endParaRPr lang="en-US" dirty="0"/>
          </a:p>
        </p:txBody>
      </p:sp>
      <p:pic>
        <p:nvPicPr>
          <p:cNvPr id="6" name="Picture 5"/>
          <p:cNvPicPr>
            <a:picLocks noChangeAspect="1"/>
          </p:cNvPicPr>
          <p:nvPr/>
        </p:nvPicPr>
        <p:blipFill>
          <a:blip r:embed="rId2"/>
          <a:stretch>
            <a:fillRect/>
          </a:stretch>
        </p:blipFill>
        <p:spPr>
          <a:xfrm>
            <a:off x="0" y="6519333"/>
            <a:ext cx="12192000" cy="338667"/>
          </a:xfrm>
          <a:prstGeom prst="rect">
            <a:avLst/>
          </a:prstGeom>
        </p:spPr>
      </p:pic>
    </p:spTree>
    <p:extLst>
      <p:ext uri="{BB962C8B-B14F-4D97-AF65-F5344CB8AC3E}">
        <p14:creationId xmlns:p14="http://schemas.microsoft.com/office/powerpoint/2010/main" val="104575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r>
              <a:rPr lang="en-US" sz="3600" dirty="0" smtClean="0">
                <a:solidFill>
                  <a:schemeClr val="accent1">
                    <a:lumMod val="75000"/>
                  </a:schemeClr>
                </a:solidFill>
              </a:rPr>
              <a:t>Example</a:t>
            </a:r>
            <a:endParaRPr lang="en-US" sz="3600" dirty="0">
              <a:solidFill>
                <a:schemeClr val="accent1">
                  <a:lumMod val="75000"/>
                </a:schemeClr>
              </a:solidFill>
            </a:endParaRPr>
          </a:p>
        </p:txBody>
      </p:sp>
      <p:pic>
        <p:nvPicPr>
          <p:cNvPr id="4" name="Content Placeholder 3"/>
          <p:cNvPicPr>
            <a:picLocks noGrp="1" noChangeAspect="1"/>
          </p:cNvPicPr>
          <p:nvPr>
            <p:ph idx="1"/>
          </p:nvPr>
        </p:nvPicPr>
        <p:blipFill>
          <a:blip r:embed="rId2"/>
          <a:stretch>
            <a:fillRect/>
          </a:stretch>
        </p:blipFill>
        <p:spPr>
          <a:xfrm>
            <a:off x="1519335" y="945556"/>
            <a:ext cx="8371114" cy="5533045"/>
          </a:xfrm>
          <a:prstGeom prst="rect">
            <a:avLst/>
          </a:prstGeom>
        </p:spPr>
      </p:pic>
      <p:pic>
        <p:nvPicPr>
          <p:cNvPr id="5" name="Picture 4"/>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488931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fontScale="90000"/>
          </a:bodyPr>
          <a:lstStyle/>
          <a:p>
            <a:r>
              <a:rPr lang="en-US" sz="3600" dirty="0" smtClean="0">
                <a:solidFill>
                  <a:schemeClr val="accent1">
                    <a:lumMod val="75000"/>
                  </a:schemeClr>
                </a:solidFill>
              </a:rPr>
              <a:t>see the difference between void fun and fun that return value</a:t>
            </a:r>
            <a:endParaRPr lang="en-US" sz="3600" dirty="0">
              <a:solidFill>
                <a:schemeClr val="accent1">
                  <a:lumMod val="75000"/>
                </a:schemeClr>
              </a:solidFill>
            </a:endParaRPr>
          </a:p>
        </p:txBody>
      </p:sp>
      <p:pic>
        <p:nvPicPr>
          <p:cNvPr id="4" name="Content Placeholder 3"/>
          <p:cNvPicPr>
            <a:picLocks noGrp="1" noChangeAspect="1"/>
          </p:cNvPicPr>
          <p:nvPr>
            <p:ph idx="1"/>
          </p:nvPr>
        </p:nvPicPr>
        <p:blipFill>
          <a:blip r:embed="rId2"/>
          <a:stretch>
            <a:fillRect/>
          </a:stretch>
        </p:blipFill>
        <p:spPr>
          <a:xfrm>
            <a:off x="2162175" y="1009650"/>
            <a:ext cx="7867650" cy="5167313"/>
          </a:xfrm>
          <a:prstGeom prst="rect">
            <a:avLst/>
          </a:prstGeom>
        </p:spPr>
      </p:pic>
      <p:pic>
        <p:nvPicPr>
          <p:cNvPr id="5" name="Picture 4"/>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20059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r>
              <a:rPr lang="en-US" sz="3600" dirty="0">
                <a:solidFill>
                  <a:schemeClr val="accent1">
                    <a:lumMod val="75000"/>
                  </a:schemeClr>
                </a:solidFill>
              </a:rPr>
              <a:t>Glossary</a:t>
            </a:r>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normAutofit fontScale="92500" lnSpcReduction="20000"/>
          </a:bodyPr>
          <a:lstStyle/>
          <a:p>
            <a:r>
              <a:rPr lang="en-US" dirty="0">
                <a:solidFill>
                  <a:srgbClr val="FF0000"/>
                </a:solidFill>
              </a:rPr>
              <a:t>function:</a:t>
            </a:r>
          </a:p>
          <a:p>
            <a:pPr lvl="1"/>
            <a:r>
              <a:rPr lang="en-US" dirty="0"/>
              <a:t>A named sequence of statements that performs some useful operation. </a:t>
            </a:r>
            <a:r>
              <a:rPr lang="en-US" dirty="0" smtClean="0"/>
              <a:t>Functions may </a:t>
            </a:r>
            <a:r>
              <a:rPr lang="en-US" dirty="0"/>
              <a:t>or may not take arguments and may or may not produce a result.</a:t>
            </a:r>
          </a:p>
          <a:p>
            <a:r>
              <a:rPr lang="en-US" dirty="0"/>
              <a:t>function definition:</a:t>
            </a:r>
          </a:p>
          <a:p>
            <a:pPr lvl="1"/>
            <a:r>
              <a:rPr lang="en-US" dirty="0"/>
              <a:t>A statement that creates a new function, specifying its name, parameters, and </a:t>
            </a:r>
            <a:r>
              <a:rPr lang="en-US" dirty="0" smtClean="0"/>
              <a:t>the statements </a:t>
            </a:r>
            <a:r>
              <a:rPr lang="en-US" dirty="0"/>
              <a:t>it contains.</a:t>
            </a:r>
          </a:p>
          <a:p>
            <a:r>
              <a:rPr lang="en-US" dirty="0"/>
              <a:t>function object:</a:t>
            </a:r>
          </a:p>
          <a:p>
            <a:pPr lvl="1"/>
            <a:r>
              <a:rPr lang="en-US" dirty="0"/>
              <a:t>A value created by a function definition. The name of the function is a </a:t>
            </a:r>
            <a:r>
              <a:rPr lang="en-US" dirty="0" smtClean="0"/>
              <a:t>variable that </a:t>
            </a:r>
            <a:r>
              <a:rPr lang="en-US" dirty="0"/>
              <a:t>refers to a function object.</a:t>
            </a:r>
          </a:p>
          <a:p>
            <a:r>
              <a:rPr lang="en-US" dirty="0"/>
              <a:t>header:</a:t>
            </a:r>
          </a:p>
          <a:p>
            <a:pPr lvl="1"/>
            <a:r>
              <a:rPr lang="en-US" dirty="0" smtClean="0"/>
              <a:t>The </a:t>
            </a:r>
            <a:r>
              <a:rPr lang="en-US" dirty="0"/>
              <a:t>first line of a function definition.</a:t>
            </a:r>
          </a:p>
          <a:p>
            <a:r>
              <a:rPr lang="en-US" dirty="0"/>
              <a:t>body:</a:t>
            </a:r>
          </a:p>
          <a:p>
            <a:pPr lvl="1"/>
            <a:r>
              <a:rPr lang="en-US" dirty="0"/>
              <a:t>The sequence of statements inside a function definition.</a:t>
            </a:r>
          </a:p>
          <a:p>
            <a:r>
              <a:rPr lang="en-US" dirty="0">
                <a:solidFill>
                  <a:srgbClr val="FF0000"/>
                </a:solidFill>
              </a:rPr>
              <a:t>parameter:</a:t>
            </a:r>
          </a:p>
          <a:p>
            <a:pPr lvl="1"/>
            <a:r>
              <a:rPr lang="en-US" dirty="0"/>
              <a:t>A name used inside a function to refer to the value passed as an argument.</a:t>
            </a:r>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694642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3224"/>
            <a:ext cx="10515600" cy="5803739"/>
          </a:xfrm>
        </p:spPr>
        <p:txBody>
          <a:bodyPr>
            <a:normAutofit fontScale="92500" lnSpcReduction="10000"/>
          </a:bodyPr>
          <a:lstStyle/>
          <a:p>
            <a:r>
              <a:rPr lang="en-US" dirty="0"/>
              <a:t>function call:</a:t>
            </a:r>
          </a:p>
          <a:p>
            <a:pPr lvl="1"/>
            <a:r>
              <a:rPr lang="en-US" dirty="0" smtClean="0"/>
              <a:t>A </a:t>
            </a:r>
            <a:r>
              <a:rPr lang="en-US" dirty="0"/>
              <a:t>statement that runs a function. It consists of the function name followed by </a:t>
            </a:r>
            <a:r>
              <a:rPr lang="en-US" dirty="0" smtClean="0"/>
              <a:t>an argument </a:t>
            </a:r>
            <a:r>
              <a:rPr lang="en-US" dirty="0"/>
              <a:t>list in parentheses.</a:t>
            </a:r>
          </a:p>
          <a:p>
            <a:r>
              <a:rPr lang="en-US" dirty="0"/>
              <a:t>argument:</a:t>
            </a:r>
          </a:p>
          <a:p>
            <a:pPr lvl="1"/>
            <a:r>
              <a:rPr lang="en-US" dirty="0"/>
              <a:t>A value provided to a function when the function is called. This value is </a:t>
            </a:r>
            <a:r>
              <a:rPr lang="en-US" dirty="0" smtClean="0"/>
              <a:t>assigned to </a:t>
            </a:r>
            <a:r>
              <a:rPr lang="en-US" dirty="0"/>
              <a:t>the corresponding parameter in the function.</a:t>
            </a:r>
          </a:p>
          <a:p>
            <a:r>
              <a:rPr lang="en-US" dirty="0"/>
              <a:t>local variable:</a:t>
            </a:r>
          </a:p>
          <a:p>
            <a:pPr lvl="1"/>
            <a:r>
              <a:rPr lang="en-US" dirty="0"/>
              <a:t>A variable defined inside a function. A local variable can only be used inside </a:t>
            </a:r>
            <a:r>
              <a:rPr lang="en-US" dirty="0" smtClean="0"/>
              <a:t>its function</a:t>
            </a:r>
            <a:r>
              <a:rPr lang="en-US" dirty="0"/>
              <a:t>.</a:t>
            </a:r>
          </a:p>
          <a:p>
            <a:r>
              <a:rPr lang="en-US" dirty="0">
                <a:solidFill>
                  <a:srgbClr val="FF0000"/>
                </a:solidFill>
              </a:rPr>
              <a:t>return value:</a:t>
            </a:r>
          </a:p>
          <a:p>
            <a:pPr lvl="1"/>
            <a:r>
              <a:rPr lang="en-US" dirty="0"/>
              <a:t>The result of a function. If a function call is used as an expression, the </a:t>
            </a:r>
            <a:r>
              <a:rPr lang="en-US" dirty="0" smtClean="0"/>
              <a:t>return value </a:t>
            </a:r>
            <a:r>
              <a:rPr lang="en-US" dirty="0"/>
              <a:t>is the value of the expression.</a:t>
            </a:r>
          </a:p>
          <a:p>
            <a:r>
              <a:rPr lang="en-US" dirty="0" smtClean="0"/>
              <a:t>return function</a:t>
            </a:r>
            <a:r>
              <a:rPr lang="en-US" dirty="0"/>
              <a:t>:</a:t>
            </a:r>
          </a:p>
          <a:p>
            <a:pPr lvl="1"/>
            <a:r>
              <a:rPr lang="en-US" dirty="0"/>
              <a:t>A function that returns a value.</a:t>
            </a:r>
          </a:p>
          <a:p>
            <a:r>
              <a:rPr lang="en-US" dirty="0">
                <a:solidFill>
                  <a:srgbClr val="FF0000"/>
                </a:solidFill>
              </a:rPr>
              <a:t>void function:</a:t>
            </a:r>
          </a:p>
          <a:p>
            <a:pPr lvl="1"/>
            <a:r>
              <a:rPr lang="en-US" dirty="0"/>
              <a:t>A function that always returns None.</a:t>
            </a:r>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57498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129610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r>
              <a:rPr lang="en-US" sz="3600" dirty="0" smtClean="0">
                <a:solidFill>
                  <a:schemeClr val="accent1">
                    <a:lumMod val="75000"/>
                  </a:schemeClr>
                </a:solidFill>
              </a:rPr>
              <a:t>Input from Keyboard </a:t>
            </a:r>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r>
              <a:rPr lang="en-US" dirty="0"/>
              <a:t>There are hardly any programs without any input. </a:t>
            </a:r>
            <a:endParaRPr lang="en-US" dirty="0" smtClean="0"/>
          </a:p>
          <a:p>
            <a:r>
              <a:rPr lang="en-US" dirty="0" smtClean="0"/>
              <a:t>Input </a:t>
            </a:r>
            <a:r>
              <a:rPr lang="en-US" dirty="0"/>
              <a:t>can come in various ways, for example from a database, another computer, mouse clicks and movements or from the internet. Yet, in most cases the input stems from the keyboard. </a:t>
            </a:r>
            <a:endParaRPr lang="en-US" dirty="0" smtClean="0"/>
          </a:p>
          <a:p>
            <a:r>
              <a:rPr lang="en-US" dirty="0" smtClean="0"/>
              <a:t>For </a:t>
            </a:r>
            <a:r>
              <a:rPr lang="en-US" dirty="0"/>
              <a:t>this purpose, Python provides the function input(). input has an optional parameter, which is the prompt string. </a:t>
            </a:r>
            <a:r>
              <a:rPr lang="en-US" dirty="0"/>
              <a:t/>
            </a:r>
            <a:br>
              <a:rPr lang="en-US" dirty="0"/>
            </a:br>
            <a:r>
              <a:rPr lang="en-US" dirty="0"/>
              <a:t/>
            </a:r>
            <a:br>
              <a:rPr lang="en-US" dirty="0"/>
            </a:br>
            <a:endParaRPr lang="en-US" dirty="0" smtClean="0"/>
          </a:p>
          <a:p>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
        <p:nvSpPr>
          <p:cNvPr id="4" name="Rounded Rectangle 3"/>
          <p:cNvSpPr/>
          <p:nvPr/>
        </p:nvSpPr>
        <p:spPr>
          <a:xfrm>
            <a:off x="2351314" y="3818121"/>
            <a:ext cx="7272867" cy="1185334"/>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dirty="0" smtClean="0">
                <a:solidFill>
                  <a:schemeClr val="tx1"/>
                </a:solidFill>
                <a:latin typeface="Courier New" charset="0"/>
                <a:ea typeface="Courier New" charset="0"/>
                <a:cs typeface="Courier New" charset="0"/>
              </a:rPr>
              <a:t>name = input(“What is your name?”)</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827108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8993"/>
            <a:ext cx="10515600" cy="5167970"/>
          </a:xfrm>
        </p:spPr>
        <p:txBody>
          <a:bodyPr/>
          <a:lstStyle/>
          <a:p>
            <a:r>
              <a:rPr lang="en-US" dirty="0"/>
              <a:t>If the input function is called, the program flow will be stopped until the user has given an input and has ended the input with the return key. The text of the optional parameter, i.e. the prompt, will be printed on the screen. </a:t>
            </a:r>
            <a:endParaRPr lang="en-US" dirty="0" smtClean="0"/>
          </a:p>
          <a:p>
            <a:r>
              <a:rPr lang="en-US" dirty="0" smtClean="0"/>
              <a:t>The </a:t>
            </a:r>
            <a:r>
              <a:rPr lang="en-US" dirty="0"/>
              <a:t>input of the user will be interpreted. If the user e.g. puts in an integer value, the input function returns this integer value. If the user on the other hand inputs a list, the function will return a list. </a:t>
            </a:r>
          </a:p>
          <a:p>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33605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r>
              <a:rPr lang="en-US" sz="3600" dirty="0" smtClean="0">
                <a:solidFill>
                  <a:schemeClr val="accent1">
                    <a:lumMod val="75000"/>
                  </a:schemeClr>
                </a:solidFill>
              </a:rPr>
              <a:t>Example </a:t>
            </a:r>
            <a:endParaRPr lang="en-US" sz="3600" dirty="0">
              <a:solidFill>
                <a:schemeClr val="accent1">
                  <a:lumMod val="75000"/>
                </a:schemeClr>
              </a:solidFill>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
        <p:nvSpPr>
          <p:cNvPr id="6" name="Content Placeholder 5"/>
          <p:cNvSpPr>
            <a:spLocks noGrp="1"/>
          </p:cNvSpPr>
          <p:nvPr>
            <p:ph idx="1"/>
          </p:nvPr>
        </p:nvSpPr>
        <p:spPr/>
        <p:txBody>
          <a:bodyPr/>
          <a:lstStyle/>
          <a:p>
            <a:endParaRPr lang="en-US" dirty="0"/>
          </a:p>
        </p:txBody>
      </p:sp>
      <p:pic>
        <p:nvPicPr>
          <p:cNvPr id="9" name="Picture 8"/>
          <p:cNvPicPr>
            <a:picLocks noChangeAspect="1"/>
          </p:cNvPicPr>
          <p:nvPr/>
        </p:nvPicPr>
        <p:blipFill>
          <a:blip r:embed="rId3"/>
          <a:stretch>
            <a:fillRect/>
          </a:stretch>
        </p:blipFill>
        <p:spPr>
          <a:xfrm>
            <a:off x="838200" y="867104"/>
            <a:ext cx="6076584" cy="4030743"/>
          </a:xfrm>
          <a:prstGeom prst="rect">
            <a:avLst/>
          </a:prstGeom>
        </p:spPr>
      </p:pic>
      <p:pic>
        <p:nvPicPr>
          <p:cNvPr id="10" name="Picture 9"/>
          <p:cNvPicPr>
            <a:picLocks noChangeAspect="1"/>
          </p:cNvPicPr>
          <p:nvPr/>
        </p:nvPicPr>
        <p:blipFill>
          <a:blip r:embed="rId4"/>
          <a:stretch>
            <a:fillRect/>
          </a:stretch>
        </p:blipFill>
        <p:spPr>
          <a:xfrm>
            <a:off x="4337049" y="5121781"/>
            <a:ext cx="7288893" cy="1304449"/>
          </a:xfrm>
          <a:prstGeom prst="rect">
            <a:avLst/>
          </a:prstGeom>
        </p:spPr>
      </p:pic>
    </p:spTree>
    <p:extLst>
      <p:ext uri="{BB962C8B-B14F-4D97-AF65-F5344CB8AC3E}">
        <p14:creationId xmlns:p14="http://schemas.microsoft.com/office/powerpoint/2010/main" val="715008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r>
              <a:rPr lang="en-US" sz="3600" dirty="0" smtClean="0">
                <a:solidFill>
                  <a:schemeClr val="accent1">
                    <a:lumMod val="75000"/>
                  </a:schemeClr>
                </a:solidFill>
              </a:rPr>
              <a:t>Example </a:t>
            </a:r>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pic>
        <p:nvPicPr>
          <p:cNvPr id="4" name="Picture 3"/>
          <p:cNvPicPr>
            <a:picLocks noChangeAspect="1"/>
          </p:cNvPicPr>
          <p:nvPr/>
        </p:nvPicPr>
        <p:blipFill>
          <a:blip r:embed="rId3"/>
          <a:stretch>
            <a:fillRect/>
          </a:stretch>
        </p:blipFill>
        <p:spPr>
          <a:xfrm>
            <a:off x="4469363" y="5245253"/>
            <a:ext cx="7180554" cy="1243434"/>
          </a:xfrm>
          <a:prstGeom prst="rect">
            <a:avLst/>
          </a:prstGeom>
        </p:spPr>
      </p:pic>
      <p:pic>
        <p:nvPicPr>
          <p:cNvPr id="6" name="Picture 5"/>
          <p:cNvPicPr>
            <a:picLocks noChangeAspect="1"/>
          </p:cNvPicPr>
          <p:nvPr/>
        </p:nvPicPr>
        <p:blipFill>
          <a:blip r:embed="rId4"/>
          <a:stretch>
            <a:fillRect/>
          </a:stretch>
        </p:blipFill>
        <p:spPr>
          <a:xfrm>
            <a:off x="838200" y="966138"/>
            <a:ext cx="6207061" cy="4180081"/>
          </a:xfrm>
          <a:prstGeom prst="rect">
            <a:avLst/>
          </a:prstGeom>
        </p:spPr>
      </p:pic>
    </p:spTree>
    <p:extLst>
      <p:ext uri="{BB962C8B-B14F-4D97-AF65-F5344CB8AC3E}">
        <p14:creationId xmlns:p14="http://schemas.microsoft.com/office/powerpoint/2010/main" val="1364560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r>
              <a:rPr lang="en-US" sz="3600" dirty="0" smtClean="0">
                <a:solidFill>
                  <a:schemeClr val="accent1">
                    <a:lumMod val="75000"/>
                  </a:schemeClr>
                </a:solidFill>
              </a:rPr>
              <a:t>Exercise |</a:t>
            </a:r>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r>
              <a:rPr lang="en-US" dirty="0" smtClean="0">
                <a:latin typeface="+mj-lt"/>
              </a:rPr>
              <a:t>prompt the user to enter two numbers and display their total. </a:t>
            </a: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961501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r>
              <a:rPr lang="en-US" sz="3600" dirty="0" smtClean="0">
                <a:solidFill>
                  <a:schemeClr val="accent1">
                    <a:lumMod val="75000"/>
                  </a:schemeClr>
                </a:solidFill>
              </a:rPr>
              <a:t>Exercise II</a:t>
            </a:r>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r>
              <a:rPr lang="en-US" dirty="0" smtClean="0">
                <a:latin typeface="+mj-lt"/>
              </a:rPr>
              <a:t>Create a python progra</a:t>
            </a:r>
            <a:r>
              <a:rPr lang="en-US" dirty="0" smtClean="0">
                <a:latin typeface="+mj-lt"/>
              </a:rPr>
              <a:t>m to ask the user to enter their name and student id and display the following message to the screen: </a:t>
            </a:r>
          </a:p>
          <a:p>
            <a:endParaRPr lang="en-US" dirty="0">
              <a:latin typeface="+mj-lt"/>
            </a:endParaRPr>
          </a:p>
          <a:p>
            <a:pPr marL="0" indent="0">
              <a:buNone/>
            </a:pPr>
            <a:r>
              <a:rPr lang="en-US" dirty="0" smtClean="0">
                <a:solidFill>
                  <a:srgbClr val="FF0000"/>
                </a:solidFill>
                <a:latin typeface="Courier New" charset="0"/>
                <a:ea typeface="Courier New" charset="0"/>
                <a:cs typeface="Courier New" charset="0"/>
              </a:rPr>
              <a:t>“your name is $</a:t>
            </a:r>
            <a:r>
              <a:rPr lang="en-US" dirty="0" err="1" smtClean="0">
                <a:solidFill>
                  <a:srgbClr val="FF0000"/>
                </a:solidFill>
                <a:latin typeface="Courier New" charset="0"/>
                <a:ea typeface="Courier New" charset="0"/>
                <a:cs typeface="Courier New" charset="0"/>
              </a:rPr>
              <a:t>Student_name</a:t>
            </a:r>
            <a:r>
              <a:rPr lang="en-US" dirty="0" smtClean="0">
                <a:solidFill>
                  <a:srgbClr val="FF0000"/>
                </a:solidFill>
                <a:latin typeface="Courier New" charset="0"/>
                <a:ea typeface="Courier New" charset="0"/>
                <a:cs typeface="Courier New" charset="0"/>
              </a:rPr>
              <a:t> and your student id is $</a:t>
            </a:r>
            <a:r>
              <a:rPr lang="en-US" dirty="0" err="1" smtClean="0">
                <a:solidFill>
                  <a:srgbClr val="FF0000"/>
                </a:solidFill>
                <a:latin typeface="Courier New" charset="0"/>
                <a:ea typeface="Courier New" charset="0"/>
                <a:cs typeface="Courier New" charset="0"/>
              </a:rPr>
              <a:t>Student_ID</a:t>
            </a:r>
            <a:r>
              <a:rPr lang="en-US" dirty="0" smtClean="0">
                <a:solidFill>
                  <a:srgbClr val="FF0000"/>
                </a:solidFill>
                <a:latin typeface="Courier New" charset="0"/>
                <a:ea typeface="Courier New" charset="0"/>
                <a:cs typeface="Courier New" charset="0"/>
              </a:rPr>
              <a:t>”</a:t>
            </a:r>
            <a:endParaRPr lang="en-US" dirty="0" smtClean="0">
              <a:solidFill>
                <a:srgbClr val="FF0000"/>
              </a:solidFill>
              <a:latin typeface="Courier New" charset="0"/>
              <a:ea typeface="Courier New" charset="0"/>
              <a:cs typeface="Courier New" charset="0"/>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2014414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r>
              <a:rPr lang="en-US" sz="3600" dirty="0" smtClean="0">
                <a:solidFill>
                  <a:schemeClr val="accent1">
                    <a:lumMod val="75000"/>
                  </a:schemeClr>
                </a:solidFill>
              </a:rPr>
              <a:t>Return Functions </a:t>
            </a:r>
            <a:r>
              <a:rPr lang="en-US" sz="3600" dirty="0">
                <a:solidFill>
                  <a:schemeClr val="accent1">
                    <a:lumMod val="75000"/>
                  </a:schemeClr>
                </a:solidFill>
              </a:rPr>
              <a:t>and Void Functions</a:t>
            </a:r>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r>
              <a:rPr lang="en-US" dirty="0"/>
              <a:t>Some of the functions we have used, such as the math functions, return results; </a:t>
            </a:r>
            <a:r>
              <a:rPr lang="en-US" dirty="0" smtClean="0"/>
              <a:t>Other </a:t>
            </a:r>
            <a:r>
              <a:rPr lang="en-US" dirty="0"/>
              <a:t>functions, </a:t>
            </a:r>
            <a:r>
              <a:rPr lang="en-US" dirty="0" smtClean="0"/>
              <a:t>like functions that only print , </a:t>
            </a:r>
            <a:r>
              <a:rPr lang="en-US" dirty="0"/>
              <a:t>perform an action but don’t return a value. They are called void functions.</a:t>
            </a:r>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255805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3224"/>
            <a:ext cx="10515600" cy="5803739"/>
          </a:xfrm>
        </p:spPr>
        <p:txBody>
          <a:bodyPr/>
          <a:lstStyle/>
          <a:p>
            <a:r>
              <a:rPr lang="en-US" dirty="0"/>
              <a:t>When you call a fruitful function, you almost always want to do something </a:t>
            </a:r>
            <a:r>
              <a:rPr lang="en-US"/>
              <a:t>with </a:t>
            </a:r>
            <a:r>
              <a:rPr lang="en-US" smtClean="0"/>
              <a:t>the result</a:t>
            </a:r>
            <a:r>
              <a:rPr lang="en-US" dirty="0"/>
              <a:t>; for example, you might assign it to a variable or use it as part of an expression:</a:t>
            </a:r>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
        <p:nvSpPr>
          <p:cNvPr id="4" name="Rounded Rectangle 3"/>
          <p:cNvSpPr/>
          <p:nvPr/>
        </p:nvSpPr>
        <p:spPr>
          <a:xfrm>
            <a:off x="2388636" y="2108719"/>
            <a:ext cx="7352523" cy="1436914"/>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r>
              <a:rPr lang="en-US" dirty="0">
                <a:solidFill>
                  <a:schemeClr val="tx1"/>
                </a:solidFill>
                <a:latin typeface="Courier New" charset="0"/>
                <a:ea typeface="Courier New" charset="0"/>
                <a:cs typeface="Courier New" charset="0"/>
              </a:rPr>
              <a:t>x = </a:t>
            </a:r>
            <a:r>
              <a:rPr lang="en-US" dirty="0" err="1">
                <a:solidFill>
                  <a:schemeClr val="tx1"/>
                </a:solidFill>
                <a:latin typeface="Courier New" charset="0"/>
                <a:ea typeface="Courier New" charset="0"/>
                <a:cs typeface="Courier New" charset="0"/>
              </a:rPr>
              <a:t>math.cos</a:t>
            </a:r>
            <a:r>
              <a:rPr lang="en-US" dirty="0">
                <a:solidFill>
                  <a:schemeClr val="tx1"/>
                </a:solidFill>
                <a:latin typeface="Courier New" charset="0"/>
                <a:ea typeface="Courier New" charset="0"/>
                <a:cs typeface="Courier New" charset="0"/>
              </a:rPr>
              <a:t>(radians)</a:t>
            </a:r>
          </a:p>
          <a:p>
            <a:r>
              <a:rPr lang="en-US" dirty="0">
                <a:solidFill>
                  <a:schemeClr val="tx1"/>
                </a:solidFill>
                <a:latin typeface="Courier New" charset="0"/>
                <a:ea typeface="Courier New" charset="0"/>
                <a:cs typeface="Courier New" charset="0"/>
              </a:rPr>
              <a:t>golden = (</a:t>
            </a:r>
            <a:r>
              <a:rPr lang="en-US" dirty="0" err="1">
                <a:solidFill>
                  <a:schemeClr val="tx1"/>
                </a:solidFill>
                <a:latin typeface="Courier New" charset="0"/>
                <a:ea typeface="Courier New" charset="0"/>
                <a:cs typeface="Courier New" charset="0"/>
              </a:rPr>
              <a:t>math.sqrt</a:t>
            </a:r>
            <a:r>
              <a:rPr lang="en-US" dirty="0">
                <a:solidFill>
                  <a:schemeClr val="tx1"/>
                </a:solidFill>
                <a:latin typeface="Courier New" charset="0"/>
                <a:ea typeface="Courier New" charset="0"/>
                <a:cs typeface="Courier New" charset="0"/>
              </a:rPr>
              <a:t>(5) + 1) / 2</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1986262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537</Words>
  <Application>Microsoft Macintosh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Courier New</vt:lpstr>
      <vt:lpstr>Arial</vt:lpstr>
      <vt:lpstr>Office Theme</vt:lpstr>
      <vt:lpstr>Functions Cont. </vt:lpstr>
      <vt:lpstr>Input from Keyboard </vt:lpstr>
      <vt:lpstr>PowerPoint Presentation</vt:lpstr>
      <vt:lpstr>Example </vt:lpstr>
      <vt:lpstr>Example </vt:lpstr>
      <vt:lpstr>Exercise |</vt:lpstr>
      <vt:lpstr>Exercise II</vt:lpstr>
      <vt:lpstr>Return Functions and Void Functions</vt:lpstr>
      <vt:lpstr>PowerPoint Presentation</vt:lpstr>
      <vt:lpstr>Example</vt:lpstr>
      <vt:lpstr>see the difference between void fun and fun that return value</vt:lpstr>
      <vt:lpstr>Glossary</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Mina Gabriel</dc:creator>
  <cp:lastModifiedBy>Mina Gabriel</cp:lastModifiedBy>
  <cp:revision>11</cp:revision>
  <dcterms:created xsi:type="dcterms:W3CDTF">2015-12-10T20:37:14Z</dcterms:created>
  <dcterms:modified xsi:type="dcterms:W3CDTF">2016-02-25T16:19:04Z</dcterms:modified>
</cp:coreProperties>
</file>