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s/_rels/slide44.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6.xml.rels" ContentType="application/vnd.openxmlformats-package.relationships+xml"/>
  <Override PartName="/ppt/slides/_rels/slide38.xml.rels" ContentType="application/vnd.openxmlformats-package.relationships+xml"/>
  <Override PartName="/ppt/slides/_rels/slide35.xml.rels" ContentType="application/vnd.openxmlformats-package.relationships+xml"/>
  <Override PartName="/ppt/slides/_rels/slide32.xml.rels" ContentType="application/vnd.openxmlformats-package.relationships+xml"/>
  <Override PartName="/ppt/slides/_rels/slide29.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37.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4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4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71.png" ContentType="image/png"/>
  <Override PartName="/ppt/media/image68.png" ContentType="image/png"/>
  <Override PartName="/ppt/media/image69.png" ContentType="image/png"/>
  <Override PartName="/ppt/media/image67.png" ContentType="image/png"/>
  <Override PartName="/ppt/media/image66.png" ContentType="image/png"/>
  <Override PartName="/ppt/media/image65.png" ContentType="image/png"/>
  <Override PartName="/ppt/media/image64.png" ContentType="image/png"/>
  <Override PartName="/ppt/media/image63.png" ContentType="image/png"/>
  <Override PartName="/ppt/media/image62.png" ContentType="image/png"/>
  <Override PartName="/ppt/media/image60.png" ContentType="image/png"/>
  <Override PartName="/ppt/media/image59.png" ContentType="image/png"/>
  <Override PartName="/ppt/media/image58.png" ContentType="image/png"/>
  <Override PartName="/ppt/media/image57.png" ContentType="image/png"/>
  <Override PartName="/ppt/media/image53.png" ContentType="image/png"/>
  <Override PartName="/ppt/media/image52.png" ContentType="image/png"/>
  <Override PartName="/ppt/media/image56.png" ContentType="image/png"/>
  <Override PartName="/ppt/media/image51.png" ContentType="image/png"/>
  <Override PartName="/ppt/media/image50.png" ContentType="image/png"/>
  <Override PartName="/ppt/media/image49.png" ContentType="image/png"/>
  <Override PartName="/ppt/media/image43.png" ContentType="image/png"/>
  <Override PartName="/ppt/media/image42.png" ContentType="image/png"/>
  <Override PartName="/ppt/media/image41.png" ContentType="image/png"/>
  <Override PartName="/ppt/media/image36.png" ContentType="image/png"/>
  <Override PartName="/ppt/media/image32.png" ContentType="image/png"/>
  <Override PartName="/ppt/media/image45.png" ContentType="image/png"/>
  <Override PartName="/ppt/media/image30.png" ContentType="image/png"/>
  <Override PartName="/ppt/media/image44.png" ContentType="image/png"/>
  <Override PartName="/ppt/media/image27.png" ContentType="image/png"/>
  <Override PartName="/ppt/media/image26.png" ContentType="image/png"/>
  <Override PartName="/ppt/media/image28.png" ContentType="image/png"/>
  <Override PartName="/ppt/media/image25.png" ContentType="image/png"/>
  <Override PartName="/ppt/media/image33.png" ContentType="image/png"/>
  <Override PartName="/ppt/media/image38.png" ContentType="image/png"/>
  <Override PartName="/ppt/media/image22.png" ContentType="image/png"/>
  <Override PartName="/ppt/media/image55.png" ContentType="image/png"/>
  <Override PartName="/ppt/media/image31.png" ContentType="image/png"/>
  <Override PartName="/ppt/media/image37.png" ContentType="image/png"/>
  <Override PartName="/ppt/media/image24.png" ContentType="image/png"/>
  <Override PartName="/ppt/media/image21.png" ContentType="image/png"/>
  <Override PartName="/ppt/media/image54.png" ContentType="image/png"/>
  <Override PartName="/ppt/media/image61.png" ContentType="image/png"/>
  <Override PartName="/ppt/media/image20.png" ContentType="image/png"/>
  <Override PartName="/ppt/media/image19.png" ContentType="image/png"/>
  <Override PartName="/ppt/media/image16.png" ContentType="image/png"/>
  <Override PartName="/ppt/media/image17.png" ContentType="image/png"/>
  <Override PartName="/ppt/media/image14.png" ContentType="image/png"/>
  <Override PartName="/ppt/media/image13.png" ContentType="image/png"/>
  <Override PartName="/ppt/media/image46.png" ContentType="image/png"/>
  <Override PartName="/ppt/media/image23.png" ContentType="image/png"/>
  <Override PartName="/ppt/media/image12.png" ContentType="image/png"/>
  <Override PartName="/ppt/media/image39.png" ContentType="image/png"/>
  <Override PartName="/ppt/media/image35.png" ContentType="image/png"/>
  <Override PartName="/ppt/media/image10.png" ContentType="image/png"/>
  <Override PartName="/ppt/media/image48.png" ContentType="image/png"/>
  <Override PartName="/ppt/media/image9.png" ContentType="image/png"/>
  <Override PartName="/ppt/media/image15.png" ContentType="image/png"/>
  <Override PartName="/ppt/media/image29.png" ContentType="image/png"/>
  <Override PartName="/ppt/media/image8.png" ContentType="image/png"/>
  <Override PartName="/ppt/media/image40.png" ContentType="image/png"/>
  <Override PartName="/ppt/media/image34.png" ContentType="image/png"/>
  <Override PartName="/ppt/media/image6.png" ContentType="image/png"/>
  <Override PartName="/ppt/media/image5.png" ContentType="image/png"/>
  <Override PartName="/ppt/media/image18.png" ContentType="image/png"/>
  <Override PartName="/ppt/media/image7.png" ContentType="image/png"/>
  <Override PartName="/ppt/media/image4.png" ContentType="image/png"/>
  <Override PartName="/ppt/media/image3.png" ContentType="image/png"/>
  <Override PartName="/ppt/media/image47.png" ContentType="image/png"/>
  <Override PartName="/ppt/media/image70.png" ContentType="image/png"/>
  <Override PartName="/ppt/media/image2.png" ContentType="image/png"/>
  <Override PartName="/ppt/media/image1.png" ContentType="image/png"/>
  <Override PartName="/ppt/media/image1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p>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32" name="PlaceHolder 4"/>
          <p:cNvSpPr>
            <a:spLocks noGrp="1"/>
          </p:cNvSpPr>
          <p:nvPr>
            <p:ph type="body"/>
          </p:nvPr>
        </p:nvSpPr>
        <p:spPr>
          <a:xfrm>
            <a:off x="6226200" y="4098240"/>
            <a:ext cx="5131080" cy="2075040"/>
          </a:xfrm>
          <a:prstGeom prst="rect">
            <a:avLst/>
          </a:prstGeom>
        </p:spPr>
        <p:txBody>
          <a:bodyPr lIns="0" rIns="0" tIns="0" bIns="0"/>
          <a:p>
            <a:endParaRPr/>
          </a:p>
        </p:txBody>
      </p:sp>
      <p:sp>
        <p:nvSpPr>
          <p:cNvPr id="33" name="PlaceHolder 5"/>
          <p:cNvSpPr>
            <a:spLocks noGrp="1"/>
          </p:cNvSpPr>
          <p:nvPr>
            <p:ph type="body"/>
          </p:nvPr>
        </p:nvSpPr>
        <p:spPr>
          <a:xfrm>
            <a:off x="838080" y="4098240"/>
            <a:ext cx="5131080" cy="20750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35" name="PlaceHolder 2"/>
          <p:cNvSpPr>
            <a:spLocks noGrp="1"/>
          </p:cNvSpPr>
          <p:nvPr>
            <p:ph type="body"/>
          </p:nvPr>
        </p:nvSpPr>
        <p:spPr>
          <a:xfrm>
            <a:off x="838080" y="1825560"/>
            <a:ext cx="10515240" cy="4350960"/>
          </a:xfrm>
          <a:prstGeom prst="rect">
            <a:avLst/>
          </a:prstGeom>
        </p:spPr>
        <p:txBody>
          <a:bodyPr lIns="0" rIns="0" tIns="0" bIns="0"/>
          <a:p>
            <a:endParaRPr/>
          </a:p>
        </p:txBody>
      </p:sp>
      <p:sp>
        <p:nvSpPr>
          <p:cNvPr id="36" name="PlaceHolder 3"/>
          <p:cNvSpPr>
            <a:spLocks noGrp="1"/>
          </p:cNvSpPr>
          <p:nvPr>
            <p:ph type="body"/>
          </p:nvPr>
        </p:nvSpPr>
        <p:spPr>
          <a:xfrm>
            <a:off x="838080" y="1825560"/>
            <a:ext cx="10515240" cy="4350960"/>
          </a:xfrm>
          <a:prstGeom prst="rect">
            <a:avLst/>
          </a:prstGeom>
        </p:spPr>
        <p:txBody>
          <a:bodyPr lIns="0" rIns="0" tIns="0" bIns="0"/>
          <a:p>
            <a:endParaRPr/>
          </a:p>
        </p:txBody>
      </p:sp>
      <p:pic>
        <p:nvPicPr>
          <p:cNvPr id="37" name="" descr=""/>
          <p:cNvPicPr/>
          <p:nvPr/>
        </p:nvPicPr>
        <p:blipFill>
          <a:blip r:embed="rId2"/>
          <a:stretch>
            <a:fillRect/>
          </a:stretch>
        </p:blipFill>
        <p:spPr>
          <a:xfrm>
            <a:off x="3368880" y="1825560"/>
            <a:ext cx="5452920" cy="4350960"/>
          </a:xfrm>
          <a:prstGeom prst="rect">
            <a:avLst/>
          </a:prstGeom>
          <a:ln>
            <a:noFill/>
          </a:ln>
        </p:spPr>
      </p:pic>
      <p:pic>
        <p:nvPicPr>
          <p:cNvPr id="38" name="" descr=""/>
          <p:cNvPicPr/>
          <p:nvPr/>
        </p:nvPicPr>
        <p:blipFill>
          <a:blip r:embed="rId3"/>
          <a:stretch>
            <a:fillRect/>
          </a:stretch>
        </p:blipFill>
        <p:spPr>
          <a:xfrm>
            <a:off x="3368880" y="1825560"/>
            <a:ext cx="5452920" cy="435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45" name="PlaceHolder 2"/>
          <p:cNvSpPr>
            <a:spLocks noGrp="1"/>
          </p:cNvSpPr>
          <p:nvPr>
            <p:ph type="subTitle"/>
          </p:nvPr>
        </p:nvSpPr>
        <p:spPr>
          <a:xfrm>
            <a:off x="838080" y="1825560"/>
            <a:ext cx="10515240" cy="43513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47" name="PlaceHolder 2"/>
          <p:cNvSpPr>
            <a:spLocks noGrp="1"/>
          </p:cNvSpPr>
          <p:nvPr>
            <p:ph type="body"/>
          </p:nvPr>
        </p:nvSpPr>
        <p:spPr>
          <a:xfrm>
            <a:off x="838080" y="1825560"/>
            <a:ext cx="10515240" cy="43509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49" name="PlaceHolder 2"/>
          <p:cNvSpPr>
            <a:spLocks noGrp="1"/>
          </p:cNvSpPr>
          <p:nvPr>
            <p:ph type="body"/>
          </p:nvPr>
        </p:nvSpPr>
        <p:spPr>
          <a:xfrm>
            <a:off x="838080" y="1825560"/>
            <a:ext cx="5131080" cy="4350960"/>
          </a:xfrm>
          <a:prstGeom prst="rect">
            <a:avLst/>
          </a:prstGeom>
        </p:spPr>
        <p:txBody>
          <a:bodyPr lIns="0" rIns="0" tIns="0" bIns="0"/>
          <a:p>
            <a:endParaRPr/>
          </a:p>
        </p:txBody>
      </p:sp>
      <p:sp>
        <p:nvSpPr>
          <p:cNvPr id="50" name="PlaceHolder 3"/>
          <p:cNvSpPr>
            <a:spLocks noGrp="1"/>
          </p:cNvSpPr>
          <p:nvPr>
            <p:ph type="body"/>
          </p:nvPr>
        </p:nvSpPr>
        <p:spPr>
          <a:xfrm>
            <a:off x="6226200" y="1825560"/>
            <a:ext cx="5131080" cy="43509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52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48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54"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55" name="PlaceHolder 3"/>
          <p:cNvSpPr>
            <a:spLocks noGrp="1"/>
          </p:cNvSpPr>
          <p:nvPr>
            <p:ph type="body"/>
          </p:nvPr>
        </p:nvSpPr>
        <p:spPr>
          <a:xfrm>
            <a:off x="838080" y="4098240"/>
            <a:ext cx="5131080" cy="2075040"/>
          </a:xfrm>
          <a:prstGeom prst="rect">
            <a:avLst/>
          </a:prstGeom>
        </p:spPr>
        <p:txBody>
          <a:bodyPr lIns="0" rIns="0" tIns="0" bIns="0"/>
          <a:p>
            <a:endParaRPr/>
          </a:p>
        </p:txBody>
      </p:sp>
      <p:sp>
        <p:nvSpPr>
          <p:cNvPr id="56" name="PlaceHolder 4"/>
          <p:cNvSpPr>
            <a:spLocks noGrp="1"/>
          </p:cNvSpPr>
          <p:nvPr>
            <p:ph type="body"/>
          </p:nvPr>
        </p:nvSpPr>
        <p:spPr>
          <a:xfrm>
            <a:off x="6226200" y="1825560"/>
            <a:ext cx="5131080" cy="43509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6" name="PlaceHolder 2"/>
          <p:cNvSpPr>
            <a:spLocks noGrp="1"/>
          </p:cNvSpPr>
          <p:nvPr>
            <p:ph type="subTitle"/>
          </p:nvPr>
        </p:nvSpPr>
        <p:spPr>
          <a:xfrm>
            <a:off x="838080" y="1825560"/>
            <a:ext cx="10515240" cy="43513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58" name="PlaceHolder 2"/>
          <p:cNvSpPr>
            <a:spLocks noGrp="1"/>
          </p:cNvSpPr>
          <p:nvPr>
            <p:ph type="body"/>
          </p:nvPr>
        </p:nvSpPr>
        <p:spPr>
          <a:xfrm>
            <a:off x="838080" y="1825560"/>
            <a:ext cx="5131080" cy="4350960"/>
          </a:xfrm>
          <a:prstGeom prst="rect">
            <a:avLst/>
          </a:prstGeom>
        </p:spPr>
        <p:txBody>
          <a:bodyPr lIns="0" rIns="0" tIns="0" bIns="0"/>
          <a:p>
            <a:endParaRPr/>
          </a:p>
        </p:txBody>
      </p:sp>
      <p:sp>
        <p:nvSpPr>
          <p:cNvPr id="59"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60" name="PlaceHolder 4"/>
          <p:cNvSpPr>
            <a:spLocks noGrp="1"/>
          </p:cNvSpPr>
          <p:nvPr>
            <p:ph type="body"/>
          </p:nvPr>
        </p:nvSpPr>
        <p:spPr>
          <a:xfrm>
            <a:off x="6226200" y="4098240"/>
            <a:ext cx="5131080" cy="20750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62"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63"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64" name="PlaceHolder 4"/>
          <p:cNvSpPr>
            <a:spLocks noGrp="1"/>
          </p:cNvSpPr>
          <p:nvPr>
            <p:ph type="body"/>
          </p:nvPr>
        </p:nvSpPr>
        <p:spPr>
          <a:xfrm>
            <a:off x="838080" y="4098240"/>
            <a:ext cx="10515240" cy="20750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66" name="PlaceHolder 2"/>
          <p:cNvSpPr>
            <a:spLocks noGrp="1"/>
          </p:cNvSpPr>
          <p:nvPr>
            <p:ph type="body"/>
          </p:nvPr>
        </p:nvSpPr>
        <p:spPr>
          <a:xfrm>
            <a:off x="838080" y="1825560"/>
            <a:ext cx="10515240" cy="2075040"/>
          </a:xfrm>
          <a:prstGeom prst="rect">
            <a:avLst/>
          </a:prstGeom>
        </p:spPr>
        <p:txBody>
          <a:bodyPr lIns="0" rIns="0" tIns="0" bIns="0"/>
          <a:p>
            <a:endParaRPr/>
          </a:p>
        </p:txBody>
      </p:sp>
      <p:sp>
        <p:nvSpPr>
          <p:cNvPr id="67" name="PlaceHolder 3"/>
          <p:cNvSpPr>
            <a:spLocks noGrp="1"/>
          </p:cNvSpPr>
          <p:nvPr>
            <p:ph type="body"/>
          </p:nvPr>
        </p:nvSpPr>
        <p:spPr>
          <a:xfrm>
            <a:off x="838080" y="4098240"/>
            <a:ext cx="10515240" cy="20750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69"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70"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71" name="PlaceHolder 4"/>
          <p:cNvSpPr>
            <a:spLocks noGrp="1"/>
          </p:cNvSpPr>
          <p:nvPr>
            <p:ph type="body"/>
          </p:nvPr>
        </p:nvSpPr>
        <p:spPr>
          <a:xfrm>
            <a:off x="6226200" y="4098240"/>
            <a:ext cx="5131080" cy="2075040"/>
          </a:xfrm>
          <a:prstGeom prst="rect">
            <a:avLst/>
          </a:prstGeom>
        </p:spPr>
        <p:txBody>
          <a:bodyPr lIns="0" rIns="0" tIns="0" bIns="0"/>
          <a:p>
            <a:endParaRPr/>
          </a:p>
        </p:txBody>
      </p:sp>
      <p:sp>
        <p:nvSpPr>
          <p:cNvPr id="72" name="PlaceHolder 5"/>
          <p:cNvSpPr>
            <a:spLocks noGrp="1"/>
          </p:cNvSpPr>
          <p:nvPr>
            <p:ph type="body"/>
          </p:nvPr>
        </p:nvSpPr>
        <p:spPr>
          <a:xfrm>
            <a:off x="838080" y="4098240"/>
            <a:ext cx="5131080" cy="20750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74" name="PlaceHolder 2"/>
          <p:cNvSpPr>
            <a:spLocks noGrp="1"/>
          </p:cNvSpPr>
          <p:nvPr>
            <p:ph type="body"/>
          </p:nvPr>
        </p:nvSpPr>
        <p:spPr>
          <a:xfrm>
            <a:off x="838080" y="1825560"/>
            <a:ext cx="10515240" cy="4350960"/>
          </a:xfrm>
          <a:prstGeom prst="rect">
            <a:avLst/>
          </a:prstGeom>
        </p:spPr>
        <p:txBody>
          <a:bodyPr lIns="0" rIns="0" tIns="0" bIns="0"/>
          <a:p>
            <a:endParaRPr/>
          </a:p>
        </p:txBody>
      </p:sp>
      <p:sp>
        <p:nvSpPr>
          <p:cNvPr id="75" name="PlaceHolder 3"/>
          <p:cNvSpPr>
            <a:spLocks noGrp="1"/>
          </p:cNvSpPr>
          <p:nvPr>
            <p:ph type="body"/>
          </p:nvPr>
        </p:nvSpPr>
        <p:spPr>
          <a:xfrm>
            <a:off x="838080" y="1825560"/>
            <a:ext cx="10515240" cy="4350960"/>
          </a:xfrm>
          <a:prstGeom prst="rect">
            <a:avLst/>
          </a:prstGeom>
        </p:spPr>
        <p:txBody>
          <a:bodyPr lIns="0" rIns="0" tIns="0" bIns="0"/>
          <a:p>
            <a:endParaRPr/>
          </a:p>
        </p:txBody>
      </p:sp>
      <p:pic>
        <p:nvPicPr>
          <p:cNvPr id="76" name="" descr=""/>
          <p:cNvPicPr/>
          <p:nvPr/>
        </p:nvPicPr>
        <p:blipFill>
          <a:blip r:embed="rId2"/>
          <a:stretch>
            <a:fillRect/>
          </a:stretch>
        </p:blipFill>
        <p:spPr>
          <a:xfrm>
            <a:off x="3368880" y="1825560"/>
            <a:ext cx="5452920" cy="4350960"/>
          </a:xfrm>
          <a:prstGeom prst="rect">
            <a:avLst/>
          </a:prstGeom>
          <a:ln>
            <a:noFill/>
          </a:ln>
        </p:spPr>
      </p:pic>
      <p:pic>
        <p:nvPicPr>
          <p:cNvPr id="77" name="" descr=""/>
          <p:cNvPicPr/>
          <p:nvPr/>
        </p:nvPicPr>
        <p:blipFill>
          <a:blip r:embed="rId3"/>
          <a:stretch>
            <a:fillRect/>
          </a:stretch>
        </p:blipFill>
        <p:spPr>
          <a:xfrm>
            <a:off x="3368880" y="1825560"/>
            <a:ext cx="5452920" cy="4350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p>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52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48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16" name="PlaceHolder 3"/>
          <p:cNvSpPr>
            <a:spLocks noGrp="1"/>
          </p:cNvSpPr>
          <p:nvPr>
            <p:ph type="body"/>
          </p:nvPr>
        </p:nvSpPr>
        <p:spPr>
          <a:xfrm>
            <a:off x="838080" y="4098240"/>
            <a:ext cx="5131080" cy="2075040"/>
          </a:xfrm>
          <a:prstGeom prst="rect">
            <a:avLst/>
          </a:prstGeom>
        </p:spPr>
        <p:txBody>
          <a:bodyPr lIns="0" rIns="0" tIns="0" bIns="0"/>
          <a:p>
            <a:endParaRPr/>
          </a:p>
        </p:txBody>
      </p:sp>
      <p:sp>
        <p:nvSpPr>
          <p:cNvPr id="17" name="PlaceHolder 4"/>
          <p:cNvSpPr>
            <a:spLocks noGrp="1"/>
          </p:cNvSpPr>
          <p:nvPr>
            <p:ph type="body"/>
          </p:nvPr>
        </p:nvSpPr>
        <p:spPr>
          <a:xfrm>
            <a:off x="6226200" y="1825560"/>
            <a:ext cx="5131080" cy="43509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p>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lang="en-US" sz="6000">
                <a:solidFill>
                  <a:srgbClr val="000000"/>
                </a:solidFill>
                <a:latin typeface="Calibri Light"/>
              </a:rPr>
              <a:t>Click to edit the title text formatClick to edit Master title style</a:t>
            </a:r>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r>
              <a:rPr lang="en-US" sz="1200">
                <a:solidFill>
                  <a:srgbClr val="8b8b8b"/>
                </a:solidFill>
                <a:latin typeface="Calibri"/>
              </a:rPr>
              <a:t>2/25/16</a:t>
            </a:r>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2B38AB0A-C0B7-4268-9151-8C5545540BDD}" type="slidenum">
              <a:rPr lang="en-US" sz="1200">
                <a:solidFill>
                  <a:srgbClr val="8b8b8b"/>
                </a:solidFill>
                <a:latin typeface="Calibri"/>
              </a:rPr>
              <a:t>&lt;number&gt;</a:t>
            </a:fld>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2800">
                <a:latin typeface="Calibri"/>
              </a:rPr>
              <a:t>Click to edit the outline text format</a:t>
            </a:r>
            <a:endParaRPr/>
          </a:p>
          <a:p>
            <a:pPr lvl="1">
              <a:buSzPct val="75000"/>
              <a:buFont typeface="StarSymbol"/>
              <a:buChar char=""/>
            </a:pPr>
            <a:r>
              <a:rPr lang="en-US" sz="2000">
                <a:latin typeface="Calibri"/>
              </a:rPr>
              <a:t>Second Outline Level</a:t>
            </a:r>
            <a:endParaRPr/>
          </a:p>
          <a:p>
            <a:pPr lvl="2">
              <a:buSzPct val="45000"/>
              <a:buFont typeface="StarSymbol"/>
              <a:buChar char=""/>
            </a:pPr>
            <a:r>
              <a:rPr lang="en-US">
                <a:latin typeface="Calibri"/>
              </a:rPr>
              <a:t>Third Outline Level</a:t>
            </a:r>
            <a:endParaRPr/>
          </a:p>
          <a:p>
            <a:pPr lvl="3">
              <a:buSzPct val="75000"/>
              <a:buFont typeface="StarSymbol"/>
              <a:buChar char=""/>
            </a:pPr>
            <a:r>
              <a:rPr lang="en-US">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p>
            <a:pPr>
              <a:lnSpc>
                <a:spcPct val="90000"/>
              </a:lnSpc>
            </a:pPr>
            <a:r>
              <a:rPr lang="en-US" sz="4400">
                <a:solidFill>
                  <a:srgbClr val="000000"/>
                </a:solidFill>
                <a:latin typeface="Calibri Light"/>
              </a:rPr>
              <a:t>Click to edit the title text formatClick to edit Master title style</a:t>
            </a:r>
            <a:endParaRPr/>
          </a:p>
        </p:txBody>
      </p:sp>
      <p:sp>
        <p:nvSpPr>
          <p:cNvPr id="40" name="PlaceHolder 2"/>
          <p:cNvSpPr>
            <a:spLocks noGrp="1"/>
          </p:cNvSpPr>
          <p:nvPr>
            <p:ph type="body"/>
          </p:nvPr>
        </p:nvSpPr>
        <p:spPr>
          <a:xfrm>
            <a:off x="838080" y="1825560"/>
            <a:ext cx="10515240" cy="4350960"/>
          </a:xfrm>
          <a:prstGeom prst="rect">
            <a:avLst/>
          </a:prstGeom>
        </p:spPr>
        <p:txBody>
          <a:bodyPr/>
          <a:p>
            <a:pPr>
              <a:buSzPct val="45000"/>
              <a:buFont typeface="StarSymbol"/>
              <a:buChar char=""/>
            </a:pPr>
            <a:r>
              <a:rPr lang="en-US" sz="2800">
                <a:solidFill>
                  <a:srgbClr val="000000"/>
                </a:solidFill>
                <a:latin typeface="Calibri"/>
              </a:rPr>
              <a:t>Click to edit the outline text format</a:t>
            </a:r>
            <a:endParaRPr/>
          </a:p>
          <a:p>
            <a:pPr lvl="1">
              <a:buSzPct val="75000"/>
              <a:buFont typeface="StarSymbol"/>
              <a:buChar char=""/>
            </a:pPr>
            <a:r>
              <a:rPr lang="en-US" sz="2800">
                <a:solidFill>
                  <a:srgbClr val="000000"/>
                </a:solidFill>
                <a:latin typeface="Calibri"/>
              </a:rPr>
              <a:t>Second Outline Level</a:t>
            </a:r>
            <a:endParaRPr/>
          </a:p>
          <a:p>
            <a:pPr lvl="2">
              <a:buSzPct val="45000"/>
              <a:buFont typeface="StarSymbol"/>
              <a:buChar char=""/>
            </a:pPr>
            <a:r>
              <a:rPr lang="en-US" sz="2800">
                <a:solidFill>
                  <a:srgbClr val="000000"/>
                </a:solidFill>
                <a:latin typeface="Calibri"/>
              </a:rPr>
              <a:t>Third Outline Level</a:t>
            </a:r>
            <a:endParaRPr/>
          </a:p>
          <a:p>
            <a:pPr lvl="3">
              <a:buSzPct val="75000"/>
              <a:buFont typeface="StarSymbol"/>
              <a:buChar char=""/>
            </a:pPr>
            <a:r>
              <a:rPr lang="en-US" sz="2800">
                <a:solidFill>
                  <a:srgbClr val="000000"/>
                </a:solidFill>
                <a:latin typeface="Calibri"/>
              </a:rPr>
              <a:t>Fourth Outline Level</a:t>
            </a:r>
            <a:endParaRPr/>
          </a:p>
          <a:p>
            <a:pPr lvl="4">
              <a:buSzPct val="45000"/>
              <a:buFont typeface="StarSymbol"/>
              <a:buChar char=""/>
            </a:pPr>
            <a:r>
              <a:rPr lang="en-US" sz="2800">
                <a:solidFill>
                  <a:srgbClr val="000000"/>
                </a:solidFill>
                <a:latin typeface="Calibri"/>
              </a:rPr>
              <a:t>Fifth Outline Level</a:t>
            </a:r>
            <a:endParaRPr/>
          </a:p>
          <a:p>
            <a:pPr lvl="5">
              <a:buSzPct val="45000"/>
              <a:buFont typeface="StarSymbol"/>
              <a:buChar char=""/>
            </a:pPr>
            <a:r>
              <a:rPr lang="en-US" sz="2800">
                <a:solidFill>
                  <a:srgbClr val="000000"/>
                </a:solidFill>
                <a:latin typeface="Calibri"/>
              </a:rPr>
              <a:t>Sixth Outline Level</a:t>
            </a:r>
            <a:endParaRPr/>
          </a:p>
          <a:p>
            <a:pPr>
              <a:lnSpc>
                <a:spcPct val="100000"/>
              </a:lnSpc>
              <a:buFont typeface="Arial"/>
              <a:buChar char="•"/>
            </a:pPr>
            <a:r>
              <a:rPr lang="en-US" sz="2800">
                <a:solidFill>
                  <a:srgbClr val="000000"/>
                </a:solidFill>
                <a:latin typeface="Calibri"/>
              </a:rPr>
              <a:t>Seventh Outline LevelClick to edit Master text styles</a:t>
            </a:r>
            <a:endParaRPr/>
          </a:p>
          <a:p>
            <a:pPr lvl="1">
              <a:lnSpc>
                <a:spcPct val="100000"/>
              </a:lnSpc>
              <a:buFont typeface="Arial"/>
              <a:buChar char="•"/>
            </a:pPr>
            <a:r>
              <a:rPr lang="en-US" sz="2400">
                <a:solidFill>
                  <a:srgbClr val="000000"/>
                </a:solidFill>
                <a:latin typeface="Calibri"/>
              </a:rPr>
              <a:t>Second level</a:t>
            </a:r>
            <a:endParaRPr/>
          </a:p>
          <a:p>
            <a:pPr lvl="2">
              <a:lnSpc>
                <a:spcPct val="100000"/>
              </a:lnSpc>
              <a:buFont typeface="Arial"/>
              <a:buChar char="•"/>
            </a:pPr>
            <a:r>
              <a:rPr lang="en-US" sz="2000">
                <a:solidFill>
                  <a:srgbClr val="000000"/>
                </a:solidFill>
                <a:latin typeface="Calibri"/>
              </a:rPr>
              <a:t>Third level</a:t>
            </a:r>
            <a:endParaRPr/>
          </a:p>
          <a:p>
            <a:pPr lvl="3">
              <a:lnSpc>
                <a:spcPct val="100000"/>
              </a:lnSpc>
              <a:buFont typeface="Arial"/>
              <a:buChar char="•"/>
            </a:pPr>
            <a:r>
              <a:rPr lang="en-US">
                <a:solidFill>
                  <a:srgbClr val="000000"/>
                </a:solidFill>
                <a:latin typeface="Calibri"/>
              </a:rPr>
              <a:t>Fourth level</a:t>
            </a:r>
            <a:endParaRPr/>
          </a:p>
          <a:p>
            <a:pPr lvl="4">
              <a:lnSpc>
                <a:spcPct val="100000"/>
              </a:lnSpc>
              <a:buFont typeface="Arial"/>
              <a:buChar char="•"/>
            </a:pPr>
            <a:r>
              <a:rPr lang="en-US">
                <a:solidFill>
                  <a:srgbClr val="000000"/>
                </a:solidFill>
                <a:latin typeface="Calibri"/>
              </a:rPr>
              <a:t>Fifth level</a:t>
            </a:r>
            <a:endParaRPr/>
          </a:p>
        </p:txBody>
      </p:sp>
      <p:sp>
        <p:nvSpPr>
          <p:cNvPr id="41" name="PlaceHolder 3"/>
          <p:cNvSpPr>
            <a:spLocks noGrp="1"/>
          </p:cNvSpPr>
          <p:nvPr>
            <p:ph type="dt"/>
          </p:nvPr>
        </p:nvSpPr>
        <p:spPr>
          <a:xfrm>
            <a:off x="838080" y="6356520"/>
            <a:ext cx="2742840" cy="364680"/>
          </a:xfrm>
          <a:prstGeom prst="rect">
            <a:avLst/>
          </a:prstGeom>
        </p:spPr>
        <p:txBody>
          <a:bodyPr anchor="ctr"/>
          <a:p>
            <a:pPr>
              <a:lnSpc>
                <a:spcPct val="100000"/>
              </a:lnSpc>
            </a:pPr>
            <a:r>
              <a:rPr lang="en-US" sz="1200">
                <a:solidFill>
                  <a:srgbClr val="8b8b8b"/>
                </a:solidFill>
                <a:latin typeface="Calibri"/>
              </a:rPr>
              <a:t>2/25/16</a:t>
            </a:r>
            <a:endParaRPr/>
          </a:p>
        </p:txBody>
      </p:sp>
      <p:sp>
        <p:nvSpPr>
          <p:cNvPr id="42" name="PlaceHolder 4"/>
          <p:cNvSpPr>
            <a:spLocks noGrp="1"/>
          </p:cNvSpPr>
          <p:nvPr>
            <p:ph type="ftr"/>
          </p:nvPr>
        </p:nvSpPr>
        <p:spPr>
          <a:xfrm>
            <a:off x="4038480" y="6356520"/>
            <a:ext cx="4114440" cy="364680"/>
          </a:xfrm>
          <a:prstGeom prst="rect">
            <a:avLst/>
          </a:prstGeom>
        </p:spPr>
        <p:txBody>
          <a:bodyPr anchor="ctr"/>
          <a:p>
            <a:endParaRPr/>
          </a:p>
        </p:txBody>
      </p:sp>
      <p:sp>
        <p:nvSpPr>
          <p:cNvPr id="43" name="PlaceHolder 5"/>
          <p:cNvSpPr>
            <a:spLocks noGrp="1"/>
          </p:cNvSpPr>
          <p:nvPr>
            <p:ph type="sldNum"/>
          </p:nvPr>
        </p:nvSpPr>
        <p:spPr>
          <a:xfrm>
            <a:off x="8610480" y="6356520"/>
            <a:ext cx="2742840" cy="364680"/>
          </a:xfrm>
          <a:prstGeom prst="rect">
            <a:avLst/>
          </a:prstGeom>
        </p:spPr>
        <p:txBody>
          <a:bodyPr anchor="ctr"/>
          <a:p>
            <a:pPr algn="r">
              <a:lnSpc>
                <a:spcPct val="100000"/>
              </a:lnSpc>
            </a:pPr>
            <a:fld id="{3DDE6A15-C79E-4120-9FCD-AED9A046C5D7}" type="slidenum">
              <a:rPr lang="en-US" sz="1200">
                <a:solidFill>
                  <a:srgbClr val="8b8b8b"/>
                </a:solidFill>
                <a:latin typeface="Calibri"/>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image" Target="../media/image50.png"/><Relationship Id="rId3"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image" Target="../media/image54.png"/><Relationship Id="rId3"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image" Target="../media/image57.png"/><Relationship Id="rId3"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image" Target="../media/image60.png"/><Relationship Id="rId3"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63.pn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image" Target="../media/image65.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67.png"/><Relationship Id="rId2"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image" Target="../media/image69.png"/><Relationship Id="rId2"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70.png"/><Relationship Id="rId2"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TextShape 1"/>
          <p:cNvSpPr txBox="1"/>
          <p:nvPr/>
        </p:nvSpPr>
        <p:spPr>
          <a:xfrm>
            <a:off x="1523880" y="1122480"/>
            <a:ext cx="9143640" cy="2387160"/>
          </a:xfrm>
          <a:prstGeom prst="rect">
            <a:avLst/>
          </a:prstGeom>
        </p:spPr>
        <p:txBody>
          <a:bodyPr anchor="b"/>
          <a:p>
            <a:pPr algn="ctr">
              <a:lnSpc>
                <a:spcPct val="100000"/>
              </a:lnSpc>
            </a:pPr>
            <a:r>
              <a:rPr lang="en-US" sz="6000">
                <a:solidFill>
                  <a:srgbClr val="2e75b6"/>
                </a:solidFill>
                <a:latin typeface="Calibri Light"/>
              </a:rPr>
              <a:t>Functions</a:t>
            </a:r>
            <a:endParaRPr/>
          </a:p>
        </p:txBody>
      </p:sp>
      <p:sp>
        <p:nvSpPr>
          <p:cNvPr id="79" name="TextShape 2"/>
          <p:cNvSpPr txBox="1"/>
          <p:nvPr/>
        </p:nvSpPr>
        <p:spPr>
          <a:xfrm>
            <a:off x="1523880" y="3602160"/>
            <a:ext cx="9143640" cy="1655280"/>
          </a:xfrm>
          <a:prstGeom prst="rect">
            <a:avLst/>
          </a:prstGeom>
        </p:spPr>
        <p:txBody>
          <a:bodyPr/>
          <a:p>
            <a:pPr algn="ctr">
              <a:lnSpc>
                <a:spcPct val="100000"/>
              </a:lnSpc>
            </a:pPr>
            <a:r>
              <a:rPr lang="en-US" sz="2400">
                <a:solidFill>
                  <a:srgbClr val="000000"/>
                </a:solidFill>
                <a:latin typeface="Calibri"/>
              </a:rPr>
              <a:t>Mina Gabriel</a:t>
            </a:r>
            <a:endParaRPr/>
          </a:p>
        </p:txBody>
      </p:sp>
      <p:pic>
        <p:nvPicPr>
          <p:cNvPr id="80" name="Picture 5" descr=""/>
          <p:cNvPicPr/>
          <p:nvPr/>
        </p:nvPicPr>
        <p:blipFill>
          <a:blip r:embed="rId1"/>
          <a:stretch>
            <a:fillRect/>
          </a:stretch>
        </p:blipFill>
        <p:spPr>
          <a:xfrm>
            <a:off x="0" y="6519240"/>
            <a:ext cx="12191760" cy="338400"/>
          </a:xfrm>
          <a:prstGeom prst="rect">
            <a:avLst/>
          </a:prstGeom>
          <a:ln>
            <a:noFill/>
          </a:ln>
        </p:spPr>
      </p:pic>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TextShape 1"/>
          <p:cNvSpPr txBox="1"/>
          <p:nvPr/>
        </p:nvSpPr>
        <p:spPr>
          <a:xfrm>
            <a:off x="838080" y="254880"/>
            <a:ext cx="10515240" cy="612000"/>
          </a:xfrm>
          <a:prstGeom prst="rect">
            <a:avLst/>
          </a:prstGeom>
        </p:spPr>
        <p:txBody>
          <a:bodyPr anchor="ctr"/>
          <a:p>
            <a:pPr>
              <a:lnSpc>
                <a:spcPct val="90000"/>
              </a:lnSpc>
            </a:pPr>
            <a:r>
              <a:rPr lang="en-US" sz="3600">
                <a:solidFill>
                  <a:srgbClr val="2e75b6"/>
                </a:solidFill>
                <a:latin typeface="Calibri Light"/>
              </a:rPr>
              <a:t>Argument </a:t>
            </a:r>
            <a:endParaRPr/>
          </a:p>
        </p:txBody>
      </p:sp>
      <p:sp>
        <p:nvSpPr>
          <p:cNvPr id="111" name="TextShape 2"/>
          <p:cNvSpPr txBox="1"/>
          <p:nvPr/>
        </p:nvSpPr>
        <p:spPr>
          <a:xfrm>
            <a:off x="838080" y="1009080"/>
            <a:ext cx="10515240" cy="5167440"/>
          </a:xfrm>
          <a:prstGeom prst="rect">
            <a:avLst/>
          </a:prstGeom>
        </p:spPr>
        <p:txBody>
          <a:bodyPr/>
          <a:p>
            <a:pPr>
              <a:lnSpc>
                <a:spcPct val="90000"/>
              </a:lnSpc>
              <a:buFont typeface="Arial"/>
              <a:buChar char="•"/>
            </a:pPr>
            <a:r>
              <a:rPr lang="en-US" sz="2800">
                <a:solidFill>
                  <a:srgbClr val="000000"/>
                </a:solidFill>
                <a:latin typeface="Calibri"/>
              </a:rPr>
              <a:t>It is common to say that a function “takes” an argument and “returns” a result. The result is also called the return value..</a:t>
            </a:r>
            <a:endParaRPr/>
          </a:p>
          <a:p>
            <a:pPr>
              <a:lnSpc>
                <a:spcPct val="90000"/>
              </a:lnSpc>
            </a:pPr>
            <a:endParaRPr/>
          </a:p>
          <a:p>
            <a:pPr>
              <a:lnSpc>
                <a:spcPct val="90000"/>
              </a:lnSpc>
            </a:pPr>
            <a:endParaRPr/>
          </a:p>
          <a:p>
            <a:pPr>
              <a:lnSpc>
                <a:spcPct val="90000"/>
              </a:lnSpc>
            </a:pPr>
            <a:endParaRPr/>
          </a:p>
        </p:txBody>
      </p:sp>
      <p:pic>
        <p:nvPicPr>
          <p:cNvPr id="112" name="Picture 4" descr=""/>
          <p:cNvPicPr/>
          <p:nvPr/>
        </p:nvPicPr>
        <p:blipFill>
          <a:blip r:embed="rId1"/>
          <a:stretch>
            <a:fillRect/>
          </a:stretch>
        </p:blipFill>
        <p:spPr>
          <a:xfrm rot="16200000">
            <a:off x="-3312360" y="3313080"/>
            <a:ext cx="6857640" cy="232200"/>
          </a:xfrm>
          <a:prstGeom prst="rect">
            <a:avLst/>
          </a:prstGeom>
          <a:ln>
            <a:noFill/>
          </a:ln>
        </p:spPr>
      </p:pic>
      <p:pic>
        <p:nvPicPr>
          <p:cNvPr id="113" name="Picture 5" descr=""/>
          <p:cNvPicPr/>
          <p:nvPr/>
        </p:nvPicPr>
        <p:blipFill>
          <a:blip r:embed="rId2"/>
          <a:stretch>
            <a:fillRect/>
          </a:stretch>
        </p:blipFill>
        <p:spPr>
          <a:xfrm>
            <a:off x="2743200" y="2535840"/>
            <a:ext cx="6705360" cy="3072960"/>
          </a:xfrm>
          <a:prstGeom prst="rect">
            <a:avLst/>
          </a:prstGeom>
          <a:ln>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TextShape 1"/>
          <p:cNvSpPr txBox="1"/>
          <p:nvPr/>
        </p:nvSpPr>
        <p:spPr>
          <a:xfrm>
            <a:off x="838080" y="254880"/>
            <a:ext cx="10515240" cy="612000"/>
          </a:xfrm>
          <a:prstGeom prst="rect">
            <a:avLst/>
          </a:prstGeom>
        </p:spPr>
        <p:txBody>
          <a:bodyPr anchor="ctr"/>
          <a:p>
            <a:pPr>
              <a:lnSpc>
                <a:spcPct val="90000"/>
              </a:lnSpc>
            </a:pPr>
            <a:r>
              <a:rPr lang="en-US" sz="3600">
                <a:solidFill>
                  <a:srgbClr val="2e75b6"/>
                </a:solidFill>
                <a:latin typeface="Calibri Light"/>
              </a:rPr>
              <a:t>Example </a:t>
            </a:r>
            <a:endParaRPr/>
          </a:p>
        </p:txBody>
      </p:sp>
      <p:pic>
        <p:nvPicPr>
          <p:cNvPr id="115" name="Content Placeholder 3" descr=""/>
          <p:cNvPicPr/>
          <p:nvPr/>
        </p:nvPicPr>
        <p:blipFill>
          <a:blip r:embed="rId1"/>
          <a:stretch>
            <a:fillRect/>
          </a:stretch>
        </p:blipFill>
        <p:spPr>
          <a:xfrm>
            <a:off x="1983240" y="1009800"/>
            <a:ext cx="8224920" cy="5167080"/>
          </a:xfrm>
          <a:prstGeom prst="rect">
            <a:avLst/>
          </a:prstGeom>
          <a:ln>
            <a:noFill/>
          </a:ln>
        </p:spPr>
      </p:pic>
      <p:pic>
        <p:nvPicPr>
          <p:cNvPr id="116" name="Picture 4" descr=""/>
          <p:cNvPicPr/>
          <p:nvPr/>
        </p:nvPicPr>
        <p:blipFill>
          <a:blip r:embed="rId2"/>
          <a:stretch>
            <a:fillRect/>
          </a:stretch>
        </p:blipFill>
        <p:spPr>
          <a:xfrm rot="16200000">
            <a:off x="-3312360" y="3313080"/>
            <a:ext cx="6857640" cy="23220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TextShape 1"/>
          <p:cNvSpPr txBox="1"/>
          <p:nvPr/>
        </p:nvSpPr>
        <p:spPr>
          <a:xfrm>
            <a:off x="838080" y="254880"/>
            <a:ext cx="10515240" cy="612000"/>
          </a:xfrm>
          <a:prstGeom prst="rect">
            <a:avLst/>
          </a:prstGeom>
        </p:spPr>
        <p:txBody>
          <a:bodyPr anchor="ctr"/>
          <a:p>
            <a:pPr>
              <a:lnSpc>
                <a:spcPct val="90000"/>
              </a:lnSpc>
            </a:pPr>
            <a:r>
              <a:rPr lang="en-US" sz="3600">
                <a:solidFill>
                  <a:srgbClr val="2e75b6"/>
                </a:solidFill>
                <a:latin typeface="Calibri Light"/>
              </a:rPr>
              <a:t>Exercise </a:t>
            </a:r>
            <a:endParaRPr/>
          </a:p>
        </p:txBody>
      </p:sp>
      <p:sp>
        <p:nvSpPr>
          <p:cNvPr id="118" name="TextShape 2"/>
          <p:cNvSpPr txBox="1"/>
          <p:nvPr/>
        </p:nvSpPr>
        <p:spPr>
          <a:xfrm>
            <a:off x="838080" y="1009080"/>
            <a:ext cx="10515240" cy="5167440"/>
          </a:xfrm>
          <a:prstGeom prst="rect">
            <a:avLst/>
          </a:prstGeom>
        </p:spPr>
        <p:txBody>
          <a:bodyPr/>
          <a:p>
            <a:pPr>
              <a:lnSpc>
                <a:spcPct val="90000"/>
              </a:lnSpc>
              <a:buFont typeface="Arial"/>
              <a:buChar char="•"/>
            </a:pPr>
            <a:r>
              <a:rPr lang="en-US" sz="2800">
                <a:solidFill>
                  <a:srgbClr val="000000"/>
                </a:solidFill>
                <a:latin typeface="Calibri Light"/>
              </a:rPr>
              <a:t>create a new python file </a:t>
            </a:r>
            <a:endParaRPr/>
          </a:p>
          <a:p>
            <a:pPr>
              <a:lnSpc>
                <a:spcPct val="90000"/>
              </a:lnSpc>
              <a:buFont typeface="Arial"/>
              <a:buChar char="•"/>
            </a:pPr>
            <a:r>
              <a:rPr lang="en-US" sz="2800">
                <a:solidFill>
                  <a:srgbClr val="000000"/>
                </a:solidFill>
                <a:latin typeface="Calibri Light"/>
              </a:rPr>
              <a:t>add a new function that takes one argument and print it </a:t>
            </a:r>
            <a:endParaRPr/>
          </a:p>
          <a:p>
            <a:pPr>
              <a:lnSpc>
                <a:spcPct val="90000"/>
              </a:lnSpc>
              <a:buFont typeface="Arial"/>
              <a:buChar char="•"/>
            </a:pPr>
            <a:r>
              <a:rPr lang="en-US" sz="2800">
                <a:solidFill>
                  <a:srgbClr val="000000"/>
                </a:solidFill>
                <a:latin typeface="Calibri Light"/>
              </a:rPr>
              <a:t>call this function </a:t>
            </a:r>
            <a:endParaRPr/>
          </a:p>
          <a:p>
            <a:pPr>
              <a:lnSpc>
                <a:spcPct val="90000"/>
              </a:lnSpc>
              <a:buFont typeface="Arial"/>
              <a:buChar char="•"/>
            </a:pPr>
            <a:r>
              <a:rPr lang="en-US" sz="2800">
                <a:solidFill>
                  <a:srgbClr val="000000"/>
                </a:solidFill>
                <a:latin typeface="Calibri Light"/>
              </a:rPr>
              <a:t>save your file </a:t>
            </a:r>
            <a:endParaRPr/>
          </a:p>
          <a:p>
            <a:pPr>
              <a:lnSpc>
                <a:spcPct val="90000"/>
              </a:lnSpc>
              <a:buFont typeface="Arial"/>
              <a:buChar char="•"/>
            </a:pPr>
            <a:r>
              <a:rPr lang="en-US" sz="2800">
                <a:solidFill>
                  <a:srgbClr val="000000"/>
                </a:solidFill>
                <a:latin typeface="Calibri Light"/>
              </a:rPr>
              <a:t>execute your file </a:t>
            </a:r>
            <a:endParaRPr/>
          </a:p>
          <a:p>
            <a:pPr>
              <a:lnSpc>
                <a:spcPct val="90000"/>
              </a:lnSpc>
            </a:pPr>
            <a:endParaRPr/>
          </a:p>
        </p:txBody>
      </p:sp>
      <p:pic>
        <p:nvPicPr>
          <p:cNvPr id="119" name="Picture 4" descr=""/>
          <p:cNvPicPr/>
          <p:nvPr/>
        </p:nvPicPr>
        <p:blipFill>
          <a:blip r:embed="rId1"/>
          <a:stretch>
            <a:fillRect/>
          </a:stretch>
        </p:blipFill>
        <p:spPr>
          <a:xfrm rot="16200000">
            <a:off x="-3312360" y="3313080"/>
            <a:ext cx="6857640" cy="23220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TextShape 1"/>
          <p:cNvSpPr txBox="1"/>
          <p:nvPr/>
        </p:nvSpPr>
        <p:spPr>
          <a:xfrm>
            <a:off x="838080" y="389520"/>
            <a:ext cx="10515240" cy="5787000"/>
          </a:xfrm>
          <a:prstGeom prst="rect">
            <a:avLst/>
          </a:prstGeom>
        </p:spPr>
        <p:txBody>
          <a:bodyPr/>
          <a:p>
            <a:pPr>
              <a:lnSpc>
                <a:spcPct val="90000"/>
              </a:lnSpc>
              <a:buFont typeface="Arial"/>
              <a:buChar char="•"/>
            </a:pPr>
            <a:r>
              <a:rPr lang="en-US" sz="2800">
                <a:solidFill>
                  <a:srgbClr val="000000"/>
                </a:solidFill>
                <a:latin typeface="Calibri"/>
              </a:rPr>
              <a:t>Python provides functions that convert values from one type to another. </a:t>
            </a:r>
            <a:endParaRPr/>
          </a:p>
          <a:p>
            <a:pPr>
              <a:lnSpc>
                <a:spcPct val="90000"/>
              </a:lnSpc>
              <a:buFont typeface="Arial"/>
              <a:buChar char="•"/>
            </a:pPr>
            <a:r>
              <a:rPr lang="en-US" sz="2800">
                <a:solidFill>
                  <a:srgbClr val="000000"/>
                </a:solidFill>
                <a:latin typeface="Calibri"/>
              </a:rPr>
              <a:t>The int function takes any value and converts it to an integer, if it can, or complains otherwise:</a:t>
            </a:r>
            <a:endParaRPr/>
          </a:p>
          <a:p>
            <a:pPr>
              <a:lnSpc>
                <a:spcPct val="90000"/>
              </a:lnSpc>
            </a:pPr>
            <a:endParaRPr/>
          </a:p>
          <a:p>
            <a:pPr>
              <a:lnSpc>
                <a:spcPct val="90000"/>
              </a:lnSpc>
            </a:pPr>
            <a:endParaRPr/>
          </a:p>
        </p:txBody>
      </p:sp>
      <p:pic>
        <p:nvPicPr>
          <p:cNvPr id="121" name="Picture 4" descr=""/>
          <p:cNvPicPr/>
          <p:nvPr/>
        </p:nvPicPr>
        <p:blipFill>
          <a:blip r:embed="rId1"/>
          <a:stretch>
            <a:fillRect/>
          </a:stretch>
        </p:blipFill>
        <p:spPr>
          <a:xfrm rot="16200000">
            <a:off x="-3312360" y="3313080"/>
            <a:ext cx="6857640" cy="232200"/>
          </a:xfrm>
          <a:prstGeom prst="rect">
            <a:avLst/>
          </a:prstGeom>
          <a:ln>
            <a:noFill/>
          </a:ln>
        </p:spPr>
      </p:pic>
      <p:pic>
        <p:nvPicPr>
          <p:cNvPr id="122" name="Picture 3" descr=""/>
          <p:cNvPicPr/>
          <p:nvPr/>
        </p:nvPicPr>
        <p:blipFill>
          <a:blip r:embed="rId2"/>
          <a:stretch>
            <a:fillRect/>
          </a:stretch>
        </p:blipFill>
        <p:spPr>
          <a:xfrm>
            <a:off x="1570680" y="2510280"/>
            <a:ext cx="9169200" cy="3784320"/>
          </a:xfrm>
          <a:prstGeom prst="rect">
            <a:avLst/>
          </a:prstGeom>
          <a:ln>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TextShape 1"/>
          <p:cNvSpPr txBox="1"/>
          <p:nvPr/>
        </p:nvSpPr>
        <p:spPr>
          <a:xfrm>
            <a:off x="838080" y="406440"/>
            <a:ext cx="10515240" cy="5770080"/>
          </a:xfrm>
          <a:prstGeom prst="rect">
            <a:avLst/>
          </a:prstGeom>
        </p:spPr>
        <p:txBody>
          <a:bodyPr/>
          <a:p>
            <a:pPr>
              <a:lnSpc>
                <a:spcPct val="90000"/>
              </a:lnSpc>
              <a:buFont typeface="Arial"/>
              <a:buChar char="•"/>
            </a:pPr>
            <a:r>
              <a:rPr lang="en-US" sz="2800">
                <a:solidFill>
                  <a:srgbClr val="000000"/>
                </a:solidFill>
                <a:latin typeface="Calibri"/>
              </a:rPr>
              <a:t> </a:t>
            </a:r>
            <a:r>
              <a:rPr lang="en-US" sz="2800">
                <a:solidFill>
                  <a:srgbClr val="000000"/>
                </a:solidFill>
                <a:latin typeface="Calibri"/>
              </a:rPr>
              <a:t>int can convert floating-point values to integers, but it doesn’t round off; it chops off the fraction part:</a:t>
            </a:r>
            <a:endParaRPr/>
          </a:p>
          <a:p>
            <a:pPr>
              <a:lnSpc>
                <a:spcPct val="90000"/>
              </a:lnSpc>
            </a:pPr>
            <a:endParaRPr/>
          </a:p>
          <a:p>
            <a:pPr>
              <a:lnSpc>
                <a:spcPct val="90000"/>
              </a:lnSpc>
            </a:pPr>
            <a:endParaRPr/>
          </a:p>
        </p:txBody>
      </p:sp>
      <p:pic>
        <p:nvPicPr>
          <p:cNvPr id="124" name="Picture 4" descr=""/>
          <p:cNvPicPr/>
          <p:nvPr/>
        </p:nvPicPr>
        <p:blipFill>
          <a:blip r:embed="rId1"/>
          <a:stretch>
            <a:fillRect/>
          </a:stretch>
        </p:blipFill>
        <p:spPr>
          <a:xfrm rot="16200000">
            <a:off x="-3312360" y="3313080"/>
            <a:ext cx="6857640" cy="232200"/>
          </a:xfrm>
          <a:prstGeom prst="rect">
            <a:avLst/>
          </a:prstGeom>
          <a:ln>
            <a:noFill/>
          </a:ln>
        </p:spPr>
      </p:pic>
      <p:pic>
        <p:nvPicPr>
          <p:cNvPr id="125" name="Picture 3" descr=""/>
          <p:cNvPicPr/>
          <p:nvPr/>
        </p:nvPicPr>
        <p:blipFill>
          <a:blip r:embed="rId2"/>
          <a:stretch>
            <a:fillRect/>
          </a:stretch>
        </p:blipFill>
        <p:spPr>
          <a:xfrm>
            <a:off x="1504800" y="2063880"/>
            <a:ext cx="9181800" cy="273024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TextShape 1"/>
          <p:cNvSpPr txBox="1"/>
          <p:nvPr/>
        </p:nvSpPr>
        <p:spPr>
          <a:xfrm>
            <a:off x="838080" y="457200"/>
            <a:ext cx="10515240" cy="5719320"/>
          </a:xfrm>
          <a:prstGeom prst="rect">
            <a:avLst/>
          </a:prstGeom>
        </p:spPr>
        <p:txBody>
          <a:bodyPr/>
          <a:p>
            <a:pPr>
              <a:lnSpc>
                <a:spcPct val="90000"/>
              </a:lnSpc>
              <a:buFont typeface="Arial"/>
              <a:buChar char="•"/>
            </a:pPr>
            <a:r>
              <a:rPr lang="en-US" sz="2800">
                <a:solidFill>
                  <a:srgbClr val="000000"/>
                </a:solidFill>
                <a:latin typeface="Calibri"/>
              </a:rPr>
              <a:t> </a:t>
            </a:r>
            <a:r>
              <a:rPr lang="en-US" sz="2800">
                <a:solidFill>
                  <a:srgbClr val="000000"/>
                </a:solidFill>
                <a:latin typeface="Calibri"/>
              </a:rPr>
              <a:t>float converts integers and strings to floating-point numbers:</a:t>
            </a:r>
            <a:endParaRPr/>
          </a:p>
        </p:txBody>
      </p:sp>
      <p:pic>
        <p:nvPicPr>
          <p:cNvPr id="127" name="Picture 4" descr=""/>
          <p:cNvPicPr/>
          <p:nvPr/>
        </p:nvPicPr>
        <p:blipFill>
          <a:blip r:embed="rId1"/>
          <a:stretch>
            <a:fillRect/>
          </a:stretch>
        </p:blipFill>
        <p:spPr>
          <a:xfrm rot="16200000">
            <a:off x="-3312360" y="3313080"/>
            <a:ext cx="6857640" cy="232200"/>
          </a:xfrm>
          <a:prstGeom prst="rect">
            <a:avLst/>
          </a:prstGeom>
          <a:ln>
            <a:noFill/>
          </a:ln>
        </p:spPr>
      </p:pic>
      <p:pic>
        <p:nvPicPr>
          <p:cNvPr id="128" name="Picture 3" descr=""/>
          <p:cNvPicPr/>
          <p:nvPr/>
        </p:nvPicPr>
        <p:blipFill>
          <a:blip r:embed="rId2"/>
          <a:stretch>
            <a:fillRect/>
          </a:stretch>
        </p:blipFill>
        <p:spPr>
          <a:xfrm>
            <a:off x="1486080" y="1390680"/>
            <a:ext cx="9219960" cy="295884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TextShape 1"/>
          <p:cNvSpPr txBox="1"/>
          <p:nvPr/>
        </p:nvSpPr>
        <p:spPr>
          <a:xfrm>
            <a:off x="838080" y="321840"/>
            <a:ext cx="10515240" cy="5855040"/>
          </a:xfrm>
          <a:prstGeom prst="rect">
            <a:avLst/>
          </a:prstGeom>
        </p:spPr>
        <p:txBody>
          <a:bodyPr/>
          <a:p>
            <a:pPr>
              <a:lnSpc>
                <a:spcPct val="90000"/>
              </a:lnSpc>
              <a:buFont typeface="Arial"/>
              <a:buChar char="•"/>
            </a:pPr>
            <a:r>
              <a:rPr lang="en-US" sz="2800">
                <a:solidFill>
                  <a:srgbClr val="000000"/>
                </a:solidFill>
                <a:latin typeface="Calibri"/>
              </a:rPr>
              <a:t>Finally, str converts its argument to a string:</a:t>
            </a:r>
            <a:endParaRPr/>
          </a:p>
          <a:p>
            <a:pPr>
              <a:lnSpc>
                <a:spcPct val="90000"/>
              </a:lnSpc>
            </a:pPr>
            <a:endParaRPr/>
          </a:p>
          <a:p>
            <a:pPr>
              <a:lnSpc>
                <a:spcPct val="90000"/>
              </a:lnSpc>
            </a:pPr>
            <a:endParaRPr/>
          </a:p>
        </p:txBody>
      </p:sp>
      <p:pic>
        <p:nvPicPr>
          <p:cNvPr id="130" name="Picture 4" descr=""/>
          <p:cNvPicPr/>
          <p:nvPr/>
        </p:nvPicPr>
        <p:blipFill>
          <a:blip r:embed="rId1"/>
          <a:stretch>
            <a:fillRect/>
          </a:stretch>
        </p:blipFill>
        <p:spPr>
          <a:xfrm rot="16200000">
            <a:off x="-3312360" y="3313080"/>
            <a:ext cx="6857640" cy="232200"/>
          </a:xfrm>
          <a:prstGeom prst="rect">
            <a:avLst/>
          </a:prstGeom>
          <a:ln>
            <a:noFill/>
          </a:ln>
        </p:spPr>
      </p:pic>
      <p:pic>
        <p:nvPicPr>
          <p:cNvPr id="131" name="Picture 3" descr=""/>
          <p:cNvPicPr/>
          <p:nvPr/>
        </p:nvPicPr>
        <p:blipFill>
          <a:blip r:embed="rId2"/>
          <a:stretch>
            <a:fillRect/>
          </a:stretch>
        </p:blipFill>
        <p:spPr>
          <a:xfrm>
            <a:off x="1498680" y="1386360"/>
            <a:ext cx="9194400" cy="2323800"/>
          </a:xfrm>
          <a:prstGeom prst="rect">
            <a:avLst/>
          </a:prstGeom>
          <a:ln>
            <a:noFill/>
          </a:ln>
        </p:spPr>
      </p:pic>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TextShape 1"/>
          <p:cNvSpPr txBox="1"/>
          <p:nvPr/>
        </p:nvSpPr>
        <p:spPr>
          <a:xfrm>
            <a:off x="838080" y="254880"/>
            <a:ext cx="10515240" cy="612000"/>
          </a:xfrm>
          <a:prstGeom prst="rect">
            <a:avLst/>
          </a:prstGeom>
        </p:spPr>
        <p:txBody>
          <a:bodyPr anchor="ctr"/>
          <a:p>
            <a:pPr>
              <a:lnSpc>
                <a:spcPct val="90000"/>
              </a:lnSpc>
            </a:pPr>
            <a:r>
              <a:rPr lang="en-US" sz="3600">
                <a:solidFill>
                  <a:srgbClr val="2e75b6"/>
                </a:solidFill>
                <a:latin typeface="Calibri Light"/>
              </a:rPr>
              <a:t>Math Functions</a:t>
            </a:r>
            <a:endParaRPr/>
          </a:p>
        </p:txBody>
      </p:sp>
      <p:sp>
        <p:nvSpPr>
          <p:cNvPr id="133" name="TextShape 2"/>
          <p:cNvSpPr txBox="1"/>
          <p:nvPr/>
        </p:nvSpPr>
        <p:spPr>
          <a:xfrm>
            <a:off x="838080" y="1009080"/>
            <a:ext cx="10515240" cy="5167440"/>
          </a:xfrm>
          <a:prstGeom prst="rect">
            <a:avLst/>
          </a:prstGeom>
        </p:spPr>
        <p:txBody>
          <a:bodyPr/>
          <a:p>
            <a:pPr>
              <a:lnSpc>
                <a:spcPct val="90000"/>
              </a:lnSpc>
              <a:buFont typeface="Arial"/>
              <a:buChar char="•"/>
            </a:pPr>
            <a:r>
              <a:rPr lang="en-US" sz="2800">
                <a:solidFill>
                  <a:srgbClr val="000000"/>
                </a:solidFill>
                <a:latin typeface="Calibri"/>
              </a:rPr>
              <a:t>Python has a math module that provides most of the familiar mathematical functions.</a:t>
            </a:r>
            <a:endParaRPr/>
          </a:p>
          <a:p>
            <a:pPr>
              <a:lnSpc>
                <a:spcPct val="90000"/>
              </a:lnSpc>
              <a:buFont typeface="Arial"/>
              <a:buChar char="•"/>
            </a:pPr>
            <a:r>
              <a:rPr lang="en-US" sz="2800">
                <a:solidFill>
                  <a:srgbClr val="000000"/>
                </a:solidFill>
                <a:latin typeface="Calibri"/>
              </a:rPr>
              <a:t>A module is a file that contains a collection of related functions.</a:t>
            </a:r>
            <a:endParaRPr/>
          </a:p>
          <a:p>
            <a:pPr>
              <a:lnSpc>
                <a:spcPct val="90000"/>
              </a:lnSpc>
              <a:buFont typeface="Arial"/>
              <a:buChar char="•"/>
            </a:pPr>
            <a:r>
              <a:rPr lang="en-US" sz="2800">
                <a:solidFill>
                  <a:srgbClr val="000000"/>
                </a:solidFill>
                <a:latin typeface="Calibri"/>
              </a:rPr>
              <a:t>Before we can use the functions in a module, we have to import it with an import statement:</a:t>
            </a:r>
            <a:endParaRPr/>
          </a:p>
          <a:p>
            <a:pPr>
              <a:lnSpc>
                <a:spcPct val="90000"/>
              </a:lnSpc>
            </a:pPr>
            <a:endParaRPr/>
          </a:p>
          <a:p>
            <a:pPr>
              <a:lnSpc>
                <a:spcPct val="90000"/>
              </a:lnSpc>
              <a:buFont typeface="Arial"/>
              <a:buChar char="•"/>
            </a:pPr>
            <a:r>
              <a:rPr lang="en-US" sz="2800">
                <a:solidFill>
                  <a:srgbClr val="000000"/>
                </a:solidFill>
                <a:latin typeface="Calibri"/>
              </a:rPr>
              <a:t>This statement creates a module object named math. If you display the module object, you get some information about it:</a:t>
            </a:r>
            <a:endParaRPr/>
          </a:p>
          <a:p>
            <a:pPr>
              <a:lnSpc>
                <a:spcPct val="90000"/>
              </a:lnSpc>
            </a:pPr>
            <a:endParaRPr/>
          </a:p>
        </p:txBody>
      </p:sp>
      <p:pic>
        <p:nvPicPr>
          <p:cNvPr id="134" name="Picture 4" descr=""/>
          <p:cNvPicPr/>
          <p:nvPr/>
        </p:nvPicPr>
        <p:blipFill>
          <a:blip r:embed="rId1"/>
          <a:stretch>
            <a:fillRect/>
          </a:stretch>
        </p:blipFill>
        <p:spPr>
          <a:xfrm rot="16200000">
            <a:off x="-3312360" y="3313080"/>
            <a:ext cx="6857640" cy="232200"/>
          </a:xfrm>
          <a:prstGeom prst="rect">
            <a:avLst/>
          </a:prstGeom>
          <a:ln>
            <a:noFill/>
          </a:ln>
        </p:spPr>
      </p:pic>
      <p:sp>
        <p:nvSpPr>
          <p:cNvPr id="135" name="CustomShape 3"/>
          <p:cNvSpPr/>
          <p:nvPr/>
        </p:nvSpPr>
        <p:spPr>
          <a:xfrm>
            <a:off x="1710360" y="3301920"/>
            <a:ext cx="8093880" cy="490680"/>
          </a:xfrm>
          <a:prstGeom prst="roundRect">
            <a:avLst>
              <a:gd name="adj" fmla="val 16667"/>
            </a:avLst>
          </a:prstGeom>
          <a:solidFill>
            <a:srgbClr val="e7e6e6"/>
          </a:solidFill>
          <a:ln w="12600">
            <a:solidFill>
              <a:srgbClr val="43729d"/>
            </a:solidFill>
            <a:miter/>
          </a:ln>
        </p:spPr>
        <p:txBody>
          <a:bodyPr lIns="90000" rIns="90000" tIns="45000" bIns="45000" anchor="ctr"/>
          <a:p>
            <a:pPr>
              <a:lnSpc>
                <a:spcPct val="100000"/>
              </a:lnSpc>
            </a:pPr>
            <a:r>
              <a:rPr lang="en-US">
                <a:solidFill>
                  <a:srgbClr val="000000"/>
                </a:solidFill>
                <a:latin typeface="Courier New"/>
                <a:ea typeface="Courier New"/>
              </a:rPr>
              <a:t>&gt;&gt;&gt; import math</a:t>
            </a:r>
            <a:endParaRPr/>
          </a:p>
        </p:txBody>
      </p:sp>
      <p:sp>
        <p:nvSpPr>
          <p:cNvPr id="136" name="CustomShape 4"/>
          <p:cNvSpPr/>
          <p:nvPr/>
        </p:nvSpPr>
        <p:spPr>
          <a:xfrm>
            <a:off x="1710360" y="4891320"/>
            <a:ext cx="8093880" cy="1033200"/>
          </a:xfrm>
          <a:prstGeom prst="roundRect">
            <a:avLst>
              <a:gd name="adj" fmla="val 16667"/>
            </a:avLst>
          </a:prstGeom>
          <a:solidFill>
            <a:srgbClr val="e7e6e6"/>
          </a:solidFill>
          <a:ln w="12600">
            <a:solidFill>
              <a:srgbClr val="43729d"/>
            </a:solidFill>
            <a:miter/>
          </a:ln>
        </p:spPr>
        <p:txBody>
          <a:bodyPr lIns="90000" rIns="90000" tIns="45000" bIns="45000" anchor="ctr"/>
          <a:p>
            <a:pPr>
              <a:lnSpc>
                <a:spcPct val="100000"/>
              </a:lnSpc>
            </a:pPr>
            <a:r>
              <a:rPr lang="en-US">
                <a:solidFill>
                  <a:srgbClr val="000000"/>
                </a:solidFill>
                <a:latin typeface="Courier New"/>
                <a:ea typeface="Courier New"/>
              </a:rPr>
              <a:t>&gt;&gt;&gt; math</a:t>
            </a:r>
            <a:endParaRPr/>
          </a:p>
          <a:p>
            <a:pPr>
              <a:lnSpc>
                <a:spcPct val="100000"/>
              </a:lnSpc>
            </a:pPr>
            <a:r>
              <a:rPr lang="en-US">
                <a:solidFill>
                  <a:srgbClr val="000000"/>
                </a:solidFill>
                <a:latin typeface="Courier New"/>
                <a:ea typeface="Courier New"/>
              </a:rPr>
              <a:t>&lt;module 'math' (built-in)&gt;</a:t>
            </a: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TextShape 1"/>
          <p:cNvSpPr txBox="1"/>
          <p:nvPr/>
        </p:nvSpPr>
        <p:spPr>
          <a:xfrm>
            <a:off x="838080" y="419760"/>
            <a:ext cx="10515240" cy="5756760"/>
          </a:xfrm>
          <a:prstGeom prst="rect">
            <a:avLst/>
          </a:prstGeom>
        </p:spPr>
        <p:txBody>
          <a:bodyPr/>
          <a:p>
            <a:pPr>
              <a:lnSpc>
                <a:spcPct val="90000"/>
              </a:lnSpc>
              <a:buFont typeface="Arial"/>
              <a:buChar char="•"/>
            </a:pPr>
            <a:r>
              <a:rPr lang="en-US" sz="2800">
                <a:solidFill>
                  <a:srgbClr val="000000"/>
                </a:solidFill>
                <a:latin typeface="Calibri"/>
              </a:rPr>
              <a:t>The module object contains the functions and variables defined in the module. To access one of the functions, you have to specify the name of the module and the name of the function, separated by a dot (also known as a period). This format is called </a:t>
            </a:r>
            <a:r>
              <a:rPr i="1" lang="en-US" sz="2800">
                <a:solidFill>
                  <a:srgbClr val="c00000"/>
                </a:solidFill>
                <a:latin typeface="Calibri"/>
              </a:rPr>
              <a:t>dot notation</a:t>
            </a:r>
            <a:r>
              <a:rPr lang="en-US" sz="2800">
                <a:solidFill>
                  <a:srgbClr val="c00000"/>
                </a:solidFill>
                <a:latin typeface="Calibri"/>
              </a:rPr>
              <a:t>.</a:t>
            </a:r>
            <a:endParaRPr/>
          </a:p>
          <a:p>
            <a:pPr>
              <a:lnSpc>
                <a:spcPct val="90000"/>
              </a:lnSpc>
            </a:pPr>
            <a:endParaRPr/>
          </a:p>
          <a:p>
            <a:pPr>
              <a:lnSpc>
                <a:spcPct val="90000"/>
              </a:lnSpc>
            </a:pPr>
            <a:endParaRPr/>
          </a:p>
        </p:txBody>
      </p:sp>
      <p:pic>
        <p:nvPicPr>
          <p:cNvPr id="138" name="Picture 4" descr=""/>
          <p:cNvPicPr/>
          <p:nvPr/>
        </p:nvPicPr>
        <p:blipFill>
          <a:blip r:embed="rId1"/>
          <a:stretch>
            <a:fillRect/>
          </a:stretch>
        </p:blipFill>
        <p:spPr>
          <a:xfrm rot="16200000">
            <a:off x="-3312360" y="3313080"/>
            <a:ext cx="6857640" cy="232200"/>
          </a:xfrm>
          <a:prstGeom prst="rect">
            <a:avLst/>
          </a:prstGeom>
          <a:ln>
            <a:noFill/>
          </a:ln>
        </p:spPr>
      </p:pic>
      <p:pic>
        <p:nvPicPr>
          <p:cNvPr id="139" name="Picture 3" descr=""/>
          <p:cNvPicPr/>
          <p:nvPr/>
        </p:nvPicPr>
        <p:blipFill>
          <a:blip r:embed="rId2"/>
          <a:stretch>
            <a:fillRect/>
          </a:stretch>
        </p:blipFill>
        <p:spPr>
          <a:xfrm>
            <a:off x="1511280" y="2406600"/>
            <a:ext cx="9169200" cy="2044440"/>
          </a:xfrm>
          <a:prstGeom prst="rect">
            <a:avLst/>
          </a:prstGeom>
          <a:ln>
            <a:noFill/>
          </a:ln>
        </p:spPr>
      </p:pic>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TextShape 1"/>
          <p:cNvSpPr txBox="1"/>
          <p:nvPr/>
        </p:nvSpPr>
        <p:spPr>
          <a:xfrm>
            <a:off x="838080" y="254880"/>
            <a:ext cx="10515240" cy="612000"/>
          </a:xfrm>
          <a:prstGeom prst="rect">
            <a:avLst/>
          </a:prstGeom>
        </p:spPr>
        <p:txBody>
          <a:bodyPr anchor="ctr"/>
          <a:p>
            <a:pPr>
              <a:lnSpc>
                <a:spcPct val="90000"/>
              </a:lnSpc>
            </a:pPr>
            <a:r>
              <a:rPr lang="en-US" sz="3600">
                <a:solidFill>
                  <a:srgbClr val="2e75b6"/>
                </a:solidFill>
                <a:latin typeface="Calibri Light"/>
              </a:rPr>
              <a:t>Let’s go back to adding new functions</a:t>
            </a:r>
            <a:endParaRPr/>
          </a:p>
        </p:txBody>
      </p:sp>
      <p:sp>
        <p:nvSpPr>
          <p:cNvPr id="141" name="TextShape 2"/>
          <p:cNvSpPr txBox="1"/>
          <p:nvPr/>
        </p:nvSpPr>
        <p:spPr>
          <a:xfrm>
            <a:off x="838080" y="1009080"/>
            <a:ext cx="10515240" cy="5167440"/>
          </a:xfrm>
          <a:prstGeom prst="rect">
            <a:avLst/>
          </a:prstGeom>
        </p:spPr>
        <p:txBody>
          <a:bodyPr/>
          <a:p>
            <a:pPr>
              <a:lnSpc>
                <a:spcPct val="90000"/>
              </a:lnSpc>
              <a:buFont typeface="Arial"/>
              <a:buChar char="•"/>
            </a:pPr>
            <a:r>
              <a:rPr lang="en-US" sz="2800">
                <a:solidFill>
                  <a:srgbClr val="000000"/>
                </a:solidFill>
                <a:latin typeface="Calibri"/>
              </a:rPr>
              <a:t>So far, we have only been using the functions that come with Python, but it is also possible to add new functions. </a:t>
            </a:r>
            <a:endParaRPr/>
          </a:p>
          <a:p>
            <a:pPr>
              <a:lnSpc>
                <a:spcPct val="90000"/>
              </a:lnSpc>
              <a:buFont typeface="Arial"/>
              <a:buChar char="•"/>
            </a:pPr>
            <a:r>
              <a:rPr lang="en-US" sz="2800">
                <a:solidFill>
                  <a:srgbClr val="000000"/>
                </a:solidFill>
                <a:latin typeface="Calibri"/>
              </a:rPr>
              <a:t>A function definition specifies the name of a new function and the sequence of statements that run when the function is called.</a:t>
            </a:r>
            <a:endParaRPr/>
          </a:p>
          <a:p>
            <a:pPr>
              <a:lnSpc>
                <a:spcPct val="90000"/>
              </a:lnSpc>
              <a:buFont typeface="Arial"/>
              <a:buChar char="•"/>
            </a:pPr>
            <a:r>
              <a:rPr lang="en-US" sz="2800">
                <a:solidFill>
                  <a:srgbClr val="000000"/>
                </a:solidFill>
                <a:latin typeface="Calibri"/>
              </a:rPr>
              <a:t>Here is an example:</a:t>
            </a:r>
            <a:endParaRPr/>
          </a:p>
        </p:txBody>
      </p:sp>
      <p:pic>
        <p:nvPicPr>
          <p:cNvPr id="142" name="Picture 4" descr=""/>
          <p:cNvPicPr/>
          <p:nvPr/>
        </p:nvPicPr>
        <p:blipFill>
          <a:blip r:embed="rId1"/>
          <a:stretch>
            <a:fillRect/>
          </a:stretch>
        </p:blipFill>
        <p:spPr>
          <a:xfrm rot="16200000">
            <a:off x="-3312360" y="3313080"/>
            <a:ext cx="6857640" cy="232200"/>
          </a:xfrm>
          <a:prstGeom prst="rect">
            <a:avLst/>
          </a:prstGeom>
          <a:ln>
            <a:noFill/>
          </a:ln>
        </p:spPr>
      </p:pic>
      <p:sp>
        <p:nvSpPr>
          <p:cNvPr id="143" name="CustomShape 3"/>
          <p:cNvSpPr/>
          <p:nvPr/>
        </p:nvSpPr>
        <p:spPr>
          <a:xfrm>
            <a:off x="2048760" y="3592800"/>
            <a:ext cx="8093880" cy="1893240"/>
          </a:xfrm>
          <a:prstGeom prst="roundRect">
            <a:avLst>
              <a:gd name="adj" fmla="val 16667"/>
            </a:avLst>
          </a:prstGeom>
          <a:solidFill>
            <a:srgbClr val="e7e6e6"/>
          </a:solidFill>
          <a:ln w="12600">
            <a:solidFill>
              <a:srgbClr val="43729d"/>
            </a:solidFill>
            <a:miter/>
          </a:ln>
        </p:spPr>
        <p:txBody>
          <a:bodyPr lIns="90000" rIns="90000" tIns="45000" bIns="45000" anchor="ctr"/>
          <a:p>
            <a:pPr>
              <a:lnSpc>
                <a:spcPct val="100000"/>
              </a:lnSpc>
            </a:pPr>
            <a:endParaRPr/>
          </a:p>
          <a:p>
            <a:pPr>
              <a:lnSpc>
                <a:spcPct val="100000"/>
              </a:lnSpc>
            </a:pPr>
            <a:r>
              <a:rPr lang="en-US">
                <a:solidFill>
                  <a:srgbClr val="000000"/>
                </a:solidFill>
                <a:latin typeface="Courier New"/>
                <a:ea typeface="Courier New"/>
              </a:rPr>
              <a:t>def print_lyrics():</a:t>
            </a:r>
            <a:endParaRPr/>
          </a:p>
          <a:p>
            <a:pPr>
              <a:lnSpc>
                <a:spcPct val="100000"/>
              </a:lnSpc>
            </a:pPr>
            <a:r>
              <a:rPr lang="en-US">
                <a:solidFill>
                  <a:srgbClr val="000000"/>
                </a:solidFill>
                <a:latin typeface="Courier New"/>
                <a:ea typeface="Courier New"/>
              </a:rPr>
              <a:t>    </a:t>
            </a:r>
            <a:r>
              <a:rPr lang="en-US">
                <a:solidFill>
                  <a:srgbClr val="000000"/>
                </a:solidFill>
                <a:latin typeface="Courier New"/>
                <a:ea typeface="Courier New"/>
              </a:rPr>
              <a:t>print("I'm a lumberjack, and I'm okay.")</a:t>
            </a:r>
            <a:endParaRPr/>
          </a:p>
          <a:p>
            <a:pPr>
              <a:lnSpc>
                <a:spcPct val="100000"/>
              </a:lnSpc>
            </a:pPr>
            <a:r>
              <a:rPr lang="en-US">
                <a:solidFill>
                  <a:srgbClr val="000000"/>
                </a:solidFill>
                <a:latin typeface="Courier New"/>
                <a:ea typeface="Courier New"/>
              </a:rPr>
              <a:t>    </a:t>
            </a:r>
            <a:r>
              <a:rPr lang="en-US">
                <a:solidFill>
                  <a:srgbClr val="000000"/>
                </a:solidFill>
                <a:latin typeface="Courier New"/>
                <a:ea typeface="Courier New"/>
              </a:rPr>
              <a:t>print("I sleep all night and I work all day.")</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838080" y="254880"/>
            <a:ext cx="10515240" cy="612000"/>
          </a:xfrm>
          <a:prstGeom prst="rect">
            <a:avLst/>
          </a:prstGeom>
        </p:spPr>
        <p:txBody>
          <a:bodyPr anchor="ctr"/>
          <a:p>
            <a:pPr>
              <a:lnSpc>
                <a:spcPct val="90000"/>
              </a:lnSpc>
            </a:pPr>
            <a:r>
              <a:rPr lang="en-US" sz="3600">
                <a:solidFill>
                  <a:srgbClr val="2e75b6"/>
                </a:solidFill>
                <a:latin typeface="Calibri Light"/>
              </a:rPr>
              <a:t>Function?</a:t>
            </a:r>
            <a:endParaRPr/>
          </a:p>
        </p:txBody>
      </p:sp>
      <p:sp>
        <p:nvSpPr>
          <p:cNvPr id="82" name="TextShape 2"/>
          <p:cNvSpPr txBox="1"/>
          <p:nvPr/>
        </p:nvSpPr>
        <p:spPr>
          <a:xfrm>
            <a:off x="838080" y="1009080"/>
            <a:ext cx="10515240" cy="5167440"/>
          </a:xfrm>
          <a:prstGeom prst="rect">
            <a:avLst/>
          </a:prstGeom>
        </p:spPr>
        <p:txBody>
          <a:bodyPr/>
          <a:p>
            <a:pPr>
              <a:lnSpc>
                <a:spcPct val="90000"/>
              </a:lnSpc>
              <a:buFont typeface="Arial"/>
              <a:buChar char="•"/>
            </a:pPr>
            <a:r>
              <a:rPr lang="en-US" sz="2800">
                <a:solidFill>
                  <a:srgbClr val="000000"/>
                </a:solidFill>
                <a:latin typeface="Calibri"/>
              </a:rPr>
              <a:t>In the context of programming, a function is a named sequence of statements that performs a computation. When you define a function, you specify the name and the sequence of statements. Later, you can “call” the function by name.</a:t>
            </a:r>
            <a:endParaRPr/>
          </a:p>
        </p:txBody>
      </p:sp>
      <p:pic>
        <p:nvPicPr>
          <p:cNvPr id="83" name="Picture 4" descr=""/>
          <p:cNvPicPr/>
          <p:nvPr/>
        </p:nvPicPr>
        <p:blipFill>
          <a:blip r:embed="rId1"/>
          <a:stretch>
            <a:fillRect/>
          </a:stretch>
        </p:blipFill>
        <p:spPr>
          <a:xfrm rot="16200000">
            <a:off x="-3312360" y="3313080"/>
            <a:ext cx="6857640" cy="232200"/>
          </a:xfrm>
          <a:prstGeom prst="rect">
            <a:avLst/>
          </a:prstGeom>
          <a:ln>
            <a:noFill/>
          </a:ln>
        </p:spPr>
      </p:pic>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TextShape 1"/>
          <p:cNvSpPr txBox="1"/>
          <p:nvPr/>
        </p:nvSpPr>
        <p:spPr>
          <a:xfrm>
            <a:off x="838080" y="1009080"/>
            <a:ext cx="10515240" cy="5167440"/>
          </a:xfrm>
          <a:prstGeom prst="rect">
            <a:avLst/>
          </a:prstGeom>
        </p:spPr>
        <p:txBody>
          <a:bodyPr/>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buFont typeface="Arial"/>
              <a:buChar char="•"/>
            </a:pPr>
            <a:r>
              <a:rPr lang="en-US" sz="2800">
                <a:solidFill>
                  <a:srgbClr val="c00000"/>
                </a:solidFill>
                <a:latin typeface="Calibri"/>
              </a:rPr>
              <a:t>def</a:t>
            </a:r>
            <a:r>
              <a:rPr lang="en-US" sz="2800">
                <a:solidFill>
                  <a:srgbClr val="000000"/>
                </a:solidFill>
                <a:latin typeface="Calibri"/>
              </a:rPr>
              <a:t> is a keyword that indicates that this is a function definition.</a:t>
            </a:r>
            <a:endParaRPr/>
          </a:p>
          <a:p>
            <a:pPr>
              <a:lnSpc>
                <a:spcPct val="90000"/>
              </a:lnSpc>
              <a:buFont typeface="Arial"/>
              <a:buChar char="•"/>
            </a:pPr>
            <a:r>
              <a:rPr lang="en-US" sz="2800">
                <a:solidFill>
                  <a:srgbClr val="000000"/>
                </a:solidFill>
                <a:latin typeface="Calibri"/>
              </a:rPr>
              <a:t> </a:t>
            </a:r>
            <a:r>
              <a:rPr lang="en-US" sz="2800">
                <a:solidFill>
                  <a:srgbClr val="000000"/>
                </a:solidFill>
                <a:latin typeface="Calibri"/>
              </a:rPr>
              <a:t>The name of the function is  </a:t>
            </a:r>
            <a:r>
              <a:rPr lang="en-US" sz="2800">
                <a:solidFill>
                  <a:srgbClr val="c00000"/>
                </a:solidFill>
                <a:latin typeface="Calibri"/>
              </a:rPr>
              <a:t>print_lyrics</a:t>
            </a:r>
            <a:r>
              <a:rPr lang="en-US" sz="2800">
                <a:solidFill>
                  <a:srgbClr val="000000"/>
                </a:solidFill>
                <a:latin typeface="Calibri"/>
              </a:rPr>
              <a:t>. </a:t>
            </a:r>
            <a:endParaRPr/>
          </a:p>
          <a:p>
            <a:pPr>
              <a:lnSpc>
                <a:spcPct val="90000"/>
              </a:lnSpc>
              <a:buFont typeface="Arial"/>
              <a:buChar char="•"/>
            </a:pPr>
            <a:r>
              <a:rPr lang="en-US" sz="2800">
                <a:solidFill>
                  <a:srgbClr val="000000"/>
                </a:solidFill>
                <a:latin typeface="Calibri"/>
              </a:rPr>
              <a:t>The rules for function names are the same as for variable names: letters, numbers and underscore are legal, but the first character can’t be a number. </a:t>
            </a:r>
            <a:endParaRPr/>
          </a:p>
          <a:p>
            <a:pPr>
              <a:lnSpc>
                <a:spcPct val="90000"/>
              </a:lnSpc>
              <a:buFont typeface="Arial"/>
              <a:buChar char="•"/>
            </a:pPr>
            <a:r>
              <a:rPr lang="en-US" sz="2800">
                <a:solidFill>
                  <a:srgbClr val="000000"/>
                </a:solidFill>
                <a:latin typeface="Calibri"/>
              </a:rPr>
              <a:t>You can’t use a keyword as the name of a function, and you should avoid having a variable and a function with the same name.</a:t>
            </a:r>
            <a:endParaRPr/>
          </a:p>
        </p:txBody>
      </p:sp>
      <p:pic>
        <p:nvPicPr>
          <p:cNvPr id="145" name="Picture 4" descr=""/>
          <p:cNvPicPr/>
          <p:nvPr/>
        </p:nvPicPr>
        <p:blipFill>
          <a:blip r:embed="rId1"/>
          <a:stretch>
            <a:fillRect/>
          </a:stretch>
        </p:blipFill>
        <p:spPr>
          <a:xfrm rot="16200000">
            <a:off x="-3312360" y="3313080"/>
            <a:ext cx="6857640" cy="232200"/>
          </a:xfrm>
          <a:prstGeom prst="rect">
            <a:avLst/>
          </a:prstGeom>
          <a:ln>
            <a:noFill/>
          </a:ln>
        </p:spPr>
      </p:pic>
      <p:sp>
        <p:nvSpPr>
          <p:cNvPr id="146" name="CustomShape 2"/>
          <p:cNvSpPr/>
          <p:nvPr/>
        </p:nvSpPr>
        <p:spPr>
          <a:xfrm>
            <a:off x="1918440" y="756360"/>
            <a:ext cx="8093880" cy="1893240"/>
          </a:xfrm>
          <a:prstGeom prst="roundRect">
            <a:avLst>
              <a:gd name="adj" fmla="val 16667"/>
            </a:avLst>
          </a:prstGeom>
          <a:solidFill>
            <a:srgbClr val="e7e6e6"/>
          </a:solidFill>
          <a:ln w="12600">
            <a:solidFill>
              <a:srgbClr val="43729d"/>
            </a:solidFill>
            <a:miter/>
          </a:ln>
        </p:spPr>
        <p:txBody>
          <a:bodyPr lIns="90000" rIns="90000" tIns="45000" bIns="45000" anchor="ctr"/>
          <a:p>
            <a:pPr>
              <a:lnSpc>
                <a:spcPct val="100000"/>
              </a:lnSpc>
            </a:pPr>
            <a:endParaRPr/>
          </a:p>
          <a:p>
            <a:pPr>
              <a:lnSpc>
                <a:spcPct val="100000"/>
              </a:lnSpc>
            </a:pPr>
            <a:r>
              <a:rPr lang="en-US">
                <a:solidFill>
                  <a:srgbClr val="000000"/>
                </a:solidFill>
                <a:latin typeface="Courier New"/>
                <a:ea typeface="Courier New"/>
              </a:rPr>
              <a:t>def print_lyrics():</a:t>
            </a:r>
            <a:endParaRPr/>
          </a:p>
          <a:p>
            <a:pPr>
              <a:lnSpc>
                <a:spcPct val="100000"/>
              </a:lnSpc>
            </a:pPr>
            <a:r>
              <a:rPr lang="en-US">
                <a:solidFill>
                  <a:srgbClr val="000000"/>
                </a:solidFill>
                <a:latin typeface="Courier New"/>
                <a:ea typeface="Courier New"/>
              </a:rPr>
              <a:t>    </a:t>
            </a:r>
            <a:r>
              <a:rPr lang="en-US">
                <a:solidFill>
                  <a:srgbClr val="000000"/>
                </a:solidFill>
                <a:latin typeface="Courier New"/>
                <a:ea typeface="Courier New"/>
              </a:rPr>
              <a:t>print("I'm a lumberjack, and I'm okay.")</a:t>
            </a:r>
            <a:endParaRPr/>
          </a:p>
          <a:p>
            <a:pPr>
              <a:lnSpc>
                <a:spcPct val="100000"/>
              </a:lnSpc>
            </a:pPr>
            <a:r>
              <a:rPr lang="en-US">
                <a:solidFill>
                  <a:srgbClr val="000000"/>
                </a:solidFill>
                <a:latin typeface="Courier New"/>
                <a:ea typeface="Courier New"/>
              </a:rPr>
              <a:t>    </a:t>
            </a:r>
            <a:r>
              <a:rPr lang="en-US">
                <a:solidFill>
                  <a:srgbClr val="000000"/>
                </a:solidFill>
                <a:latin typeface="Courier New"/>
                <a:ea typeface="Courier New"/>
              </a:rPr>
              <a:t>print("I sleep all night and I work all day.")</a:t>
            </a:r>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TextShape 1"/>
          <p:cNvSpPr txBox="1"/>
          <p:nvPr/>
        </p:nvSpPr>
        <p:spPr>
          <a:xfrm>
            <a:off x="838080" y="1009080"/>
            <a:ext cx="10515240" cy="5167440"/>
          </a:xfrm>
          <a:prstGeom prst="rect">
            <a:avLst/>
          </a:prstGeom>
        </p:spPr>
        <p:txBody>
          <a:bodyPr/>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buFont typeface="Arial"/>
              <a:buChar char="•"/>
            </a:pPr>
            <a:r>
              <a:rPr lang="en-US" sz="2800">
                <a:solidFill>
                  <a:srgbClr val="000000"/>
                </a:solidFill>
                <a:latin typeface="Calibri"/>
              </a:rPr>
              <a:t>The empty parentheses after the name indicate that this function doesn’t take any arguments.</a:t>
            </a:r>
            <a:endParaRPr/>
          </a:p>
        </p:txBody>
      </p:sp>
      <p:pic>
        <p:nvPicPr>
          <p:cNvPr id="148" name="Picture 4" descr=""/>
          <p:cNvPicPr/>
          <p:nvPr/>
        </p:nvPicPr>
        <p:blipFill>
          <a:blip r:embed="rId1"/>
          <a:stretch>
            <a:fillRect/>
          </a:stretch>
        </p:blipFill>
        <p:spPr>
          <a:xfrm rot="16200000">
            <a:off x="-3312360" y="3313080"/>
            <a:ext cx="6857640" cy="232200"/>
          </a:xfrm>
          <a:prstGeom prst="rect">
            <a:avLst/>
          </a:prstGeom>
          <a:ln>
            <a:noFill/>
          </a:ln>
        </p:spPr>
      </p:pic>
      <p:sp>
        <p:nvSpPr>
          <p:cNvPr id="149" name="CustomShape 2"/>
          <p:cNvSpPr/>
          <p:nvPr/>
        </p:nvSpPr>
        <p:spPr>
          <a:xfrm>
            <a:off x="1918440" y="756360"/>
            <a:ext cx="8093880" cy="1893240"/>
          </a:xfrm>
          <a:prstGeom prst="roundRect">
            <a:avLst>
              <a:gd name="adj" fmla="val 16667"/>
            </a:avLst>
          </a:prstGeom>
          <a:solidFill>
            <a:srgbClr val="e7e6e6"/>
          </a:solidFill>
          <a:ln w="12600">
            <a:solidFill>
              <a:srgbClr val="43729d"/>
            </a:solidFill>
            <a:miter/>
          </a:ln>
        </p:spPr>
        <p:txBody>
          <a:bodyPr lIns="90000" rIns="90000" tIns="45000" bIns="45000" anchor="ctr"/>
          <a:p>
            <a:pPr>
              <a:lnSpc>
                <a:spcPct val="100000"/>
              </a:lnSpc>
            </a:pPr>
            <a:endParaRPr/>
          </a:p>
          <a:p>
            <a:pPr>
              <a:lnSpc>
                <a:spcPct val="100000"/>
              </a:lnSpc>
            </a:pPr>
            <a:r>
              <a:rPr lang="en-US">
                <a:solidFill>
                  <a:srgbClr val="000000"/>
                </a:solidFill>
                <a:latin typeface="Courier New"/>
                <a:ea typeface="Courier New"/>
              </a:rPr>
              <a:t>def print_lyrics():</a:t>
            </a:r>
            <a:endParaRPr/>
          </a:p>
          <a:p>
            <a:pPr>
              <a:lnSpc>
                <a:spcPct val="100000"/>
              </a:lnSpc>
            </a:pPr>
            <a:r>
              <a:rPr lang="en-US">
                <a:solidFill>
                  <a:srgbClr val="000000"/>
                </a:solidFill>
                <a:latin typeface="Courier New"/>
                <a:ea typeface="Courier New"/>
              </a:rPr>
              <a:t>    </a:t>
            </a:r>
            <a:r>
              <a:rPr lang="en-US">
                <a:solidFill>
                  <a:srgbClr val="000000"/>
                </a:solidFill>
                <a:latin typeface="Courier New"/>
                <a:ea typeface="Courier New"/>
              </a:rPr>
              <a:t>print("I'm a lumberjack, and I'm okay.")</a:t>
            </a:r>
            <a:endParaRPr/>
          </a:p>
          <a:p>
            <a:pPr>
              <a:lnSpc>
                <a:spcPct val="100000"/>
              </a:lnSpc>
            </a:pPr>
            <a:r>
              <a:rPr lang="en-US">
                <a:solidFill>
                  <a:srgbClr val="000000"/>
                </a:solidFill>
                <a:latin typeface="Courier New"/>
                <a:ea typeface="Courier New"/>
              </a:rPr>
              <a:t>    </a:t>
            </a:r>
            <a:r>
              <a:rPr lang="en-US">
                <a:solidFill>
                  <a:srgbClr val="000000"/>
                </a:solidFill>
                <a:latin typeface="Courier New"/>
                <a:ea typeface="Courier New"/>
              </a:rPr>
              <a:t>print("I sleep all night and I work all day.")</a:t>
            </a:r>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TextShape 1"/>
          <p:cNvSpPr txBox="1"/>
          <p:nvPr/>
        </p:nvSpPr>
        <p:spPr>
          <a:xfrm>
            <a:off x="838080" y="1009080"/>
            <a:ext cx="10515240" cy="5167440"/>
          </a:xfrm>
          <a:prstGeom prst="rect">
            <a:avLst/>
          </a:prstGeom>
        </p:spPr>
        <p:txBody>
          <a:bodyPr/>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buFont typeface="Arial"/>
              <a:buChar char="•"/>
            </a:pPr>
            <a:r>
              <a:rPr lang="en-US" sz="2800">
                <a:solidFill>
                  <a:srgbClr val="000000"/>
                </a:solidFill>
                <a:latin typeface="Calibri"/>
              </a:rPr>
              <a:t>The first line of the function definition is called the </a:t>
            </a:r>
            <a:r>
              <a:rPr i="1" lang="en-US" sz="2800">
                <a:solidFill>
                  <a:srgbClr val="c00000"/>
                </a:solidFill>
                <a:latin typeface="Calibri"/>
              </a:rPr>
              <a:t>header</a:t>
            </a:r>
            <a:r>
              <a:rPr lang="en-US" sz="2800">
                <a:solidFill>
                  <a:srgbClr val="000000"/>
                </a:solidFill>
                <a:latin typeface="Calibri"/>
              </a:rPr>
              <a:t>; the rest is called the </a:t>
            </a:r>
            <a:r>
              <a:rPr i="1" lang="en-US" sz="2800">
                <a:solidFill>
                  <a:srgbClr val="c00000"/>
                </a:solidFill>
                <a:latin typeface="Calibri"/>
              </a:rPr>
              <a:t>body</a:t>
            </a:r>
            <a:r>
              <a:rPr lang="en-US" sz="2800">
                <a:solidFill>
                  <a:srgbClr val="000000"/>
                </a:solidFill>
                <a:latin typeface="Calibri"/>
              </a:rPr>
              <a:t>. </a:t>
            </a:r>
            <a:endParaRPr/>
          </a:p>
          <a:p>
            <a:pPr>
              <a:lnSpc>
                <a:spcPct val="90000"/>
              </a:lnSpc>
              <a:buFont typeface="Arial"/>
              <a:buChar char="•"/>
            </a:pPr>
            <a:r>
              <a:rPr lang="en-US" sz="2800">
                <a:solidFill>
                  <a:srgbClr val="000000"/>
                </a:solidFill>
                <a:latin typeface="Calibri"/>
              </a:rPr>
              <a:t>The header has to end with a colon and the body has to be indented. </a:t>
            </a:r>
            <a:endParaRPr/>
          </a:p>
          <a:p>
            <a:pPr>
              <a:lnSpc>
                <a:spcPct val="90000"/>
              </a:lnSpc>
              <a:buFont typeface="Arial"/>
              <a:buChar char="•"/>
            </a:pPr>
            <a:r>
              <a:rPr lang="en-US" sz="2800">
                <a:solidFill>
                  <a:srgbClr val="000000"/>
                </a:solidFill>
                <a:latin typeface="Calibri"/>
              </a:rPr>
              <a:t>By convention, indentation is always four spaces. </a:t>
            </a:r>
            <a:endParaRPr/>
          </a:p>
          <a:p>
            <a:pPr>
              <a:lnSpc>
                <a:spcPct val="90000"/>
              </a:lnSpc>
              <a:buFont typeface="Arial"/>
              <a:buChar char="•"/>
            </a:pPr>
            <a:r>
              <a:rPr lang="en-US" sz="2800">
                <a:solidFill>
                  <a:srgbClr val="000000"/>
                </a:solidFill>
                <a:latin typeface="Calibri"/>
              </a:rPr>
              <a:t>The body can contain any number of statements.</a:t>
            </a:r>
            <a:endParaRPr/>
          </a:p>
        </p:txBody>
      </p:sp>
      <p:pic>
        <p:nvPicPr>
          <p:cNvPr id="151" name="Picture 4" descr=""/>
          <p:cNvPicPr/>
          <p:nvPr/>
        </p:nvPicPr>
        <p:blipFill>
          <a:blip r:embed="rId1"/>
          <a:stretch>
            <a:fillRect/>
          </a:stretch>
        </p:blipFill>
        <p:spPr>
          <a:xfrm rot="16200000">
            <a:off x="-3312360" y="3313080"/>
            <a:ext cx="6857640" cy="232200"/>
          </a:xfrm>
          <a:prstGeom prst="rect">
            <a:avLst/>
          </a:prstGeom>
          <a:ln>
            <a:noFill/>
          </a:ln>
        </p:spPr>
      </p:pic>
      <p:sp>
        <p:nvSpPr>
          <p:cNvPr id="152" name="CustomShape 2"/>
          <p:cNvSpPr/>
          <p:nvPr/>
        </p:nvSpPr>
        <p:spPr>
          <a:xfrm>
            <a:off x="1918440" y="756360"/>
            <a:ext cx="8093880" cy="1893240"/>
          </a:xfrm>
          <a:prstGeom prst="roundRect">
            <a:avLst>
              <a:gd name="adj" fmla="val 16667"/>
            </a:avLst>
          </a:prstGeom>
          <a:solidFill>
            <a:srgbClr val="e7e6e6"/>
          </a:solidFill>
          <a:ln w="12600">
            <a:solidFill>
              <a:srgbClr val="43729d"/>
            </a:solidFill>
            <a:miter/>
          </a:ln>
        </p:spPr>
        <p:txBody>
          <a:bodyPr lIns="90000" rIns="90000" tIns="45000" bIns="45000" anchor="ctr"/>
          <a:p>
            <a:pPr>
              <a:lnSpc>
                <a:spcPct val="100000"/>
              </a:lnSpc>
            </a:pPr>
            <a:endParaRPr/>
          </a:p>
          <a:p>
            <a:pPr>
              <a:lnSpc>
                <a:spcPct val="100000"/>
              </a:lnSpc>
            </a:pPr>
            <a:r>
              <a:rPr lang="en-US">
                <a:solidFill>
                  <a:srgbClr val="000000"/>
                </a:solidFill>
                <a:latin typeface="Courier New"/>
                <a:ea typeface="Courier New"/>
              </a:rPr>
              <a:t>def print_lyrics():</a:t>
            </a:r>
            <a:endParaRPr/>
          </a:p>
          <a:p>
            <a:pPr>
              <a:lnSpc>
                <a:spcPct val="100000"/>
              </a:lnSpc>
            </a:pPr>
            <a:endParaRPr/>
          </a:p>
          <a:p>
            <a:pPr>
              <a:lnSpc>
                <a:spcPct val="100000"/>
              </a:lnSpc>
            </a:pPr>
            <a:r>
              <a:rPr lang="en-US">
                <a:solidFill>
                  <a:srgbClr val="000000"/>
                </a:solidFill>
                <a:latin typeface="Courier New"/>
                <a:ea typeface="Courier New"/>
              </a:rPr>
              <a:t>    </a:t>
            </a:r>
            <a:r>
              <a:rPr lang="en-US">
                <a:solidFill>
                  <a:srgbClr val="000000"/>
                </a:solidFill>
                <a:latin typeface="Courier New"/>
                <a:ea typeface="Courier New"/>
              </a:rPr>
              <a:t>print("I'm a lumberjack, and I'm okay.")</a:t>
            </a:r>
            <a:endParaRPr/>
          </a:p>
          <a:p>
            <a:pPr>
              <a:lnSpc>
                <a:spcPct val="100000"/>
              </a:lnSpc>
            </a:pPr>
            <a:r>
              <a:rPr lang="en-US">
                <a:solidFill>
                  <a:srgbClr val="000000"/>
                </a:solidFill>
                <a:latin typeface="Courier New"/>
                <a:ea typeface="Courier New"/>
              </a:rPr>
              <a:t>    </a:t>
            </a:r>
            <a:r>
              <a:rPr lang="en-US">
                <a:solidFill>
                  <a:srgbClr val="000000"/>
                </a:solidFill>
                <a:latin typeface="Courier New"/>
                <a:ea typeface="Courier New"/>
              </a:rPr>
              <a:t>print("I sleep all night and I work all day.")</a:t>
            </a:r>
            <a:endParaRPr/>
          </a:p>
        </p:txBody>
      </p:sp>
      <p:sp>
        <p:nvSpPr>
          <p:cNvPr id="153" name="CustomShape 3"/>
          <p:cNvSpPr/>
          <p:nvPr/>
        </p:nvSpPr>
        <p:spPr>
          <a:xfrm>
            <a:off x="4712040" y="1138320"/>
            <a:ext cx="326160" cy="559440"/>
          </a:xfrm>
          <a:prstGeom prst="rightBrace">
            <a:avLst>
              <a:gd name="adj1" fmla="val 8333"/>
              <a:gd name="adj2" fmla="val 50000"/>
            </a:avLst>
          </a:prstGeom>
          <a:noFill/>
          <a:ln w="6480">
            <a:solidFill>
              <a:srgbClr val="5b9bd5"/>
            </a:solidFill>
            <a:miter/>
          </a:ln>
        </p:spPr>
      </p:sp>
      <p:sp>
        <p:nvSpPr>
          <p:cNvPr id="154" name="CustomShape 4"/>
          <p:cNvSpPr/>
          <p:nvPr/>
        </p:nvSpPr>
        <p:spPr>
          <a:xfrm>
            <a:off x="9022680" y="1698120"/>
            <a:ext cx="475560" cy="830160"/>
          </a:xfrm>
          <a:prstGeom prst="rightBrace">
            <a:avLst>
              <a:gd name="adj1" fmla="val 8333"/>
              <a:gd name="adj2" fmla="val 50000"/>
            </a:avLst>
          </a:prstGeom>
          <a:noFill/>
          <a:ln w="6480">
            <a:solidFill>
              <a:srgbClr val="5b9bd5"/>
            </a:solidFill>
            <a:miter/>
          </a:ln>
        </p:spPr>
      </p:sp>
      <p:sp>
        <p:nvSpPr>
          <p:cNvPr id="155" name="CustomShape 5"/>
          <p:cNvSpPr/>
          <p:nvPr/>
        </p:nvSpPr>
        <p:spPr>
          <a:xfrm>
            <a:off x="9397080" y="1928880"/>
            <a:ext cx="757080" cy="364680"/>
          </a:xfrm>
          <a:prstGeom prst="rect">
            <a:avLst/>
          </a:prstGeom>
          <a:noFill/>
          <a:ln>
            <a:noFill/>
          </a:ln>
        </p:spPr>
        <p:txBody>
          <a:bodyPr wrap="none" lIns="90000" rIns="90000" tIns="45000" bIns="45000"/>
          <a:p>
            <a:pPr>
              <a:lnSpc>
                <a:spcPct val="100000"/>
              </a:lnSpc>
            </a:pPr>
            <a:r>
              <a:rPr lang="en-US">
                <a:solidFill>
                  <a:srgbClr val="000000"/>
                </a:solidFill>
                <a:latin typeface="Calibri"/>
              </a:rPr>
              <a:t>Body</a:t>
            </a:r>
            <a:endParaRPr/>
          </a:p>
        </p:txBody>
      </p:sp>
      <p:sp>
        <p:nvSpPr>
          <p:cNvPr id="156" name="CustomShape 6"/>
          <p:cNvSpPr/>
          <p:nvPr/>
        </p:nvSpPr>
        <p:spPr>
          <a:xfrm>
            <a:off x="5001480" y="1233720"/>
            <a:ext cx="776880" cy="364680"/>
          </a:xfrm>
          <a:prstGeom prst="rect">
            <a:avLst/>
          </a:prstGeom>
          <a:noFill/>
          <a:ln>
            <a:noFill/>
          </a:ln>
        </p:spPr>
        <p:txBody>
          <a:bodyPr wrap="none" lIns="90000" rIns="90000" tIns="45000" bIns="45000"/>
          <a:p>
            <a:pPr>
              <a:lnSpc>
                <a:spcPct val="100000"/>
              </a:lnSpc>
            </a:pPr>
            <a:r>
              <a:rPr lang="en-US">
                <a:solidFill>
                  <a:srgbClr val="000000"/>
                </a:solidFill>
                <a:latin typeface="Calibri"/>
              </a:rPr>
              <a:t>Head</a:t>
            </a:r>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TextShape 1"/>
          <p:cNvSpPr txBox="1"/>
          <p:nvPr/>
        </p:nvSpPr>
        <p:spPr>
          <a:xfrm>
            <a:off x="838080" y="1009080"/>
            <a:ext cx="10515240" cy="5167440"/>
          </a:xfrm>
          <a:prstGeom prst="rect">
            <a:avLst/>
          </a:prstGeom>
        </p:spPr>
        <p:txBody>
          <a:bodyPr/>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buFont typeface="Arial"/>
              <a:buChar char="•"/>
            </a:pPr>
            <a:r>
              <a:rPr lang="en-US" sz="2800">
                <a:solidFill>
                  <a:srgbClr val="000000"/>
                </a:solidFill>
                <a:latin typeface="Calibri"/>
              </a:rPr>
              <a:t>The strings in the print statements are enclosed in double quotes. Single quotes and double quotes do the same thing.</a:t>
            </a:r>
            <a:endParaRPr/>
          </a:p>
        </p:txBody>
      </p:sp>
      <p:pic>
        <p:nvPicPr>
          <p:cNvPr id="158" name="Picture 4" descr=""/>
          <p:cNvPicPr/>
          <p:nvPr/>
        </p:nvPicPr>
        <p:blipFill>
          <a:blip r:embed="rId1"/>
          <a:stretch>
            <a:fillRect/>
          </a:stretch>
        </p:blipFill>
        <p:spPr>
          <a:xfrm rot="16200000">
            <a:off x="-3312360" y="3313080"/>
            <a:ext cx="6857640" cy="232200"/>
          </a:xfrm>
          <a:prstGeom prst="rect">
            <a:avLst/>
          </a:prstGeom>
          <a:ln>
            <a:noFill/>
          </a:ln>
        </p:spPr>
      </p:pic>
      <p:sp>
        <p:nvSpPr>
          <p:cNvPr id="159" name="CustomShape 2"/>
          <p:cNvSpPr/>
          <p:nvPr/>
        </p:nvSpPr>
        <p:spPr>
          <a:xfrm>
            <a:off x="1918440" y="756360"/>
            <a:ext cx="8093880" cy="1893240"/>
          </a:xfrm>
          <a:prstGeom prst="roundRect">
            <a:avLst>
              <a:gd name="adj" fmla="val 16667"/>
            </a:avLst>
          </a:prstGeom>
          <a:solidFill>
            <a:srgbClr val="e7e6e6"/>
          </a:solidFill>
          <a:ln w="12600">
            <a:solidFill>
              <a:srgbClr val="43729d"/>
            </a:solidFill>
            <a:miter/>
          </a:ln>
        </p:spPr>
        <p:txBody>
          <a:bodyPr lIns="90000" rIns="90000" tIns="45000" bIns="45000" anchor="ctr"/>
          <a:p>
            <a:pPr>
              <a:lnSpc>
                <a:spcPct val="100000"/>
              </a:lnSpc>
            </a:pPr>
            <a:endParaRPr/>
          </a:p>
          <a:p>
            <a:pPr>
              <a:lnSpc>
                <a:spcPct val="100000"/>
              </a:lnSpc>
            </a:pPr>
            <a:r>
              <a:rPr lang="en-US">
                <a:solidFill>
                  <a:srgbClr val="000000"/>
                </a:solidFill>
                <a:latin typeface="Courier New"/>
                <a:ea typeface="Courier New"/>
              </a:rPr>
              <a:t>def print_lyrics():</a:t>
            </a:r>
            <a:endParaRPr/>
          </a:p>
          <a:p>
            <a:pPr>
              <a:lnSpc>
                <a:spcPct val="100000"/>
              </a:lnSpc>
            </a:pPr>
            <a:r>
              <a:rPr lang="en-US">
                <a:solidFill>
                  <a:srgbClr val="000000"/>
                </a:solidFill>
                <a:latin typeface="Courier New"/>
                <a:ea typeface="Courier New"/>
              </a:rPr>
              <a:t>    </a:t>
            </a:r>
            <a:r>
              <a:rPr lang="en-US">
                <a:solidFill>
                  <a:srgbClr val="000000"/>
                </a:solidFill>
                <a:latin typeface="Courier New"/>
                <a:ea typeface="Courier New"/>
              </a:rPr>
              <a:t>print("I'm a lumberjack, and I'm okay.")</a:t>
            </a:r>
            <a:endParaRPr/>
          </a:p>
          <a:p>
            <a:pPr>
              <a:lnSpc>
                <a:spcPct val="100000"/>
              </a:lnSpc>
            </a:pPr>
            <a:r>
              <a:rPr lang="en-US">
                <a:solidFill>
                  <a:srgbClr val="000000"/>
                </a:solidFill>
                <a:latin typeface="Courier New"/>
                <a:ea typeface="Courier New"/>
              </a:rPr>
              <a:t>    </a:t>
            </a:r>
            <a:r>
              <a:rPr lang="en-US">
                <a:solidFill>
                  <a:srgbClr val="000000"/>
                </a:solidFill>
                <a:latin typeface="Courier New"/>
                <a:ea typeface="Courier New"/>
              </a:rPr>
              <a:t>print("I sleep all night and I work all day.")</a:t>
            </a:r>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TextShape 1"/>
          <p:cNvSpPr txBox="1"/>
          <p:nvPr/>
        </p:nvSpPr>
        <p:spPr>
          <a:xfrm>
            <a:off x="838080" y="373320"/>
            <a:ext cx="10515240" cy="5803200"/>
          </a:xfrm>
          <a:prstGeom prst="rect">
            <a:avLst/>
          </a:prstGeom>
        </p:spPr>
        <p:txBody>
          <a:bodyPr/>
          <a:p>
            <a:pPr>
              <a:lnSpc>
                <a:spcPct val="90000"/>
              </a:lnSpc>
              <a:buFont typeface="Arial"/>
              <a:buChar char="•"/>
            </a:pPr>
            <a:r>
              <a:rPr lang="en-US" sz="2800">
                <a:solidFill>
                  <a:srgbClr val="000000"/>
                </a:solidFill>
                <a:latin typeface="Calibri"/>
              </a:rPr>
              <a:t>If you type a function definition in interactive mode, the interpreter prints dots (...) to let you know that the definition isn’t complete:</a:t>
            </a:r>
            <a:endParaRPr/>
          </a:p>
        </p:txBody>
      </p:sp>
      <p:pic>
        <p:nvPicPr>
          <p:cNvPr id="161" name="Picture 4" descr=""/>
          <p:cNvPicPr/>
          <p:nvPr/>
        </p:nvPicPr>
        <p:blipFill>
          <a:blip r:embed="rId1"/>
          <a:stretch>
            <a:fillRect/>
          </a:stretch>
        </p:blipFill>
        <p:spPr>
          <a:xfrm rot="16200000">
            <a:off x="-3312360" y="3313080"/>
            <a:ext cx="6857640" cy="232200"/>
          </a:xfrm>
          <a:prstGeom prst="rect">
            <a:avLst/>
          </a:prstGeom>
          <a:ln>
            <a:noFill/>
          </a:ln>
        </p:spPr>
      </p:pic>
      <p:pic>
        <p:nvPicPr>
          <p:cNvPr id="162" name="Picture 5" descr=""/>
          <p:cNvPicPr/>
          <p:nvPr/>
        </p:nvPicPr>
        <p:blipFill>
          <a:blip r:embed="rId2"/>
          <a:stretch>
            <a:fillRect/>
          </a:stretch>
        </p:blipFill>
        <p:spPr>
          <a:xfrm>
            <a:off x="1996920" y="1345320"/>
            <a:ext cx="8200800" cy="5097600"/>
          </a:xfrm>
          <a:prstGeom prst="rect">
            <a:avLst/>
          </a:prstGeom>
          <a:ln>
            <a:noFill/>
          </a:ln>
        </p:spPr>
      </p:pic>
    </p:spTree>
  </p:cSld>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TextShape 1"/>
          <p:cNvSpPr txBox="1"/>
          <p:nvPr/>
        </p:nvSpPr>
        <p:spPr>
          <a:xfrm>
            <a:off x="838080" y="270720"/>
            <a:ext cx="10515240" cy="5906160"/>
          </a:xfrm>
          <a:prstGeom prst="rect">
            <a:avLst/>
          </a:prstGeom>
        </p:spPr>
        <p:txBody>
          <a:bodyPr/>
          <a:p>
            <a:pPr>
              <a:lnSpc>
                <a:spcPct val="90000"/>
              </a:lnSpc>
            </a:pPr>
            <a:endParaRPr/>
          </a:p>
          <a:p>
            <a:pPr>
              <a:lnSpc>
                <a:spcPct val="90000"/>
              </a:lnSpc>
            </a:pPr>
            <a:endParaRPr/>
          </a:p>
          <a:p>
            <a:pPr>
              <a:lnSpc>
                <a:spcPct val="90000"/>
              </a:lnSpc>
            </a:pPr>
            <a:endParaRPr/>
          </a:p>
          <a:p>
            <a:pPr>
              <a:lnSpc>
                <a:spcPct val="90000"/>
              </a:lnSpc>
            </a:pPr>
            <a:endParaRPr/>
          </a:p>
          <a:p>
            <a:pPr>
              <a:lnSpc>
                <a:spcPct val="90000"/>
              </a:lnSpc>
              <a:buFont typeface="Arial"/>
              <a:buChar char="•"/>
            </a:pPr>
            <a:r>
              <a:rPr lang="en-US" sz="2800">
                <a:solidFill>
                  <a:srgbClr val="000000"/>
                </a:solidFill>
                <a:latin typeface="Calibri"/>
              </a:rPr>
              <a:t>The syntax for calling the new function is the same as for built-in functions:</a:t>
            </a:r>
            <a:endParaRPr/>
          </a:p>
        </p:txBody>
      </p:sp>
      <p:pic>
        <p:nvPicPr>
          <p:cNvPr id="164" name="Picture 4" descr=""/>
          <p:cNvPicPr/>
          <p:nvPr/>
        </p:nvPicPr>
        <p:blipFill>
          <a:blip r:embed="rId1"/>
          <a:stretch>
            <a:fillRect/>
          </a:stretch>
        </p:blipFill>
        <p:spPr>
          <a:xfrm rot="16200000">
            <a:off x="-3312360" y="3313080"/>
            <a:ext cx="6857640" cy="232200"/>
          </a:xfrm>
          <a:prstGeom prst="rect">
            <a:avLst/>
          </a:prstGeom>
          <a:ln>
            <a:noFill/>
          </a:ln>
        </p:spPr>
      </p:pic>
      <p:sp>
        <p:nvSpPr>
          <p:cNvPr id="165" name="CustomShape 2"/>
          <p:cNvSpPr/>
          <p:nvPr/>
        </p:nvSpPr>
        <p:spPr>
          <a:xfrm>
            <a:off x="1824840" y="345960"/>
            <a:ext cx="8093880" cy="1893240"/>
          </a:xfrm>
          <a:prstGeom prst="roundRect">
            <a:avLst>
              <a:gd name="adj" fmla="val 16667"/>
            </a:avLst>
          </a:prstGeom>
          <a:solidFill>
            <a:srgbClr val="e7e6e6"/>
          </a:solidFill>
          <a:ln w="12600">
            <a:solidFill>
              <a:srgbClr val="43729d"/>
            </a:solidFill>
            <a:miter/>
          </a:ln>
        </p:spPr>
        <p:txBody>
          <a:bodyPr lIns="90000" rIns="90000" tIns="45000" bIns="45000" anchor="ctr"/>
          <a:p>
            <a:pPr>
              <a:lnSpc>
                <a:spcPct val="100000"/>
              </a:lnSpc>
            </a:pPr>
            <a:endParaRPr/>
          </a:p>
          <a:p>
            <a:pPr>
              <a:lnSpc>
                <a:spcPct val="100000"/>
              </a:lnSpc>
            </a:pPr>
            <a:r>
              <a:rPr lang="en-US">
                <a:solidFill>
                  <a:srgbClr val="000000"/>
                </a:solidFill>
                <a:latin typeface="Courier New"/>
                <a:ea typeface="Courier New"/>
              </a:rPr>
              <a:t>def print_lyrics():</a:t>
            </a:r>
            <a:endParaRPr/>
          </a:p>
          <a:p>
            <a:pPr>
              <a:lnSpc>
                <a:spcPct val="100000"/>
              </a:lnSpc>
            </a:pPr>
            <a:r>
              <a:rPr lang="en-US">
                <a:solidFill>
                  <a:srgbClr val="000000"/>
                </a:solidFill>
                <a:latin typeface="Courier New"/>
                <a:ea typeface="Courier New"/>
              </a:rPr>
              <a:t>    </a:t>
            </a:r>
            <a:r>
              <a:rPr lang="en-US">
                <a:solidFill>
                  <a:srgbClr val="000000"/>
                </a:solidFill>
                <a:latin typeface="Courier New"/>
                <a:ea typeface="Courier New"/>
              </a:rPr>
              <a:t>print("I'm a lumberjack, and I'm okay.")</a:t>
            </a:r>
            <a:endParaRPr/>
          </a:p>
          <a:p>
            <a:pPr>
              <a:lnSpc>
                <a:spcPct val="100000"/>
              </a:lnSpc>
            </a:pPr>
            <a:r>
              <a:rPr lang="en-US">
                <a:solidFill>
                  <a:srgbClr val="000000"/>
                </a:solidFill>
                <a:latin typeface="Courier New"/>
                <a:ea typeface="Courier New"/>
              </a:rPr>
              <a:t>    </a:t>
            </a:r>
            <a:r>
              <a:rPr lang="en-US">
                <a:solidFill>
                  <a:srgbClr val="000000"/>
                </a:solidFill>
                <a:latin typeface="Courier New"/>
                <a:ea typeface="Courier New"/>
              </a:rPr>
              <a:t>print("I sleep all night and I work all day.")</a:t>
            </a:r>
            <a:endParaRPr/>
          </a:p>
        </p:txBody>
      </p:sp>
      <p:sp>
        <p:nvSpPr>
          <p:cNvPr id="166" name="CustomShape 3"/>
          <p:cNvSpPr/>
          <p:nvPr/>
        </p:nvSpPr>
        <p:spPr>
          <a:xfrm>
            <a:off x="1824840" y="3679920"/>
            <a:ext cx="8093880" cy="1893240"/>
          </a:xfrm>
          <a:prstGeom prst="roundRect">
            <a:avLst>
              <a:gd name="adj" fmla="val 16667"/>
            </a:avLst>
          </a:prstGeom>
          <a:solidFill>
            <a:srgbClr val="e7e6e6"/>
          </a:solidFill>
          <a:ln w="12600">
            <a:solidFill>
              <a:srgbClr val="43729d"/>
            </a:solidFill>
            <a:miter/>
          </a:ln>
        </p:spPr>
        <p:txBody>
          <a:bodyPr lIns="90000" rIns="90000" tIns="45000" bIns="45000" anchor="ctr"/>
          <a:p>
            <a:pPr>
              <a:lnSpc>
                <a:spcPct val="100000"/>
              </a:lnSpc>
            </a:pPr>
            <a:endParaRPr/>
          </a:p>
          <a:p>
            <a:pPr>
              <a:lnSpc>
                <a:spcPct val="100000"/>
              </a:lnSpc>
            </a:pPr>
            <a:r>
              <a:rPr lang="en-US">
                <a:solidFill>
                  <a:srgbClr val="000000"/>
                </a:solidFill>
                <a:latin typeface="Courier New"/>
                <a:ea typeface="Courier New"/>
              </a:rPr>
              <a:t>&gt;&gt;&gt; print_lyrics()</a:t>
            </a:r>
            <a:endParaRPr/>
          </a:p>
          <a:p>
            <a:pPr>
              <a:lnSpc>
                <a:spcPct val="100000"/>
              </a:lnSpc>
            </a:pPr>
            <a:r>
              <a:rPr lang="en-US">
                <a:solidFill>
                  <a:srgbClr val="000000"/>
                </a:solidFill>
                <a:latin typeface="Courier New"/>
                <a:ea typeface="Courier New"/>
              </a:rPr>
              <a:t>I'm a lumberjack, and I'm okay.</a:t>
            </a:r>
            <a:endParaRPr/>
          </a:p>
          <a:p>
            <a:pPr>
              <a:lnSpc>
                <a:spcPct val="100000"/>
              </a:lnSpc>
            </a:pPr>
            <a:r>
              <a:rPr lang="en-US">
                <a:solidFill>
                  <a:srgbClr val="000000"/>
                </a:solidFill>
                <a:latin typeface="Courier New"/>
                <a:ea typeface="Courier New"/>
              </a:rPr>
              <a:t>I sleep all night and I work all day.</a:t>
            </a:r>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7" name="TextShape 1"/>
          <p:cNvSpPr txBox="1"/>
          <p:nvPr/>
        </p:nvSpPr>
        <p:spPr>
          <a:xfrm>
            <a:off x="838080" y="392040"/>
            <a:ext cx="10515240" cy="5784840"/>
          </a:xfrm>
          <a:prstGeom prst="rect">
            <a:avLst/>
          </a:prstGeom>
        </p:spPr>
        <p:txBody>
          <a:bodyPr/>
          <a:p>
            <a:pPr>
              <a:lnSpc>
                <a:spcPct val="90000"/>
              </a:lnSpc>
              <a:buFont typeface="Arial"/>
              <a:buChar char="•"/>
            </a:pPr>
            <a:r>
              <a:rPr lang="en-US" sz="2800">
                <a:solidFill>
                  <a:srgbClr val="000000"/>
                </a:solidFill>
                <a:latin typeface="Calibri"/>
              </a:rPr>
              <a:t>Once you have defined a function, you can use it inside another function. For example, to repeat the previous refrain, we could write a function called repeat_lyrics:</a:t>
            </a:r>
            <a:endParaRPr/>
          </a:p>
        </p:txBody>
      </p:sp>
      <p:pic>
        <p:nvPicPr>
          <p:cNvPr id="168" name="Picture 4" descr=""/>
          <p:cNvPicPr/>
          <p:nvPr/>
        </p:nvPicPr>
        <p:blipFill>
          <a:blip r:embed="rId1"/>
          <a:stretch>
            <a:fillRect/>
          </a:stretch>
        </p:blipFill>
        <p:spPr>
          <a:xfrm rot="16200000">
            <a:off x="-3312360" y="3313080"/>
            <a:ext cx="6857640" cy="232200"/>
          </a:xfrm>
          <a:prstGeom prst="rect">
            <a:avLst/>
          </a:prstGeom>
          <a:ln>
            <a:noFill/>
          </a:ln>
        </p:spPr>
      </p:pic>
      <p:sp>
        <p:nvSpPr>
          <p:cNvPr id="169" name="CustomShape 2"/>
          <p:cNvSpPr/>
          <p:nvPr/>
        </p:nvSpPr>
        <p:spPr>
          <a:xfrm>
            <a:off x="2048760" y="2100240"/>
            <a:ext cx="8093880" cy="3470040"/>
          </a:xfrm>
          <a:prstGeom prst="roundRect">
            <a:avLst>
              <a:gd name="adj" fmla="val 16667"/>
            </a:avLst>
          </a:prstGeom>
          <a:solidFill>
            <a:srgbClr val="e7e6e6"/>
          </a:solidFill>
          <a:ln w="12600">
            <a:solidFill>
              <a:srgbClr val="43729d"/>
            </a:solidFill>
            <a:miter/>
          </a:ln>
        </p:spPr>
        <p:txBody>
          <a:bodyPr lIns="90000" rIns="90000" tIns="45000" bIns="45000" anchor="ctr"/>
          <a:p>
            <a:pPr>
              <a:lnSpc>
                <a:spcPct val="100000"/>
              </a:lnSpc>
            </a:pPr>
            <a:r>
              <a:rPr lang="en-US">
                <a:solidFill>
                  <a:srgbClr val="000000"/>
                </a:solidFill>
                <a:latin typeface="Courier New"/>
                <a:ea typeface="Courier New"/>
              </a:rPr>
              <a:t>def print_lyrics():</a:t>
            </a:r>
            <a:endParaRPr/>
          </a:p>
          <a:p>
            <a:pPr>
              <a:lnSpc>
                <a:spcPct val="100000"/>
              </a:lnSpc>
            </a:pPr>
            <a:r>
              <a:rPr lang="en-US">
                <a:solidFill>
                  <a:srgbClr val="000000"/>
                </a:solidFill>
                <a:latin typeface="Courier New"/>
                <a:ea typeface="Courier New"/>
              </a:rPr>
              <a:t>    </a:t>
            </a:r>
            <a:r>
              <a:rPr lang="en-US">
                <a:solidFill>
                  <a:srgbClr val="000000"/>
                </a:solidFill>
                <a:latin typeface="Courier New"/>
                <a:ea typeface="Courier New"/>
              </a:rPr>
              <a:t>print("I'm a lumberjack, and I'm okay.")</a:t>
            </a:r>
            <a:endParaRPr/>
          </a:p>
          <a:p>
            <a:pPr>
              <a:lnSpc>
                <a:spcPct val="100000"/>
              </a:lnSpc>
            </a:pPr>
            <a:r>
              <a:rPr lang="en-US">
                <a:solidFill>
                  <a:srgbClr val="000000"/>
                </a:solidFill>
                <a:latin typeface="Courier New"/>
                <a:ea typeface="Courier New"/>
              </a:rPr>
              <a:t>    </a:t>
            </a:r>
            <a:r>
              <a:rPr lang="en-US">
                <a:solidFill>
                  <a:srgbClr val="000000"/>
                </a:solidFill>
                <a:latin typeface="Courier New"/>
                <a:ea typeface="Courier New"/>
              </a:rPr>
              <a:t>print("I sleep all night and I work all day.")</a:t>
            </a:r>
            <a:endParaRPr/>
          </a:p>
          <a:p>
            <a:pPr>
              <a:lnSpc>
                <a:spcPct val="100000"/>
              </a:lnSpc>
            </a:pPr>
            <a:endParaRPr/>
          </a:p>
          <a:p>
            <a:pPr>
              <a:lnSpc>
                <a:spcPct val="100000"/>
              </a:lnSpc>
            </a:pPr>
            <a:r>
              <a:rPr lang="en-US">
                <a:solidFill>
                  <a:srgbClr val="000000"/>
                </a:solidFill>
                <a:latin typeface="Courier New"/>
                <a:ea typeface="Courier New"/>
              </a:rPr>
              <a:t>def repeat_lyrics():</a:t>
            </a:r>
            <a:endParaRPr/>
          </a:p>
          <a:p>
            <a:pPr>
              <a:lnSpc>
                <a:spcPct val="100000"/>
              </a:lnSpc>
            </a:pPr>
            <a:r>
              <a:rPr lang="en-US">
                <a:solidFill>
                  <a:srgbClr val="000000"/>
                </a:solidFill>
                <a:latin typeface="Courier New"/>
                <a:ea typeface="Courier New"/>
              </a:rPr>
              <a:t>    </a:t>
            </a:r>
            <a:r>
              <a:rPr lang="en-US">
                <a:solidFill>
                  <a:srgbClr val="000000"/>
                </a:solidFill>
                <a:latin typeface="Courier New"/>
                <a:ea typeface="Courier New"/>
              </a:rPr>
              <a:t>print_lyrics()</a:t>
            </a:r>
            <a:endParaRPr/>
          </a:p>
          <a:p>
            <a:pPr>
              <a:lnSpc>
                <a:spcPct val="100000"/>
              </a:lnSpc>
            </a:pPr>
            <a:r>
              <a:rPr lang="en-US">
                <a:solidFill>
                  <a:srgbClr val="000000"/>
                </a:solidFill>
                <a:latin typeface="Courier New"/>
                <a:ea typeface="Courier New"/>
              </a:rPr>
              <a:t>    </a:t>
            </a:r>
            <a:r>
              <a:rPr lang="en-US">
                <a:solidFill>
                  <a:srgbClr val="000000"/>
                </a:solidFill>
                <a:latin typeface="Courier New"/>
                <a:ea typeface="Courier New"/>
              </a:rPr>
              <a:t>print_lyrics()</a:t>
            </a:r>
            <a:endParaRPr/>
          </a:p>
          <a:p>
            <a:pPr>
              <a:lnSpc>
                <a:spcPct val="100000"/>
              </a:lnSpc>
            </a:pPr>
            <a:endParaRPr/>
          </a:p>
          <a:p>
            <a:pPr>
              <a:lnSpc>
                <a:spcPct val="100000"/>
              </a:lnSpc>
            </a:pPr>
            <a:r>
              <a:rPr lang="en-US">
                <a:solidFill>
                  <a:srgbClr val="000000"/>
                </a:solidFill>
                <a:latin typeface="Courier New"/>
                <a:ea typeface="Courier New"/>
              </a:rPr>
              <a:t>repeat_lyrics()</a:t>
            </a:r>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TextShape 1"/>
          <p:cNvSpPr txBox="1"/>
          <p:nvPr/>
        </p:nvSpPr>
        <p:spPr>
          <a:xfrm>
            <a:off x="838080" y="254880"/>
            <a:ext cx="10515240" cy="612000"/>
          </a:xfrm>
          <a:prstGeom prst="rect">
            <a:avLst/>
          </a:prstGeom>
        </p:spPr>
        <p:txBody>
          <a:bodyPr anchor="ctr"/>
          <a:p>
            <a:pPr>
              <a:lnSpc>
                <a:spcPct val="90000"/>
              </a:lnSpc>
            </a:pPr>
            <a:r>
              <a:rPr lang="en-US" sz="3600">
                <a:solidFill>
                  <a:srgbClr val="2e75b6"/>
                </a:solidFill>
                <a:latin typeface="Calibri Light"/>
              </a:rPr>
              <a:t>Flow of Execution</a:t>
            </a:r>
            <a:endParaRPr/>
          </a:p>
        </p:txBody>
      </p:sp>
      <p:sp>
        <p:nvSpPr>
          <p:cNvPr id="171" name="TextShape 2"/>
          <p:cNvSpPr txBox="1"/>
          <p:nvPr/>
        </p:nvSpPr>
        <p:spPr>
          <a:xfrm>
            <a:off x="838080" y="1009080"/>
            <a:ext cx="10515240" cy="5167440"/>
          </a:xfrm>
          <a:prstGeom prst="rect">
            <a:avLst/>
          </a:prstGeom>
        </p:spPr>
        <p:txBody>
          <a:bodyPr/>
          <a:p>
            <a:pPr>
              <a:lnSpc>
                <a:spcPct val="90000"/>
              </a:lnSpc>
              <a:buFont typeface="Arial"/>
              <a:buChar char="•"/>
            </a:pPr>
            <a:r>
              <a:rPr lang="en-US" sz="2800">
                <a:solidFill>
                  <a:srgbClr val="000000"/>
                </a:solidFill>
                <a:latin typeface="Calibri"/>
              </a:rPr>
              <a:t>To ensure that a function is defined before its first use, you have to know the order statements run in, which is called the </a:t>
            </a:r>
            <a:r>
              <a:rPr lang="en-US" sz="2800">
                <a:solidFill>
                  <a:srgbClr val="c00000"/>
                </a:solidFill>
                <a:latin typeface="Calibri"/>
              </a:rPr>
              <a:t>flow of execution.</a:t>
            </a:r>
            <a:endParaRPr/>
          </a:p>
          <a:p>
            <a:pPr>
              <a:lnSpc>
                <a:spcPct val="90000"/>
              </a:lnSpc>
              <a:buFont typeface="Arial"/>
              <a:buChar char="•"/>
            </a:pPr>
            <a:r>
              <a:rPr lang="en-US" sz="2800">
                <a:solidFill>
                  <a:srgbClr val="000000"/>
                </a:solidFill>
                <a:latin typeface="Calibri"/>
              </a:rPr>
              <a:t>Execution always begins at the first statement of the program. Statements are run one at a time, in order from top to bottom.</a:t>
            </a:r>
            <a:endParaRPr/>
          </a:p>
          <a:p>
            <a:pPr>
              <a:lnSpc>
                <a:spcPct val="90000"/>
              </a:lnSpc>
            </a:pPr>
            <a:endParaRPr/>
          </a:p>
          <a:p>
            <a:pPr>
              <a:lnSpc>
                <a:spcPct val="90000"/>
              </a:lnSpc>
            </a:pPr>
            <a:endParaRPr/>
          </a:p>
        </p:txBody>
      </p:sp>
      <p:pic>
        <p:nvPicPr>
          <p:cNvPr id="172" name="Picture 4" descr=""/>
          <p:cNvPicPr/>
          <p:nvPr/>
        </p:nvPicPr>
        <p:blipFill>
          <a:blip r:embed="rId1"/>
          <a:stretch>
            <a:fillRect/>
          </a:stretch>
        </p:blipFill>
        <p:spPr>
          <a:xfrm rot="16200000">
            <a:off x="-3312360" y="3313080"/>
            <a:ext cx="6857640" cy="232200"/>
          </a:xfrm>
          <a:prstGeom prst="rect">
            <a:avLst/>
          </a:prstGeom>
          <a:ln>
            <a:noFill/>
          </a:ln>
        </p:spPr>
      </p:pic>
    </p:spTree>
  </p:cSld>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3" name="TextShape 1"/>
          <p:cNvSpPr txBox="1"/>
          <p:nvPr/>
        </p:nvSpPr>
        <p:spPr>
          <a:xfrm>
            <a:off x="838080" y="254880"/>
            <a:ext cx="10515240" cy="612000"/>
          </a:xfrm>
          <a:prstGeom prst="rect">
            <a:avLst/>
          </a:prstGeom>
        </p:spPr>
        <p:txBody>
          <a:bodyPr anchor="ctr"/>
          <a:p>
            <a:pPr>
              <a:lnSpc>
                <a:spcPct val="90000"/>
              </a:lnSpc>
            </a:pPr>
            <a:r>
              <a:rPr lang="en-US" sz="3600">
                <a:solidFill>
                  <a:srgbClr val="2e75b6"/>
                </a:solidFill>
                <a:latin typeface="Calibri Light"/>
              </a:rPr>
              <a:t>Will this run?</a:t>
            </a:r>
            <a:endParaRPr/>
          </a:p>
        </p:txBody>
      </p:sp>
      <p:pic>
        <p:nvPicPr>
          <p:cNvPr id="174" name="Picture 4" descr=""/>
          <p:cNvPicPr/>
          <p:nvPr/>
        </p:nvPicPr>
        <p:blipFill>
          <a:blip r:embed="rId1"/>
          <a:stretch>
            <a:fillRect/>
          </a:stretch>
        </p:blipFill>
        <p:spPr>
          <a:xfrm rot="16200000">
            <a:off x="-3312360" y="3313080"/>
            <a:ext cx="6857640" cy="232200"/>
          </a:xfrm>
          <a:prstGeom prst="rect">
            <a:avLst/>
          </a:prstGeom>
          <a:ln>
            <a:noFill/>
          </a:ln>
        </p:spPr>
      </p:pic>
      <p:pic>
        <p:nvPicPr>
          <p:cNvPr id="175" name="Content Placeholder 5" descr=""/>
          <p:cNvPicPr/>
          <p:nvPr/>
        </p:nvPicPr>
        <p:blipFill>
          <a:blip r:embed="rId2"/>
          <a:stretch>
            <a:fillRect/>
          </a:stretch>
        </p:blipFill>
        <p:spPr>
          <a:xfrm>
            <a:off x="1994400" y="1009800"/>
            <a:ext cx="8202600" cy="5167080"/>
          </a:xfrm>
          <a:prstGeom prst="rect">
            <a:avLst/>
          </a:prstGeom>
          <a:ln>
            <a:noFill/>
          </a:ln>
        </p:spPr>
      </p:pic>
    </p:spTree>
  </p:cSld>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6" name="TextShape 1"/>
          <p:cNvSpPr txBox="1"/>
          <p:nvPr/>
        </p:nvSpPr>
        <p:spPr>
          <a:xfrm>
            <a:off x="838080" y="254880"/>
            <a:ext cx="10515240" cy="612000"/>
          </a:xfrm>
          <a:prstGeom prst="rect">
            <a:avLst/>
          </a:prstGeom>
        </p:spPr>
        <p:txBody>
          <a:bodyPr anchor="ctr"/>
          <a:p>
            <a:pPr>
              <a:lnSpc>
                <a:spcPct val="90000"/>
              </a:lnSpc>
            </a:pPr>
            <a:r>
              <a:rPr lang="en-US" sz="3600">
                <a:solidFill>
                  <a:srgbClr val="0070c0"/>
                </a:solidFill>
                <a:latin typeface="Calibri Light"/>
              </a:rPr>
              <a:t>Parameters and Arguments</a:t>
            </a:r>
            <a:endParaRPr/>
          </a:p>
        </p:txBody>
      </p:sp>
      <p:sp>
        <p:nvSpPr>
          <p:cNvPr id="177" name="TextShape 2"/>
          <p:cNvSpPr txBox="1"/>
          <p:nvPr/>
        </p:nvSpPr>
        <p:spPr>
          <a:xfrm>
            <a:off x="838080" y="1009080"/>
            <a:ext cx="10515240" cy="5167440"/>
          </a:xfrm>
          <a:prstGeom prst="rect">
            <a:avLst/>
          </a:prstGeom>
        </p:spPr>
        <p:txBody>
          <a:bodyPr/>
          <a:p>
            <a:pPr>
              <a:lnSpc>
                <a:spcPct val="90000"/>
              </a:lnSpc>
              <a:buFont typeface="Arial"/>
              <a:buChar char="•"/>
            </a:pPr>
            <a:r>
              <a:rPr lang="en-US" sz="2800">
                <a:solidFill>
                  <a:srgbClr val="000000"/>
                </a:solidFill>
                <a:latin typeface="Calibri"/>
              </a:rPr>
              <a:t>Some of the functions we have seen require arguments. For example, when you call </a:t>
            </a:r>
            <a:r>
              <a:rPr lang="en-US" sz="2800">
                <a:solidFill>
                  <a:srgbClr val="0070c0"/>
                </a:solidFill>
                <a:latin typeface="Calibri"/>
              </a:rPr>
              <a:t>math.sin</a:t>
            </a:r>
            <a:r>
              <a:rPr lang="en-US" sz="2800">
                <a:solidFill>
                  <a:srgbClr val="000000"/>
                </a:solidFill>
                <a:latin typeface="Calibri"/>
              </a:rPr>
              <a:t> you pass a number as an argument. Some functions take more than one argument: </a:t>
            </a:r>
            <a:r>
              <a:rPr lang="en-US" sz="2800">
                <a:solidFill>
                  <a:srgbClr val="0070c0"/>
                </a:solidFill>
                <a:latin typeface="Calibri"/>
              </a:rPr>
              <a:t>math.pow</a:t>
            </a:r>
            <a:r>
              <a:rPr lang="en-US" sz="2800">
                <a:solidFill>
                  <a:srgbClr val="000000"/>
                </a:solidFill>
                <a:latin typeface="Calibri"/>
              </a:rPr>
              <a:t> takes two, the base and the exponent.</a:t>
            </a:r>
            <a:endParaRPr/>
          </a:p>
          <a:p>
            <a:pPr>
              <a:lnSpc>
                <a:spcPct val="90000"/>
              </a:lnSpc>
            </a:pPr>
            <a:endParaRPr/>
          </a:p>
          <a:p>
            <a:pPr>
              <a:lnSpc>
                <a:spcPct val="90000"/>
              </a:lnSpc>
            </a:pPr>
            <a:endParaRPr/>
          </a:p>
        </p:txBody>
      </p:sp>
      <p:pic>
        <p:nvPicPr>
          <p:cNvPr id="178" name="Picture 4" descr=""/>
          <p:cNvPicPr/>
          <p:nvPr/>
        </p:nvPicPr>
        <p:blipFill>
          <a:blip r:embed="rId1"/>
          <a:stretch>
            <a:fillRect/>
          </a:stretch>
        </p:blipFill>
        <p:spPr>
          <a:xfrm rot="16200000">
            <a:off x="-3312360" y="3313080"/>
            <a:ext cx="6857640" cy="232200"/>
          </a:xfrm>
          <a:prstGeom prst="rect">
            <a:avLst/>
          </a:prstGeom>
          <a:ln>
            <a:noFill/>
          </a:ln>
        </p:spPr>
      </p:pic>
      <p:pic>
        <p:nvPicPr>
          <p:cNvPr id="179" name="Picture 3" descr=""/>
          <p:cNvPicPr/>
          <p:nvPr/>
        </p:nvPicPr>
        <p:blipFill>
          <a:blip r:embed="rId2"/>
          <a:stretch>
            <a:fillRect/>
          </a:stretch>
        </p:blipFill>
        <p:spPr>
          <a:xfrm>
            <a:off x="1409760" y="2814840"/>
            <a:ext cx="9372240" cy="2590560"/>
          </a:xfrm>
          <a:prstGeom prst="rect">
            <a:avLst/>
          </a:prstGeom>
          <a:ln>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TextShape 1"/>
          <p:cNvSpPr txBox="1"/>
          <p:nvPr/>
        </p:nvSpPr>
        <p:spPr>
          <a:xfrm>
            <a:off x="838080" y="254880"/>
            <a:ext cx="10515240" cy="612000"/>
          </a:xfrm>
          <a:prstGeom prst="rect">
            <a:avLst/>
          </a:prstGeom>
        </p:spPr>
        <p:txBody>
          <a:bodyPr anchor="ctr"/>
          <a:p>
            <a:pPr>
              <a:lnSpc>
                <a:spcPct val="90000"/>
              </a:lnSpc>
            </a:pPr>
            <a:r>
              <a:rPr lang="en-US" sz="3600">
                <a:solidFill>
                  <a:srgbClr val="2e75b6"/>
                </a:solidFill>
                <a:latin typeface="Calibri Light"/>
              </a:rPr>
              <a:t>Code Reuse?</a:t>
            </a:r>
            <a:endParaRPr/>
          </a:p>
        </p:txBody>
      </p:sp>
      <p:sp>
        <p:nvSpPr>
          <p:cNvPr id="85" name="TextShape 2"/>
          <p:cNvSpPr txBox="1"/>
          <p:nvPr/>
        </p:nvSpPr>
        <p:spPr>
          <a:xfrm>
            <a:off x="838080" y="1009080"/>
            <a:ext cx="10515240" cy="5167440"/>
          </a:xfrm>
          <a:prstGeom prst="rect">
            <a:avLst/>
          </a:prstGeom>
        </p:spPr>
        <p:txBody>
          <a:bodyPr/>
          <a:p>
            <a:pPr lvl="1">
              <a:lnSpc>
                <a:spcPct val="100000"/>
              </a:lnSpc>
              <a:buFont typeface="Arial"/>
              <a:buChar char="•"/>
            </a:pPr>
            <a:r>
              <a:rPr lang="en-US" sz="2400">
                <a:solidFill>
                  <a:srgbClr val="000000"/>
                </a:solidFill>
                <a:latin typeface="Calibri"/>
              </a:rPr>
              <a:t>Rule : </a:t>
            </a:r>
            <a:r>
              <a:rPr lang="en-US" sz="2400">
                <a:solidFill>
                  <a:srgbClr val="ff0000"/>
                </a:solidFill>
                <a:latin typeface="Calibri"/>
              </a:rPr>
              <a:t>If a piece of code is used more than once in a program, separate it in a method. </a:t>
            </a:r>
            <a:endParaRPr/>
          </a:p>
          <a:p>
            <a:pPr lvl="2">
              <a:lnSpc>
                <a:spcPct val="100000"/>
              </a:lnSpc>
              <a:buFont typeface="Arial"/>
              <a:buChar char="•"/>
            </a:pPr>
            <a:r>
              <a:rPr lang="en-US" sz="2000">
                <a:solidFill>
                  <a:srgbClr val="000000"/>
                </a:solidFill>
                <a:latin typeface="Calibri"/>
              </a:rPr>
              <a:t>This way it can be called many times, thus enabling reuse of the same code without rewriting it.</a:t>
            </a:r>
            <a:endParaRPr/>
          </a:p>
          <a:p>
            <a:pPr lvl="2">
              <a:lnSpc>
                <a:spcPct val="100000"/>
              </a:lnSpc>
              <a:buFont typeface="Arial"/>
              <a:buChar char="•"/>
            </a:pPr>
            <a:r>
              <a:rPr lang="en-US" sz="2000">
                <a:solidFill>
                  <a:srgbClr val="000000"/>
                </a:solidFill>
                <a:latin typeface="Calibri"/>
              </a:rPr>
              <a:t>The program will be more readable and well structured.</a:t>
            </a:r>
            <a:endParaRPr/>
          </a:p>
        </p:txBody>
      </p:sp>
      <p:pic>
        <p:nvPicPr>
          <p:cNvPr id="86" name="Picture 4" descr=""/>
          <p:cNvPicPr/>
          <p:nvPr/>
        </p:nvPicPr>
        <p:blipFill>
          <a:blip r:embed="rId1"/>
          <a:stretch>
            <a:fillRect/>
          </a:stretch>
        </p:blipFill>
        <p:spPr>
          <a:xfrm rot="16200000">
            <a:off x="-3312360" y="3313080"/>
            <a:ext cx="6857640" cy="232200"/>
          </a:xfrm>
          <a:prstGeom prst="rect">
            <a:avLst/>
          </a:prstGeom>
          <a:ln>
            <a:noFill/>
          </a:ln>
        </p:spPr>
      </p:pic>
    </p:spTree>
  </p:cSld>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TextShape 1"/>
          <p:cNvSpPr txBox="1"/>
          <p:nvPr/>
        </p:nvSpPr>
        <p:spPr>
          <a:xfrm>
            <a:off x="838080" y="634320"/>
            <a:ext cx="10515240" cy="5542200"/>
          </a:xfrm>
          <a:prstGeom prst="rect">
            <a:avLst/>
          </a:prstGeom>
        </p:spPr>
        <p:txBody>
          <a:bodyPr/>
          <a:p>
            <a:pPr>
              <a:lnSpc>
                <a:spcPct val="90000"/>
              </a:lnSpc>
              <a:buFont typeface="Arial"/>
              <a:buChar char="•"/>
            </a:pPr>
            <a:r>
              <a:rPr lang="en-US" sz="2800">
                <a:solidFill>
                  <a:srgbClr val="000000"/>
                </a:solidFill>
                <a:latin typeface="Calibri"/>
              </a:rPr>
              <a:t>Inside the function, the arguments are assigned to variables called parameters. Here is a definition for a function that takes an  argument:</a:t>
            </a:r>
            <a:endParaRPr/>
          </a:p>
          <a:p>
            <a:pPr>
              <a:lnSpc>
                <a:spcPct val="90000"/>
              </a:lnSpc>
            </a:pPr>
            <a:endParaRPr/>
          </a:p>
        </p:txBody>
      </p:sp>
      <p:pic>
        <p:nvPicPr>
          <p:cNvPr id="181" name="Picture 4" descr=""/>
          <p:cNvPicPr/>
          <p:nvPr/>
        </p:nvPicPr>
        <p:blipFill>
          <a:blip r:embed="rId1"/>
          <a:stretch>
            <a:fillRect/>
          </a:stretch>
        </p:blipFill>
        <p:spPr>
          <a:xfrm rot="16200000">
            <a:off x="-3312360" y="3313080"/>
            <a:ext cx="6857640" cy="232200"/>
          </a:xfrm>
          <a:prstGeom prst="rect">
            <a:avLst/>
          </a:prstGeom>
          <a:ln>
            <a:noFill/>
          </a:ln>
        </p:spPr>
      </p:pic>
      <p:pic>
        <p:nvPicPr>
          <p:cNvPr id="182" name="Picture 3" descr=""/>
          <p:cNvPicPr/>
          <p:nvPr/>
        </p:nvPicPr>
        <p:blipFill>
          <a:blip r:embed="rId2"/>
          <a:stretch>
            <a:fillRect/>
          </a:stretch>
        </p:blipFill>
        <p:spPr>
          <a:xfrm>
            <a:off x="2416680" y="1975680"/>
            <a:ext cx="7363440" cy="4642200"/>
          </a:xfrm>
          <a:prstGeom prst="rect">
            <a:avLst/>
          </a:prstGeom>
          <a:ln>
            <a:noFill/>
          </a:ln>
        </p:spPr>
      </p:pic>
    </p:spTree>
  </p:cSld>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3" name="TextShape 1"/>
          <p:cNvSpPr txBox="1"/>
          <p:nvPr/>
        </p:nvSpPr>
        <p:spPr>
          <a:xfrm>
            <a:off x="838080" y="254880"/>
            <a:ext cx="10515240" cy="612000"/>
          </a:xfrm>
          <a:prstGeom prst="rect">
            <a:avLst/>
          </a:prstGeom>
        </p:spPr>
        <p:txBody>
          <a:bodyPr anchor="ctr"/>
          <a:p>
            <a:pPr>
              <a:lnSpc>
                <a:spcPct val="90000"/>
              </a:lnSpc>
            </a:pPr>
            <a:r>
              <a:rPr lang="en-US" sz="3600">
                <a:solidFill>
                  <a:srgbClr val="0070c0"/>
                </a:solidFill>
                <a:latin typeface="Calibri Light"/>
              </a:rPr>
              <a:t>functions multiple arguments </a:t>
            </a:r>
            <a:endParaRPr/>
          </a:p>
        </p:txBody>
      </p:sp>
      <p:sp>
        <p:nvSpPr>
          <p:cNvPr id="184" name="TextShape 2"/>
          <p:cNvSpPr txBox="1"/>
          <p:nvPr/>
        </p:nvSpPr>
        <p:spPr>
          <a:xfrm>
            <a:off x="838080" y="1009080"/>
            <a:ext cx="10515240" cy="5167440"/>
          </a:xfrm>
          <a:prstGeom prst="rect">
            <a:avLst/>
          </a:prstGeom>
        </p:spPr>
        <p:txBody>
          <a:bodyPr/>
          <a:p>
            <a:pPr>
              <a:lnSpc>
                <a:spcPct val="90000"/>
              </a:lnSpc>
              <a:buFont typeface="Arial"/>
              <a:buChar char="•"/>
            </a:pPr>
            <a:r>
              <a:rPr lang="en-US" sz="2800">
                <a:solidFill>
                  <a:srgbClr val="000000"/>
                </a:solidFill>
                <a:latin typeface="Calibri Light"/>
              </a:rPr>
              <a:t>functions can accept any number of arguments : </a:t>
            </a:r>
            <a:endParaRPr/>
          </a:p>
          <a:p>
            <a:pPr>
              <a:lnSpc>
                <a:spcPct val="90000"/>
              </a:lnSpc>
            </a:pPr>
            <a:endParaRPr/>
          </a:p>
        </p:txBody>
      </p:sp>
      <p:pic>
        <p:nvPicPr>
          <p:cNvPr id="185" name="Picture 4" descr=""/>
          <p:cNvPicPr/>
          <p:nvPr/>
        </p:nvPicPr>
        <p:blipFill>
          <a:blip r:embed="rId1"/>
          <a:stretch>
            <a:fillRect/>
          </a:stretch>
        </p:blipFill>
        <p:spPr>
          <a:xfrm rot="16200000">
            <a:off x="-3312360" y="3313080"/>
            <a:ext cx="6857640" cy="232200"/>
          </a:xfrm>
          <a:prstGeom prst="rect">
            <a:avLst/>
          </a:prstGeom>
          <a:ln>
            <a:noFill/>
          </a:ln>
        </p:spPr>
      </p:pic>
      <p:pic>
        <p:nvPicPr>
          <p:cNvPr id="186" name="Picture 5" descr=""/>
          <p:cNvPicPr/>
          <p:nvPr/>
        </p:nvPicPr>
        <p:blipFill>
          <a:blip r:embed="rId2"/>
          <a:stretch>
            <a:fillRect/>
          </a:stretch>
        </p:blipFill>
        <p:spPr>
          <a:xfrm>
            <a:off x="3022560" y="1955880"/>
            <a:ext cx="6146280" cy="2945880"/>
          </a:xfrm>
          <a:prstGeom prst="rect">
            <a:avLst/>
          </a:prstGeom>
          <a:ln>
            <a:noFill/>
          </a:ln>
        </p:spPr>
      </p:pic>
    </p:spTree>
  </p:cSld>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7" name="TextShape 1"/>
          <p:cNvSpPr txBox="1"/>
          <p:nvPr/>
        </p:nvSpPr>
        <p:spPr>
          <a:xfrm>
            <a:off x="838080" y="254880"/>
            <a:ext cx="10515240" cy="612000"/>
          </a:xfrm>
          <a:prstGeom prst="rect">
            <a:avLst/>
          </a:prstGeom>
        </p:spPr>
        <p:txBody>
          <a:bodyPr anchor="ctr"/>
          <a:p>
            <a:pPr>
              <a:lnSpc>
                <a:spcPct val="90000"/>
              </a:lnSpc>
            </a:pPr>
            <a:r>
              <a:rPr lang="en-US" sz="3600">
                <a:solidFill>
                  <a:srgbClr val="2e75b6"/>
                </a:solidFill>
                <a:latin typeface="Calibri Light"/>
              </a:rPr>
              <a:t>Example:</a:t>
            </a:r>
            <a:endParaRPr/>
          </a:p>
        </p:txBody>
      </p:sp>
      <p:pic>
        <p:nvPicPr>
          <p:cNvPr id="188" name="Picture 4" descr=""/>
          <p:cNvPicPr/>
          <p:nvPr/>
        </p:nvPicPr>
        <p:blipFill>
          <a:blip r:embed="rId1"/>
          <a:stretch>
            <a:fillRect/>
          </a:stretch>
        </p:blipFill>
        <p:spPr>
          <a:xfrm rot="16200000">
            <a:off x="-3312360" y="3313080"/>
            <a:ext cx="6857640" cy="232200"/>
          </a:xfrm>
          <a:prstGeom prst="rect">
            <a:avLst/>
          </a:prstGeom>
          <a:ln>
            <a:noFill/>
          </a:ln>
        </p:spPr>
      </p:pic>
      <p:sp>
        <p:nvSpPr>
          <p:cNvPr id="189" name="TextShape 2"/>
          <p:cNvSpPr txBox="1"/>
          <p:nvPr/>
        </p:nvSpPr>
        <p:spPr>
          <a:xfrm>
            <a:off x="838080" y="1825560"/>
            <a:ext cx="10515240" cy="4350960"/>
          </a:xfrm>
          <a:prstGeom prst="rect">
            <a:avLst/>
          </a:prstGeom>
        </p:spPr>
        <p:txBody>
          <a:bodyPr/>
          <a:p>
            <a:endParaRPr/>
          </a:p>
        </p:txBody>
      </p:sp>
      <p:pic>
        <p:nvPicPr>
          <p:cNvPr id="190" name="Picture 6" descr=""/>
          <p:cNvPicPr/>
          <p:nvPr/>
        </p:nvPicPr>
        <p:blipFill>
          <a:blip r:embed="rId2"/>
          <a:stretch>
            <a:fillRect/>
          </a:stretch>
        </p:blipFill>
        <p:spPr>
          <a:xfrm>
            <a:off x="1819440" y="1000440"/>
            <a:ext cx="8560080" cy="5389560"/>
          </a:xfrm>
          <a:prstGeom prst="rect">
            <a:avLst/>
          </a:prstGeom>
          <a:ln>
            <a:noFill/>
          </a:ln>
        </p:spPr>
      </p:pic>
    </p:spTree>
  </p:cSld>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1" name="TextShape 1"/>
          <p:cNvSpPr txBox="1"/>
          <p:nvPr/>
        </p:nvSpPr>
        <p:spPr>
          <a:xfrm>
            <a:off x="838080" y="254880"/>
            <a:ext cx="10515240" cy="612000"/>
          </a:xfrm>
          <a:prstGeom prst="rect">
            <a:avLst/>
          </a:prstGeom>
        </p:spPr>
        <p:txBody>
          <a:bodyPr anchor="ctr"/>
          <a:p>
            <a:pPr>
              <a:lnSpc>
                <a:spcPct val="90000"/>
              </a:lnSpc>
            </a:pPr>
            <a:r>
              <a:rPr lang="en-US" sz="3600">
                <a:solidFill>
                  <a:srgbClr val="2e75b6"/>
                </a:solidFill>
                <a:latin typeface="Calibri Light"/>
              </a:rPr>
              <a:t>Exercise </a:t>
            </a:r>
            <a:endParaRPr/>
          </a:p>
        </p:txBody>
      </p:sp>
      <p:sp>
        <p:nvSpPr>
          <p:cNvPr id="192" name="TextShape 2"/>
          <p:cNvSpPr txBox="1"/>
          <p:nvPr/>
        </p:nvSpPr>
        <p:spPr>
          <a:xfrm>
            <a:off x="838080" y="1009080"/>
            <a:ext cx="10515240" cy="5167440"/>
          </a:xfrm>
          <a:prstGeom prst="rect">
            <a:avLst/>
          </a:prstGeom>
        </p:spPr>
        <p:txBody>
          <a:bodyPr/>
          <a:p>
            <a:pPr>
              <a:lnSpc>
                <a:spcPct val="90000"/>
              </a:lnSpc>
              <a:buFont typeface="Arial"/>
              <a:buChar char="•"/>
            </a:pPr>
            <a:r>
              <a:rPr lang="en-US" sz="2800">
                <a:solidFill>
                  <a:srgbClr val="000000"/>
                </a:solidFill>
                <a:latin typeface="Calibri Light"/>
              </a:rPr>
              <a:t>create a function that accepts two arguments and print the multiplication of the two arguments. </a:t>
            </a:r>
            <a:endParaRPr/>
          </a:p>
        </p:txBody>
      </p:sp>
      <p:pic>
        <p:nvPicPr>
          <p:cNvPr id="193" name="Picture 4" descr=""/>
          <p:cNvPicPr/>
          <p:nvPr/>
        </p:nvPicPr>
        <p:blipFill>
          <a:blip r:embed="rId1"/>
          <a:stretch>
            <a:fillRect/>
          </a:stretch>
        </p:blipFill>
        <p:spPr>
          <a:xfrm rot="16200000">
            <a:off x="-3312360" y="3313080"/>
            <a:ext cx="6857640" cy="232200"/>
          </a:xfrm>
          <a:prstGeom prst="rect">
            <a:avLst/>
          </a:prstGeom>
          <a:ln>
            <a:noFill/>
          </a:ln>
        </p:spPr>
      </p:pic>
    </p:spTree>
  </p:cSld>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4" name="TextShape 1"/>
          <p:cNvSpPr txBox="1"/>
          <p:nvPr/>
        </p:nvSpPr>
        <p:spPr>
          <a:xfrm>
            <a:off x="838080" y="254880"/>
            <a:ext cx="10515240" cy="612000"/>
          </a:xfrm>
          <a:prstGeom prst="rect">
            <a:avLst/>
          </a:prstGeom>
        </p:spPr>
        <p:txBody>
          <a:bodyPr anchor="ctr"/>
          <a:p>
            <a:pPr>
              <a:lnSpc>
                <a:spcPct val="90000"/>
              </a:lnSpc>
            </a:pPr>
            <a:r>
              <a:rPr lang="en-US" sz="3600">
                <a:solidFill>
                  <a:srgbClr val="0070c0"/>
                </a:solidFill>
                <a:latin typeface="Calibri Light"/>
              </a:rPr>
              <a:t>Variables and Parameters Are Local</a:t>
            </a:r>
            <a:endParaRPr/>
          </a:p>
        </p:txBody>
      </p:sp>
      <p:sp>
        <p:nvSpPr>
          <p:cNvPr id="195" name="TextShape 2"/>
          <p:cNvSpPr txBox="1"/>
          <p:nvPr/>
        </p:nvSpPr>
        <p:spPr>
          <a:xfrm>
            <a:off x="838080" y="1009080"/>
            <a:ext cx="10515240" cy="5167440"/>
          </a:xfrm>
          <a:prstGeom prst="rect">
            <a:avLst/>
          </a:prstGeom>
        </p:spPr>
        <p:txBody>
          <a:bodyPr/>
          <a:p>
            <a:pPr>
              <a:lnSpc>
                <a:spcPct val="90000"/>
              </a:lnSpc>
              <a:buFont typeface="Arial"/>
              <a:buChar char="•"/>
            </a:pPr>
            <a:r>
              <a:rPr lang="en-US" sz="2800">
                <a:solidFill>
                  <a:srgbClr val="000000"/>
                </a:solidFill>
                <a:latin typeface="Calibri"/>
              </a:rPr>
              <a:t>you can create variables inside functions. For example:</a:t>
            </a:r>
            <a:endParaRPr/>
          </a:p>
          <a:p>
            <a:pPr>
              <a:lnSpc>
                <a:spcPct val="90000"/>
              </a:lnSpc>
            </a:pPr>
            <a:endParaRPr/>
          </a:p>
        </p:txBody>
      </p:sp>
      <p:pic>
        <p:nvPicPr>
          <p:cNvPr id="196" name="Picture 4" descr=""/>
          <p:cNvPicPr/>
          <p:nvPr/>
        </p:nvPicPr>
        <p:blipFill>
          <a:blip r:embed="rId1"/>
          <a:stretch>
            <a:fillRect/>
          </a:stretch>
        </p:blipFill>
        <p:spPr>
          <a:xfrm rot="16200000">
            <a:off x="-3312360" y="3313080"/>
            <a:ext cx="6857640" cy="232200"/>
          </a:xfrm>
          <a:prstGeom prst="rect">
            <a:avLst/>
          </a:prstGeom>
          <a:ln>
            <a:noFill/>
          </a:ln>
        </p:spPr>
      </p:pic>
      <p:pic>
        <p:nvPicPr>
          <p:cNvPr id="197" name="Picture 3" descr=""/>
          <p:cNvPicPr/>
          <p:nvPr/>
        </p:nvPicPr>
        <p:blipFill>
          <a:blip r:embed="rId2"/>
          <a:stretch>
            <a:fillRect/>
          </a:stretch>
        </p:blipFill>
        <p:spPr>
          <a:xfrm>
            <a:off x="2481840" y="1596600"/>
            <a:ext cx="7677360" cy="4853160"/>
          </a:xfrm>
          <a:prstGeom prst="rect">
            <a:avLst/>
          </a:prstGeom>
          <a:ln>
            <a:noFill/>
          </a:ln>
        </p:spPr>
      </p:pic>
    </p:spTree>
  </p:cSld>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8" name="TextShape 1"/>
          <p:cNvSpPr txBox="1"/>
          <p:nvPr/>
        </p:nvSpPr>
        <p:spPr>
          <a:xfrm>
            <a:off x="838080" y="254880"/>
            <a:ext cx="10515240" cy="612000"/>
          </a:xfrm>
          <a:prstGeom prst="rect">
            <a:avLst/>
          </a:prstGeom>
        </p:spPr>
        <p:txBody>
          <a:bodyPr anchor="ctr"/>
          <a:p>
            <a:pPr>
              <a:lnSpc>
                <a:spcPct val="90000"/>
              </a:lnSpc>
            </a:pPr>
            <a:r>
              <a:rPr lang="en-US" sz="3600">
                <a:solidFill>
                  <a:srgbClr val="0070c0"/>
                </a:solidFill>
                <a:latin typeface="Calibri Light"/>
              </a:rPr>
              <a:t>Stack Diagrams</a:t>
            </a:r>
            <a:endParaRPr/>
          </a:p>
        </p:txBody>
      </p:sp>
      <p:sp>
        <p:nvSpPr>
          <p:cNvPr id="199" name="TextShape 2"/>
          <p:cNvSpPr txBox="1"/>
          <p:nvPr/>
        </p:nvSpPr>
        <p:spPr>
          <a:xfrm>
            <a:off x="838080" y="1009080"/>
            <a:ext cx="10515240" cy="5167440"/>
          </a:xfrm>
          <a:prstGeom prst="rect">
            <a:avLst/>
          </a:prstGeom>
        </p:spPr>
        <p:txBody>
          <a:bodyPr/>
          <a:p>
            <a:pPr>
              <a:lnSpc>
                <a:spcPct val="90000"/>
              </a:lnSpc>
              <a:buFont typeface="Arial"/>
              <a:buChar char="•"/>
            </a:pPr>
            <a:r>
              <a:rPr lang="en-US" sz="2800">
                <a:solidFill>
                  <a:srgbClr val="000000"/>
                </a:solidFill>
                <a:latin typeface="Calibri"/>
              </a:rPr>
              <a:t>To keep track of which variables can be used where, it is sometimes useful to draw a stack diagram. Like state diagrams, stack diagrams show the value of each variable, but they also show the function each variable belongs to.</a:t>
            </a:r>
            <a:endParaRPr/>
          </a:p>
        </p:txBody>
      </p:sp>
      <p:pic>
        <p:nvPicPr>
          <p:cNvPr id="200" name="Picture 4" descr=""/>
          <p:cNvPicPr/>
          <p:nvPr/>
        </p:nvPicPr>
        <p:blipFill>
          <a:blip r:embed="rId1"/>
          <a:stretch>
            <a:fillRect/>
          </a:stretch>
        </p:blipFill>
        <p:spPr>
          <a:xfrm rot="16200000">
            <a:off x="-3312360" y="3313080"/>
            <a:ext cx="6857640" cy="232200"/>
          </a:xfrm>
          <a:prstGeom prst="rect">
            <a:avLst/>
          </a:prstGeom>
          <a:ln>
            <a:noFill/>
          </a:ln>
        </p:spPr>
      </p:pic>
    </p:spTree>
  </p:cSld>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1" name="TextShape 1"/>
          <p:cNvSpPr txBox="1"/>
          <p:nvPr/>
        </p:nvSpPr>
        <p:spPr>
          <a:xfrm>
            <a:off x="838080" y="317160"/>
            <a:ext cx="10515240" cy="5859360"/>
          </a:xfrm>
          <a:prstGeom prst="rect">
            <a:avLst/>
          </a:prstGeom>
        </p:spPr>
        <p:txBody>
          <a:bodyPr/>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buFont typeface="Arial"/>
              <a:buChar char="•"/>
            </a:pPr>
            <a:r>
              <a:rPr lang="en-US" sz="2800">
                <a:solidFill>
                  <a:srgbClr val="000000"/>
                </a:solidFill>
                <a:latin typeface="Calibri"/>
              </a:rPr>
              <a:t>The frames are arranged in a stack that indicates which function called which, and so on. In this example, print_twice was called by cat_twice, and cat_twice was called by __main__, which is a special name for the topmost frame. When you create a variable outside of any function, it belongs to __main__.</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p:txBody>
      </p:sp>
      <p:pic>
        <p:nvPicPr>
          <p:cNvPr id="202" name="Picture 4" descr=""/>
          <p:cNvPicPr/>
          <p:nvPr/>
        </p:nvPicPr>
        <p:blipFill>
          <a:blip r:embed="rId1"/>
          <a:stretch>
            <a:fillRect/>
          </a:stretch>
        </p:blipFill>
        <p:spPr>
          <a:xfrm rot="16200000">
            <a:off x="-3312360" y="3313080"/>
            <a:ext cx="6857640" cy="232200"/>
          </a:xfrm>
          <a:prstGeom prst="rect">
            <a:avLst/>
          </a:prstGeom>
          <a:ln>
            <a:noFill/>
          </a:ln>
        </p:spPr>
      </p:pic>
      <p:pic>
        <p:nvPicPr>
          <p:cNvPr id="203" name="Picture 3" descr=""/>
          <p:cNvPicPr/>
          <p:nvPr/>
        </p:nvPicPr>
        <p:blipFill>
          <a:blip r:embed="rId2"/>
          <a:stretch>
            <a:fillRect/>
          </a:stretch>
        </p:blipFill>
        <p:spPr>
          <a:xfrm>
            <a:off x="2571840" y="317160"/>
            <a:ext cx="7048080" cy="2514240"/>
          </a:xfrm>
          <a:prstGeom prst="rect">
            <a:avLst/>
          </a:prstGeom>
          <a:ln>
            <a:noFill/>
          </a:ln>
        </p:spPr>
      </p:pic>
    </p:spTree>
  </p:cSld>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4" name="TextShape 1"/>
          <p:cNvSpPr txBox="1"/>
          <p:nvPr/>
        </p:nvSpPr>
        <p:spPr>
          <a:xfrm>
            <a:off x="838080" y="317160"/>
            <a:ext cx="10515240" cy="5859360"/>
          </a:xfrm>
          <a:prstGeom prst="rect">
            <a:avLst/>
          </a:prstGeom>
        </p:spPr>
        <p:txBody>
          <a:bodyPr/>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buFont typeface="Arial"/>
              <a:buChar char="•"/>
            </a:pPr>
            <a:r>
              <a:rPr lang="en-US" sz="2800">
                <a:solidFill>
                  <a:srgbClr val="000000"/>
                </a:solidFill>
                <a:latin typeface="Calibri"/>
              </a:rPr>
              <a:t>Each parameter refers to the same value as its corresponding argument. So, part1 has the same value as line1, part2 has the same value as line2, and bruce has the same value as cat.</a:t>
            </a:r>
            <a:endParaRPr/>
          </a:p>
          <a:p>
            <a:pPr>
              <a:lnSpc>
                <a:spcPct val="90000"/>
              </a:lnSpc>
            </a:pPr>
            <a:endParaRPr/>
          </a:p>
          <a:p>
            <a:pPr>
              <a:lnSpc>
                <a:spcPct val="90000"/>
              </a:lnSpc>
            </a:pPr>
            <a:endParaRPr/>
          </a:p>
          <a:p>
            <a:pPr>
              <a:lnSpc>
                <a:spcPct val="90000"/>
              </a:lnSpc>
            </a:pPr>
            <a:endParaRPr/>
          </a:p>
          <a:p>
            <a:pPr>
              <a:lnSpc>
                <a:spcPct val="90000"/>
              </a:lnSpc>
            </a:pPr>
            <a:endParaRPr/>
          </a:p>
        </p:txBody>
      </p:sp>
      <p:pic>
        <p:nvPicPr>
          <p:cNvPr id="205" name="Picture 4" descr=""/>
          <p:cNvPicPr/>
          <p:nvPr/>
        </p:nvPicPr>
        <p:blipFill>
          <a:blip r:embed="rId1"/>
          <a:stretch>
            <a:fillRect/>
          </a:stretch>
        </p:blipFill>
        <p:spPr>
          <a:xfrm rot="16200000">
            <a:off x="-3312360" y="3313080"/>
            <a:ext cx="6857640" cy="232200"/>
          </a:xfrm>
          <a:prstGeom prst="rect">
            <a:avLst/>
          </a:prstGeom>
          <a:ln>
            <a:noFill/>
          </a:ln>
        </p:spPr>
      </p:pic>
      <p:pic>
        <p:nvPicPr>
          <p:cNvPr id="206" name="Picture 3" descr=""/>
          <p:cNvPicPr/>
          <p:nvPr/>
        </p:nvPicPr>
        <p:blipFill>
          <a:blip r:embed="rId2"/>
          <a:stretch>
            <a:fillRect/>
          </a:stretch>
        </p:blipFill>
        <p:spPr>
          <a:xfrm>
            <a:off x="2571840" y="317160"/>
            <a:ext cx="7048080" cy="2514240"/>
          </a:xfrm>
          <a:prstGeom prst="rect">
            <a:avLst/>
          </a:prstGeom>
          <a:ln>
            <a:noFill/>
          </a:ln>
        </p:spPr>
      </p:pic>
    </p:spTree>
  </p:cSld>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TextShape 1"/>
          <p:cNvSpPr txBox="1"/>
          <p:nvPr/>
        </p:nvSpPr>
        <p:spPr>
          <a:xfrm>
            <a:off x="838080" y="354600"/>
            <a:ext cx="10515240" cy="5821920"/>
          </a:xfrm>
          <a:prstGeom prst="rect">
            <a:avLst/>
          </a:prstGeom>
        </p:spPr>
        <p:txBody>
          <a:bodyPr/>
          <a:p>
            <a:pPr>
              <a:lnSpc>
                <a:spcPct val="90000"/>
              </a:lnSpc>
              <a:buFont typeface="Arial"/>
              <a:buChar char="•"/>
            </a:pPr>
            <a:r>
              <a:rPr lang="en-US" sz="2800">
                <a:solidFill>
                  <a:srgbClr val="000000"/>
                </a:solidFill>
                <a:latin typeface="Calibri"/>
              </a:rPr>
              <a:t>If an error occurs during a function call, Python prints the name of the function, the name of the function that called it, and the name of the function that called that, all the way back to __main__.</a:t>
            </a:r>
            <a:endParaRPr/>
          </a:p>
        </p:txBody>
      </p:sp>
      <p:pic>
        <p:nvPicPr>
          <p:cNvPr id="208" name="Picture 4" descr=""/>
          <p:cNvPicPr/>
          <p:nvPr/>
        </p:nvPicPr>
        <p:blipFill>
          <a:blip r:embed="rId1"/>
          <a:stretch>
            <a:fillRect/>
          </a:stretch>
        </p:blipFill>
        <p:spPr>
          <a:xfrm rot="16200000">
            <a:off x="-3312360" y="3313080"/>
            <a:ext cx="6857640" cy="232200"/>
          </a:xfrm>
          <a:prstGeom prst="rect">
            <a:avLst/>
          </a:prstGeom>
          <a:ln>
            <a:noFill/>
          </a:ln>
        </p:spPr>
      </p:pic>
    </p:spTree>
  </p:cSld>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9" name="TextShape 1"/>
          <p:cNvSpPr txBox="1"/>
          <p:nvPr/>
        </p:nvSpPr>
        <p:spPr>
          <a:xfrm>
            <a:off x="838080" y="317160"/>
            <a:ext cx="10515240" cy="5859360"/>
          </a:xfrm>
          <a:prstGeom prst="rect">
            <a:avLst/>
          </a:prstGeom>
        </p:spPr>
        <p:txBody>
          <a:bodyPr/>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buFont typeface="Arial"/>
              <a:buChar char="•"/>
            </a:pPr>
            <a:r>
              <a:rPr lang="en-US" sz="2800">
                <a:solidFill>
                  <a:srgbClr val="000000"/>
                </a:solidFill>
                <a:latin typeface="Calibri"/>
              </a:rPr>
              <a:t>For example, if you try to access cat from within print_twice, you get a NameError:</a:t>
            </a:r>
            <a:endParaRPr/>
          </a:p>
          <a:p>
            <a:pPr>
              <a:lnSpc>
                <a:spcPct val="90000"/>
              </a:lnSpc>
            </a:pPr>
            <a:endParaRPr/>
          </a:p>
          <a:p>
            <a:pPr>
              <a:lnSpc>
                <a:spcPct val="90000"/>
              </a:lnSpc>
            </a:pPr>
            <a:endParaRPr/>
          </a:p>
          <a:p>
            <a:pPr>
              <a:lnSpc>
                <a:spcPct val="90000"/>
              </a:lnSpc>
            </a:pPr>
            <a:endParaRPr/>
          </a:p>
        </p:txBody>
      </p:sp>
      <p:pic>
        <p:nvPicPr>
          <p:cNvPr id="210" name="Picture 4" descr=""/>
          <p:cNvPicPr/>
          <p:nvPr/>
        </p:nvPicPr>
        <p:blipFill>
          <a:blip r:embed="rId1"/>
          <a:stretch>
            <a:fillRect/>
          </a:stretch>
        </p:blipFill>
        <p:spPr>
          <a:xfrm rot="16200000">
            <a:off x="-3312360" y="3313080"/>
            <a:ext cx="6857640" cy="232200"/>
          </a:xfrm>
          <a:prstGeom prst="rect">
            <a:avLst/>
          </a:prstGeom>
          <a:ln>
            <a:noFill/>
          </a:ln>
        </p:spPr>
      </p:pic>
      <p:pic>
        <p:nvPicPr>
          <p:cNvPr id="211" name="Picture 3" descr=""/>
          <p:cNvPicPr/>
          <p:nvPr/>
        </p:nvPicPr>
        <p:blipFill>
          <a:blip r:embed="rId2"/>
          <a:stretch>
            <a:fillRect/>
          </a:stretch>
        </p:blipFill>
        <p:spPr>
          <a:xfrm>
            <a:off x="2571840" y="317160"/>
            <a:ext cx="7048080" cy="2514240"/>
          </a:xfrm>
          <a:prstGeom prst="rect">
            <a:avLst/>
          </a:prstGeom>
          <a:ln>
            <a:noFill/>
          </a:ln>
        </p:spPr>
      </p:pic>
      <p:sp>
        <p:nvSpPr>
          <p:cNvPr id="212" name="CustomShape 2"/>
          <p:cNvSpPr/>
          <p:nvPr/>
        </p:nvSpPr>
        <p:spPr>
          <a:xfrm>
            <a:off x="1946160" y="3863520"/>
            <a:ext cx="8830080" cy="2574000"/>
          </a:xfrm>
          <a:prstGeom prst="roundRect">
            <a:avLst>
              <a:gd name="adj" fmla="val 16667"/>
            </a:avLst>
          </a:prstGeom>
          <a:solidFill>
            <a:srgbClr val="e7e6e6"/>
          </a:solidFill>
          <a:ln w="12600">
            <a:solidFill>
              <a:srgbClr val="43729d"/>
            </a:solidFill>
            <a:miter/>
          </a:ln>
        </p:spPr>
        <p:txBody>
          <a:bodyPr lIns="90000" rIns="90000" tIns="45000" bIns="45000" anchor="ctr"/>
          <a:p>
            <a:pPr>
              <a:lnSpc>
                <a:spcPct val="100000"/>
              </a:lnSpc>
            </a:pPr>
            <a:r>
              <a:rPr lang="en-US">
                <a:solidFill>
                  <a:srgbClr val="000000"/>
                </a:solidFill>
                <a:latin typeface="Courier New"/>
                <a:ea typeface="Courier New"/>
              </a:rPr>
              <a:t>Traceback (innermost last):</a:t>
            </a:r>
            <a:endParaRPr/>
          </a:p>
          <a:p>
            <a:pPr>
              <a:lnSpc>
                <a:spcPct val="100000"/>
              </a:lnSpc>
            </a:pPr>
            <a:r>
              <a:rPr lang="en-US">
                <a:solidFill>
                  <a:srgbClr val="000000"/>
                </a:solidFill>
                <a:latin typeface="Courier New"/>
                <a:ea typeface="Courier New"/>
              </a:rPr>
              <a:t>   </a:t>
            </a:r>
            <a:r>
              <a:rPr lang="en-US">
                <a:solidFill>
                  <a:srgbClr val="000000"/>
                </a:solidFill>
                <a:latin typeface="Courier New"/>
                <a:ea typeface="Courier New"/>
              </a:rPr>
              <a:t>File "test.py", line 13, in __main__</a:t>
            </a:r>
            <a:endParaRPr/>
          </a:p>
          <a:p>
            <a:pPr>
              <a:lnSpc>
                <a:spcPct val="100000"/>
              </a:lnSpc>
            </a:pPr>
            <a:r>
              <a:rPr lang="en-US">
                <a:solidFill>
                  <a:srgbClr val="000000"/>
                </a:solidFill>
                <a:latin typeface="Courier New"/>
                <a:ea typeface="Courier New"/>
              </a:rPr>
              <a:t>      </a:t>
            </a:r>
            <a:r>
              <a:rPr lang="en-US">
                <a:solidFill>
                  <a:srgbClr val="000000"/>
                </a:solidFill>
                <a:latin typeface="Courier New"/>
                <a:ea typeface="Courier New"/>
              </a:rPr>
              <a:t>cat_twice(line1, line2)</a:t>
            </a:r>
            <a:endParaRPr/>
          </a:p>
          <a:p>
            <a:pPr>
              <a:lnSpc>
                <a:spcPct val="100000"/>
              </a:lnSpc>
            </a:pPr>
            <a:r>
              <a:rPr lang="en-US">
                <a:solidFill>
                  <a:srgbClr val="000000"/>
                </a:solidFill>
                <a:latin typeface="Courier New"/>
                <a:ea typeface="Courier New"/>
              </a:rPr>
              <a:t>   </a:t>
            </a:r>
            <a:r>
              <a:rPr lang="en-US">
                <a:solidFill>
                  <a:srgbClr val="000000"/>
                </a:solidFill>
                <a:latin typeface="Courier New"/>
                <a:ea typeface="Courier New"/>
              </a:rPr>
              <a:t>File "test.py", line 5, in cat_twice</a:t>
            </a:r>
            <a:endParaRPr/>
          </a:p>
          <a:p>
            <a:pPr>
              <a:lnSpc>
                <a:spcPct val="100000"/>
              </a:lnSpc>
            </a:pPr>
            <a:r>
              <a:rPr lang="en-US">
                <a:solidFill>
                  <a:srgbClr val="000000"/>
                </a:solidFill>
                <a:latin typeface="Courier New"/>
                <a:ea typeface="Courier New"/>
              </a:rPr>
              <a:t>      </a:t>
            </a:r>
            <a:r>
              <a:rPr lang="en-US">
                <a:solidFill>
                  <a:srgbClr val="000000"/>
                </a:solidFill>
                <a:latin typeface="Courier New"/>
                <a:ea typeface="Courier New"/>
              </a:rPr>
              <a:t>print_twice(cat)</a:t>
            </a:r>
            <a:endParaRPr/>
          </a:p>
          <a:p>
            <a:pPr>
              <a:lnSpc>
                <a:spcPct val="100000"/>
              </a:lnSpc>
            </a:pPr>
            <a:r>
              <a:rPr lang="en-US">
                <a:solidFill>
                  <a:srgbClr val="000000"/>
                </a:solidFill>
                <a:latin typeface="Courier New"/>
                <a:ea typeface="Courier New"/>
              </a:rPr>
              <a:t>   </a:t>
            </a:r>
            <a:r>
              <a:rPr lang="en-US">
                <a:solidFill>
                  <a:srgbClr val="000000"/>
                </a:solidFill>
                <a:latin typeface="Courier New"/>
                <a:ea typeface="Courier New"/>
              </a:rPr>
              <a:t>File "test.py", line 9, in print_twice</a:t>
            </a:r>
            <a:endParaRPr/>
          </a:p>
          <a:p>
            <a:pPr>
              <a:lnSpc>
                <a:spcPct val="100000"/>
              </a:lnSpc>
            </a:pPr>
            <a:r>
              <a:rPr lang="en-US">
                <a:solidFill>
                  <a:srgbClr val="000000"/>
                </a:solidFill>
                <a:latin typeface="Courier New"/>
                <a:ea typeface="Courier New"/>
              </a:rPr>
              <a:t>      </a:t>
            </a:r>
            <a:r>
              <a:rPr lang="en-US">
                <a:solidFill>
                  <a:srgbClr val="000000"/>
                </a:solidFill>
                <a:latin typeface="Courier New"/>
                <a:ea typeface="Courier New"/>
              </a:rPr>
              <a:t>print(cat)</a:t>
            </a:r>
            <a:endParaRPr/>
          </a:p>
          <a:p>
            <a:pPr>
              <a:lnSpc>
                <a:spcPct val="100000"/>
              </a:lnSpc>
            </a:pPr>
            <a:r>
              <a:rPr lang="en-US">
                <a:solidFill>
                  <a:srgbClr val="000000"/>
                </a:solidFill>
                <a:latin typeface="Courier New"/>
                <a:ea typeface="Courier New"/>
              </a:rPr>
              <a:t>NameError: name 'cat' is not defined    </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838080" y="254880"/>
            <a:ext cx="10515240" cy="612000"/>
          </a:xfrm>
          <a:prstGeom prst="rect">
            <a:avLst/>
          </a:prstGeom>
        </p:spPr>
        <p:txBody>
          <a:bodyPr anchor="ctr"/>
          <a:p>
            <a:pPr>
              <a:lnSpc>
                <a:spcPct val="90000"/>
              </a:lnSpc>
            </a:pPr>
            <a:r>
              <a:rPr lang="en-US" sz="3600">
                <a:solidFill>
                  <a:srgbClr val="2e75b6"/>
                </a:solidFill>
                <a:latin typeface="Calibri Light"/>
              </a:rPr>
              <a:t>Function Calls</a:t>
            </a:r>
            <a:endParaRPr/>
          </a:p>
        </p:txBody>
      </p:sp>
      <p:sp>
        <p:nvSpPr>
          <p:cNvPr id="88" name="TextShape 2"/>
          <p:cNvSpPr txBox="1"/>
          <p:nvPr/>
        </p:nvSpPr>
        <p:spPr>
          <a:xfrm>
            <a:off x="838080" y="1009080"/>
            <a:ext cx="10515240" cy="5167440"/>
          </a:xfrm>
          <a:prstGeom prst="rect">
            <a:avLst/>
          </a:prstGeom>
        </p:spPr>
        <p:txBody>
          <a:bodyPr/>
          <a:p>
            <a:pPr>
              <a:lnSpc>
                <a:spcPct val="90000"/>
              </a:lnSpc>
              <a:buFont typeface="Arial"/>
              <a:buChar char="•"/>
            </a:pPr>
            <a:r>
              <a:rPr lang="en-US" sz="2800">
                <a:solidFill>
                  <a:srgbClr val="000000"/>
                </a:solidFill>
                <a:latin typeface="Calibri"/>
              </a:rPr>
              <a:t>We have already seen one example of a function call:</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buFont typeface="Arial"/>
              <a:buChar char="•"/>
            </a:pPr>
            <a:r>
              <a:rPr lang="en-US" sz="2800">
                <a:solidFill>
                  <a:srgbClr val="000000"/>
                </a:solidFill>
                <a:latin typeface="Calibri"/>
              </a:rPr>
              <a:t>The name of the function is </a:t>
            </a:r>
            <a:r>
              <a:rPr lang="en-US" sz="2800">
                <a:solidFill>
                  <a:srgbClr val="ff0000"/>
                </a:solidFill>
                <a:latin typeface="Calibri"/>
              </a:rPr>
              <a:t>type</a:t>
            </a:r>
            <a:r>
              <a:rPr lang="en-US" sz="2800">
                <a:solidFill>
                  <a:srgbClr val="000000"/>
                </a:solidFill>
                <a:latin typeface="Calibri"/>
              </a:rPr>
              <a:t>. </a:t>
            </a:r>
            <a:endParaRPr/>
          </a:p>
          <a:p>
            <a:pPr>
              <a:lnSpc>
                <a:spcPct val="90000"/>
              </a:lnSpc>
              <a:buFont typeface="Arial"/>
              <a:buChar char="•"/>
            </a:pPr>
            <a:r>
              <a:rPr lang="en-US" sz="2800">
                <a:solidFill>
                  <a:srgbClr val="000000"/>
                </a:solidFill>
                <a:latin typeface="Calibri"/>
              </a:rPr>
              <a:t>The expression in parentheses is called the </a:t>
            </a:r>
            <a:r>
              <a:rPr lang="en-US" sz="2800">
                <a:solidFill>
                  <a:srgbClr val="ff0000"/>
                </a:solidFill>
                <a:latin typeface="Calibri"/>
              </a:rPr>
              <a:t>argument</a:t>
            </a:r>
            <a:r>
              <a:rPr lang="en-US" sz="2800">
                <a:solidFill>
                  <a:srgbClr val="000000"/>
                </a:solidFill>
                <a:latin typeface="Calibri"/>
              </a:rPr>
              <a:t> of the function. </a:t>
            </a:r>
            <a:endParaRPr/>
          </a:p>
          <a:p>
            <a:pPr>
              <a:lnSpc>
                <a:spcPct val="90000"/>
              </a:lnSpc>
              <a:buFont typeface="Arial"/>
              <a:buChar char="•"/>
            </a:pPr>
            <a:r>
              <a:rPr lang="en-US" sz="2800">
                <a:solidFill>
                  <a:srgbClr val="000000"/>
                </a:solidFill>
                <a:latin typeface="Calibri"/>
              </a:rPr>
              <a:t>The </a:t>
            </a:r>
            <a:r>
              <a:rPr lang="en-US" sz="2800">
                <a:solidFill>
                  <a:srgbClr val="ff0000"/>
                </a:solidFill>
                <a:latin typeface="Calibri"/>
              </a:rPr>
              <a:t>result</a:t>
            </a:r>
            <a:r>
              <a:rPr lang="en-US" sz="2800">
                <a:solidFill>
                  <a:srgbClr val="000000"/>
                </a:solidFill>
                <a:latin typeface="Calibri"/>
              </a:rPr>
              <a:t>, for this function, is the type of the argument.</a:t>
            </a:r>
            <a:endParaRPr/>
          </a:p>
        </p:txBody>
      </p:sp>
      <p:pic>
        <p:nvPicPr>
          <p:cNvPr id="89" name="Picture 4" descr=""/>
          <p:cNvPicPr/>
          <p:nvPr/>
        </p:nvPicPr>
        <p:blipFill>
          <a:blip r:embed="rId1"/>
          <a:stretch>
            <a:fillRect/>
          </a:stretch>
        </p:blipFill>
        <p:spPr>
          <a:xfrm rot="16200000">
            <a:off x="-3312360" y="3313080"/>
            <a:ext cx="6857640" cy="232200"/>
          </a:xfrm>
          <a:prstGeom prst="rect">
            <a:avLst/>
          </a:prstGeom>
          <a:ln>
            <a:noFill/>
          </a:ln>
        </p:spPr>
      </p:pic>
      <p:pic>
        <p:nvPicPr>
          <p:cNvPr id="90" name="Picture 3" descr=""/>
          <p:cNvPicPr/>
          <p:nvPr/>
        </p:nvPicPr>
        <p:blipFill>
          <a:blip r:embed="rId2"/>
          <a:stretch>
            <a:fillRect/>
          </a:stretch>
        </p:blipFill>
        <p:spPr>
          <a:xfrm>
            <a:off x="2028960" y="1719720"/>
            <a:ext cx="8133840" cy="2008440"/>
          </a:xfrm>
          <a:prstGeom prst="rect">
            <a:avLst/>
          </a:prstGeom>
          <a:ln>
            <a:noFill/>
          </a:ln>
        </p:spPr>
      </p:pic>
    </p:spTree>
  </p:cSld>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3" name="TextShape 1"/>
          <p:cNvSpPr txBox="1"/>
          <p:nvPr/>
        </p:nvSpPr>
        <p:spPr>
          <a:xfrm>
            <a:off x="838080" y="419760"/>
            <a:ext cx="10515240" cy="5756760"/>
          </a:xfrm>
          <a:prstGeom prst="rect">
            <a:avLst/>
          </a:prstGeom>
        </p:spPr>
        <p:txBody>
          <a:bodyPr/>
          <a:p>
            <a:pPr>
              <a:lnSpc>
                <a:spcPct val="90000"/>
              </a:lnSpc>
              <a:buFont typeface="Arial"/>
              <a:buChar char="•"/>
            </a:pPr>
            <a:r>
              <a:rPr lang="en-US" sz="2800">
                <a:solidFill>
                  <a:srgbClr val="000000"/>
                </a:solidFill>
                <a:latin typeface="Calibri"/>
              </a:rPr>
              <a:t>This list of functions is called a traceback. It tells you what program file the error occurred in, and what line, and what functions were executing at the time. It also shows the line of code that caused the error.</a:t>
            </a:r>
            <a:endParaRPr/>
          </a:p>
          <a:p>
            <a:pPr>
              <a:lnSpc>
                <a:spcPct val="90000"/>
              </a:lnSpc>
              <a:buFont typeface="Arial"/>
              <a:buChar char="•"/>
            </a:pPr>
            <a:r>
              <a:rPr lang="en-US" sz="2800">
                <a:solidFill>
                  <a:srgbClr val="000000"/>
                </a:solidFill>
                <a:latin typeface="Calibri"/>
              </a:rPr>
              <a:t>The order of the functions in the traceback is the same as the order of the frames in the stack diagram. The function that is currently running is at the bottom.</a:t>
            </a:r>
            <a:endParaRPr/>
          </a:p>
        </p:txBody>
      </p:sp>
      <p:pic>
        <p:nvPicPr>
          <p:cNvPr id="214" name="Picture 4" descr=""/>
          <p:cNvPicPr/>
          <p:nvPr/>
        </p:nvPicPr>
        <p:blipFill>
          <a:blip r:embed="rId1"/>
          <a:stretch>
            <a:fillRect/>
          </a:stretch>
        </p:blipFill>
        <p:spPr>
          <a:xfrm rot="16200000">
            <a:off x="-3312360" y="3313080"/>
            <a:ext cx="6857640" cy="232200"/>
          </a:xfrm>
          <a:prstGeom prst="rect">
            <a:avLst/>
          </a:prstGeom>
          <a:ln>
            <a:noFill/>
          </a:ln>
        </p:spPr>
      </p:pic>
    </p:spTree>
  </p:cSld>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5" name="TextShape 1"/>
          <p:cNvSpPr txBox="1"/>
          <p:nvPr/>
        </p:nvSpPr>
        <p:spPr>
          <a:xfrm>
            <a:off x="838080" y="254880"/>
            <a:ext cx="10515240" cy="612000"/>
          </a:xfrm>
          <a:prstGeom prst="rect">
            <a:avLst/>
          </a:prstGeom>
        </p:spPr>
        <p:txBody>
          <a:bodyPr anchor="ctr"/>
          <a:p>
            <a:pPr>
              <a:lnSpc>
                <a:spcPct val="90000"/>
              </a:lnSpc>
            </a:pPr>
            <a:r>
              <a:rPr lang="en-US" sz="3600">
                <a:solidFill>
                  <a:srgbClr val="2e75b6"/>
                </a:solidFill>
                <a:latin typeface="Calibri Light"/>
              </a:rPr>
              <a:t>Why Functions?</a:t>
            </a:r>
            <a:endParaRPr/>
          </a:p>
        </p:txBody>
      </p:sp>
      <p:sp>
        <p:nvSpPr>
          <p:cNvPr id="216" name="TextShape 2"/>
          <p:cNvSpPr txBox="1"/>
          <p:nvPr/>
        </p:nvSpPr>
        <p:spPr>
          <a:xfrm>
            <a:off x="838080" y="1009080"/>
            <a:ext cx="10515240" cy="5167440"/>
          </a:xfrm>
          <a:prstGeom prst="rect">
            <a:avLst/>
          </a:prstGeom>
        </p:spPr>
        <p:txBody>
          <a:bodyPr/>
          <a:p>
            <a:pPr>
              <a:lnSpc>
                <a:spcPct val="90000"/>
              </a:lnSpc>
              <a:buFont typeface="Arial"/>
              <a:buChar char="•"/>
            </a:pPr>
            <a:r>
              <a:rPr lang="en-US" sz="2800">
                <a:solidFill>
                  <a:srgbClr val="000000"/>
                </a:solidFill>
                <a:latin typeface="Calibri"/>
              </a:rPr>
              <a:t>It may not be clear why it is worth the trouble to divide a program into functions. There are several reasons:</a:t>
            </a:r>
            <a:endParaRPr/>
          </a:p>
          <a:p>
            <a:pPr lvl="1">
              <a:lnSpc>
                <a:spcPct val="100000"/>
              </a:lnSpc>
              <a:buFont typeface="Arial"/>
              <a:buChar char="•"/>
            </a:pPr>
            <a:r>
              <a:rPr lang="en-US" sz="2400">
                <a:solidFill>
                  <a:srgbClr val="000000"/>
                </a:solidFill>
                <a:latin typeface="Calibri"/>
              </a:rPr>
              <a:t> </a:t>
            </a:r>
            <a:r>
              <a:rPr lang="en-US" sz="2400">
                <a:solidFill>
                  <a:srgbClr val="000000"/>
                </a:solidFill>
                <a:latin typeface="Calibri"/>
              </a:rPr>
              <a:t>Creating a new function gives you an opportunity to name a group of statements, which makes your program easier to read and debug.</a:t>
            </a:r>
            <a:endParaRPr/>
          </a:p>
          <a:p>
            <a:endParaRPr/>
          </a:p>
          <a:p>
            <a:pPr lvl="1">
              <a:lnSpc>
                <a:spcPct val="100000"/>
              </a:lnSpc>
              <a:buFont typeface="Arial"/>
              <a:buChar char="•"/>
            </a:pPr>
            <a:r>
              <a:rPr lang="en-US" sz="2400">
                <a:solidFill>
                  <a:srgbClr val="000000"/>
                </a:solidFill>
                <a:latin typeface="Calibri"/>
              </a:rPr>
              <a:t>Functions can make a program smaller by eliminating repetitive code. Later, if you make a change, you only have to make it in one place.</a:t>
            </a:r>
            <a:endParaRPr/>
          </a:p>
          <a:p>
            <a:endParaRPr/>
          </a:p>
          <a:p>
            <a:pPr lvl="1">
              <a:lnSpc>
                <a:spcPct val="100000"/>
              </a:lnSpc>
              <a:buFont typeface="Arial"/>
              <a:buChar char="•"/>
            </a:pPr>
            <a:r>
              <a:rPr lang="en-US" sz="2400">
                <a:solidFill>
                  <a:srgbClr val="000000"/>
                </a:solidFill>
                <a:latin typeface="Calibri"/>
              </a:rPr>
              <a:t>Dividing a long program into functions allows you to debug the parts one at a time and then assemble them into a working whole.</a:t>
            </a:r>
            <a:endParaRPr/>
          </a:p>
          <a:p>
            <a:endParaRPr/>
          </a:p>
          <a:p>
            <a:pPr lvl="1">
              <a:lnSpc>
                <a:spcPct val="100000"/>
              </a:lnSpc>
              <a:buFont typeface="Arial"/>
              <a:buChar char="•"/>
            </a:pPr>
            <a:r>
              <a:rPr lang="en-US" sz="2400">
                <a:solidFill>
                  <a:srgbClr val="000000"/>
                </a:solidFill>
                <a:latin typeface="Calibri"/>
              </a:rPr>
              <a:t>Well-designed functions are often useful for many programs. Once you write and debug one, you can reuse it.</a:t>
            </a:r>
            <a:endParaRPr/>
          </a:p>
        </p:txBody>
      </p:sp>
      <p:pic>
        <p:nvPicPr>
          <p:cNvPr id="217" name="Picture 4" descr=""/>
          <p:cNvPicPr/>
          <p:nvPr/>
        </p:nvPicPr>
        <p:blipFill>
          <a:blip r:embed="rId1"/>
          <a:stretch>
            <a:fillRect/>
          </a:stretch>
        </p:blipFill>
        <p:spPr>
          <a:xfrm rot="16200000">
            <a:off x="-3312360" y="3313080"/>
            <a:ext cx="6857640" cy="232200"/>
          </a:xfrm>
          <a:prstGeom prst="rect">
            <a:avLst/>
          </a:prstGeom>
          <a:ln>
            <a:noFill/>
          </a:ln>
        </p:spPr>
      </p:pic>
    </p:spTree>
  </p:cSld>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8" name="TextShape 1"/>
          <p:cNvSpPr txBox="1"/>
          <p:nvPr/>
        </p:nvSpPr>
        <p:spPr>
          <a:xfrm>
            <a:off x="838080" y="254880"/>
            <a:ext cx="10515240" cy="612000"/>
          </a:xfrm>
          <a:prstGeom prst="rect">
            <a:avLst/>
          </a:prstGeom>
        </p:spPr>
        <p:txBody>
          <a:bodyPr anchor="ctr"/>
          <a:p>
            <a:pPr>
              <a:lnSpc>
                <a:spcPct val="90000"/>
              </a:lnSpc>
            </a:pPr>
            <a:r>
              <a:rPr lang="en-US" sz="3600">
                <a:solidFill>
                  <a:srgbClr val="2e75b6"/>
                </a:solidFill>
                <a:latin typeface="Calibri Light"/>
              </a:rPr>
              <a:t>Exercise 1</a:t>
            </a:r>
            <a:endParaRPr/>
          </a:p>
        </p:txBody>
      </p:sp>
      <p:sp>
        <p:nvSpPr>
          <p:cNvPr id="219" name="TextShape 2"/>
          <p:cNvSpPr txBox="1"/>
          <p:nvPr/>
        </p:nvSpPr>
        <p:spPr>
          <a:xfrm>
            <a:off x="838080" y="1009080"/>
            <a:ext cx="10515240" cy="5167440"/>
          </a:xfrm>
          <a:prstGeom prst="rect">
            <a:avLst/>
          </a:prstGeom>
        </p:spPr>
        <p:txBody>
          <a:bodyPr/>
          <a:p>
            <a:pPr>
              <a:lnSpc>
                <a:spcPct val="90000"/>
              </a:lnSpc>
              <a:buFont typeface="Arial"/>
              <a:buChar char="•"/>
            </a:pPr>
            <a:r>
              <a:rPr lang="en-US" sz="2800">
                <a:solidFill>
                  <a:srgbClr val="000000"/>
                </a:solidFill>
                <a:latin typeface="Calibri"/>
              </a:rPr>
              <a:t>Write a function that draws a grid like the following:</a:t>
            </a:r>
            <a:endParaRPr/>
          </a:p>
          <a:p>
            <a:pPr>
              <a:lnSpc>
                <a:spcPct val="90000"/>
              </a:lnSpc>
            </a:pPr>
            <a:endParaRPr/>
          </a:p>
          <a:p>
            <a:pPr>
              <a:lnSpc>
                <a:spcPct val="100000"/>
              </a:lnSpc>
            </a:pPr>
            <a:r>
              <a:rPr lang="en-US" sz="2800">
                <a:solidFill>
                  <a:srgbClr val="000000"/>
                </a:solidFill>
                <a:latin typeface="Calibri"/>
              </a:rPr>
              <a:t>+ - - - - + - - - - +</a:t>
            </a:r>
            <a:endParaRPr/>
          </a:p>
          <a:p>
            <a:pPr>
              <a:lnSpc>
                <a:spcPct val="100000"/>
              </a:lnSpc>
            </a:pPr>
            <a:r>
              <a:rPr lang="en-US" sz="2800">
                <a:solidFill>
                  <a:srgbClr val="000000"/>
                </a:solidFill>
                <a:latin typeface="Calibri"/>
              </a:rPr>
              <a:t>|           |          |</a:t>
            </a:r>
            <a:endParaRPr/>
          </a:p>
          <a:p>
            <a:pPr>
              <a:lnSpc>
                <a:spcPct val="100000"/>
              </a:lnSpc>
            </a:pPr>
            <a:r>
              <a:rPr lang="en-US" sz="2800">
                <a:solidFill>
                  <a:srgbClr val="000000"/>
                </a:solidFill>
                <a:latin typeface="Calibri"/>
              </a:rPr>
              <a:t>|           |          |</a:t>
            </a:r>
            <a:endParaRPr/>
          </a:p>
          <a:p>
            <a:pPr>
              <a:lnSpc>
                <a:spcPct val="100000"/>
              </a:lnSpc>
            </a:pPr>
            <a:r>
              <a:rPr lang="en-US" sz="2800">
                <a:solidFill>
                  <a:srgbClr val="000000"/>
                </a:solidFill>
                <a:latin typeface="Calibri"/>
              </a:rPr>
              <a:t>|           |          |</a:t>
            </a:r>
            <a:endParaRPr/>
          </a:p>
          <a:p>
            <a:pPr>
              <a:lnSpc>
                <a:spcPct val="100000"/>
              </a:lnSpc>
            </a:pPr>
            <a:r>
              <a:rPr lang="en-US" sz="2800">
                <a:solidFill>
                  <a:srgbClr val="000000"/>
                </a:solidFill>
                <a:latin typeface="Calibri"/>
              </a:rPr>
              <a:t>|           |          |</a:t>
            </a:r>
            <a:endParaRPr/>
          </a:p>
          <a:p>
            <a:pPr>
              <a:lnSpc>
                <a:spcPct val="100000"/>
              </a:lnSpc>
            </a:pPr>
            <a:r>
              <a:rPr lang="en-US" sz="2800">
                <a:solidFill>
                  <a:srgbClr val="000000"/>
                </a:solidFill>
                <a:latin typeface="Calibri"/>
              </a:rPr>
              <a:t>+ - - - - + - - - - +</a:t>
            </a:r>
            <a:endParaRPr/>
          </a:p>
          <a:p>
            <a:pPr>
              <a:lnSpc>
                <a:spcPct val="100000"/>
              </a:lnSpc>
            </a:pPr>
            <a:r>
              <a:rPr lang="en-US" sz="2800">
                <a:solidFill>
                  <a:srgbClr val="000000"/>
                </a:solidFill>
                <a:latin typeface="Calibri"/>
              </a:rPr>
              <a:t>|           |          |</a:t>
            </a:r>
            <a:endParaRPr/>
          </a:p>
          <a:p>
            <a:pPr>
              <a:lnSpc>
                <a:spcPct val="100000"/>
              </a:lnSpc>
            </a:pPr>
            <a:r>
              <a:rPr lang="en-US" sz="2800">
                <a:solidFill>
                  <a:srgbClr val="000000"/>
                </a:solidFill>
                <a:latin typeface="Calibri"/>
              </a:rPr>
              <a:t>|           |          |</a:t>
            </a:r>
            <a:endParaRPr/>
          </a:p>
          <a:p>
            <a:pPr>
              <a:lnSpc>
                <a:spcPct val="100000"/>
              </a:lnSpc>
            </a:pPr>
            <a:r>
              <a:rPr lang="en-US" sz="2800">
                <a:solidFill>
                  <a:srgbClr val="000000"/>
                </a:solidFill>
                <a:latin typeface="Calibri"/>
              </a:rPr>
              <a:t>|           |          |</a:t>
            </a:r>
            <a:endParaRPr/>
          </a:p>
          <a:p>
            <a:pPr>
              <a:lnSpc>
                <a:spcPct val="100000"/>
              </a:lnSpc>
            </a:pPr>
            <a:r>
              <a:rPr lang="en-US" sz="2800">
                <a:solidFill>
                  <a:srgbClr val="000000"/>
                </a:solidFill>
                <a:latin typeface="Calibri"/>
              </a:rPr>
              <a:t>|           |          |</a:t>
            </a:r>
            <a:endParaRPr/>
          </a:p>
          <a:p>
            <a:pPr>
              <a:lnSpc>
                <a:spcPct val="100000"/>
              </a:lnSpc>
            </a:pPr>
            <a:r>
              <a:rPr lang="en-US" sz="2800">
                <a:solidFill>
                  <a:srgbClr val="000000"/>
                </a:solidFill>
                <a:latin typeface="Calibri"/>
              </a:rPr>
              <a:t>+ - - - - + - - - - +</a:t>
            </a:r>
            <a:endParaRPr/>
          </a:p>
        </p:txBody>
      </p:sp>
      <p:pic>
        <p:nvPicPr>
          <p:cNvPr id="220" name="Picture 4" descr=""/>
          <p:cNvPicPr/>
          <p:nvPr/>
        </p:nvPicPr>
        <p:blipFill>
          <a:blip r:embed="rId1"/>
          <a:stretch>
            <a:fillRect/>
          </a:stretch>
        </p:blipFill>
        <p:spPr>
          <a:xfrm rot="16200000">
            <a:off x="-3312360" y="3313080"/>
            <a:ext cx="6857640" cy="232200"/>
          </a:xfrm>
          <a:prstGeom prst="rect">
            <a:avLst/>
          </a:prstGeom>
          <a:ln>
            <a:noFill/>
          </a:ln>
        </p:spPr>
      </p:pic>
    </p:spTree>
  </p:cSld>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1" name="TextShape 1"/>
          <p:cNvSpPr txBox="1"/>
          <p:nvPr/>
        </p:nvSpPr>
        <p:spPr>
          <a:xfrm>
            <a:off x="838080" y="254880"/>
            <a:ext cx="10515240" cy="612000"/>
          </a:xfrm>
          <a:prstGeom prst="rect">
            <a:avLst/>
          </a:prstGeom>
        </p:spPr>
        <p:txBody>
          <a:bodyPr anchor="ctr"/>
          <a:p>
            <a:pPr>
              <a:lnSpc>
                <a:spcPct val="90000"/>
              </a:lnSpc>
            </a:pPr>
            <a:r>
              <a:rPr lang="en-US" sz="3600">
                <a:solidFill>
                  <a:srgbClr val="2e75b6"/>
                </a:solidFill>
                <a:latin typeface="Calibri Light"/>
              </a:rPr>
              <a:t>Exercise 2</a:t>
            </a:r>
            <a:endParaRPr/>
          </a:p>
        </p:txBody>
      </p:sp>
      <p:sp>
        <p:nvSpPr>
          <p:cNvPr id="222" name="TextShape 2"/>
          <p:cNvSpPr txBox="1"/>
          <p:nvPr/>
        </p:nvSpPr>
        <p:spPr>
          <a:xfrm>
            <a:off x="838080" y="1009080"/>
            <a:ext cx="10515240" cy="5167440"/>
          </a:xfrm>
          <a:prstGeom prst="rect">
            <a:avLst/>
          </a:prstGeom>
        </p:spPr>
        <p:txBody>
          <a:bodyPr/>
          <a:p>
            <a:pPr>
              <a:lnSpc>
                <a:spcPct val="90000"/>
              </a:lnSpc>
              <a:buFont typeface="Arial"/>
              <a:buChar char="•"/>
            </a:pPr>
            <a:r>
              <a:rPr lang="en-US" sz="2800">
                <a:solidFill>
                  <a:srgbClr val="000000"/>
                </a:solidFill>
                <a:latin typeface="Calibri Light"/>
              </a:rPr>
              <a:t>Create a python function that prints the keyword python on the screen every time you call it.</a:t>
            </a:r>
            <a:endParaRPr/>
          </a:p>
        </p:txBody>
      </p:sp>
      <p:pic>
        <p:nvPicPr>
          <p:cNvPr id="223" name="Picture 4" descr=""/>
          <p:cNvPicPr/>
          <p:nvPr/>
        </p:nvPicPr>
        <p:blipFill>
          <a:blip r:embed="rId1"/>
          <a:stretch>
            <a:fillRect/>
          </a:stretch>
        </p:blipFill>
        <p:spPr>
          <a:xfrm rot="16200000">
            <a:off x="-3312360" y="3313080"/>
            <a:ext cx="6857640" cy="232200"/>
          </a:xfrm>
          <a:prstGeom prst="rect">
            <a:avLst/>
          </a:prstGeom>
          <a:ln>
            <a:noFill/>
          </a:ln>
        </p:spPr>
      </p:pic>
    </p:spTree>
  </p:cSld>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4" name="TextShape 1"/>
          <p:cNvSpPr txBox="1"/>
          <p:nvPr/>
        </p:nvSpPr>
        <p:spPr>
          <a:xfrm>
            <a:off x="838080" y="254880"/>
            <a:ext cx="10515240" cy="612000"/>
          </a:xfrm>
          <a:prstGeom prst="rect">
            <a:avLst/>
          </a:prstGeom>
        </p:spPr>
        <p:txBody>
          <a:bodyPr anchor="ctr"/>
          <a:p>
            <a:pPr>
              <a:lnSpc>
                <a:spcPct val="90000"/>
              </a:lnSpc>
            </a:pPr>
            <a:r>
              <a:rPr lang="en-US" sz="3600">
                <a:solidFill>
                  <a:srgbClr val="2e75b6"/>
                </a:solidFill>
                <a:latin typeface="Calibri Light"/>
              </a:rPr>
              <a:t>Exercise 3</a:t>
            </a:r>
            <a:endParaRPr/>
          </a:p>
        </p:txBody>
      </p:sp>
      <p:sp>
        <p:nvSpPr>
          <p:cNvPr id="225" name="TextShape 2"/>
          <p:cNvSpPr txBox="1"/>
          <p:nvPr/>
        </p:nvSpPr>
        <p:spPr>
          <a:xfrm>
            <a:off x="838080" y="1009080"/>
            <a:ext cx="10515240" cy="5167440"/>
          </a:xfrm>
          <a:prstGeom prst="rect">
            <a:avLst/>
          </a:prstGeom>
        </p:spPr>
        <p:txBody>
          <a:bodyPr/>
          <a:p>
            <a:pPr>
              <a:lnSpc>
                <a:spcPct val="90000"/>
              </a:lnSpc>
              <a:buFont typeface="Arial"/>
              <a:buChar char="•"/>
            </a:pPr>
            <a:r>
              <a:rPr lang="en-US" sz="2800">
                <a:solidFill>
                  <a:srgbClr val="000000"/>
                </a:solidFill>
                <a:latin typeface="Calibri Light"/>
              </a:rPr>
              <a:t>create a python function that takes one argument and print the argument on the screen when called. </a:t>
            </a:r>
            <a:endParaRPr/>
          </a:p>
        </p:txBody>
      </p:sp>
      <p:pic>
        <p:nvPicPr>
          <p:cNvPr id="226" name="Picture 4" descr=""/>
          <p:cNvPicPr/>
          <p:nvPr/>
        </p:nvPicPr>
        <p:blipFill>
          <a:blip r:embed="rId1"/>
          <a:stretch>
            <a:fillRect/>
          </a:stretch>
        </p:blipFill>
        <p:spPr>
          <a:xfrm rot="16200000">
            <a:off x="-3312360" y="3313080"/>
            <a:ext cx="6857640" cy="232200"/>
          </a:xfrm>
          <a:prstGeom prst="rect">
            <a:avLst/>
          </a:prstGeom>
          <a:ln>
            <a:noFill/>
          </a:ln>
        </p:spPr>
      </p:pic>
    </p:spTree>
  </p:cSld>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7" name="TextShape 1"/>
          <p:cNvSpPr txBox="1"/>
          <p:nvPr/>
        </p:nvSpPr>
        <p:spPr>
          <a:xfrm>
            <a:off x="838080" y="254880"/>
            <a:ext cx="10515240" cy="612000"/>
          </a:xfrm>
          <a:prstGeom prst="rect">
            <a:avLst/>
          </a:prstGeom>
        </p:spPr>
        <p:txBody>
          <a:bodyPr anchor="ctr"/>
          <a:p>
            <a:pPr>
              <a:lnSpc>
                <a:spcPct val="90000"/>
              </a:lnSpc>
            </a:pPr>
            <a:r>
              <a:rPr lang="en-US" sz="3600">
                <a:solidFill>
                  <a:srgbClr val="2e75b6"/>
                </a:solidFill>
                <a:latin typeface="Calibri Light"/>
              </a:rPr>
              <a:t>Exercise 4</a:t>
            </a:r>
            <a:endParaRPr/>
          </a:p>
        </p:txBody>
      </p:sp>
      <p:sp>
        <p:nvSpPr>
          <p:cNvPr id="228" name="TextShape 2"/>
          <p:cNvSpPr txBox="1"/>
          <p:nvPr/>
        </p:nvSpPr>
        <p:spPr>
          <a:xfrm>
            <a:off x="838080" y="1009080"/>
            <a:ext cx="10515240" cy="5167440"/>
          </a:xfrm>
          <a:prstGeom prst="rect">
            <a:avLst/>
          </a:prstGeom>
        </p:spPr>
        <p:txBody>
          <a:bodyPr/>
          <a:p>
            <a:pPr>
              <a:lnSpc>
                <a:spcPct val="90000"/>
              </a:lnSpc>
              <a:buFont typeface="Arial"/>
              <a:buChar char="•"/>
            </a:pPr>
            <a:r>
              <a:rPr lang="en-US" sz="2800">
                <a:solidFill>
                  <a:srgbClr val="000000"/>
                </a:solidFill>
                <a:latin typeface="Calibri Light"/>
              </a:rPr>
              <a:t>Create a python function that takes two arguments and print their: </a:t>
            </a:r>
            <a:endParaRPr/>
          </a:p>
          <a:p>
            <a:pPr lvl="1">
              <a:lnSpc>
                <a:spcPct val="100000"/>
              </a:lnSpc>
              <a:buFont typeface="Arial"/>
              <a:buChar char="•"/>
            </a:pPr>
            <a:r>
              <a:rPr lang="en-US" sz="2400">
                <a:solidFill>
                  <a:srgbClr val="000000"/>
                </a:solidFill>
                <a:latin typeface="Calibri Light"/>
              </a:rPr>
              <a:t>Sum </a:t>
            </a:r>
            <a:endParaRPr/>
          </a:p>
          <a:p>
            <a:pPr lvl="1">
              <a:lnSpc>
                <a:spcPct val="100000"/>
              </a:lnSpc>
              <a:buFont typeface="Arial"/>
              <a:buChar char="•"/>
            </a:pPr>
            <a:r>
              <a:rPr lang="en-US" sz="2400">
                <a:solidFill>
                  <a:srgbClr val="000000"/>
                </a:solidFill>
                <a:latin typeface="Calibri Light"/>
              </a:rPr>
              <a:t>multiplication </a:t>
            </a:r>
            <a:endParaRPr/>
          </a:p>
          <a:p>
            <a:pPr lvl="1">
              <a:lnSpc>
                <a:spcPct val="100000"/>
              </a:lnSpc>
              <a:buFont typeface="Arial"/>
              <a:buChar char="•"/>
            </a:pPr>
            <a:r>
              <a:rPr lang="en-US" sz="2400">
                <a:solidFill>
                  <a:srgbClr val="000000"/>
                </a:solidFill>
                <a:latin typeface="Calibri Light"/>
              </a:rPr>
              <a:t>division </a:t>
            </a:r>
            <a:endParaRPr/>
          </a:p>
          <a:p>
            <a:pPr lvl="1">
              <a:lnSpc>
                <a:spcPct val="100000"/>
              </a:lnSpc>
              <a:buFont typeface="Arial"/>
              <a:buChar char="•"/>
            </a:pPr>
            <a:r>
              <a:rPr lang="en-US" sz="2400">
                <a:solidFill>
                  <a:srgbClr val="000000"/>
                </a:solidFill>
                <a:latin typeface="Calibri Light"/>
              </a:rPr>
              <a:t>subtraction </a:t>
            </a:r>
            <a:endParaRPr/>
          </a:p>
          <a:p>
            <a:endParaRPr/>
          </a:p>
          <a:p>
            <a:pPr lvl="1">
              <a:lnSpc>
                <a:spcPct val="100000"/>
              </a:lnSpc>
              <a:buFont typeface="Arial"/>
              <a:buChar char="•"/>
            </a:pPr>
            <a:r>
              <a:rPr i="1" lang="en-US" sz="2400">
                <a:solidFill>
                  <a:srgbClr val="c00000"/>
                </a:solidFill>
                <a:latin typeface="Calibri Light"/>
              </a:rPr>
              <a:t>call this method twice in your script with different numbers.</a:t>
            </a:r>
            <a:endParaRPr/>
          </a:p>
        </p:txBody>
      </p:sp>
      <p:pic>
        <p:nvPicPr>
          <p:cNvPr id="229" name="Picture 4" descr=""/>
          <p:cNvPicPr/>
          <p:nvPr/>
        </p:nvPicPr>
        <p:blipFill>
          <a:blip r:embed="rId1"/>
          <a:stretch>
            <a:fillRect/>
          </a:stretch>
        </p:blipFill>
        <p:spPr>
          <a:xfrm rot="16200000">
            <a:off x="-3312360" y="3313080"/>
            <a:ext cx="6857640" cy="232200"/>
          </a:xfrm>
          <a:prstGeom prst="rect">
            <a:avLst/>
          </a:prstGeom>
          <a:ln>
            <a:noFill/>
          </a:ln>
        </p:spPr>
      </p:pic>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TextShape 1"/>
          <p:cNvSpPr txBox="1"/>
          <p:nvPr/>
        </p:nvSpPr>
        <p:spPr>
          <a:xfrm>
            <a:off x="838080" y="254880"/>
            <a:ext cx="10515240" cy="612000"/>
          </a:xfrm>
          <a:prstGeom prst="rect">
            <a:avLst/>
          </a:prstGeom>
        </p:spPr>
        <p:txBody>
          <a:bodyPr anchor="ctr"/>
          <a:p>
            <a:pPr>
              <a:lnSpc>
                <a:spcPct val="90000"/>
              </a:lnSpc>
            </a:pPr>
            <a:r>
              <a:rPr lang="en-US" sz="3600">
                <a:solidFill>
                  <a:srgbClr val="2e75b6"/>
                </a:solidFill>
                <a:latin typeface="Calibri Light"/>
              </a:rPr>
              <a:t>How do you write function in python?</a:t>
            </a:r>
            <a:endParaRPr/>
          </a:p>
        </p:txBody>
      </p:sp>
      <p:sp>
        <p:nvSpPr>
          <p:cNvPr id="92" name="TextShape 2"/>
          <p:cNvSpPr txBox="1"/>
          <p:nvPr/>
        </p:nvSpPr>
        <p:spPr>
          <a:xfrm>
            <a:off x="838080" y="1009080"/>
            <a:ext cx="10515240" cy="5167440"/>
          </a:xfrm>
          <a:prstGeom prst="rect">
            <a:avLst/>
          </a:prstGeom>
        </p:spPr>
        <p:txBody>
          <a:bodyPr/>
          <a:p>
            <a:pPr>
              <a:lnSpc>
                <a:spcPct val="90000"/>
              </a:lnSpc>
              <a:buFont typeface="Arial"/>
              <a:buChar char="•"/>
            </a:pPr>
            <a:r>
              <a:rPr lang="en-US" sz="2800">
                <a:solidFill>
                  <a:srgbClr val="000000"/>
                </a:solidFill>
                <a:latin typeface="Calibri"/>
              </a:rPr>
              <a:t>Python makes use of blocks. A block is a area of code written in the format of:</a:t>
            </a:r>
            <a:endParaRPr/>
          </a:p>
          <a:p>
            <a:pPr>
              <a:lnSpc>
                <a:spcPct val="90000"/>
              </a:lnSpc>
            </a:pPr>
            <a:endParaRPr/>
          </a:p>
        </p:txBody>
      </p:sp>
      <p:pic>
        <p:nvPicPr>
          <p:cNvPr id="93" name="Picture 4" descr=""/>
          <p:cNvPicPr/>
          <p:nvPr/>
        </p:nvPicPr>
        <p:blipFill>
          <a:blip r:embed="rId1"/>
          <a:stretch>
            <a:fillRect/>
          </a:stretch>
        </p:blipFill>
        <p:spPr>
          <a:xfrm rot="16200000">
            <a:off x="-3312360" y="3313080"/>
            <a:ext cx="6857640" cy="232200"/>
          </a:xfrm>
          <a:prstGeom prst="rect">
            <a:avLst/>
          </a:prstGeom>
          <a:ln>
            <a:noFill/>
          </a:ln>
        </p:spPr>
      </p:pic>
      <p:pic>
        <p:nvPicPr>
          <p:cNvPr id="94" name="Picture 3" descr=""/>
          <p:cNvPicPr/>
          <p:nvPr/>
        </p:nvPicPr>
        <p:blipFill>
          <a:blip r:embed="rId2"/>
          <a:stretch>
            <a:fillRect/>
          </a:stretch>
        </p:blipFill>
        <p:spPr>
          <a:xfrm>
            <a:off x="1265400" y="2582280"/>
            <a:ext cx="9660600" cy="1123920"/>
          </a:xfrm>
          <a:prstGeom prst="rect">
            <a:avLst/>
          </a:prstGeom>
          <a:ln>
            <a:noFill/>
          </a:ln>
        </p:spPr>
      </p:pic>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838080" y="389520"/>
            <a:ext cx="10515240" cy="5787000"/>
          </a:xfrm>
          <a:prstGeom prst="rect">
            <a:avLst/>
          </a:prstGeom>
        </p:spPr>
        <p:txBody>
          <a:bodyPr/>
          <a:p>
            <a:pPr>
              <a:lnSpc>
                <a:spcPct val="90000"/>
              </a:lnSpc>
              <a:buFont typeface="Arial"/>
              <a:buChar char="•"/>
            </a:pPr>
            <a:r>
              <a:rPr lang="en-US" sz="2800">
                <a:solidFill>
                  <a:srgbClr val="000000"/>
                </a:solidFill>
                <a:latin typeface="Calibri"/>
              </a:rPr>
              <a:t>Functions in python are defined using the block keyword "def", followed with the function's name as the block's name. </a:t>
            </a:r>
            <a:endParaRPr/>
          </a:p>
          <a:p>
            <a:pPr lvl="1">
              <a:lnSpc>
                <a:spcPct val="100000"/>
              </a:lnSpc>
              <a:buFont typeface="Arial"/>
              <a:buChar char="•"/>
            </a:pPr>
            <a:r>
              <a:rPr lang="en-US" sz="2400">
                <a:solidFill>
                  <a:srgbClr val="000000"/>
                </a:solidFill>
                <a:latin typeface="Calibri"/>
              </a:rPr>
              <a:t>For example:</a:t>
            </a:r>
            <a:endParaRPr/>
          </a:p>
          <a:p>
            <a:endParaRPr/>
          </a:p>
          <a:p>
            <a:endParaRPr/>
          </a:p>
        </p:txBody>
      </p:sp>
      <p:pic>
        <p:nvPicPr>
          <p:cNvPr id="96" name="Picture 4" descr=""/>
          <p:cNvPicPr/>
          <p:nvPr/>
        </p:nvPicPr>
        <p:blipFill>
          <a:blip r:embed="rId1"/>
          <a:stretch>
            <a:fillRect/>
          </a:stretch>
        </p:blipFill>
        <p:spPr>
          <a:xfrm rot="16200000">
            <a:off x="-3312360" y="3313080"/>
            <a:ext cx="6857640" cy="232200"/>
          </a:xfrm>
          <a:prstGeom prst="rect">
            <a:avLst/>
          </a:prstGeom>
          <a:ln>
            <a:noFill/>
          </a:ln>
        </p:spPr>
      </p:pic>
      <p:pic>
        <p:nvPicPr>
          <p:cNvPr id="97" name="Picture 3" descr=""/>
          <p:cNvPicPr/>
          <p:nvPr/>
        </p:nvPicPr>
        <p:blipFill>
          <a:blip r:embed="rId2"/>
          <a:stretch>
            <a:fillRect/>
          </a:stretch>
        </p:blipFill>
        <p:spPr>
          <a:xfrm>
            <a:off x="2772000" y="2651760"/>
            <a:ext cx="6554880" cy="4115520"/>
          </a:xfrm>
          <a:prstGeom prst="rect">
            <a:avLst/>
          </a:prstGeom>
          <a:ln>
            <a:noFill/>
          </a:ln>
        </p:spPr>
      </p:pic>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TextShape 1"/>
          <p:cNvSpPr txBox="1"/>
          <p:nvPr/>
        </p:nvSpPr>
        <p:spPr>
          <a:xfrm>
            <a:off x="838080" y="254880"/>
            <a:ext cx="10515240" cy="612000"/>
          </a:xfrm>
          <a:prstGeom prst="rect">
            <a:avLst/>
          </a:prstGeom>
        </p:spPr>
        <p:txBody>
          <a:bodyPr anchor="ctr"/>
          <a:p>
            <a:pPr>
              <a:lnSpc>
                <a:spcPct val="90000"/>
              </a:lnSpc>
            </a:pPr>
            <a:r>
              <a:rPr lang="en-US" sz="3600">
                <a:solidFill>
                  <a:srgbClr val="2e75b6"/>
                </a:solidFill>
                <a:latin typeface="Calibri Light"/>
              </a:rPr>
              <a:t>Exercise </a:t>
            </a:r>
            <a:endParaRPr/>
          </a:p>
        </p:txBody>
      </p:sp>
      <p:sp>
        <p:nvSpPr>
          <p:cNvPr id="99" name="TextShape 2"/>
          <p:cNvSpPr txBox="1"/>
          <p:nvPr/>
        </p:nvSpPr>
        <p:spPr>
          <a:xfrm>
            <a:off x="838080" y="1009080"/>
            <a:ext cx="10515240" cy="5167440"/>
          </a:xfrm>
          <a:prstGeom prst="rect">
            <a:avLst/>
          </a:prstGeom>
        </p:spPr>
        <p:txBody>
          <a:bodyPr/>
          <a:p>
            <a:pPr>
              <a:lnSpc>
                <a:spcPct val="90000"/>
              </a:lnSpc>
              <a:buFont typeface="Arial"/>
              <a:buChar char="•"/>
            </a:pPr>
            <a:r>
              <a:rPr lang="en-US" sz="2800">
                <a:solidFill>
                  <a:srgbClr val="000000"/>
                </a:solidFill>
                <a:latin typeface="Calibri Light"/>
              </a:rPr>
              <a:t>inside your ~/Documents/CISC120 directory create a new python file </a:t>
            </a:r>
            <a:endParaRPr/>
          </a:p>
          <a:p>
            <a:pPr>
              <a:lnSpc>
                <a:spcPct val="90000"/>
              </a:lnSpc>
              <a:buFont typeface="Arial"/>
              <a:buChar char="•"/>
            </a:pPr>
            <a:r>
              <a:rPr lang="en-US" sz="2800">
                <a:solidFill>
                  <a:srgbClr val="000000"/>
                </a:solidFill>
                <a:latin typeface="Calibri Light"/>
              </a:rPr>
              <a:t>add a new function give it a name</a:t>
            </a:r>
            <a:endParaRPr/>
          </a:p>
          <a:p>
            <a:pPr>
              <a:lnSpc>
                <a:spcPct val="90000"/>
              </a:lnSpc>
              <a:buFont typeface="Arial"/>
              <a:buChar char="•"/>
            </a:pPr>
            <a:r>
              <a:rPr lang="en-US" sz="2800">
                <a:solidFill>
                  <a:srgbClr val="000000"/>
                </a:solidFill>
                <a:latin typeface="Calibri Light"/>
              </a:rPr>
              <a:t>make this function print a string </a:t>
            </a:r>
            <a:endParaRPr/>
          </a:p>
          <a:p>
            <a:pPr>
              <a:lnSpc>
                <a:spcPct val="90000"/>
              </a:lnSpc>
              <a:buFont typeface="Arial"/>
              <a:buChar char="•"/>
            </a:pPr>
            <a:r>
              <a:rPr lang="en-US" sz="2800">
                <a:solidFill>
                  <a:srgbClr val="000000"/>
                </a:solidFill>
                <a:latin typeface="Calibri Light"/>
              </a:rPr>
              <a:t>save you changes </a:t>
            </a:r>
            <a:endParaRPr/>
          </a:p>
          <a:p>
            <a:pPr>
              <a:lnSpc>
                <a:spcPct val="90000"/>
              </a:lnSpc>
              <a:buFont typeface="Arial"/>
              <a:buChar char="•"/>
            </a:pPr>
            <a:r>
              <a:rPr lang="en-US" sz="2800">
                <a:solidFill>
                  <a:srgbClr val="000000"/>
                </a:solidFill>
                <a:latin typeface="Calibri Light"/>
              </a:rPr>
              <a:t>run your python file </a:t>
            </a:r>
            <a:endParaRPr/>
          </a:p>
          <a:p>
            <a:pPr>
              <a:lnSpc>
                <a:spcPct val="90000"/>
              </a:lnSpc>
            </a:pPr>
            <a:endParaRPr/>
          </a:p>
          <a:p>
            <a:pPr>
              <a:lnSpc>
                <a:spcPct val="90000"/>
              </a:lnSpc>
            </a:pPr>
            <a:endParaRPr/>
          </a:p>
        </p:txBody>
      </p:sp>
      <p:pic>
        <p:nvPicPr>
          <p:cNvPr id="100" name="Picture 4" descr=""/>
          <p:cNvPicPr/>
          <p:nvPr/>
        </p:nvPicPr>
        <p:blipFill>
          <a:blip r:embed="rId1"/>
          <a:stretch>
            <a:fillRect/>
          </a:stretch>
        </p:blipFill>
        <p:spPr>
          <a:xfrm rot="16200000">
            <a:off x="-3312360" y="3313080"/>
            <a:ext cx="6857640" cy="23220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TextShape 1"/>
          <p:cNvSpPr txBox="1"/>
          <p:nvPr/>
        </p:nvSpPr>
        <p:spPr>
          <a:xfrm>
            <a:off x="838080" y="254880"/>
            <a:ext cx="10515240" cy="612000"/>
          </a:xfrm>
          <a:prstGeom prst="rect">
            <a:avLst/>
          </a:prstGeom>
        </p:spPr>
        <p:txBody>
          <a:bodyPr anchor="ctr"/>
          <a:p>
            <a:pPr>
              <a:lnSpc>
                <a:spcPct val="90000"/>
              </a:lnSpc>
            </a:pPr>
            <a:r>
              <a:rPr lang="en-US" sz="3600">
                <a:solidFill>
                  <a:srgbClr val="2e75b6"/>
                </a:solidFill>
                <a:latin typeface="Calibri Light"/>
              </a:rPr>
              <a:t>How do you call a function in Python </a:t>
            </a:r>
            <a:endParaRPr/>
          </a:p>
        </p:txBody>
      </p:sp>
      <p:sp>
        <p:nvSpPr>
          <p:cNvPr id="102" name="TextShape 2"/>
          <p:cNvSpPr txBox="1"/>
          <p:nvPr/>
        </p:nvSpPr>
        <p:spPr>
          <a:xfrm>
            <a:off x="838080" y="1009080"/>
            <a:ext cx="10515240" cy="5167440"/>
          </a:xfrm>
          <a:prstGeom prst="rect">
            <a:avLst/>
          </a:prstGeom>
        </p:spPr>
        <p:txBody>
          <a:bodyPr/>
          <a:p>
            <a:pPr>
              <a:lnSpc>
                <a:spcPct val="90000"/>
              </a:lnSpc>
              <a:buFont typeface="Arial"/>
              <a:buChar char="•"/>
            </a:pPr>
            <a:r>
              <a:rPr lang="en-US" sz="2800">
                <a:solidFill>
                  <a:srgbClr val="000000"/>
                </a:solidFill>
                <a:latin typeface="Calibri"/>
              </a:rPr>
              <a:t>Simply write the function's name followed by ()</a:t>
            </a:r>
            <a:endParaRPr/>
          </a:p>
        </p:txBody>
      </p:sp>
      <p:pic>
        <p:nvPicPr>
          <p:cNvPr id="103" name="Picture 4" descr=""/>
          <p:cNvPicPr/>
          <p:nvPr/>
        </p:nvPicPr>
        <p:blipFill>
          <a:blip r:embed="rId1"/>
          <a:stretch>
            <a:fillRect/>
          </a:stretch>
        </p:blipFill>
        <p:spPr>
          <a:xfrm rot="16200000">
            <a:off x="-3312360" y="3313080"/>
            <a:ext cx="6857640" cy="232200"/>
          </a:xfrm>
          <a:prstGeom prst="rect">
            <a:avLst/>
          </a:prstGeom>
          <a:ln>
            <a:noFill/>
          </a:ln>
        </p:spPr>
      </p:pic>
      <p:pic>
        <p:nvPicPr>
          <p:cNvPr id="104" name="Picture 5" descr=""/>
          <p:cNvPicPr/>
          <p:nvPr/>
        </p:nvPicPr>
        <p:blipFill>
          <a:blip r:embed="rId2"/>
          <a:stretch>
            <a:fillRect/>
          </a:stretch>
        </p:blipFill>
        <p:spPr>
          <a:xfrm>
            <a:off x="1050120" y="1554120"/>
            <a:ext cx="7312320" cy="4622400"/>
          </a:xfrm>
          <a:prstGeom prst="rect">
            <a:avLst/>
          </a:prstGeom>
          <a:ln>
            <a:noFill/>
          </a:ln>
        </p:spPr>
      </p:pic>
      <p:pic>
        <p:nvPicPr>
          <p:cNvPr id="105" name="Picture 3" descr=""/>
          <p:cNvPicPr/>
          <p:nvPr/>
        </p:nvPicPr>
        <p:blipFill>
          <a:blip r:embed="rId3"/>
          <a:stretch>
            <a:fillRect/>
          </a:stretch>
        </p:blipFill>
        <p:spPr>
          <a:xfrm>
            <a:off x="5143680" y="5076720"/>
            <a:ext cx="6861960" cy="1645200"/>
          </a:xfrm>
          <a:prstGeom prst="rect">
            <a:avLst/>
          </a:prstGeom>
          <a:ln>
            <a:noFill/>
          </a:ln>
        </p:spPr>
      </p:pic>
      <p:sp>
        <p:nvSpPr>
          <p:cNvPr id="106" name="CustomShape 3"/>
          <p:cNvSpPr/>
          <p:nvPr/>
        </p:nvSpPr>
        <p:spPr>
          <a:xfrm>
            <a:off x="2362320" y="2743200"/>
            <a:ext cx="1185120" cy="575280"/>
          </a:xfrm>
          <a:prstGeom prst="leftArrow">
            <a:avLst>
              <a:gd name="adj1" fmla="val 50000"/>
              <a:gd name="adj2" fmla="val 50000"/>
            </a:avLst>
          </a:prstGeom>
          <a:solidFill>
            <a:srgbClr val="5b9bd5"/>
          </a:solidFill>
          <a:ln w="12600">
            <a:solidFill>
              <a:srgbClr val="43729d"/>
            </a:solidFill>
            <a:miter/>
          </a:ln>
        </p:spPr>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TextShape 1"/>
          <p:cNvSpPr txBox="1"/>
          <p:nvPr/>
        </p:nvSpPr>
        <p:spPr>
          <a:xfrm>
            <a:off x="838080" y="254880"/>
            <a:ext cx="10515240" cy="612000"/>
          </a:xfrm>
          <a:prstGeom prst="rect">
            <a:avLst/>
          </a:prstGeom>
        </p:spPr>
        <p:txBody>
          <a:bodyPr anchor="ctr"/>
          <a:p>
            <a:pPr>
              <a:lnSpc>
                <a:spcPct val="90000"/>
              </a:lnSpc>
            </a:pPr>
            <a:r>
              <a:rPr lang="en-US" sz="3600">
                <a:solidFill>
                  <a:srgbClr val="2e75b6"/>
                </a:solidFill>
                <a:latin typeface="Calibri Light"/>
              </a:rPr>
              <a:t>Exercise </a:t>
            </a:r>
            <a:endParaRPr/>
          </a:p>
        </p:txBody>
      </p:sp>
      <p:sp>
        <p:nvSpPr>
          <p:cNvPr id="108" name="TextShape 2"/>
          <p:cNvSpPr txBox="1"/>
          <p:nvPr/>
        </p:nvSpPr>
        <p:spPr>
          <a:xfrm>
            <a:off x="838080" y="1009080"/>
            <a:ext cx="10515240" cy="5167440"/>
          </a:xfrm>
          <a:prstGeom prst="rect">
            <a:avLst/>
          </a:prstGeom>
        </p:spPr>
        <p:txBody>
          <a:bodyPr/>
          <a:p>
            <a:pPr>
              <a:lnSpc>
                <a:spcPct val="90000"/>
              </a:lnSpc>
              <a:buFont typeface="Arial"/>
              <a:buChar char="•"/>
            </a:pPr>
            <a:r>
              <a:rPr lang="en-US" sz="2800">
                <a:solidFill>
                  <a:srgbClr val="000000"/>
                </a:solidFill>
                <a:latin typeface="Calibri Light"/>
              </a:rPr>
              <a:t>now open your file and call the function you just created.</a:t>
            </a:r>
            <a:endParaRPr/>
          </a:p>
        </p:txBody>
      </p:sp>
      <p:pic>
        <p:nvPicPr>
          <p:cNvPr id="109" name="Picture 4" descr=""/>
          <p:cNvPicPr/>
          <p:nvPr/>
        </p:nvPicPr>
        <p:blipFill>
          <a:blip r:embed="rId1"/>
          <a:stretch>
            <a:fillRect/>
          </a:stretch>
        </p:blipFill>
        <p:spPr>
          <a:xfrm rot="16200000">
            <a:off x="-3312360" y="3313080"/>
            <a:ext cx="6857640" cy="23220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