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6" r:id="rId6"/>
    <p:sldId id="268" r:id="rId7"/>
    <p:sldId id="269" r:id="rId8"/>
    <p:sldId id="261" r:id="rId9"/>
    <p:sldId id="262" r:id="rId10"/>
    <p:sldId id="263" r:id="rId11"/>
    <p:sldId id="264" r:id="rId12"/>
    <p:sldId id="265"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04"/>
  </p:normalViewPr>
  <p:slideViewPr>
    <p:cSldViewPr snapToGrid="0" snapToObjects="1">
      <p:cViewPr varScale="1">
        <p:scale>
          <a:sx n="151" d="100"/>
          <a:sy n="151"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8269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6591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0894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066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A30DA-0077-E145-A130-7F0FA258983B}"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382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A30DA-0077-E145-A130-7F0FA258983B}"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10779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A30DA-0077-E145-A130-7F0FA258983B}"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737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A30DA-0077-E145-A130-7F0FA258983B}"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980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30DA-0077-E145-A130-7F0FA258983B}"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35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18581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53368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A30DA-0077-E145-A130-7F0FA258983B}" type="datetimeFigureOut">
              <a:rPr lang="en-US" smtClean="0"/>
              <a:t>1/26/16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A09A-BC4E-E846-A760-F502F11B3DA2}" type="slidenum">
              <a:rPr lang="en-US" smtClean="0"/>
              <a:t>‹#›</a:t>
            </a:fld>
            <a:endParaRPr lang="en-US"/>
          </a:p>
        </p:txBody>
      </p:sp>
    </p:spTree>
    <p:extLst>
      <p:ext uri="{BB962C8B-B14F-4D97-AF65-F5344CB8AC3E}">
        <p14:creationId xmlns:p14="http://schemas.microsoft.com/office/powerpoint/2010/main" val="15308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Numeral System Cont’d</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Mina Gabriel </a:t>
            </a:r>
            <a:endParaRPr lang="en-US" dirty="0"/>
          </a:p>
        </p:txBody>
      </p:sp>
      <p:pic>
        <p:nvPicPr>
          <p:cNvPr id="6" name="Picture 5"/>
          <p:cNvPicPr>
            <a:picLocks noChangeAspect="1"/>
          </p:cNvPicPr>
          <p:nvPr/>
        </p:nvPicPr>
        <p:blipFill>
          <a:blip r:embed="rId2"/>
          <a:stretch>
            <a:fillRect/>
          </a:stretch>
        </p:blipFill>
        <p:spPr>
          <a:xfrm>
            <a:off x="0" y="6519333"/>
            <a:ext cx="12192000" cy="338667"/>
          </a:xfrm>
          <a:prstGeom prst="rect">
            <a:avLst/>
          </a:prstGeom>
        </p:spPr>
      </p:pic>
    </p:spTree>
    <p:extLst>
      <p:ext uri="{BB962C8B-B14F-4D97-AF65-F5344CB8AC3E}">
        <p14:creationId xmlns:p14="http://schemas.microsoft.com/office/powerpoint/2010/main" val="10457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a:solidFill>
                  <a:srgbClr val="00B0F0"/>
                </a:solidFill>
              </a:rPr>
              <a:t>Fast Transition from Binary to Hexadecimal Numbers </a:t>
            </a:r>
            <a:endParaRPr lang="en-US" sz="3600" dirty="0">
              <a:solidFill>
                <a:srgbClr val="00B0F0"/>
              </a:solidFill>
            </a:endParaRPr>
          </a:p>
        </p:txBody>
      </p:sp>
      <p:sp>
        <p:nvSpPr>
          <p:cNvPr id="3" name="Content Placeholder 2"/>
          <p:cNvSpPr>
            <a:spLocks noGrp="1"/>
          </p:cNvSpPr>
          <p:nvPr>
            <p:ph idx="1"/>
          </p:nvPr>
        </p:nvSpPr>
        <p:spPr>
          <a:xfrm>
            <a:off x="838200" y="1008993"/>
            <a:ext cx="10515600" cy="5167970"/>
          </a:xfrm>
        </p:spPr>
        <p:txBody>
          <a:bodyPr/>
          <a:lstStyle/>
          <a:p>
            <a:r>
              <a:rPr lang="en-US" dirty="0"/>
              <a:t>The fast conversion </a:t>
            </a:r>
            <a:r>
              <a:rPr lang="en-US" b="1" dirty="0"/>
              <a:t>from binary to hexadecimal numbers </a:t>
            </a:r>
            <a:r>
              <a:rPr lang="en-US" dirty="0"/>
              <a:t>can be quickly and easily done by dividing the binary number into groups of four bits (splitting it into half-bytes). </a:t>
            </a:r>
            <a:endParaRPr lang="en-US" dirty="0" smtClean="0"/>
          </a:p>
          <a:p>
            <a:r>
              <a:rPr lang="en-US" dirty="0"/>
              <a:t>If the number of digits is not divisible by four, leading zeros in the highest-orders are added. </a:t>
            </a:r>
            <a:endParaRPr lang="en-US" dirty="0" smtClean="0"/>
          </a:p>
          <a:p>
            <a:r>
              <a:rPr lang="en-US" dirty="0"/>
              <a:t>After the division and the eventual addition of zeros, all the groups are replaced with their corresponding </a:t>
            </a:r>
            <a:r>
              <a:rPr lang="en-US" dirty="0" smtClean="0"/>
              <a:t>digits.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0059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54768"/>
                <a:ext cx="10515600" cy="612336"/>
              </a:xfrm>
            </p:spPr>
            <p:txBody>
              <a:bodyPr>
                <a:normAutofit fontScale="90000"/>
              </a:bodyPr>
              <a:lstStyle/>
              <a:p>
                <a:pPr marL="571500" indent="-571500">
                  <a:buFont typeface="Courier New" charset="0"/>
                  <a:buChar char="o"/>
                </a:pPr>
                <a:r>
                  <a:rPr lang="en-US" sz="3600" dirty="0" smtClean="0">
                    <a:solidFill>
                      <a:srgbClr val="00B0F0"/>
                    </a:solidFill>
                  </a:rPr>
                  <a:t>Let’s look at the following: </a:t>
                </a:r>
                <a14:m>
                  <m:oMath xmlns:m="http://schemas.openxmlformats.org/officeDocument/2006/math">
                    <m:sSub>
                      <m:sSubPr>
                        <m:ctrlPr>
                          <a:rPr lang="en-US" sz="3600" i="1" smtClean="0">
                            <a:solidFill>
                              <a:srgbClr val="C00000"/>
                            </a:solidFill>
                            <a:latin typeface="Cambria Math" charset="0"/>
                          </a:rPr>
                        </m:ctrlPr>
                      </m:sSubPr>
                      <m:e>
                        <m:r>
                          <a:rPr lang="en-US" sz="3600" b="0" i="1" smtClean="0">
                            <a:solidFill>
                              <a:srgbClr val="C00000"/>
                            </a:solidFill>
                            <a:latin typeface="Cambria Math" charset="0"/>
                          </a:rPr>
                          <m:t>1110011110</m:t>
                        </m:r>
                      </m:e>
                      <m:sub>
                        <m:r>
                          <a:rPr lang="en-US" sz="3600" b="0" i="1" smtClean="0">
                            <a:solidFill>
                              <a:srgbClr val="C00000"/>
                            </a:solidFill>
                            <a:latin typeface="Cambria Math" charset="0"/>
                          </a:rPr>
                          <m:t>(2)</m:t>
                        </m:r>
                      </m:sub>
                    </m:sSub>
                  </m:oMath>
                </a14:m>
                <a:endParaRPr lang="en-US" sz="3600" dirty="0">
                  <a:solidFill>
                    <a:srgbClr val="00B0F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54768"/>
                <a:ext cx="10515600" cy="612336"/>
              </a:xfrm>
              <a:blipFill rotWithShape="0">
                <a:blip r:embed="rId2"/>
                <a:stretch>
                  <a:fillRect l="-1391" t="-15000" b="-26000"/>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1473615" y="1112287"/>
            <a:ext cx="9002174" cy="5167313"/>
          </a:xfrm>
          <a:prstGeom prst="rect">
            <a:avLst/>
          </a:prstGeom>
        </p:spPr>
      </p:pic>
      <p:pic>
        <p:nvPicPr>
          <p:cNvPr id="5" name="Picture 4"/>
          <p:cNvPicPr>
            <a:picLocks noChangeAspect="1"/>
          </p:cNvPicPr>
          <p:nvPr/>
        </p:nvPicPr>
        <p:blipFill>
          <a:blip r:embed="rId4"/>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9464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a:t>
            </a:r>
            <a:endParaRPr lang="en-US" sz="36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8993"/>
                <a:ext cx="10515600" cy="5167970"/>
              </a:xfrm>
            </p:spPr>
            <p:txBody>
              <a:bodyPr/>
              <a:lstStyle/>
              <a:p>
                <a:r>
                  <a:rPr lang="en-US" dirty="0" smtClean="0">
                    <a:latin typeface="+mj-lt"/>
                  </a:rPr>
                  <a:t>Convert the following binary numbers to Hexadecimal:</a:t>
                </a:r>
              </a:p>
              <a:p>
                <a14:m>
                  <m:oMath xmlns:m="http://schemas.openxmlformats.org/officeDocument/2006/math">
                    <m:sSub>
                      <m:sSubPr>
                        <m:ctrlPr>
                          <a:rPr lang="en-US" i="1" smtClean="0">
                            <a:latin typeface="Cambria Math" charset="0"/>
                          </a:rPr>
                        </m:ctrlPr>
                      </m:sSubPr>
                      <m:e>
                        <m:r>
                          <m:rPr>
                            <m:nor/>
                          </m:rPr>
                          <a:rPr lang="en-US" dirty="0"/>
                          <m:t>01001110</m:t>
                        </m:r>
                      </m:e>
                      <m:sub>
                        <m:r>
                          <a:rPr lang="en-US" b="0" i="1" smtClean="0">
                            <a:latin typeface="Cambria Math" charset="0"/>
                          </a:rPr>
                          <m:t>(2)</m:t>
                        </m:r>
                      </m:sub>
                    </m:sSub>
                  </m:oMath>
                </a14:m>
                <a:r>
                  <a:rPr lang="en-US" dirty="0" smtClean="0">
                    <a:latin typeface="+mj-lt"/>
                  </a:rPr>
                  <a:t> </a:t>
                </a:r>
              </a:p>
              <a:p>
                <a14:m>
                  <m:oMath xmlns:m="http://schemas.openxmlformats.org/officeDocument/2006/math">
                    <m:sSub>
                      <m:sSubPr>
                        <m:ctrlPr>
                          <a:rPr lang="en-US" i="1" smtClean="0">
                            <a:latin typeface="Cambria Math" charset="0"/>
                          </a:rPr>
                        </m:ctrlPr>
                      </m:sSubPr>
                      <m:e>
                        <m:r>
                          <m:rPr>
                            <m:nor/>
                          </m:rPr>
                          <a:rPr lang="en-US" dirty="0"/>
                          <m:t>011101</m:t>
                        </m:r>
                      </m:e>
                      <m:sub>
                        <m:r>
                          <a:rPr lang="en-US" b="0" i="1" smtClean="0">
                            <a:latin typeface="Cambria Math" charset="0"/>
                          </a:rPr>
                          <m:t>(2)</m:t>
                        </m:r>
                      </m:sub>
                    </m:sSub>
                  </m:oMath>
                </a14:m>
                <a:endParaRPr lang="en-US" dirty="0" smtClean="0">
                  <a:latin typeface="+mj-lt"/>
                </a:endParaRPr>
              </a:p>
              <a:p>
                <a:endParaRPr lang="en-US"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8993"/>
                <a:ext cx="10515600" cy="5167970"/>
              </a:xfrm>
              <a:blipFill rotWithShape="0">
                <a:blip r:embed="rId2"/>
                <a:stretch>
                  <a:fillRect l="-1043" t="-200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12961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Numeral Systems - Summary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As a summary, we will formulate again in a short but clear manner the algorithms used for transitioning from one positional numeral system to another</a:t>
            </a:r>
            <a:r>
              <a:rPr lang="en-US" dirty="0" smtClean="0"/>
              <a:t>:</a:t>
            </a:r>
          </a:p>
          <a:p>
            <a:endParaRPr lang="en-US" dirty="0"/>
          </a:p>
          <a:p>
            <a:pPr lvl="1"/>
            <a:r>
              <a:rPr lang="en-US" dirty="0"/>
              <a:t>Transitioning </a:t>
            </a:r>
            <a:r>
              <a:rPr lang="en-US" b="1" dirty="0"/>
              <a:t>from a decimal to a k-based numeral system </a:t>
            </a:r>
            <a:r>
              <a:rPr lang="en-US" dirty="0"/>
              <a:t>is done by consecutively dividing the decimal to the base of the k system and the remainders (their corresponding digit in the k based system) are accumulated in reverse order. </a:t>
            </a: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90281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8993"/>
                <a:ext cx="10515600" cy="5167970"/>
              </a:xfrm>
            </p:spPr>
            <p:txBody>
              <a:bodyPr/>
              <a:lstStyle/>
              <a:p>
                <a:endParaRPr lang="en-US" dirty="0" smtClean="0"/>
              </a:p>
              <a:p>
                <a:r>
                  <a:rPr lang="en-US" dirty="0"/>
                  <a:t>Transitioning </a:t>
                </a:r>
                <a:r>
                  <a:rPr lang="en-US" b="1" dirty="0"/>
                  <a:t>from a k-based numeral system to decimal </a:t>
                </a:r>
                <a:r>
                  <a:rPr lang="en-US" dirty="0"/>
                  <a:t>is done by multiplying the last digit of the k-based number </a:t>
                </a:r>
                <a:r>
                  <a:rPr lang="en-US" dirty="0" smtClean="0"/>
                  <a:t>by </a:t>
                </a:r>
                <a14:m>
                  <m:oMath xmlns:m="http://schemas.openxmlformats.org/officeDocument/2006/math">
                    <m:sSup>
                      <m:sSupPr>
                        <m:ctrlPr>
                          <a:rPr lang="en-US" i="1" smtClean="0">
                            <a:latin typeface="Cambria Math" charset="0"/>
                          </a:rPr>
                        </m:ctrlPr>
                      </m:sSupPr>
                      <m:e>
                        <m:r>
                          <a:rPr lang="en-US" b="0" i="1" smtClean="0">
                            <a:latin typeface="Cambria Math" charset="0"/>
                          </a:rPr>
                          <m:t>𝑘</m:t>
                        </m:r>
                      </m:e>
                      <m:sup>
                        <m:r>
                          <a:rPr lang="en-US" b="0" i="1" smtClean="0">
                            <a:latin typeface="Cambria Math" charset="0"/>
                          </a:rPr>
                          <m:t>0</m:t>
                        </m:r>
                      </m:sup>
                    </m:sSup>
                  </m:oMath>
                </a14:m>
                <a:r>
                  <a:rPr lang="en-US" dirty="0" smtClean="0"/>
                  <a:t>, </a:t>
                </a:r>
                <a:r>
                  <a:rPr lang="en-US" dirty="0"/>
                  <a:t>the one before it </a:t>
                </a:r>
                <a:r>
                  <a:rPr lang="en-US" dirty="0" smtClean="0"/>
                  <a:t>by </a:t>
                </a:r>
                <a14:m>
                  <m:oMath xmlns:m="http://schemas.openxmlformats.org/officeDocument/2006/math">
                    <m:sSup>
                      <m:sSupPr>
                        <m:ctrlPr>
                          <a:rPr lang="en-US" i="1" smtClean="0">
                            <a:latin typeface="Cambria Math" charset="0"/>
                          </a:rPr>
                        </m:ctrlPr>
                      </m:sSupPr>
                      <m:e>
                        <m:r>
                          <a:rPr lang="en-US" b="0" i="1" smtClean="0">
                            <a:latin typeface="Cambria Math" charset="0"/>
                          </a:rPr>
                          <m:t>𝑘</m:t>
                        </m:r>
                      </m:e>
                      <m:sup>
                        <m:r>
                          <a:rPr lang="en-US" b="0" i="1" smtClean="0">
                            <a:latin typeface="Cambria Math" charset="0"/>
                          </a:rPr>
                          <m:t>1</m:t>
                        </m:r>
                      </m:sup>
                    </m:sSup>
                  </m:oMath>
                </a14:m>
                <a:r>
                  <a:rPr lang="en-US" dirty="0" smtClean="0"/>
                  <a:t>, </a:t>
                </a:r>
                <a:r>
                  <a:rPr lang="en-US" dirty="0"/>
                  <a:t>the next one by </a:t>
                </a:r>
                <a14:m>
                  <m:oMath xmlns:m="http://schemas.openxmlformats.org/officeDocument/2006/math">
                    <m:sSup>
                      <m:sSupPr>
                        <m:ctrlPr>
                          <a:rPr lang="en-US" i="1" smtClean="0">
                            <a:latin typeface="Cambria Math" charset="0"/>
                          </a:rPr>
                        </m:ctrlPr>
                      </m:sSupPr>
                      <m:e>
                        <m:r>
                          <a:rPr lang="en-US" b="0" i="1" smtClean="0">
                            <a:latin typeface="Cambria Math" charset="0"/>
                          </a:rPr>
                          <m:t>𝑘</m:t>
                        </m:r>
                      </m:e>
                      <m:sup>
                        <m:r>
                          <a:rPr lang="en-US" b="0" i="1" smtClean="0">
                            <a:latin typeface="Cambria Math" charset="0"/>
                          </a:rPr>
                          <m:t>2</m:t>
                        </m:r>
                      </m:sup>
                    </m:sSup>
                  </m:oMath>
                </a14:m>
                <a:r>
                  <a:rPr lang="en-US" dirty="0" smtClean="0"/>
                  <a:t>and </a:t>
                </a:r>
                <a:r>
                  <a:rPr lang="en-US" dirty="0"/>
                  <a:t>so on, and the products are the added up. </a:t>
                </a:r>
              </a:p>
              <a:p>
                <a:endParaRPr lang="en-US"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8993"/>
                <a:ext cx="10515600" cy="5167970"/>
              </a:xfrm>
              <a:blipFill rotWithShape="0">
                <a:blip r:embed="rId2"/>
                <a:stretch>
                  <a:fillRect l="-1043" r="-139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5453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endParaRPr lang="en-US" dirty="0"/>
          </a:p>
          <a:p>
            <a:r>
              <a:rPr lang="en-US" dirty="0"/>
              <a:t>Transitioning </a:t>
            </a:r>
            <a:r>
              <a:rPr lang="en-US" b="1" dirty="0"/>
              <a:t>from a binary to hexadecimal numeral system and back </a:t>
            </a:r>
            <a:r>
              <a:rPr lang="en-US" dirty="0"/>
              <a:t>is done by converting each sequence of 4 binary bits into its corresponding hexadecimal number and vice versa.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99732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b="1" dirty="0">
                <a:solidFill>
                  <a:srgbClr val="00B0F0"/>
                </a:solidFill>
              </a:rPr>
              <a:t>Hexadecimal Numbers </a:t>
            </a:r>
            <a:endParaRPr lang="en-US" sz="3600" dirty="0">
              <a:solidFill>
                <a:srgbClr val="00B0F0"/>
              </a:solidFill>
            </a:endParaRPr>
          </a:p>
        </p:txBody>
      </p:sp>
      <p:sp>
        <p:nvSpPr>
          <p:cNvPr id="3" name="Content Placeholder 2"/>
          <p:cNvSpPr>
            <a:spLocks noGrp="1"/>
          </p:cNvSpPr>
          <p:nvPr>
            <p:ph idx="1"/>
          </p:nvPr>
        </p:nvSpPr>
        <p:spPr>
          <a:xfrm>
            <a:off x="838200" y="1008993"/>
            <a:ext cx="10515600" cy="5167970"/>
          </a:xfrm>
        </p:spPr>
        <p:txBody>
          <a:bodyPr/>
          <a:lstStyle/>
          <a:p>
            <a:r>
              <a:rPr lang="en-US" dirty="0"/>
              <a:t>With </a:t>
            </a:r>
            <a:r>
              <a:rPr lang="en-US" b="1" dirty="0"/>
              <a:t>hexadecimal numbers </a:t>
            </a:r>
            <a:r>
              <a:rPr lang="en-US" dirty="0"/>
              <a:t>we have the </a:t>
            </a:r>
            <a:r>
              <a:rPr lang="en-US" b="1" dirty="0"/>
              <a:t>number 16 </a:t>
            </a:r>
            <a:r>
              <a:rPr lang="en-US" dirty="0"/>
              <a:t>for a system base, which implies the use of 16 digits to represent all possible values from 0 to 15 inclusive. </a:t>
            </a:r>
            <a:endParaRPr lang="en-US" dirty="0" smtClean="0"/>
          </a:p>
          <a:p>
            <a:r>
              <a:rPr lang="en-US" dirty="0"/>
              <a:t>for notating numbers in the hexadecimal system, we use the digits from 0 to 9 and the Latin numbers from A to F. Each of them has the corresponding value: </a:t>
            </a:r>
            <a:endParaRPr lang="en-US" dirty="0" smtClean="0"/>
          </a:p>
          <a:p>
            <a:endParaRPr lang="en-US" dirty="0" smtClean="0"/>
          </a:p>
          <a:p>
            <a:pPr marL="0" indent="0" algn="ctr">
              <a:buNone/>
            </a:pPr>
            <a:r>
              <a:rPr lang="en-US" dirty="0">
                <a:latin typeface="Courier New" charset="0"/>
                <a:ea typeface="Courier New" charset="0"/>
                <a:cs typeface="Courier New" charset="0"/>
              </a:rPr>
              <a:t>A=10, B=11, C=12, D=13, E=14, F=15 </a:t>
            </a:r>
            <a:endParaRPr lang="en-US" dirty="0" smtClean="0">
              <a:latin typeface="Courier New" charset="0"/>
              <a:ea typeface="Courier New" charset="0"/>
              <a:cs typeface="Courier New" charset="0"/>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82710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80934" y="133164"/>
            <a:ext cx="3369733" cy="6591671"/>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360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a:solidFill>
                  <a:schemeClr val="accent1">
                    <a:lumMod val="75000"/>
                  </a:schemeClr>
                </a:solidFill>
              </a:rPr>
              <a:t>W</a:t>
            </a:r>
            <a:r>
              <a:rPr lang="en-US" sz="3600" dirty="0" smtClean="0">
                <a:solidFill>
                  <a:schemeClr val="accent1">
                    <a:lumMod val="75000"/>
                  </a:schemeClr>
                </a:solidFill>
              </a:rPr>
              <a:t>hy Hexadecimal?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Binary is an effective number system for computers because it is easy to implement with digital electronics. It is inefficient for humans to use binary, however, because it requires so many digits to represent a number. </a:t>
            </a:r>
            <a:endParaRPr lang="en-US" dirty="0" smtClean="0"/>
          </a:p>
          <a:p>
            <a:r>
              <a:rPr lang="en-US" dirty="0" smtClean="0"/>
              <a:t>The </a:t>
            </a:r>
            <a:r>
              <a:rPr lang="en-US" dirty="0"/>
              <a:t>number 76, for example, takes only two digits to write in decimal, yet takes seven digits to write in binary (1001100). </a:t>
            </a:r>
            <a:endParaRPr lang="en-US" dirty="0" smtClean="0"/>
          </a:p>
          <a:p>
            <a:r>
              <a:rPr lang="en-US" dirty="0" smtClean="0"/>
              <a:t>To </a:t>
            </a:r>
            <a:r>
              <a:rPr lang="en-US" dirty="0"/>
              <a:t>overcome this limitation, the </a:t>
            </a:r>
            <a:r>
              <a:rPr lang="en-US" i="1" dirty="0"/>
              <a:t>hexadecimal number system</a:t>
            </a:r>
            <a:r>
              <a:rPr lang="en-US" dirty="0"/>
              <a:t> was developed. Hexadecimal is more compact than binary but is still based on the digital nature of computers.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71500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Hexadecimal examples </a:t>
            </a:r>
            <a:endParaRPr lang="en-US" sz="3600" dirty="0">
              <a:solidFill>
                <a:schemeClr val="accent1">
                  <a:lumMod val="75000"/>
                </a:schemeClr>
              </a:solidFill>
            </a:endParaRPr>
          </a:p>
        </p:txBody>
      </p:sp>
      <p:sp>
        <p:nvSpPr>
          <p:cNvPr id="3" name="Content Placeholder 2"/>
          <p:cNvSpPr>
            <a:spLocks noGrp="1"/>
          </p:cNvSpPr>
          <p:nvPr>
            <p:ph idx="1"/>
          </p:nvPr>
        </p:nvSpPr>
        <p:spPr>
          <a:xfrm>
            <a:off x="838200" y="956733"/>
            <a:ext cx="10515600" cy="5220230"/>
          </a:xfrm>
        </p:spPr>
        <p:txBody>
          <a:bodyPr/>
          <a:lstStyle/>
          <a:p>
            <a:r>
              <a:rPr lang="en-US" dirty="0" smtClean="0">
                <a:latin typeface="+mj-lt"/>
              </a:rPr>
              <a:t>CSS color data type can be represent as Hexadecimal notation: </a:t>
            </a:r>
          </a:p>
          <a:p>
            <a:endParaRPr lang="en-US" dirty="0">
              <a:latin typeface="+mj-lt"/>
            </a:endParaRPr>
          </a:p>
          <a:p>
            <a:endParaRPr lang="en-US" dirty="0" smtClean="0">
              <a:latin typeface="+mj-lt"/>
            </a:endParaRPr>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1634066" y="1549596"/>
            <a:ext cx="8686801" cy="4992414"/>
          </a:xfrm>
          <a:prstGeom prst="rect">
            <a:avLst/>
          </a:prstGeom>
        </p:spPr>
      </p:pic>
    </p:spTree>
    <p:extLst>
      <p:ext uri="{BB962C8B-B14F-4D97-AF65-F5344CB8AC3E}">
        <p14:creationId xmlns:p14="http://schemas.microsoft.com/office/powerpoint/2010/main" val="136456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Hex to decimal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Transition to decimal system is done by multiplying the value of the right most digit by 160, the next one to the left by 161, the next one to the left by 162 and so on, and adding them all up in the end. Example: </a:t>
            </a:r>
            <a:endParaRPr lang="en-US" dirty="0" smtClean="0"/>
          </a:p>
          <a:p>
            <a:endParaRPr lang="en-US" dirty="0"/>
          </a:p>
          <a:p>
            <a:endParaRPr lang="en-US" dirty="0" smtClean="0"/>
          </a:p>
          <a:p>
            <a:endParaRPr lang="en-US" dirty="0" smtClean="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1024466" y="2796522"/>
            <a:ext cx="10143067" cy="632478"/>
          </a:xfrm>
          <a:prstGeom prst="rect">
            <a:avLst/>
          </a:prstGeom>
        </p:spPr>
      </p:pic>
    </p:spTree>
    <p:extLst>
      <p:ext uri="{BB962C8B-B14F-4D97-AF65-F5344CB8AC3E}">
        <p14:creationId xmlns:p14="http://schemas.microsoft.com/office/powerpoint/2010/main" val="201441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latin typeface="+mj-lt"/>
              </a:rPr>
              <a:t>Convert the following hexadecimal numbers to decimal:</a:t>
            </a:r>
          </a:p>
          <a:p>
            <a:pPr lvl="1"/>
            <a:r>
              <a:rPr lang="en-US" dirty="0" smtClean="0">
                <a:latin typeface="+mj-lt"/>
              </a:rPr>
              <a:t>FA</a:t>
            </a:r>
          </a:p>
          <a:p>
            <a:pPr lvl="1"/>
            <a:r>
              <a:rPr lang="en-US" dirty="0" smtClean="0">
                <a:latin typeface="+mj-lt"/>
              </a:rPr>
              <a:t>2A3E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5580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Decimal to Hex</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Transition from decimal to hexadecimal numeral system is done by dividing the decimal number by 16 and taking the remainders in reverse order. Example: </a:t>
            </a:r>
            <a:endParaRPr lang="en-US" dirty="0" smtClean="0"/>
          </a:p>
          <a:p>
            <a:r>
              <a:rPr lang="en-US" dirty="0" smtClean="0">
                <a:latin typeface="+mj-lt"/>
              </a:rPr>
              <a:t>convert 3358 to Hex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7" name="Picture 6"/>
          <p:cNvPicPr>
            <a:picLocks noChangeAspect="1"/>
          </p:cNvPicPr>
          <p:nvPr/>
        </p:nvPicPr>
        <p:blipFill>
          <a:blip r:embed="rId3"/>
          <a:stretch>
            <a:fillRect/>
          </a:stretch>
        </p:blipFill>
        <p:spPr>
          <a:xfrm>
            <a:off x="1995325" y="2853931"/>
            <a:ext cx="8201349" cy="3863591"/>
          </a:xfrm>
          <a:prstGeom prst="rect">
            <a:avLst/>
          </a:prstGeom>
        </p:spPr>
      </p:pic>
    </p:spTree>
    <p:extLst>
      <p:ext uri="{BB962C8B-B14F-4D97-AF65-F5344CB8AC3E}">
        <p14:creationId xmlns:p14="http://schemas.microsoft.com/office/powerpoint/2010/main" val="198626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Convert the following </a:t>
            </a:r>
            <a:r>
              <a:rPr lang="en-US" dirty="0" smtClean="0"/>
              <a:t>Decimal numbers </a:t>
            </a:r>
            <a:r>
              <a:rPr lang="en-US" dirty="0"/>
              <a:t>to </a:t>
            </a:r>
            <a:r>
              <a:rPr lang="en-US" dirty="0" smtClean="0"/>
              <a:t>Hexadecimal:</a:t>
            </a:r>
            <a:endParaRPr lang="en-US" dirty="0"/>
          </a:p>
          <a:p>
            <a:pPr lvl="1"/>
            <a:r>
              <a:rPr lang="en-US" dirty="0" smtClean="0"/>
              <a:t>1024</a:t>
            </a:r>
            <a:endParaRPr lang="en-US" dirty="0"/>
          </a:p>
          <a:p>
            <a:pPr lvl="1"/>
            <a:r>
              <a:rPr lang="en-US" dirty="0" smtClean="0"/>
              <a:t>473</a:t>
            </a:r>
            <a:endParaRPr lang="en-US" dirty="0"/>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8893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493</Words>
  <Application>Microsoft Macintosh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Courier New</vt:lpstr>
      <vt:lpstr>Office Theme</vt:lpstr>
      <vt:lpstr>Numeral System Cont’d</vt:lpstr>
      <vt:lpstr>Hexadecimal Numbers </vt:lpstr>
      <vt:lpstr>PowerPoint Presentation</vt:lpstr>
      <vt:lpstr>Why Hexadecimal? </vt:lpstr>
      <vt:lpstr>Hexadecimal examples </vt:lpstr>
      <vt:lpstr>Hex to decimal </vt:lpstr>
      <vt:lpstr>Exercise </vt:lpstr>
      <vt:lpstr>Decimal to Hex</vt:lpstr>
      <vt:lpstr>Exercise </vt:lpstr>
      <vt:lpstr>Fast Transition from Binary to Hexadecimal Numbers </vt:lpstr>
      <vt:lpstr>Let’s look at the following: 〖1110011110〗_((2))</vt:lpstr>
      <vt:lpstr>Exercise </vt:lpstr>
      <vt:lpstr>Numeral Systems - Summary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Gabriel</dc:creator>
  <cp:lastModifiedBy>Mina Gabriel</cp:lastModifiedBy>
  <cp:revision>21</cp:revision>
  <dcterms:created xsi:type="dcterms:W3CDTF">2015-12-10T20:37:14Z</dcterms:created>
  <dcterms:modified xsi:type="dcterms:W3CDTF">2016-01-26T15:47:25Z</dcterms:modified>
</cp:coreProperties>
</file>