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6" r:id="rId7"/>
    <p:sldId id="267" r:id="rId8"/>
    <p:sldId id="268" r:id="rId9"/>
    <p:sldId id="269" r:id="rId10"/>
    <p:sldId id="261" r:id="rId11"/>
    <p:sldId id="262" r:id="rId12"/>
    <p:sldId id="263" r:id="rId13"/>
    <p:sldId id="264" r:id="rId14"/>
    <p:sldId id="265" r:id="rId15"/>
    <p:sldId id="271" r:id="rId16"/>
    <p:sldId id="272" r:id="rId17"/>
    <p:sldId id="273" r:id="rId18"/>
    <p:sldId id="274" r:id="rId19"/>
    <p:sldId id="276"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94714"/>
  </p:normalViewPr>
  <p:slideViewPr>
    <p:cSldViewPr snapToGrid="0" snapToObjects="1">
      <p:cViewPr varScale="1">
        <p:scale>
          <a:sx n="151" d="100"/>
          <a:sy n="151" d="100"/>
        </p:scale>
        <p:origin x="70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0A30DA-0077-E145-A130-7F0FA258983B}" type="datetimeFigureOut">
              <a:rPr lang="en-US" smtClean="0"/>
              <a:t>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182696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A30DA-0077-E145-A130-7F0FA258983B}" type="datetimeFigureOut">
              <a:rPr lang="en-US" smtClean="0"/>
              <a:t>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2065914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A30DA-0077-E145-A130-7F0FA258983B}" type="datetimeFigureOut">
              <a:rPr lang="en-US" smtClean="0"/>
              <a:t>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1308943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A30DA-0077-E145-A130-7F0FA258983B}" type="datetimeFigureOut">
              <a:rPr lang="en-US" smtClean="0"/>
              <a:t>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60666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0A30DA-0077-E145-A130-7F0FA258983B}" type="datetimeFigureOut">
              <a:rPr lang="en-US" smtClean="0"/>
              <a:t>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203823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0A30DA-0077-E145-A130-7F0FA258983B}" type="datetimeFigureOut">
              <a:rPr lang="en-US" smtClean="0"/>
              <a:t>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2107790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0A30DA-0077-E145-A130-7F0FA258983B}" type="datetimeFigureOut">
              <a:rPr lang="en-US" smtClean="0"/>
              <a:t>1/6/16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737717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0A30DA-0077-E145-A130-7F0FA258983B}" type="datetimeFigureOut">
              <a:rPr lang="en-US" smtClean="0"/>
              <a:t>1/6/16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1398004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A30DA-0077-E145-A130-7F0FA258983B}" type="datetimeFigureOut">
              <a:rPr lang="en-US" smtClean="0"/>
              <a:t>1/6/16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635486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A30DA-0077-E145-A130-7F0FA258983B}" type="datetimeFigureOut">
              <a:rPr lang="en-US" smtClean="0"/>
              <a:t>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1185815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A30DA-0077-E145-A130-7F0FA258983B}" type="datetimeFigureOut">
              <a:rPr lang="en-US" smtClean="0"/>
              <a:t>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13533685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0A30DA-0077-E145-A130-7F0FA258983B}" type="datetimeFigureOut">
              <a:rPr lang="en-US" smtClean="0"/>
              <a:t>1/6/16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8A09A-BC4E-E846-A760-F502F11B3DA2}" type="slidenum">
              <a:rPr lang="en-US" smtClean="0"/>
              <a:t>‹#›</a:t>
            </a:fld>
            <a:endParaRPr lang="en-US"/>
          </a:p>
        </p:txBody>
      </p:sp>
    </p:spTree>
    <p:extLst>
      <p:ext uri="{BB962C8B-B14F-4D97-AF65-F5344CB8AC3E}">
        <p14:creationId xmlns:p14="http://schemas.microsoft.com/office/powerpoint/2010/main" val="1530831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1">
                    <a:lumMod val="75000"/>
                  </a:schemeClr>
                </a:solidFill>
              </a:rPr>
              <a:t>The UNIX File System</a:t>
            </a:r>
            <a:endParaRPr lang="en-US" dirty="0">
              <a:solidFill>
                <a:schemeClr val="accent1">
                  <a:lumMod val="75000"/>
                </a:schemeClr>
              </a:solidFill>
            </a:endParaRPr>
          </a:p>
        </p:txBody>
      </p:sp>
      <p:sp>
        <p:nvSpPr>
          <p:cNvPr id="3" name="Subtitle 2"/>
          <p:cNvSpPr>
            <a:spLocks noGrp="1"/>
          </p:cNvSpPr>
          <p:nvPr>
            <p:ph type="subTitle" idx="1"/>
          </p:nvPr>
        </p:nvSpPr>
        <p:spPr/>
        <p:txBody>
          <a:bodyPr/>
          <a:lstStyle/>
          <a:p>
            <a:r>
              <a:rPr lang="en-US" dirty="0" smtClean="0"/>
              <a:t>Mina Gabrie</a:t>
            </a:r>
            <a:r>
              <a:rPr lang="en-US" dirty="0"/>
              <a:t>l</a:t>
            </a:r>
          </a:p>
        </p:txBody>
      </p:sp>
      <p:pic>
        <p:nvPicPr>
          <p:cNvPr id="6" name="Picture 5"/>
          <p:cNvPicPr>
            <a:picLocks noChangeAspect="1"/>
          </p:cNvPicPr>
          <p:nvPr/>
        </p:nvPicPr>
        <p:blipFill>
          <a:blip r:embed="rId2"/>
          <a:stretch>
            <a:fillRect/>
          </a:stretch>
        </p:blipFill>
        <p:spPr>
          <a:xfrm>
            <a:off x="0" y="6519333"/>
            <a:ext cx="12192000" cy="338667"/>
          </a:xfrm>
          <a:prstGeom prst="rect">
            <a:avLst/>
          </a:prstGeom>
        </p:spPr>
      </p:pic>
    </p:spTree>
    <p:extLst>
      <p:ext uri="{BB962C8B-B14F-4D97-AF65-F5344CB8AC3E}">
        <p14:creationId xmlns:p14="http://schemas.microsoft.com/office/powerpoint/2010/main" val="1045754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r>
              <a:rPr lang="en-US" sz="3600" dirty="0" smtClean="0">
                <a:solidFill>
                  <a:schemeClr val="accent1">
                    <a:lumMod val="75000"/>
                  </a:schemeClr>
                </a:solidFill>
              </a:rPr>
              <a:t>Example </a:t>
            </a:r>
            <a:endParaRPr lang="en-US" sz="3600" dirty="0">
              <a:solidFill>
                <a:schemeClr val="accent1">
                  <a:lumMod val="75000"/>
                </a:schemeClr>
              </a:solidFill>
            </a:endParaRPr>
          </a:p>
        </p:txBody>
      </p:sp>
      <p:sp>
        <p:nvSpPr>
          <p:cNvPr id="3" name="Content Placeholder 2"/>
          <p:cNvSpPr>
            <a:spLocks noGrp="1"/>
          </p:cNvSpPr>
          <p:nvPr>
            <p:ph idx="1"/>
          </p:nvPr>
        </p:nvSpPr>
        <p:spPr>
          <a:xfrm>
            <a:off x="838200" y="1008993"/>
            <a:ext cx="10515600" cy="5167970"/>
          </a:xfrm>
        </p:spPr>
        <p:txBody>
          <a:bodyPr/>
          <a:lstStyle/>
          <a:p>
            <a:r>
              <a:rPr lang="en-US" dirty="0"/>
              <a:t>For example, the absolute path to the directory </a:t>
            </a:r>
            <a:r>
              <a:rPr lang="en-US" dirty="0" smtClean="0"/>
              <a:t>“CISC120” is</a:t>
            </a:r>
            <a:r>
              <a:rPr lang="en-US" dirty="0"/>
              <a:t> </a:t>
            </a:r>
            <a:r>
              <a:rPr lang="en-US" dirty="0" smtClean="0">
                <a:solidFill>
                  <a:srgbClr val="FF0000"/>
                </a:solidFill>
              </a:rPr>
              <a:t>/home/John/CISC120</a:t>
            </a:r>
            <a:r>
              <a:rPr lang="en-US" dirty="0" smtClean="0"/>
              <a:t>, </a:t>
            </a:r>
            <a:r>
              <a:rPr lang="en-US" dirty="0"/>
              <a:t>while the relative path to this directory from </a:t>
            </a:r>
            <a:r>
              <a:rPr lang="en-US" dirty="0" smtClean="0"/>
              <a:t>”Will” </a:t>
            </a:r>
            <a:r>
              <a:rPr lang="en-US" dirty="0"/>
              <a:t>is </a:t>
            </a:r>
            <a:r>
              <a:rPr lang="en-US" dirty="0" smtClean="0">
                <a:solidFill>
                  <a:srgbClr val="0070C0"/>
                </a:solidFill>
              </a:rPr>
              <a:t>../John/CISC120.</a:t>
            </a:r>
            <a:endParaRPr lang="en-US" dirty="0" smtClean="0">
              <a:solidFill>
                <a:srgbClr val="0070C0"/>
              </a:solidFill>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pic>
        <p:nvPicPr>
          <p:cNvPr id="6" name="Picture 5"/>
          <p:cNvPicPr>
            <a:picLocks noChangeAspect="1"/>
          </p:cNvPicPr>
          <p:nvPr/>
        </p:nvPicPr>
        <p:blipFill>
          <a:blip r:embed="rId3"/>
          <a:stretch>
            <a:fillRect/>
          </a:stretch>
        </p:blipFill>
        <p:spPr>
          <a:xfrm>
            <a:off x="1399309" y="2157991"/>
            <a:ext cx="9663545" cy="4561464"/>
          </a:xfrm>
          <a:prstGeom prst="rect">
            <a:avLst/>
          </a:prstGeom>
        </p:spPr>
      </p:pic>
    </p:spTree>
    <p:extLst>
      <p:ext uri="{BB962C8B-B14F-4D97-AF65-F5344CB8AC3E}">
        <p14:creationId xmlns:p14="http://schemas.microsoft.com/office/powerpoint/2010/main" val="1986262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9382"/>
            <a:ext cx="10896600" cy="5927581"/>
          </a:xfrm>
        </p:spPr>
        <p:txBody>
          <a:bodyPr/>
          <a:lstStyle/>
          <a:p>
            <a:r>
              <a:rPr lang="en-US" dirty="0"/>
              <a:t>To locate a file, you need more than just the filename. You also need information about the directory hierarchy. The extended filename, showing the full hierarchy of directories leading to the file, is the pathname. As the name implies, it’s the path to the file through the maze of the file system</a:t>
            </a:r>
            <a:r>
              <a:rPr lang="en-US" dirty="0" smtClean="0"/>
              <a:t>.</a:t>
            </a:r>
          </a:p>
          <a:p>
            <a:endParaRPr lang="en-US" dirty="0">
              <a:latin typeface="+mj-lt"/>
            </a:endParaRPr>
          </a:p>
          <a:p>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pic>
        <p:nvPicPr>
          <p:cNvPr id="4" name="Picture 3"/>
          <p:cNvPicPr>
            <a:picLocks noChangeAspect="1"/>
          </p:cNvPicPr>
          <p:nvPr/>
        </p:nvPicPr>
        <p:blipFill>
          <a:blip r:embed="rId3"/>
          <a:stretch>
            <a:fillRect/>
          </a:stretch>
        </p:blipFill>
        <p:spPr>
          <a:xfrm>
            <a:off x="2019300" y="2946400"/>
            <a:ext cx="7772400" cy="2794000"/>
          </a:xfrm>
          <a:prstGeom prst="rect">
            <a:avLst/>
          </a:prstGeom>
        </p:spPr>
      </p:pic>
    </p:spTree>
    <p:extLst>
      <p:ext uri="{BB962C8B-B14F-4D97-AF65-F5344CB8AC3E}">
        <p14:creationId xmlns:p14="http://schemas.microsoft.com/office/powerpoint/2010/main" val="488931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109"/>
            <a:ext cx="10515600" cy="5996854"/>
          </a:xfrm>
        </p:spPr>
        <p:txBody>
          <a:bodyPr/>
          <a:lstStyle/>
          <a:p>
            <a:r>
              <a:rPr lang="en-US" dirty="0"/>
              <a:t>Finding your way around the file system is easier if you know the purpose of these directories</a:t>
            </a:r>
            <a:r>
              <a:rPr lang="en-US" dirty="0" smtClean="0"/>
              <a:t>.</a:t>
            </a:r>
          </a:p>
          <a:p>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pic>
        <p:nvPicPr>
          <p:cNvPr id="4" name="Picture 3"/>
          <p:cNvPicPr>
            <a:picLocks noChangeAspect="1"/>
          </p:cNvPicPr>
          <p:nvPr/>
        </p:nvPicPr>
        <p:blipFill>
          <a:blip r:embed="rId3"/>
          <a:stretch>
            <a:fillRect/>
          </a:stretch>
        </p:blipFill>
        <p:spPr>
          <a:xfrm>
            <a:off x="419100" y="1585359"/>
            <a:ext cx="11353800" cy="3687282"/>
          </a:xfrm>
          <a:prstGeom prst="rect">
            <a:avLst/>
          </a:prstGeom>
        </p:spPr>
      </p:pic>
    </p:spTree>
    <p:extLst>
      <p:ext uri="{BB962C8B-B14F-4D97-AF65-F5344CB8AC3E}">
        <p14:creationId xmlns:p14="http://schemas.microsoft.com/office/powerpoint/2010/main" val="12005980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r>
              <a:rPr lang="en-US" sz="3600" dirty="0" smtClean="0">
                <a:solidFill>
                  <a:schemeClr val="accent1">
                    <a:lumMod val="75000"/>
                  </a:schemeClr>
                </a:solidFill>
              </a:rPr>
              <a:t>~ Tilde Symbol </a:t>
            </a:r>
            <a:endParaRPr lang="en-US" sz="3600" dirty="0">
              <a:solidFill>
                <a:schemeClr val="accent1">
                  <a:lumMod val="75000"/>
                </a:schemeClr>
              </a:solidFill>
            </a:endParaRPr>
          </a:p>
        </p:txBody>
      </p:sp>
      <p:sp>
        <p:nvSpPr>
          <p:cNvPr id="3" name="Content Placeholder 2"/>
          <p:cNvSpPr>
            <a:spLocks noGrp="1"/>
          </p:cNvSpPr>
          <p:nvPr>
            <p:ph idx="1"/>
          </p:nvPr>
        </p:nvSpPr>
        <p:spPr>
          <a:xfrm>
            <a:off x="838200" y="1008993"/>
            <a:ext cx="10515600" cy="5167970"/>
          </a:xfrm>
        </p:spPr>
        <p:txBody>
          <a:bodyPr/>
          <a:lstStyle/>
          <a:p>
            <a:r>
              <a:rPr lang="en-US" dirty="0"/>
              <a:t>When you log into UNIX, your current working directory is your user home directory. You can refer to your home directory at any time as "~" and the home directory of other users as "~&lt;login&gt;". </a:t>
            </a:r>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694642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pPr marL="571500" indent="-571500">
              <a:buFont typeface="Courier New" charset="0"/>
              <a:buChar char="o"/>
            </a:pPr>
            <a:r>
              <a:rPr lang="en-US" sz="3600" b="1" dirty="0">
                <a:solidFill>
                  <a:srgbClr val="0070C0"/>
                </a:solidFill>
              </a:rPr>
              <a:t>Directory and File Handling </a:t>
            </a:r>
            <a:r>
              <a:rPr lang="en-US" sz="3600" b="1" dirty="0" smtClean="0">
                <a:solidFill>
                  <a:srgbClr val="0070C0"/>
                </a:solidFill>
              </a:rPr>
              <a:t>Commands, </a:t>
            </a:r>
            <a:r>
              <a:rPr lang="en-US" sz="3600" b="1" dirty="0" err="1" smtClean="0">
                <a:solidFill>
                  <a:srgbClr val="0070C0"/>
                </a:solidFill>
              </a:rPr>
              <a:t>pwd</a:t>
            </a:r>
            <a:endParaRPr lang="en-US" sz="3600" dirty="0">
              <a:solidFill>
                <a:srgbClr val="0070C0"/>
              </a:solidFill>
            </a:endParaRPr>
          </a:p>
        </p:txBody>
      </p:sp>
      <p:sp>
        <p:nvSpPr>
          <p:cNvPr id="3" name="Content Placeholder 2"/>
          <p:cNvSpPr>
            <a:spLocks noGrp="1"/>
          </p:cNvSpPr>
          <p:nvPr>
            <p:ph idx="1"/>
          </p:nvPr>
        </p:nvSpPr>
        <p:spPr>
          <a:xfrm>
            <a:off x="838200" y="1008993"/>
            <a:ext cx="10515600" cy="5167970"/>
          </a:xfrm>
        </p:spPr>
        <p:txBody>
          <a:bodyPr/>
          <a:lstStyle/>
          <a:p>
            <a:r>
              <a:rPr lang="en-US" dirty="0"/>
              <a:t>This section describes some of the more important directory and file handling commands</a:t>
            </a:r>
            <a:r>
              <a:rPr lang="en-US" dirty="0" smtClean="0"/>
              <a:t>.</a:t>
            </a:r>
          </a:p>
          <a:p>
            <a:endParaRPr lang="en-US" dirty="0">
              <a:latin typeface="+mj-lt"/>
            </a:endParaRPr>
          </a:p>
          <a:p>
            <a:r>
              <a:rPr lang="en-US" dirty="0" err="1"/>
              <a:t>pwd</a:t>
            </a:r>
            <a:r>
              <a:rPr lang="en-US" dirty="0"/>
              <a:t> (print [current] working directory)</a:t>
            </a:r>
          </a:p>
          <a:p>
            <a:pPr lvl="1"/>
            <a:r>
              <a:rPr lang="en-US" dirty="0" err="1"/>
              <a:t>pwd</a:t>
            </a:r>
            <a:r>
              <a:rPr lang="en-US" dirty="0"/>
              <a:t> displays the full absolute path to the your current location in the </a:t>
            </a:r>
            <a:r>
              <a:rPr lang="en-US" dirty="0" err="1"/>
              <a:t>filesystem</a:t>
            </a:r>
            <a:r>
              <a:rPr lang="en-US" dirty="0"/>
              <a:t>. </a:t>
            </a:r>
            <a:r>
              <a:rPr lang="en-US" dirty="0" smtClean="0"/>
              <a:t>So: </a:t>
            </a:r>
          </a:p>
          <a:p>
            <a:pPr lvl="1"/>
            <a:endParaRPr lang="en-US" dirty="0">
              <a:latin typeface="+mj-lt"/>
            </a:endParaRPr>
          </a:p>
          <a:p>
            <a:pPr lvl="1"/>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pic>
        <p:nvPicPr>
          <p:cNvPr id="7" name="Picture 6"/>
          <p:cNvPicPr>
            <a:picLocks noChangeAspect="1"/>
          </p:cNvPicPr>
          <p:nvPr/>
        </p:nvPicPr>
        <p:blipFill>
          <a:blip r:embed="rId3"/>
          <a:stretch>
            <a:fillRect/>
          </a:stretch>
        </p:blipFill>
        <p:spPr>
          <a:xfrm>
            <a:off x="2260600" y="3703815"/>
            <a:ext cx="7670800" cy="2997200"/>
          </a:xfrm>
          <a:prstGeom prst="rect">
            <a:avLst/>
          </a:prstGeom>
        </p:spPr>
      </p:pic>
    </p:spTree>
    <p:extLst>
      <p:ext uri="{BB962C8B-B14F-4D97-AF65-F5344CB8AC3E}">
        <p14:creationId xmlns:p14="http://schemas.microsoft.com/office/powerpoint/2010/main" val="1129610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pPr marL="571500" indent="-571500">
              <a:buFont typeface="Courier New" charset="0"/>
              <a:buChar char="o"/>
            </a:pPr>
            <a:r>
              <a:rPr lang="en-US" sz="3600" b="1" dirty="0" smtClean="0">
                <a:solidFill>
                  <a:srgbClr val="0070C0"/>
                </a:solidFill>
              </a:rPr>
              <a:t>ls </a:t>
            </a:r>
            <a:endParaRPr lang="en-US" sz="3600" dirty="0">
              <a:solidFill>
                <a:srgbClr val="0070C0"/>
              </a:solidFill>
            </a:endParaRPr>
          </a:p>
        </p:txBody>
      </p:sp>
      <p:sp>
        <p:nvSpPr>
          <p:cNvPr id="3" name="Content Placeholder 2"/>
          <p:cNvSpPr>
            <a:spLocks noGrp="1"/>
          </p:cNvSpPr>
          <p:nvPr>
            <p:ph idx="1"/>
          </p:nvPr>
        </p:nvSpPr>
        <p:spPr>
          <a:xfrm>
            <a:off x="838200" y="1008993"/>
            <a:ext cx="10515600" cy="5167970"/>
          </a:xfrm>
        </p:spPr>
        <p:txBody>
          <a:bodyPr/>
          <a:lstStyle/>
          <a:p>
            <a:r>
              <a:rPr lang="en-US" dirty="0"/>
              <a:t>ls (list directory)</a:t>
            </a:r>
          </a:p>
          <a:p>
            <a:pPr lvl="1"/>
            <a:r>
              <a:rPr lang="en-US" dirty="0"/>
              <a:t>ls lists the contents of a directory. If no target directory is given, then the contents of the current working directory are displayed. So, if the current working directory is /,</a:t>
            </a:r>
          </a:p>
          <a:p>
            <a:endParaRPr lang="en-US" dirty="0" smtClean="0"/>
          </a:p>
          <a:p>
            <a:pPr lvl="1"/>
            <a:endParaRPr lang="en-US" dirty="0">
              <a:latin typeface="+mj-lt"/>
            </a:endParaRPr>
          </a:p>
          <a:p>
            <a:pPr lvl="1"/>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pic>
        <p:nvPicPr>
          <p:cNvPr id="4" name="Picture 3"/>
          <p:cNvPicPr>
            <a:picLocks noChangeAspect="1"/>
          </p:cNvPicPr>
          <p:nvPr/>
        </p:nvPicPr>
        <p:blipFill>
          <a:blip r:embed="rId3"/>
          <a:stretch>
            <a:fillRect/>
          </a:stretch>
        </p:blipFill>
        <p:spPr>
          <a:xfrm>
            <a:off x="2235200" y="2776682"/>
            <a:ext cx="7721600" cy="3022600"/>
          </a:xfrm>
          <a:prstGeom prst="rect">
            <a:avLst/>
          </a:prstGeom>
        </p:spPr>
      </p:pic>
    </p:spTree>
    <p:extLst>
      <p:ext uri="{BB962C8B-B14F-4D97-AF65-F5344CB8AC3E}">
        <p14:creationId xmlns:p14="http://schemas.microsoft.com/office/powerpoint/2010/main" val="10767818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pPr marL="571500" indent="-571500">
              <a:buFont typeface="Courier New" charset="0"/>
              <a:buChar char="o"/>
            </a:pPr>
            <a:r>
              <a:rPr lang="en-US" sz="3600" b="1" dirty="0" smtClean="0">
                <a:solidFill>
                  <a:srgbClr val="0070C0"/>
                </a:solidFill>
              </a:rPr>
              <a:t>ls </a:t>
            </a:r>
            <a:endParaRPr lang="en-US" sz="3600" dirty="0">
              <a:solidFill>
                <a:srgbClr val="0070C0"/>
              </a:solidFill>
            </a:endParaRPr>
          </a:p>
        </p:txBody>
      </p:sp>
      <p:sp>
        <p:nvSpPr>
          <p:cNvPr id="3" name="Content Placeholder 2"/>
          <p:cNvSpPr>
            <a:spLocks noGrp="1"/>
          </p:cNvSpPr>
          <p:nvPr>
            <p:ph idx="1"/>
          </p:nvPr>
        </p:nvSpPr>
        <p:spPr>
          <a:xfrm>
            <a:off x="838200" y="1008993"/>
            <a:ext cx="10515600" cy="5167970"/>
          </a:xfrm>
        </p:spPr>
        <p:txBody>
          <a:bodyPr/>
          <a:lstStyle/>
          <a:p>
            <a:r>
              <a:rPr lang="en-US" dirty="0"/>
              <a:t>Actually, ls doesn't show you </a:t>
            </a:r>
            <a:r>
              <a:rPr lang="en-US" i="1" dirty="0"/>
              <a:t>all</a:t>
            </a:r>
            <a:r>
              <a:rPr lang="en-US" dirty="0"/>
              <a:t> the entries in a directory - files and directories that begin with a dot (.) are hidden (this includes the directories '.' and '..' which are always present). The reason for this is that files that begin with a . usually contain important configuration information and should not be changed under normal circumstances. If you want to see all files, ls supports the -a option</a:t>
            </a:r>
            <a:r>
              <a:rPr lang="en-US" dirty="0" smtClean="0"/>
              <a:t>:</a:t>
            </a:r>
          </a:p>
          <a:p>
            <a:endParaRPr lang="en-US" dirty="0" smtClean="0"/>
          </a:p>
          <a:p>
            <a:pPr lvl="1"/>
            <a:endParaRPr lang="en-US" dirty="0">
              <a:latin typeface="+mj-lt"/>
            </a:endParaRPr>
          </a:p>
          <a:p>
            <a:pPr lvl="1"/>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pic>
        <p:nvPicPr>
          <p:cNvPr id="6" name="Picture 5"/>
          <p:cNvPicPr>
            <a:picLocks noChangeAspect="1"/>
          </p:cNvPicPr>
          <p:nvPr/>
        </p:nvPicPr>
        <p:blipFill>
          <a:blip r:embed="rId3"/>
          <a:stretch>
            <a:fillRect/>
          </a:stretch>
        </p:blipFill>
        <p:spPr>
          <a:xfrm>
            <a:off x="2209800" y="3592978"/>
            <a:ext cx="7772400" cy="2997200"/>
          </a:xfrm>
          <a:prstGeom prst="rect">
            <a:avLst/>
          </a:prstGeom>
        </p:spPr>
      </p:pic>
    </p:spTree>
    <p:extLst>
      <p:ext uri="{BB962C8B-B14F-4D97-AF65-F5344CB8AC3E}">
        <p14:creationId xmlns:p14="http://schemas.microsoft.com/office/powerpoint/2010/main" val="9863978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pPr marL="571500" indent="-571500">
              <a:buFont typeface="Courier New" charset="0"/>
              <a:buChar char="o"/>
            </a:pPr>
            <a:r>
              <a:rPr lang="en-US" sz="3600" b="1" dirty="0" smtClean="0">
                <a:solidFill>
                  <a:srgbClr val="0070C0"/>
                </a:solidFill>
              </a:rPr>
              <a:t>ls </a:t>
            </a:r>
            <a:endParaRPr lang="en-US" sz="3600" dirty="0">
              <a:solidFill>
                <a:srgbClr val="0070C0"/>
              </a:solidFill>
            </a:endParaRPr>
          </a:p>
        </p:txBody>
      </p:sp>
      <p:sp>
        <p:nvSpPr>
          <p:cNvPr id="3" name="Content Placeholder 2"/>
          <p:cNvSpPr>
            <a:spLocks noGrp="1"/>
          </p:cNvSpPr>
          <p:nvPr>
            <p:ph idx="1"/>
          </p:nvPr>
        </p:nvSpPr>
        <p:spPr>
          <a:xfrm>
            <a:off x="838200" y="1008993"/>
            <a:ext cx="10515600" cy="5167970"/>
          </a:xfrm>
        </p:spPr>
        <p:txBody>
          <a:bodyPr/>
          <a:lstStyle/>
          <a:p>
            <a:r>
              <a:rPr lang="en-US" dirty="0"/>
              <a:t>Even this listing is not that helpful - there are no hints to properties such as the size, type and ownership of files, just their names. To see more detailed information, use the -l option (long listing), which can be combined with the -a option as follows</a:t>
            </a:r>
            <a:r>
              <a:rPr lang="en-US" dirty="0" smtClean="0"/>
              <a:t>:</a:t>
            </a:r>
          </a:p>
          <a:p>
            <a:endParaRPr lang="en-US" dirty="0"/>
          </a:p>
          <a:p>
            <a:endParaRPr lang="en-US" dirty="0" smtClean="0"/>
          </a:p>
          <a:p>
            <a:pPr lvl="1"/>
            <a:endParaRPr lang="en-US" dirty="0">
              <a:latin typeface="+mj-lt"/>
            </a:endParaRPr>
          </a:p>
          <a:p>
            <a:pPr lvl="1"/>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pic>
        <p:nvPicPr>
          <p:cNvPr id="4" name="Picture 3"/>
          <p:cNvPicPr>
            <a:picLocks noChangeAspect="1"/>
          </p:cNvPicPr>
          <p:nvPr/>
        </p:nvPicPr>
        <p:blipFill>
          <a:blip r:embed="rId3"/>
          <a:stretch>
            <a:fillRect/>
          </a:stretch>
        </p:blipFill>
        <p:spPr>
          <a:xfrm>
            <a:off x="2235200" y="2852304"/>
            <a:ext cx="7721600" cy="3009900"/>
          </a:xfrm>
          <a:prstGeom prst="rect">
            <a:avLst/>
          </a:prstGeom>
        </p:spPr>
      </p:pic>
    </p:spTree>
    <p:extLst>
      <p:ext uri="{BB962C8B-B14F-4D97-AF65-F5344CB8AC3E}">
        <p14:creationId xmlns:p14="http://schemas.microsoft.com/office/powerpoint/2010/main" val="5045245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0836"/>
            <a:ext cx="10515600" cy="6747165"/>
          </a:xfrm>
        </p:spPr>
        <p:txBody>
          <a:bodyPr>
            <a:normAutofit fontScale="92500"/>
          </a:bodyPr>
          <a:lstStyle/>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r>
              <a:rPr lang="en-US" sz="3000" i="1" dirty="0">
                <a:solidFill>
                  <a:srgbClr val="0070C0"/>
                </a:solidFill>
              </a:rPr>
              <a:t>type</a:t>
            </a:r>
            <a:r>
              <a:rPr lang="en-US" sz="3000" dirty="0"/>
              <a:t> is a single character which is either 'd' (directory), '-' (ordinary file), 'l' (symbolic link), 'b' (block-oriented </a:t>
            </a:r>
            <a:r>
              <a:rPr lang="en-US" sz="3000" dirty="0" smtClean="0"/>
              <a:t>device- data in blocks – hard drive) </a:t>
            </a:r>
            <a:r>
              <a:rPr lang="en-US" sz="3000" dirty="0"/>
              <a:t>or 'c' (character-oriented </a:t>
            </a:r>
            <a:r>
              <a:rPr lang="en-US" sz="3000" dirty="0" smtClean="0"/>
              <a:t>device – byte by byte basis - modem).</a:t>
            </a:r>
            <a:endParaRPr lang="en-US" sz="3000" dirty="0"/>
          </a:p>
          <a:p>
            <a:r>
              <a:rPr lang="en-US" sz="3000" i="1" dirty="0">
                <a:solidFill>
                  <a:srgbClr val="0070C0"/>
                </a:solidFill>
              </a:rPr>
              <a:t>permissions</a:t>
            </a:r>
            <a:r>
              <a:rPr lang="en-US" sz="3000" dirty="0"/>
              <a:t> is a set of characters describing access rights. </a:t>
            </a:r>
            <a:r>
              <a:rPr lang="en-US" sz="3000" i="1" dirty="0" smtClean="0">
                <a:solidFill>
                  <a:srgbClr val="0070C0"/>
                </a:solidFill>
              </a:rPr>
              <a:t>links</a:t>
            </a:r>
            <a:r>
              <a:rPr lang="en-US" sz="3000" dirty="0"/>
              <a:t> refers to the number of </a:t>
            </a:r>
            <a:r>
              <a:rPr lang="en-US" sz="3000" dirty="0" err="1"/>
              <a:t>filesystem</a:t>
            </a:r>
            <a:r>
              <a:rPr lang="en-US" sz="3000" dirty="0"/>
              <a:t> links pointing to the </a:t>
            </a:r>
            <a:r>
              <a:rPr lang="en-US" sz="3000" dirty="0" smtClean="0"/>
              <a:t>file/directory.</a:t>
            </a:r>
            <a:endParaRPr lang="en-US" sz="3000" dirty="0"/>
          </a:p>
          <a:p>
            <a:r>
              <a:rPr lang="en-US" sz="3000" i="1" dirty="0">
                <a:solidFill>
                  <a:srgbClr val="0070C0"/>
                </a:solidFill>
              </a:rPr>
              <a:t>owner</a:t>
            </a:r>
            <a:r>
              <a:rPr lang="en-US" sz="3000" dirty="0"/>
              <a:t> is usually the user who created the file or directory.</a:t>
            </a:r>
          </a:p>
          <a:p>
            <a:r>
              <a:rPr lang="en-US" sz="3000" i="1" dirty="0">
                <a:solidFill>
                  <a:srgbClr val="0070C0"/>
                </a:solidFill>
              </a:rPr>
              <a:t>group</a:t>
            </a:r>
            <a:r>
              <a:rPr lang="en-US" sz="3000" dirty="0"/>
              <a:t> </a:t>
            </a:r>
            <a:r>
              <a:rPr lang="en-US" sz="3000" dirty="0" smtClean="0"/>
              <a:t>a </a:t>
            </a:r>
            <a:r>
              <a:rPr lang="en-US" sz="3000" dirty="0"/>
              <a:t>collection of users who are allowed to access the </a:t>
            </a:r>
            <a:r>
              <a:rPr lang="en-US" sz="3000" dirty="0" smtClean="0"/>
              <a:t>file.</a:t>
            </a:r>
          </a:p>
          <a:p>
            <a:r>
              <a:rPr lang="en-US" sz="3000" i="1" dirty="0" smtClean="0">
                <a:solidFill>
                  <a:srgbClr val="0070C0"/>
                </a:solidFill>
              </a:rPr>
              <a:t>size</a:t>
            </a:r>
            <a:r>
              <a:rPr lang="en-US" sz="3000" i="1" dirty="0"/>
              <a:t> </a:t>
            </a:r>
            <a:r>
              <a:rPr lang="en-US" sz="3000" dirty="0"/>
              <a:t>is the length of a </a:t>
            </a:r>
            <a:r>
              <a:rPr lang="en-US" sz="3000" dirty="0" smtClean="0"/>
              <a:t>file.</a:t>
            </a:r>
          </a:p>
          <a:p>
            <a:r>
              <a:rPr lang="en-US" sz="3000" i="1" dirty="0" smtClean="0">
                <a:solidFill>
                  <a:srgbClr val="0070C0"/>
                </a:solidFill>
              </a:rPr>
              <a:t>date</a:t>
            </a:r>
            <a:r>
              <a:rPr lang="en-US" sz="3000" i="1" dirty="0"/>
              <a:t> </a:t>
            </a:r>
            <a:r>
              <a:rPr lang="en-US" sz="3000" dirty="0"/>
              <a:t>is the date when the file or directory was last </a:t>
            </a:r>
            <a:r>
              <a:rPr lang="en-US" sz="3000" dirty="0" smtClean="0"/>
              <a:t>modified.</a:t>
            </a:r>
          </a:p>
          <a:p>
            <a:r>
              <a:rPr lang="en-US" sz="3000" i="1" dirty="0" smtClean="0">
                <a:solidFill>
                  <a:srgbClr val="0070C0"/>
                </a:solidFill>
              </a:rPr>
              <a:t>name</a:t>
            </a:r>
            <a:r>
              <a:rPr lang="en-US" sz="3000" i="1" dirty="0"/>
              <a:t> </a:t>
            </a:r>
            <a:r>
              <a:rPr lang="en-US" sz="3000" dirty="0"/>
              <a:t>is the name of the file or directory.</a:t>
            </a:r>
          </a:p>
          <a:p>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pic>
        <p:nvPicPr>
          <p:cNvPr id="4" name="Picture 3"/>
          <p:cNvPicPr>
            <a:picLocks noChangeAspect="1"/>
          </p:cNvPicPr>
          <p:nvPr/>
        </p:nvPicPr>
        <p:blipFill>
          <a:blip r:embed="rId3"/>
          <a:stretch>
            <a:fillRect/>
          </a:stretch>
        </p:blipFill>
        <p:spPr>
          <a:xfrm>
            <a:off x="419100" y="110836"/>
            <a:ext cx="11353800" cy="2036618"/>
          </a:xfrm>
          <a:prstGeom prst="rect">
            <a:avLst/>
          </a:prstGeom>
        </p:spPr>
      </p:pic>
      <p:sp>
        <p:nvSpPr>
          <p:cNvPr id="7" name="TextBox 6"/>
          <p:cNvSpPr txBox="1"/>
          <p:nvPr/>
        </p:nvSpPr>
        <p:spPr>
          <a:xfrm>
            <a:off x="1011382" y="284018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719820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pPr marL="571500" indent="-571500">
              <a:buFont typeface="Courier New" charset="0"/>
              <a:buChar char="o"/>
            </a:pPr>
            <a:r>
              <a:rPr lang="en-US" sz="3600" b="1" dirty="0" smtClean="0">
                <a:solidFill>
                  <a:srgbClr val="0070C0"/>
                </a:solidFill>
              </a:rPr>
              <a:t>Exercise </a:t>
            </a:r>
            <a:endParaRPr lang="en-US" sz="3600" dirty="0">
              <a:solidFill>
                <a:srgbClr val="0070C0"/>
              </a:solidFill>
            </a:endParaRPr>
          </a:p>
        </p:txBody>
      </p:sp>
      <p:sp>
        <p:nvSpPr>
          <p:cNvPr id="3" name="Content Placeholder 2"/>
          <p:cNvSpPr>
            <a:spLocks noGrp="1"/>
          </p:cNvSpPr>
          <p:nvPr>
            <p:ph idx="1"/>
          </p:nvPr>
        </p:nvSpPr>
        <p:spPr>
          <a:xfrm>
            <a:off x="838200" y="1008993"/>
            <a:ext cx="10515600" cy="5167970"/>
          </a:xfrm>
        </p:spPr>
        <p:txBody>
          <a:bodyPr/>
          <a:lstStyle/>
          <a:p>
            <a:r>
              <a:rPr lang="en-US" dirty="0" smtClean="0"/>
              <a:t>Now open a new terminal and run the following commands: </a:t>
            </a:r>
          </a:p>
          <a:p>
            <a:pPr lvl="1"/>
            <a:r>
              <a:rPr lang="en-US" i="1" dirty="0" smtClean="0"/>
              <a:t>ls</a:t>
            </a:r>
            <a:r>
              <a:rPr lang="en-US" dirty="0" smtClean="0"/>
              <a:t> on the current </a:t>
            </a:r>
            <a:r>
              <a:rPr lang="en-US" dirty="0" smtClean="0"/>
              <a:t>directory </a:t>
            </a:r>
            <a:endParaRPr lang="en-US" dirty="0" smtClean="0"/>
          </a:p>
          <a:p>
            <a:pPr lvl="1"/>
            <a:r>
              <a:rPr lang="en-US" dirty="0" smtClean="0"/>
              <a:t>Print your current working directory</a:t>
            </a:r>
          </a:p>
          <a:p>
            <a:pPr lvl="1"/>
            <a:r>
              <a:rPr lang="en-US" dirty="0" smtClean="0"/>
              <a:t>List all files and directories within your current working directory</a:t>
            </a:r>
          </a:p>
          <a:p>
            <a:endParaRPr lang="en-US" dirty="0" smtClean="0"/>
          </a:p>
          <a:p>
            <a:pPr lvl="1"/>
            <a:endParaRPr lang="en-US" dirty="0">
              <a:latin typeface="+mj-lt"/>
            </a:endParaRPr>
          </a:p>
          <a:p>
            <a:pPr lvl="1"/>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1150081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r>
              <a:rPr lang="en-US" sz="3600" dirty="0" smtClean="0">
                <a:solidFill>
                  <a:schemeClr val="accent1">
                    <a:lumMod val="75000"/>
                  </a:schemeClr>
                </a:solidFill>
              </a:rPr>
              <a:t>Introduction </a:t>
            </a:r>
            <a:endParaRPr lang="en-US" sz="3600" dirty="0">
              <a:solidFill>
                <a:schemeClr val="accent1">
                  <a:lumMod val="75000"/>
                </a:schemeClr>
              </a:solidFill>
            </a:endParaRPr>
          </a:p>
        </p:txBody>
      </p:sp>
      <p:sp>
        <p:nvSpPr>
          <p:cNvPr id="3" name="Content Placeholder 2"/>
          <p:cNvSpPr>
            <a:spLocks noGrp="1"/>
          </p:cNvSpPr>
          <p:nvPr>
            <p:ph idx="1"/>
          </p:nvPr>
        </p:nvSpPr>
        <p:spPr>
          <a:xfrm>
            <a:off x="838200" y="1008993"/>
            <a:ext cx="10515600" cy="5167970"/>
          </a:xfrm>
        </p:spPr>
        <p:txBody>
          <a:bodyPr/>
          <a:lstStyle/>
          <a:p>
            <a:r>
              <a:rPr lang="en-US" dirty="0"/>
              <a:t>The </a:t>
            </a:r>
            <a:r>
              <a:rPr lang="en-US" dirty="0">
                <a:solidFill>
                  <a:srgbClr val="FFC000"/>
                </a:solidFill>
              </a:rPr>
              <a:t>UNIX</a:t>
            </a:r>
            <a:r>
              <a:rPr lang="en-US" dirty="0"/>
              <a:t> operating system is built around the concept of a </a:t>
            </a:r>
            <a:r>
              <a:rPr lang="en-US" dirty="0" err="1"/>
              <a:t>filesystem</a:t>
            </a:r>
            <a:r>
              <a:rPr lang="en-US" dirty="0"/>
              <a:t> which is used to store all of the information that constitutes the long-term state of the system. </a:t>
            </a:r>
            <a:endParaRPr lang="en-US" dirty="0" smtClean="0"/>
          </a:p>
          <a:p>
            <a:r>
              <a:rPr lang="en-US" dirty="0"/>
              <a:t>This state includes the operating system kernel itself, the executable files for the commands supported by the operating system, configuration information, temporary </a:t>
            </a:r>
            <a:r>
              <a:rPr lang="en-US" dirty="0" err="1"/>
              <a:t>workfiles</a:t>
            </a:r>
            <a:r>
              <a:rPr lang="en-US" dirty="0"/>
              <a:t>, user data, and various special files that are used to give controlled access to system hardware and operating system functions.</a:t>
            </a:r>
            <a:endParaRPr lang="en-US" dirty="0" smtClean="0"/>
          </a:p>
          <a:p>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589997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pPr marL="571500" indent="-571500">
              <a:buFont typeface="Courier New" charset="0"/>
              <a:buChar char="o"/>
            </a:pPr>
            <a:r>
              <a:rPr lang="en-US" sz="3600" b="1" dirty="0" smtClean="0">
                <a:solidFill>
                  <a:srgbClr val="0070C0"/>
                </a:solidFill>
              </a:rPr>
              <a:t>man</a:t>
            </a:r>
            <a:endParaRPr lang="en-US" sz="3600" dirty="0">
              <a:solidFill>
                <a:srgbClr val="0070C0"/>
              </a:solidFill>
            </a:endParaRPr>
          </a:p>
        </p:txBody>
      </p:sp>
      <p:sp>
        <p:nvSpPr>
          <p:cNvPr id="3" name="Content Placeholder 2"/>
          <p:cNvSpPr>
            <a:spLocks noGrp="1"/>
          </p:cNvSpPr>
          <p:nvPr>
            <p:ph idx="1"/>
          </p:nvPr>
        </p:nvSpPr>
        <p:spPr>
          <a:xfrm>
            <a:off x="838200" y="1008993"/>
            <a:ext cx="10515600" cy="5167970"/>
          </a:xfrm>
        </p:spPr>
        <p:txBody>
          <a:bodyPr/>
          <a:lstStyle/>
          <a:p>
            <a:r>
              <a:rPr lang="en-US" dirty="0"/>
              <a:t>ls supports more options. To find out what they are, type</a:t>
            </a:r>
            <a:r>
              <a:rPr lang="en-US" dirty="0" smtClean="0"/>
              <a:t>:</a:t>
            </a:r>
          </a:p>
          <a:p>
            <a:endParaRPr lang="en-US" dirty="0" smtClean="0"/>
          </a:p>
          <a:p>
            <a:pPr lvl="1"/>
            <a:endParaRPr lang="en-US" dirty="0">
              <a:latin typeface="+mj-lt"/>
            </a:endParaRPr>
          </a:p>
          <a:p>
            <a:pPr lvl="1"/>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pic>
        <p:nvPicPr>
          <p:cNvPr id="4" name="Picture 3"/>
          <p:cNvPicPr>
            <a:picLocks noChangeAspect="1"/>
          </p:cNvPicPr>
          <p:nvPr/>
        </p:nvPicPr>
        <p:blipFill>
          <a:blip r:embed="rId3"/>
          <a:stretch>
            <a:fillRect/>
          </a:stretch>
        </p:blipFill>
        <p:spPr>
          <a:xfrm>
            <a:off x="838200" y="1577912"/>
            <a:ext cx="4187349" cy="1249955"/>
          </a:xfrm>
          <a:prstGeom prst="rect">
            <a:avLst/>
          </a:prstGeom>
        </p:spPr>
      </p:pic>
      <p:pic>
        <p:nvPicPr>
          <p:cNvPr id="6" name="Picture 5"/>
          <p:cNvPicPr>
            <a:picLocks noChangeAspect="1"/>
          </p:cNvPicPr>
          <p:nvPr/>
        </p:nvPicPr>
        <p:blipFill>
          <a:blip r:embed="rId4"/>
          <a:stretch>
            <a:fillRect/>
          </a:stretch>
        </p:blipFill>
        <p:spPr>
          <a:xfrm>
            <a:off x="5382684" y="2045784"/>
            <a:ext cx="5971116" cy="4395297"/>
          </a:xfrm>
          <a:prstGeom prst="rect">
            <a:avLst/>
          </a:prstGeom>
        </p:spPr>
      </p:pic>
    </p:spTree>
    <p:extLst>
      <p:ext uri="{BB962C8B-B14F-4D97-AF65-F5344CB8AC3E}">
        <p14:creationId xmlns:p14="http://schemas.microsoft.com/office/powerpoint/2010/main" val="16814681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pPr marL="571500" indent="-571500">
              <a:buFont typeface="Courier New" charset="0"/>
              <a:buChar char="o"/>
            </a:pPr>
            <a:r>
              <a:rPr lang="en-US" sz="3600" b="1" dirty="0" smtClean="0">
                <a:solidFill>
                  <a:srgbClr val="0070C0"/>
                </a:solidFill>
              </a:rPr>
              <a:t>man </a:t>
            </a:r>
            <a:endParaRPr lang="en-US" sz="3600" dirty="0">
              <a:solidFill>
                <a:srgbClr val="0070C0"/>
              </a:solidFill>
            </a:endParaRPr>
          </a:p>
        </p:txBody>
      </p:sp>
      <p:sp>
        <p:nvSpPr>
          <p:cNvPr id="3" name="Content Placeholder 2"/>
          <p:cNvSpPr>
            <a:spLocks noGrp="1"/>
          </p:cNvSpPr>
          <p:nvPr>
            <p:ph idx="1"/>
          </p:nvPr>
        </p:nvSpPr>
        <p:spPr>
          <a:xfrm>
            <a:off x="838200" y="1008993"/>
            <a:ext cx="10515600" cy="5167970"/>
          </a:xfrm>
        </p:spPr>
        <p:txBody>
          <a:bodyPr/>
          <a:lstStyle/>
          <a:p>
            <a:r>
              <a:rPr lang="en-US" dirty="0" smtClean="0"/>
              <a:t>man is the interface used to view the system’s reference manuals </a:t>
            </a:r>
          </a:p>
          <a:p>
            <a:r>
              <a:rPr lang="en-US" dirty="0" smtClean="0"/>
              <a:t>You can get more information about man by saying: </a:t>
            </a:r>
          </a:p>
          <a:p>
            <a:endParaRPr lang="en-US" dirty="0" smtClean="0"/>
          </a:p>
          <a:p>
            <a:endParaRPr lang="en-US" dirty="0"/>
          </a:p>
          <a:p>
            <a:endParaRPr lang="en-US" dirty="0" smtClean="0"/>
          </a:p>
          <a:p>
            <a:endParaRPr lang="en-US" dirty="0"/>
          </a:p>
          <a:p>
            <a:r>
              <a:rPr lang="en-US" dirty="0" smtClean="0"/>
              <a:t>To quit the manual page press q and enter.</a:t>
            </a:r>
          </a:p>
          <a:p>
            <a:endParaRPr lang="en-US" dirty="0" smtClean="0"/>
          </a:p>
          <a:p>
            <a:pPr lvl="1"/>
            <a:endParaRPr lang="en-US" dirty="0">
              <a:latin typeface="+mj-lt"/>
            </a:endParaRPr>
          </a:p>
          <a:p>
            <a:pPr lvl="1"/>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pic>
        <p:nvPicPr>
          <p:cNvPr id="4" name="Picture 3"/>
          <p:cNvPicPr>
            <a:picLocks noChangeAspect="1"/>
          </p:cNvPicPr>
          <p:nvPr/>
        </p:nvPicPr>
        <p:blipFill>
          <a:blip r:embed="rId3"/>
          <a:stretch>
            <a:fillRect/>
          </a:stretch>
        </p:blipFill>
        <p:spPr>
          <a:xfrm>
            <a:off x="1168400" y="2254250"/>
            <a:ext cx="5858933" cy="1396782"/>
          </a:xfrm>
          <a:prstGeom prst="rect">
            <a:avLst/>
          </a:prstGeom>
        </p:spPr>
      </p:pic>
      <p:pic>
        <p:nvPicPr>
          <p:cNvPr id="6" name="Picture 5"/>
          <p:cNvPicPr>
            <a:picLocks noChangeAspect="1"/>
          </p:cNvPicPr>
          <p:nvPr/>
        </p:nvPicPr>
        <p:blipFill>
          <a:blip r:embed="rId4"/>
          <a:stretch>
            <a:fillRect/>
          </a:stretch>
        </p:blipFill>
        <p:spPr>
          <a:xfrm>
            <a:off x="1168400" y="4863593"/>
            <a:ext cx="5858933" cy="1455259"/>
          </a:xfrm>
          <a:prstGeom prst="rect">
            <a:avLst/>
          </a:prstGeom>
        </p:spPr>
      </p:pic>
    </p:spTree>
    <p:extLst>
      <p:ext uri="{BB962C8B-B14F-4D97-AF65-F5344CB8AC3E}">
        <p14:creationId xmlns:p14="http://schemas.microsoft.com/office/powerpoint/2010/main" val="19648131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pPr marL="571500" indent="-571500">
              <a:buFont typeface="Courier New" charset="0"/>
              <a:buChar char="o"/>
            </a:pPr>
            <a:r>
              <a:rPr lang="en-US" sz="3600" b="1" dirty="0" smtClean="0">
                <a:solidFill>
                  <a:srgbClr val="0070C0"/>
                </a:solidFill>
              </a:rPr>
              <a:t>cd </a:t>
            </a:r>
            <a:endParaRPr lang="en-US" sz="3600" dirty="0">
              <a:solidFill>
                <a:srgbClr val="0070C0"/>
              </a:solidFill>
            </a:endParaRPr>
          </a:p>
        </p:txBody>
      </p:sp>
      <p:sp>
        <p:nvSpPr>
          <p:cNvPr id="3" name="Content Placeholder 2"/>
          <p:cNvSpPr>
            <a:spLocks noGrp="1"/>
          </p:cNvSpPr>
          <p:nvPr>
            <p:ph idx="1"/>
          </p:nvPr>
        </p:nvSpPr>
        <p:spPr>
          <a:xfrm>
            <a:off x="838200" y="1008993"/>
            <a:ext cx="10515600" cy="5167970"/>
          </a:xfrm>
        </p:spPr>
        <p:txBody>
          <a:bodyPr/>
          <a:lstStyle/>
          <a:p>
            <a:r>
              <a:rPr lang="en-US" dirty="0" smtClean="0"/>
              <a:t>If you are in your home directory and trying to reach the assignment file in the CISC 120 directory, then you will need the help of the cd command, cd stands for change directory. </a:t>
            </a:r>
          </a:p>
          <a:p>
            <a:endParaRPr lang="en-US" dirty="0" smtClean="0"/>
          </a:p>
          <a:p>
            <a:pPr lvl="1"/>
            <a:endParaRPr lang="en-US" dirty="0">
              <a:latin typeface="+mj-lt"/>
            </a:endParaRPr>
          </a:p>
          <a:p>
            <a:pPr lvl="1"/>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pic>
        <p:nvPicPr>
          <p:cNvPr id="7" name="Picture 6"/>
          <p:cNvPicPr>
            <a:picLocks noChangeAspect="1"/>
          </p:cNvPicPr>
          <p:nvPr/>
        </p:nvPicPr>
        <p:blipFill>
          <a:blip r:embed="rId3"/>
          <a:stretch>
            <a:fillRect/>
          </a:stretch>
        </p:blipFill>
        <p:spPr>
          <a:xfrm>
            <a:off x="2391214" y="2343595"/>
            <a:ext cx="7409571" cy="3833368"/>
          </a:xfrm>
          <a:prstGeom prst="rect">
            <a:avLst/>
          </a:prstGeom>
        </p:spPr>
      </p:pic>
    </p:spTree>
    <p:extLst>
      <p:ext uri="{BB962C8B-B14F-4D97-AF65-F5344CB8AC3E}">
        <p14:creationId xmlns:p14="http://schemas.microsoft.com/office/powerpoint/2010/main" val="16719786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pPr marL="571500" indent="-571500">
              <a:buFont typeface="Courier New" charset="0"/>
              <a:buChar char="o"/>
            </a:pPr>
            <a:r>
              <a:rPr lang="en-US" sz="3600" b="1" dirty="0" smtClean="0">
                <a:solidFill>
                  <a:srgbClr val="0070C0"/>
                </a:solidFill>
              </a:rPr>
              <a:t>cd</a:t>
            </a:r>
            <a:endParaRPr lang="en-US" sz="3600" dirty="0">
              <a:solidFill>
                <a:srgbClr val="0070C0"/>
              </a:solidFill>
            </a:endParaRPr>
          </a:p>
        </p:txBody>
      </p:sp>
      <p:sp>
        <p:nvSpPr>
          <p:cNvPr id="3" name="Content Placeholder 2"/>
          <p:cNvSpPr>
            <a:spLocks noGrp="1"/>
          </p:cNvSpPr>
          <p:nvPr>
            <p:ph idx="1"/>
          </p:nvPr>
        </p:nvSpPr>
        <p:spPr>
          <a:xfrm>
            <a:off x="838200" y="1008993"/>
            <a:ext cx="10515600" cy="5167970"/>
          </a:xfrm>
        </p:spPr>
        <p:txBody>
          <a:bodyPr/>
          <a:lstStyle/>
          <a:p>
            <a:r>
              <a:rPr lang="en-US" dirty="0" smtClean="0"/>
              <a:t>To use the cd command you have to type the cd keyword first followed by the path:</a:t>
            </a:r>
          </a:p>
          <a:p>
            <a:pPr marL="0" indent="0">
              <a:buNone/>
            </a:pPr>
            <a:r>
              <a:rPr lang="en-US" dirty="0" smtClean="0"/>
              <a:t>$ cd path </a:t>
            </a:r>
          </a:p>
          <a:p>
            <a:r>
              <a:rPr lang="en-US" dirty="0" smtClean="0"/>
              <a:t>Examples: </a:t>
            </a:r>
          </a:p>
          <a:p>
            <a:endParaRPr lang="en-US" dirty="0"/>
          </a:p>
          <a:p>
            <a:pPr marL="0" indent="0">
              <a:buNone/>
            </a:pPr>
            <a:endParaRPr lang="en-US" dirty="0" smtClean="0"/>
          </a:p>
          <a:p>
            <a:endParaRPr lang="en-US" dirty="0" smtClean="0"/>
          </a:p>
          <a:p>
            <a:pPr lvl="1"/>
            <a:endParaRPr lang="en-US" dirty="0">
              <a:latin typeface="+mj-lt"/>
            </a:endParaRPr>
          </a:p>
          <a:p>
            <a:pPr lvl="1"/>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pic>
        <p:nvPicPr>
          <p:cNvPr id="4" name="Picture 3"/>
          <p:cNvPicPr>
            <a:picLocks noChangeAspect="1"/>
          </p:cNvPicPr>
          <p:nvPr/>
        </p:nvPicPr>
        <p:blipFill>
          <a:blip r:embed="rId3"/>
          <a:stretch>
            <a:fillRect/>
          </a:stretch>
        </p:blipFill>
        <p:spPr>
          <a:xfrm>
            <a:off x="1644650" y="2916676"/>
            <a:ext cx="8902700" cy="3402176"/>
          </a:xfrm>
          <a:prstGeom prst="rect">
            <a:avLst/>
          </a:prstGeom>
        </p:spPr>
      </p:pic>
    </p:spTree>
    <p:extLst>
      <p:ext uri="{BB962C8B-B14F-4D97-AF65-F5344CB8AC3E}">
        <p14:creationId xmlns:p14="http://schemas.microsoft.com/office/powerpoint/2010/main" val="2118736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1055"/>
            <a:ext cx="10515600" cy="5705908"/>
          </a:xfrm>
        </p:spPr>
        <p:txBody>
          <a:bodyPr/>
          <a:lstStyle/>
          <a:p>
            <a:r>
              <a:rPr lang="en-US" dirty="0"/>
              <a:t>Every item stored in a UNIX </a:t>
            </a:r>
            <a:r>
              <a:rPr lang="en-US" dirty="0" err="1"/>
              <a:t>filesystem</a:t>
            </a:r>
            <a:r>
              <a:rPr lang="en-US" dirty="0"/>
              <a:t> belongs to one of four types:</a:t>
            </a:r>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pic>
        <p:nvPicPr>
          <p:cNvPr id="4" name="Picture 3"/>
          <p:cNvPicPr>
            <a:picLocks noChangeAspect="1"/>
          </p:cNvPicPr>
          <p:nvPr/>
        </p:nvPicPr>
        <p:blipFill>
          <a:blip r:embed="rId3"/>
          <a:stretch>
            <a:fillRect/>
          </a:stretch>
        </p:blipFill>
        <p:spPr>
          <a:xfrm>
            <a:off x="1572491" y="1804344"/>
            <a:ext cx="9047018" cy="3706525"/>
          </a:xfrm>
          <a:prstGeom prst="rect">
            <a:avLst/>
          </a:prstGeom>
        </p:spPr>
      </p:pic>
    </p:spTree>
    <p:extLst>
      <p:ext uri="{BB962C8B-B14F-4D97-AF65-F5344CB8AC3E}">
        <p14:creationId xmlns:p14="http://schemas.microsoft.com/office/powerpoint/2010/main" val="827108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pPr marL="571500" indent="-571500">
              <a:buFont typeface="Courier New" charset="0"/>
              <a:buChar char="o"/>
            </a:pPr>
            <a:r>
              <a:rPr lang="en-US" sz="3600" b="1" dirty="0">
                <a:solidFill>
                  <a:srgbClr val="00B0F0"/>
                </a:solidFill>
              </a:rPr>
              <a:t>Ordinary </a:t>
            </a:r>
            <a:r>
              <a:rPr lang="en-US" sz="3600" b="1" dirty="0" smtClean="0">
                <a:solidFill>
                  <a:srgbClr val="00B0F0"/>
                </a:solidFill>
              </a:rPr>
              <a:t>files</a:t>
            </a:r>
            <a:endParaRPr lang="en-US" sz="3600" dirty="0">
              <a:solidFill>
                <a:srgbClr val="00B0F0"/>
              </a:solidFill>
            </a:endParaRPr>
          </a:p>
        </p:txBody>
      </p:sp>
      <p:sp>
        <p:nvSpPr>
          <p:cNvPr id="3" name="Content Placeholder 2"/>
          <p:cNvSpPr>
            <a:spLocks noGrp="1"/>
          </p:cNvSpPr>
          <p:nvPr>
            <p:ph idx="1"/>
          </p:nvPr>
        </p:nvSpPr>
        <p:spPr>
          <a:xfrm>
            <a:off x="838200" y="1008993"/>
            <a:ext cx="10515600" cy="5167970"/>
          </a:xfrm>
        </p:spPr>
        <p:txBody>
          <a:bodyPr/>
          <a:lstStyle/>
          <a:p>
            <a:r>
              <a:rPr lang="en-US" dirty="0"/>
              <a:t>Ordinary files can contain text, data, or program information. Files cannot contain other files or directories. </a:t>
            </a:r>
          </a:p>
          <a:p>
            <a:r>
              <a:rPr lang="en-US" dirty="0"/>
              <a:t> Unlike other operating systems, UNIX filenames are not broken into a name part and an extension </a:t>
            </a:r>
            <a:r>
              <a:rPr lang="en-US" dirty="0" smtClean="0"/>
              <a:t>part, </a:t>
            </a:r>
            <a:r>
              <a:rPr lang="en-US" dirty="0"/>
              <a:t> Instead they can contain any keyboard character except for '/' and be up to 256 characters </a:t>
            </a:r>
            <a:r>
              <a:rPr lang="en-US" dirty="0" smtClean="0"/>
              <a:t>long.</a:t>
            </a:r>
          </a:p>
          <a:p>
            <a:r>
              <a:rPr lang="en-US" dirty="0"/>
              <a:t>Putting spaces in filenames also makes them difficult to manipulate - rather use the underscore </a:t>
            </a:r>
            <a:r>
              <a:rPr lang="en-US" dirty="0" smtClean="0"/>
              <a:t>'_'. </a:t>
            </a:r>
          </a:p>
          <a:p>
            <a:endParaRPr lang="en-US" dirty="0" smtClean="0"/>
          </a:p>
          <a:p>
            <a:endParaRPr lang="en-US" dirty="0"/>
          </a:p>
          <a:p>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336052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pPr marL="571500" indent="-571500">
              <a:buFont typeface="Courier New" charset="0"/>
              <a:buChar char="o"/>
            </a:pPr>
            <a:r>
              <a:rPr lang="en-US" sz="3600" dirty="0" smtClean="0">
                <a:solidFill>
                  <a:schemeClr val="accent1">
                    <a:lumMod val="75000"/>
                  </a:schemeClr>
                </a:solidFill>
              </a:rPr>
              <a:t>Directories</a:t>
            </a:r>
            <a:endParaRPr lang="en-US" sz="3600" dirty="0">
              <a:solidFill>
                <a:schemeClr val="accent1">
                  <a:lumMod val="75000"/>
                </a:schemeClr>
              </a:solidFill>
            </a:endParaRPr>
          </a:p>
        </p:txBody>
      </p:sp>
      <p:sp>
        <p:nvSpPr>
          <p:cNvPr id="3" name="Content Placeholder 2"/>
          <p:cNvSpPr>
            <a:spLocks noGrp="1"/>
          </p:cNvSpPr>
          <p:nvPr>
            <p:ph idx="1"/>
          </p:nvPr>
        </p:nvSpPr>
        <p:spPr>
          <a:xfrm>
            <a:off x="838200" y="1008993"/>
            <a:ext cx="10515600" cy="5167970"/>
          </a:xfrm>
        </p:spPr>
        <p:txBody>
          <a:bodyPr/>
          <a:lstStyle/>
          <a:p>
            <a:r>
              <a:rPr lang="en-US" dirty="0"/>
              <a:t>Directories are containers or folders that hold files, and other directories.</a:t>
            </a: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pic>
        <p:nvPicPr>
          <p:cNvPr id="4" name="Picture 3"/>
          <p:cNvPicPr>
            <a:picLocks noChangeAspect="1"/>
          </p:cNvPicPr>
          <p:nvPr/>
        </p:nvPicPr>
        <p:blipFill>
          <a:blip r:embed="rId3"/>
          <a:stretch>
            <a:fillRect/>
          </a:stretch>
        </p:blipFill>
        <p:spPr>
          <a:xfrm>
            <a:off x="2660074" y="2056571"/>
            <a:ext cx="6868119" cy="4635174"/>
          </a:xfrm>
          <a:prstGeom prst="rect">
            <a:avLst/>
          </a:prstGeom>
        </p:spPr>
      </p:pic>
    </p:spTree>
    <p:extLst>
      <p:ext uri="{BB962C8B-B14F-4D97-AF65-F5344CB8AC3E}">
        <p14:creationId xmlns:p14="http://schemas.microsoft.com/office/powerpoint/2010/main" val="715008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pPr marL="571500" indent="-571500">
              <a:buFont typeface="Courier New" charset="0"/>
              <a:buChar char="o"/>
            </a:pPr>
            <a:r>
              <a:rPr lang="en-US" sz="3600" dirty="0" smtClean="0">
                <a:solidFill>
                  <a:schemeClr val="accent1">
                    <a:lumMod val="75000"/>
                  </a:schemeClr>
                </a:solidFill>
              </a:rPr>
              <a:t>Devices</a:t>
            </a:r>
            <a:endParaRPr lang="en-US" sz="3600" dirty="0">
              <a:solidFill>
                <a:schemeClr val="accent1">
                  <a:lumMod val="75000"/>
                </a:schemeClr>
              </a:solidFill>
            </a:endParaRPr>
          </a:p>
        </p:txBody>
      </p:sp>
      <p:sp>
        <p:nvSpPr>
          <p:cNvPr id="3" name="Content Placeholder 2"/>
          <p:cNvSpPr>
            <a:spLocks noGrp="1"/>
          </p:cNvSpPr>
          <p:nvPr>
            <p:ph idx="1"/>
          </p:nvPr>
        </p:nvSpPr>
        <p:spPr>
          <a:xfrm>
            <a:off x="838200" y="1008993"/>
            <a:ext cx="10515600" cy="5167970"/>
          </a:xfrm>
        </p:spPr>
        <p:txBody>
          <a:bodyPr/>
          <a:lstStyle/>
          <a:p>
            <a:r>
              <a:rPr lang="en-US" dirty="0"/>
              <a:t>To provide applications with easy access to hardware devices, UNIX allows them to be used in much the same way as ordinary files. There are two types of devices in UNIX - </a:t>
            </a:r>
            <a:r>
              <a:rPr lang="en-US" b="1" dirty="0"/>
              <a:t>block-oriented</a:t>
            </a:r>
            <a:r>
              <a:rPr lang="en-US" dirty="0"/>
              <a:t> devices which transfer data in blocks (e.g. hard disks) and </a:t>
            </a:r>
            <a:r>
              <a:rPr lang="en-US" b="1" dirty="0"/>
              <a:t>character-oriented</a:t>
            </a:r>
            <a:r>
              <a:rPr lang="en-US" dirty="0"/>
              <a:t> devices that transfer data on a byte-by-byte basis (e.g. modems and dumb terminals).</a:t>
            </a: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1364560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pPr marL="571500" indent="-571500">
              <a:buFont typeface="Courier New" charset="0"/>
              <a:buChar char="o"/>
            </a:pPr>
            <a:r>
              <a:rPr lang="en-US" sz="3600" dirty="0" smtClean="0">
                <a:solidFill>
                  <a:schemeClr val="accent1">
                    <a:lumMod val="75000"/>
                  </a:schemeClr>
                </a:solidFill>
              </a:rPr>
              <a:t>Links </a:t>
            </a:r>
            <a:endParaRPr lang="en-US" sz="3600" dirty="0">
              <a:solidFill>
                <a:schemeClr val="accent1">
                  <a:lumMod val="75000"/>
                </a:schemeClr>
              </a:solidFill>
            </a:endParaRPr>
          </a:p>
        </p:txBody>
      </p:sp>
      <p:sp>
        <p:nvSpPr>
          <p:cNvPr id="3" name="Content Placeholder 2"/>
          <p:cNvSpPr>
            <a:spLocks noGrp="1"/>
          </p:cNvSpPr>
          <p:nvPr>
            <p:ph idx="1"/>
          </p:nvPr>
        </p:nvSpPr>
        <p:spPr>
          <a:xfrm>
            <a:off x="838200" y="1008993"/>
            <a:ext cx="10515600" cy="5167970"/>
          </a:xfrm>
        </p:spPr>
        <p:txBody>
          <a:bodyPr/>
          <a:lstStyle/>
          <a:p>
            <a:r>
              <a:rPr lang="en-US" dirty="0"/>
              <a:t>A link is a pointer to another file. There are two types of links - a </a:t>
            </a:r>
            <a:r>
              <a:rPr lang="en-US" b="1" dirty="0"/>
              <a:t>hard link</a:t>
            </a:r>
            <a:r>
              <a:rPr lang="en-US" dirty="0"/>
              <a:t> to a file is indistinguishable from the file itself. A </a:t>
            </a:r>
            <a:r>
              <a:rPr lang="en-US" b="1" dirty="0"/>
              <a:t>soft link</a:t>
            </a:r>
            <a:r>
              <a:rPr lang="en-US" dirty="0"/>
              <a:t> (or symbolic link) provides an indirect pointer or shortcut to a file. A soft link is implemented as a directory file entry containing a pathname.</a:t>
            </a:r>
          </a:p>
          <a:p>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1961501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r>
              <a:rPr lang="en-US" sz="3600" dirty="0" smtClean="0">
                <a:solidFill>
                  <a:schemeClr val="accent1">
                    <a:lumMod val="75000"/>
                  </a:schemeClr>
                </a:solidFill>
              </a:rPr>
              <a:t>UNIX Directory Structure </a:t>
            </a:r>
            <a:endParaRPr lang="en-US" sz="3600" dirty="0">
              <a:solidFill>
                <a:schemeClr val="accent1">
                  <a:lumMod val="75000"/>
                </a:schemeClr>
              </a:solidFill>
            </a:endParaRPr>
          </a:p>
        </p:txBody>
      </p:sp>
      <p:sp>
        <p:nvSpPr>
          <p:cNvPr id="3" name="Content Placeholder 2"/>
          <p:cNvSpPr>
            <a:spLocks noGrp="1"/>
          </p:cNvSpPr>
          <p:nvPr>
            <p:ph idx="1"/>
          </p:nvPr>
        </p:nvSpPr>
        <p:spPr>
          <a:xfrm>
            <a:off x="838200" y="1008993"/>
            <a:ext cx="10515600" cy="5167970"/>
          </a:xfrm>
        </p:spPr>
        <p:txBody>
          <a:bodyPr/>
          <a:lstStyle/>
          <a:p>
            <a:r>
              <a:rPr lang="en-US" dirty="0"/>
              <a:t>The UNIX </a:t>
            </a:r>
            <a:r>
              <a:rPr lang="en-US" dirty="0" err="1"/>
              <a:t>filesystem</a:t>
            </a:r>
            <a:r>
              <a:rPr lang="en-US" dirty="0"/>
              <a:t> is laid out as a hierarchical tree structure which is anchored at a special top-level directory known as the root (designated by a slash '/'). Because of the tree structure, a directory can have many </a:t>
            </a:r>
            <a:r>
              <a:rPr lang="en-US" dirty="0" smtClean="0"/>
              <a:t>child </a:t>
            </a:r>
            <a:r>
              <a:rPr lang="en-US" dirty="0"/>
              <a:t>directories, but only one parent directory</a:t>
            </a:r>
            <a:r>
              <a:rPr lang="en-US" dirty="0" smtClean="0"/>
              <a:t>.</a:t>
            </a:r>
          </a:p>
          <a:p>
            <a:endParaRPr lang="en-US" dirty="0">
              <a:latin typeface="+mj-lt"/>
            </a:endParaRPr>
          </a:p>
          <a:p>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pic>
        <p:nvPicPr>
          <p:cNvPr id="6" name="Picture 5"/>
          <p:cNvPicPr>
            <a:picLocks noChangeAspect="1"/>
          </p:cNvPicPr>
          <p:nvPr/>
        </p:nvPicPr>
        <p:blipFill>
          <a:blip r:embed="rId3"/>
          <a:stretch>
            <a:fillRect/>
          </a:stretch>
        </p:blipFill>
        <p:spPr>
          <a:xfrm>
            <a:off x="2407805" y="2678452"/>
            <a:ext cx="7376390" cy="3640400"/>
          </a:xfrm>
          <a:prstGeom prst="rect">
            <a:avLst/>
          </a:prstGeom>
        </p:spPr>
      </p:pic>
    </p:spTree>
    <p:extLst>
      <p:ext uri="{BB962C8B-B14F-4D97-AF65-F5344CB8AC3E}">
        <p14:creationId xmlns:p14="http://schemas.microsoft.com/office/powerpoint/2010/main" val="2014414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7818"/>
            <a:ext cx="10515600" cy="5969145"/>
          </a:xfrm>
        </p:spPr>
        <p:txBody>
          <a:bodyPr/>
          <a:lstStyle/>
          <a:p>
            <a:r>
              <a:rPr lang="en-US" dirty="0"/>
              <a:t>To specify a location in the directory hierarchy, we must specify a path through the tree. </a:t>
            </a:r>
            <a:endParaRPr lang="en-US" dirty="0" smtClean="0"/>
          </a:p>
          <a:p>
            <a:r>
              <a:rPr lang="en-US" dirty="0" smtClean="0"/>
              <a:t>The </a:t>
            </a:r>
            <a:r>
              <a:rPr lang="en-US" dirty="0"/>
              <a:t>path to a location can be defined by an absolute path from the root /, or as a relative path from the current working directory</a:t>
            </a:r>
            <a:r>
              <a:rPr lang="en-US" dirty="0" smtClean="0"/>
              <a:t>.</a:t>
            </a:r>
          </a:p>
          <a:p>
            <a:r>
              <a:rPr lang="en-US" dirty="0"/>
              <a:t>To specify a path, each directory along the route from the source to the destination must be included in the path, with each directory in the sequence being separated by a slash</a:t>
            </a:r>
            <a:r>
              <a:rPr lang="en-US" dirty="0" smtClean="0"/>
              <a:t>.</a:t>
            </a:r>
          </a:p>
          <a:p>
            <a:r>
              <a:rPr lang="en-US" dirty="0"/>
              <a:t>To help with the specification of relative paths, UNIX provides the shorthand </a:t>
            </a:r>
            <a:r>
              <a:rPr lang="en-US" dirty="0">
                <a:solidFill>
                  <a:srgbClr val="00B0F0"/>
                </a:solidFill>
              </a:rPr>
              <a:t>"."</a:t>
            </a:r>
            <a:r>
              <a:rPr lang="en-US" dirty="0"/>
              <a:t> for the current directory and </a:t>
            </a:r>
            <a:r>
              <a:rPr lang="en-US" dirty="0">
                <a:solidFill>
                  <a:srgbClr val="00B0F0"/>
                </a:solidFill>
              </a:rPr>
              <a:t>".."</a:t>
            </a:r>
            <a:r>
              <a:rPr lang="en-US" dirty="0"/>
              <a:t> for the parent directory. </a:t>
            </a:r>
            <a:endParaRPr lang="en-US" dirty="0" smtClean="0"/>
          </a:p>
          <a:p>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12558050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3114</TotalTime>
  <Words>625</Words>
  <Application>Microsoft Macintosh PowerPoint</Application>
  <PresentationFormat>Widescreen</PresentationFormat>
  <Paragraphs>84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Calibri Light</vt:lpstr>
      <vt:lpstr>Courier New</vt:lpstr>
      <vt:lpstr>Arial</vt:lpstr>
      <vt:lpstr>Office Theme</vt:lpstr>
      <vt:lpstr>The UNIX File System</vt:lpstr>
      <vt:lpstr>Introduction </vt:lpstr>
      <vt:lpstr>PowerPoint Presentation</vt:lpstr>
      <vt:lpstr>Ordinary files</vt:lpstr>
      <vt:lpstr>Directories</vt:lpstr>
      <vt:lpstr>Devices</vt:lpstr>
      <vt:lpstr>Links </vt:lpstr>
      <vt:lpstr>UNIX Directory Structure </vt:lpstr>
      <vt:lpstr>PowerPoint Presentation</vt:lpstr>
      <vt:lpstr>Example </vt:lpstr>
      <vt:lpstr>PowerPoint Presentation</vt:lpstr>
      <vt:lpstr>PowerPoint Presentation</vt:lpstr>
      <vt:lpstr>~ Tilde Symbol </vt:lpstr>
      <vt:lpstr>Directory and File Handling Commands, pwd</vt:lpstr>
      <vt:lpstr>ls </vt:lpstr>
      <vt:lpstr>ls </vt:lpstr>
      <vt:lpstr>ls </vt:lpstr>
      <vt:lpstr>PowerPoint Presentation</vt:lpstr>
      <vt:lpstr>Exercise </vt:lpstr>
      <vt:lpstr>man</vt:lpstr>
      <vt:lpstr>man </vt:lpstr>
      <vt:lpstr>cd </vt:lpstr>
      <vt:lpstr>cd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Mina Gabriel</dc:creator>
  <cp:lastModifiedBy>Mina Gabriel</cp:lastModifiedBy>
  <cp:revision>23</cp:revision>
  <dcterms:created xsi:type="dcterms:W3CDTF">2015-12-10T20:37:14Z</dcterms:created>
  <dcterms:modified xsi:type="dcterms:W3CDTF">2016-01-06T20:17:08Z</dcterms:modified>
</cp:coreProperties>
</file>