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8" r:id="rId3"/>
    <p:sldId id="260" r:id="rId4"/>
    <p:sldId id="270" r:id="rId5"/>
    <p:sldId id="271" r:id="rId6"/>
    <p:sldId id="272" r:id="rId7"/>
    <p:sldId id="273" r:id="rId8"/>
    <p:sldId id="274" r:id="rId9"/>
    <p:sldId id="267" r:id="rId10"/>
    <p:sldId id="266" r:id="rId11"/>
    <p:sldId id="268" r:id="rId12"/>
    <p:sldId id="269" r:id="rId13"/>
    <p:sldId id="275" r:id="rId14"/>
    <p:sldId id="276" r:id="rId15"/>
    <p:sldId id="277" r:id="rId16"/>
    <p:sldId id="278" r:id="rId17"/>
    <p:sldId id="279" r:id="rId18"/>
    <p:sldId id="280" r:id="rId19"/>
    <p:sldId id="281" r:id="rId20"/>
    <p:sldId id="282" r:id="rId21"/>
    <p:sldId id="284" r:id="rId22"/>
    <p:sldId id="283"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04"/>
  </p:normalViewPr>
  <p:slideViewPr>
    <p:cSldViewPr snapToGrid="0" snapToObjects="1">
      <p:cViewPr varScale="1">
        <p:scale>
          <a:sx n="137" d="100"/>
          <a:sy n="137" d="100"/>
        </p:scale>
        <p:origin x="22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02859-5245-5B41-BA26-DE9E6F78913E}" type="datetimeFigureOut">
              <a:rPr lang="en-US" smtClean="0"/>
              <a:t>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991AC-9C7E-F54E-83F2-8EEC2C28835F}" type="slidenum">
              <a:rPr lang="en-US" smtClean="0"/>
              <a:t>‹#›</a:t>
            </a:fld>
            <a:endParaRPr lang="en-US"/>
          </a:p>
        </p:txBody>
      </p:sp>
    </p:spTree>
    <p:extLst>
      <p:ext uri="{BB962C8B-B14F-4D97-AF65-F5344CB8AC3E}">
        <p14:creationId xmlns:p14="http://schemas.microsoft.com/office/powerpoint/2010/main" val="110994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315900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851392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00661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7829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13672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82025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34864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083906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63356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919573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07544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6036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67575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952503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75325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947645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680136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091986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983894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2884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70379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80388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458114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910518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60354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7197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673111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203928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7815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27787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82696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6591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0894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A30DA-0077-E145-A130-7F0FA258983B}" type="datetimeFigureOut">
              <a:rPr lang="en-US" smtClean="0"/>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066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A30DA-0077-E145-A130-7F0FA258983B}" type="datetimeFigureOut">
              <a:rPr lang="en-US" smtClean="0"/>
              <a:t>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0382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A30DA-0077-E145-A130-7F0FA258983B}" type="datetimeFigureOut">
              <a:rPr lang="en-US" smtClean="0"/>
              <a:t>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210779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A30DA-0077-E145-A130-7F0FA258983B}" type="datetimeFigureOut">
              <a:rPr lang="en-US" smtClean="0"/>
              <a:t>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7377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A30DA-0077-E145-A130-7F0FA258983B}" type="datetimeFigureOut">
              <a:rPr lang="en-US" smtClean="0"/>
              <a:t>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9800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A30DA-0077-E145-A130-7F0FA258983B}" type="datetimeFigureOut">
              <a:rPr lang="en-US" smtClean="0"/>
              <a:t>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63548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18581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A30DA-0077-E145-A130-7F0FA258983B}" type="datetimeFigureOut">
              <a:rPr lang="en-US" smtClean="0"/>
              <a:t>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8A09A-BC4E-E846-A760-F502F11B3DA2}" type="slidenum">
              <a:rPr lang="en-US" smtClean="0"/>
              <a:t>‹#›</a:t>
            </a:fld>
            <a:endParaRPr lang="en-US"/>
          </a:p>
        </p:txBody>
      </p:sp>
    </p:spTree>
    <p:extLst>
      <p:ext uri="{BB962C8B-B14F-4D97-AF65-F5344CB8AC3E}">
        <p14:creationId xmlns:p14="http://schemas.microsoft.com/office/powerpoint/2010/main" val="13533685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A30DA-0077-E145-A130-7F0FA258983B}" type="datetimeFigureOut">
              <a:rPr lang="en-US" smtClean="0"/>
              <a:t>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8A09A-BC4E-E846-A760-F502F11B3DA2}" type="slidenum">
              <a:rPr lang="en-US" smtClean="0"/>
              <a:t>‹#›</a:t>
            </a:fld>
            <a:endParaRPr lang="en-US"/>
          </a:p>
        </p:txBody>
      </p:sp>
    </p:spTree>
    <p:extLst>
      <p:ext uri="{BB962C8B-B14F-4D97-AF65-F5344CB8AC3E}">
        <p14:creationId xmlns:p14="http://schemas.microsoft.com/office/powerpoint/2010/main" val="153083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The Way of the Program</a:t>
            </a:r>
            <a:endParaRPr lang="en-US"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Mina Gabriel</a:t>
            </a:r>
            <a:endParaRPr lang="en-US" dirty="0"/>
          </a:p>
        </p:txBody>
      </p:sp>
      <p:pic>
        <p:nvPicPr>
          <p:cNvPr id="6" name="Picture 5"/>
          <p:cNvPicPr>
            <a:picLocks noChangeAspect="1"/>
          </p:cNvPicPr>
          <p:nvPr/>
        </p:nvPicPr>
        <p:blipFill>
          <a:blip r:embed="rId2"/>
          <a:stretch>
            <a:fillRect/>
          </a:stretch>
        </p:blipFill>
        <p:spPr>
          <a:xfrm>
            <a:off x="0" y="6519333"/>
            <a:ext cx="12192000" cy="338667"/>
          </a:xfrm>
          <a:prstGeom prst="rect">
            <a:avLst/>
          </a:prstGeom>
        </p:spPr>
      </p:pic>
    </p:spTree>
    <p:extLst>
      <p:ext uri="{BB962C8B-B14F-4D97-AF65-F5344CB8AC3E}">
        <p14:creationId xmlns:p14="http://schemas.microsoft.com/office/powerpoint/2010/main" val="104575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a:solidFill>
                  <a:srgbClr val="0070C0"/>
                </a:solidFill>
              </a:rPr>
              <a:t>Programmers</a:t>
            </a:r>
          </a:p>
        </p:txBody>
      </p:sp>
      <p:sp>
        <p:nvSpPr>
          <p:cNvPr id="3" name="Content Placeholder 2"/>
          <p:cNvSpPr>
            <a:spLocks noGrp="1"/>
          </p:cNvSpPr>
          <p:nvPr>
            <p:ph idx="1"/>
          </p:nvPr>
        </p:nvSpPr>
        <p:spPr>
          <a:xfrm>
            <a:off x="838200" y="1008993"/>
            <a:ext cx="10515600" cy="5167970"/>
          </a:xfrm>
        </p:spPr>
        <p:txBody>
          <a:bodyPr>
            <a:normAutofit fontScale="92500" lnSpcReduction="10000"/>
          </a:bodyPr>
          <a:lstStyle/>
          <a:p>
            <a:r>
              <a:rPr lang="en-US" dirty="0"/>
              <a:t>Are people who create these instruction – Algorithms – like what you just did, but to control computers.</a:t>
            </a:r>
          </a:p>
          <a:p>
            <a:r>
              <a:rPr lang="en-US" dirty="0"/>
              <a:t>These instructions are called programs. </a:t>
            </a:r>
          </a:p>
          <a:p>
            <a:r>
              <a:rPr lang="en-US" dirty="0"/>
              <a:t>Programmers uses different kinds of programming languages. </a:t>
            </a:r>
          </a:p>
          <a:p>
            <a:r>
              <a:rPr lang="en-US" dirty="0"/>
              <a:t>Each language is controlling the Computer in a different level. </a:t>
            </a:r>
          </a:p>
          <a:p>
            <a:pPr lvl="1"/>
            <a:r>
              <a:rPr lang="en-US" dirty="0"/>
              <a:t>High Level :</a:t>
            </a:r>
          </a:p>
          <a:p>
            <a:pPr lvl="2"/>
            <a:r>
              <a:rPr lang="en-US" dirty="0"/>
              <a:t>Machine Language</a:t>
            </a:r>
          </a:p>
          <a:p>
            <a:pPr lvl="2"/>
            <a:r>
              <a:rPr lang="en-US" dirty="0"/>
              <a:t>Assembly Language </a:t>
            </a:r>
          </a:p>
          <a:p>
            <a:pPr lvl="1"/>
            <a:r>
              <a:rPr lang="en-US" dirty="0"/>
              <a:t>Low Level :</a:t>
            </a:r>
          </a:p>
          <a:p>
            <a:pPr lvl="2"/>
            <a:r>
              <a:rPr lang="en-US" dirty="0"/>
              <a:t>Visual Basic </a:t>
            </a:r>
          </a:p>
          <a:p>
            <a:pPr lvl="2"/>
            <a:r>
              <a:rPr lang="en-US" dirty="0"/>
              <a:t>C#</a:t>
            </a:r>
          </a:p>
          <a:p>
            <a:pPr lvl="2"/>
            <a:r>
              <a:rPr lang="en-US" dirty="0"/>
              <a:t>PHP </a:t>
            </a:r>
          </a:p>
          <a:p>
            <a:pPr lvl="2"/>
            <a:r>
              <a:rPr lang="en-US" dirty="0"/>
              <a:t>Java </a:t>
            </a:r>
            <a:endParaRPr lang="en-US" dirty="0" smtClean="0"/>
          </a:p>
          <a:p>
            <a:pPr lvl="2"/>
            <a:r>
              <a:rPr lang="en-US" dirty="0" smtClean="0"/>
              <a:t>Python </a:t>
            </a:r>
            <a:endParaRPr lang="en-US" dirty="0"/>
          </a:p>
          <a:p>
            <a:pPr lvl="2"/>
            <a:r>
              <a:rPr lang="en-US" dirty="0"/>
              <a:t>JavaScript and others </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36456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On the lowest level is machine language. This is a series of codes, represented by numbers (ones </a:t>
            </a:r>
            <a:r>
              <a:rPr lang="en-US" dirty="0" smtClean="0"/>
              <a:t>and zeros</a:t>
            </a:r>
            <a:r>
              <a:rPr lang="en-US" dirty="0"/>
              <a:t>), used to communicate directly with the internal instructions of the PC's microprocessor. </a:t>
            </a:r>
            <a:endParaRPr lang="en-US" dirty="0" smtClean="0"/>
          </a:p>
          <a:p>
            <a:r>
              <a:rPr lang="en-US" dirty="0" smtClean="0"/>
              <a:t>Luckily</a:t>
            </a:r>
            <a:r>
              <a:rPr lang="en-US" dirty="0"/>
              <a:t>, we don't have to do </a:t>
            </a:r>
            <a:r>
              <a:rPr lang="en-US" dirty="0" smtClean="0"/>
              <a:t>it. Programs </a:t>
            </a:r>
            <a:r>
              <a:rPr lang="en-US" dirty="0"/>
              <a:t>called </a:t>
            </a:r>
            <a:r>
              <a:rPr lang="en-US" i="1" dirty="0">
                <a:solidFill>
                  <a:srgbClr val="0070C0"/>
                </a:solidFill>
              </a:rPr>
              <a:t>interpreters</a:t>
            </a:r>
            <a:r>
              <a:rPr lang="en-US" dirty="0"/>
              <a:t> and </a:t>
            </a:r>
            <a:r>
              <a:rPr lang="en-US" i="1" dirty="0">
                <a:solidFill>
                  <a:srgbClr val="0070C0"/>
                </a:solidFill>
              </a:rPr>
              <a:t>compilers</a:t>
            </a:r>
            <a:r>
              <a:rPr lang="en-US" dirty="0">
                <a:solidFill>
                  <a:srgbClr val="0070C0"/>
                </a:solidFill>
              </a:rPr>
              <a:t> </a:t>
            </a:r>
            <a:r>
              <a:rPr lang="en-US" dirty="0"/>
              <a:t>translate commands written in higher-level languages into </a:t>
            </a:r>
            <a:r>
              <a:rPr lang="en-US" dirty="0" smtClean="0"/>
              <a:t>machine language.</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201441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smtClean="0">
                <a:solidFill>
                  <a:schemeClr val="accent1">
                    <a:lumMod val="75000"/>
                  </a:schemeClr>
                </a:solidFill>
              </a:rPr>
              <a:t>Stages in Software Development </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smtClean="0">
                <a:latin typeface="+mj-lt"/>
              </a:rPr>
              <a:t>Gathering information.</a:t>
            </a:r>
          </a:p>
          <a:p>
            <a:r>
              <a:rPr lang="en-US" dirty="0" smtClean="0">
                <a:latin typeface="+mj-lt"/>
              </a:rPr>
              <a:t>Planning and preparing the architecture and design.</a:t>
            </a:r>
          </a:p>
          <a:p>
            <a:r>
              <a:rPr lang="en-US" dirty="0" smtClean="0">
                <a:latin typeface="+mj-lt"/>
              </a:rPr>
              <a:t>Implementation.</a:t>
            </a:r>
          </a:p>
          <a:p>
            <a:r>
              <a:rPr lang="en-US" dirty="0" smtClean="0">
                <a:latin typeface="+mj-lt"/>
              </a:rPr>
              <a:t>Product testing.</a:t>
            </a:r>
          </a:p>
          <a:p>
            <a:r>
              <a:rPr lang="en-US" dirty="0" smtClean="0">
                <a:latin typeface="+mj-lt"/>
              </a:rPr>
              <a:t>Deployment and operation.</a:t>
            </a:r>
          </a:p>
          <a:p>
            <a:r>
              <a:rPr lang="en-US" dirty="0" smtClean="0">
                <a:latin typeface="+mj-lt"/>
              </a:rPr>
              <a:t>Technical support.  </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25580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0600"/>
            <a:ext cx="10629186" cy="5410200"/>
          </a:xfrm>
        </p:spPr>
        <p:txBody>
          <a:bodyPr>
            <a:normAutofit/>
          </a:bodyPr>
          <a:lstStyle/>
          <a:p>
            <a:pPr marL="0" indent="0">
              <a:buNone/>
            </a:pPr>
            <a:r>
              <a:rPr lang="en-US" dirty="0" smtClean="0">
                <a:latin typeface="+mj-lt"/>
              </a:rPr>
              <a:t>In </a:t>
            </a:r>
            <a:r>
              <a:rPr lang="en-US" dirty="0">
                <a:latin typeface="+mj-lt"/>
              </a:rPr>
              <a:t>the beginning, only the idea for a certain product exists. It includes a list of </a:t>
            </a:r>
            <a:r>
              <a:rPr lang="en-US" b="1" dirty="0">
                <a:latin typeface="+mj-lt"/>
              </a:rPr>
              <a:t>requirements</a:t>
            </a:r>
            <a:r>
              <a:rPr lang="en-US" dirty="0">
                <a:latin typeface="+mj-lt"/>
              </a:rPr>
              <a:t>, which define actions by the user and the computer</a:t>
            </a:r>
            <a:r>
              <a:rPr lang="en-US" dirty="0" smtClean="0">
                <a:latin typeface="+mj-lt"/>
              </a:rPr>
              <a:t>.</a:t>
            </a:r>
            <a:endParaRPr lang="en-US" dirty="0">
              <a:latin typeface="+mj-lt"/>
            </a:endParaRPr>
          </a:p>
          <a:p>
            <a:pPr marL="0" indent="0">
              <a:buNone/>
            </a:pPr>
            <a:r>
              <a:rPr lang="en-US" dirty="0">
                <a:latin typeface="+mj-lt"/>
              </a:rPr>
              <a:t>The </a:t>
            </a:r>
            <a:r>
              <a:rPr lang="en-US" b="1" dirty="0">
                <a:latin typeface="+mj-lt"/>
              </a:rPr>
              <a:t>requirements </a:t>
            </a:r>
            <a:r>
              <a:rPr lang="en-US" dirty="0">
                <a:latin typeface="+mj-lt"/>
              </a:rPr>
              <a:t>for the product are usually defined in the form of documentation, written in English or any other language. There is no programming done at this stage. The requirements are defined by experts, who are familiar with the problems in a certain field. They can also write them up in such a way that they are easy to understand by the programmers. In the general case, these experts are not programming specialists, and they are called </a:t>
            </a:r>
            <a:r>
              <a:rPr lang="en-US" b="1" dirty="0">
                <a:latin typeface="+mj-lt"/>
              </a:rPr>
              <a:t>business analysts</a:t>
            </a:r>
            <a:r>
              <a:rPr lang="en-US" dirty="0">
                <a:latin typeface="+mj-lt"/>
              </a:rPr>
              <a:t>. </a:t>
            </a:r>
            <a:r>
              <a:rPr lang="en-US" dirty="0" smtClean="0">
                <a:latin typeface="+mj-lt"/>
              </a:rPr>
              <a:t> </a:t>
            </a:r>
            <a:endParaRPr lang="en-US" dirty="0">
              <a:latin typeface="+mj-lt"/>
            </a:endParaRPr>
          </a:p>
        </p:txBody>
      </p:sp>
      <p:sp>
        <p:nvSpPr>
          <p:cNvPr id="2" name="Title 1"/>
          <p:cNvSpPr>
            <a:spLocks noGrp="1"/>
          </p:cNvSpPr>
          <p:nvPr>
            <p:ph type="title"/>
          </p:nvPr>
        </p:nvSpPr>
        <p:spPr>
          <a:xfrm>
            <a:off x="724614" y="152400"/>
            <a:ext cx="10971372" cy="685800"/>
          </a:xfrm>
        </p:spPr>
        <p:txBody>
          <a:bodyPr>
            <a:normAutofit fontScale="90000"/>
          </a:bodyPr>
          <a:lstStyle/>
          <a:p>
            <a:r>
              <a:rPr lang="en-US" b="1" dirty="0">
                <a:solidFill>
                  <a:srgbClr val="0070C0"/>
                </a:solidFill>
              </a:rPr>
              <a:t>Gathering the Requirements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78899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0600"/>
            <a:ext cx="10629186" cy="5410200"/>
          </a:xfrm>
        </p:spPr>
        <p:txBody>
          <a:bodyPr>
            <a:normAutofit/>
          </a:bodyPr>
          <a:lstStyle/>
          <a:p>
            <a:pPr marL="0" indent="0">
              <a:buNone/>
            </a:pPr>
            <a:r>
              <a:rPr lang="en-US" dirty="0" smtClean="0">
                <a:latin typeface="+mj-lt"/>
              </a:rPr>
              <a:t>After </a:t>
            </a:r>
            <a:r>
              <a:rPr lang="en-US" dirty="0">
                <a:latin typeface="+mj-lt"/>
              </a:rPr>
              <a:t>all the requirements have been gathered comes </a:t>
            </a:r>
            <a:r>
              <a:rPr lang="en-US" b="1" dirty="0">
                <a:latin typeface="+mj-lt"/>
              </a:rPr>
              <a:t>the planning stage</a:t>
            </a:r>
            <a:r>
              <a:rPr lang="en-US" dirty="0">
                <a:latin typeface="+mj-lt"/>
              </a:rPr>
              <a:t>. At this stage, a technical plan for the implementation of the project is created, describing the platforms, technologies and the initial architecture (design) of the program. </a:t>
            </a:r>
            <a:endParaRPr lang="en-US" dirty="0" smtClean="0">
              <a:latin typeface="+mj-lt"/>
            </a:endParaRPr>
          </a:p>
          <a:p>
            <a:pPr marL="0" indent="0">
              <a:buNone/>
            </a:pPr>
            <a:r>
              <a:rPr lang="en-US" dirty="0">
                <a:latin typeface="+mj-lt"/>
              </a:rPr>
              <a:t>According to the requirements, the following parts are chosen: </a:t>
            </a:r>
          </a:p>
          <a:p>
            <a:pPr lvl="1"/>
            <a:r>
              <a:rPr lang="en-US" dirty="0">
                <a:latin typeface="+mj-lt"/>
              </a:rPr>
              <a:t>The </a:t>
            </a:r>
            <a:r>
              <a:rPr lang="en-US" b="1" dirty="0">
                <a:latin typeface="+mj-lt"/>
              </a:rPr>
              <a:t>type of the application </a:t>
            </a:r>
            <a:r>
              <a:rPr lang="en-US" dirty="0">
                <a:latin typeface="+mj-lt"/>
              </a:rPr>
              <a:t>– for example console application, desktop application </a:t>
            </a:r>
          </a:p>
          <a:p>
            <a:pPr lvl="1"/>
            <a:r>
              <a:rPr lang="en-US" dirty="0" smtClean="0">
                <a:latin typeface="+mj-lt"/>
              </a:rPr>
              <a:t>The </a:t>
            </a:r>
            <a:r>
              <a:rPr lang="en-US" b="1" dirty="0">
                <a:latin typeface="+mj-lt"/>
              </a:rPr>
              <a:t>programming language </a:t>
            </a:r>
            <a:r>
              <a:rPr lang="en-US" dirty="0">
                <a:latin typeface="+mj-lt"/>
              </a:rPr>
              <a:t>most suitable for the implementation – for example C#, Java, PHP, Python, Ruby, JavaScript or C</a:t>
            </a:r>
            <a:r>
              <a:rPr lang="en-US" dirty="0" smtClean="0">
                <a:latin typeface="+mj-lt"/>
              </a:rPr>
              <a:t>++ …	</a:t>
            </a:r>
          </a:p>
          <a:p>
            <a:pPr lvl="1"/>
            <a:r>
              <a:rPr lang="en-US" dirty="0" smtClean="0">
                <a:latin typeface="+mj-lt"/>
              </a:rPr>
              <a:t>The </a:t>
            </a:r>
            <a:r>
              <a:rPr lang="en-US" b="1" dirty="0">
                <a:latin typeface="+mj-lt"/>
              </a:rPr>
              <a:t>technologies </a:t>
            </a:r>
            <a:r>
              <a:rPr lang="en-US" dirty="0">
                <a:latin typeface="+mj-lt"/>
              </a:rPr>
              <a:t>that will be used: platform (Microsoft .NET, Java EE, LAMP or another), database server (Oracle, SQL Server, MySQL, </a:t>
            </a:r>
            <a:r>
              <a:rPr lang="en-US" dirty="0" smtClean="0">
                <a:latin typeface="+mj-lt"/>
              </a:rPr>
              <a:t>NoSQL),reporting </a:t>
            </a:r>
            <a:r>
              <a:rPr lang="en-US" dirty="0">
                <a:latin typeface="+mj-lt"/>
              </a:rPr>
              <a:t>technologies (SQL Server Reporting Services, Jasper Reports or another) </a:t>
            </a:r>
          </a:p>
          <a:p>
            <a:pPr lvl="1"/>
            <a:endParaRPr lang="en-US" dirty="0">
              <a:latin typeface="+mj-lt"/>
            </a:endParaRPr>
          </a:p>
          <a:p>
            <a:pPr lvl="1"/>
            <a:endParaRPr lang="en-US" dirty="0">
              <a:latin typeface="+mj-lt"/>
            </a:endParaRPr>
          </a:p>
        </p:txBody>
      </p:sp>
      <p:sp>
        <p:nvSpPr>
          <p:cNvPr id="2" name="Title 1"/>
          <p:cNvSpPr>
            <a:spLocks noGrp="1"/>
          </p:cNvSpPr>
          <p:nvPr>
            <p:ph type="title"/>
          </p:nvPr>
        </p:nvSpPr>
        <p:spPr>
          <a:xfrm>
            <a:off x="724614" y="152400"/>
            <a:ext cx="10971372" cy="685800"/>
          </a:xfrm>
        </p:spPr>
        <p:txBody>
          <a:bodyPr>
            <a:normAutofit fontScale="90000"/>
          </a:bodyPr>
          <a:lstStyle/>
          <a:p>
            <a:r>
              <a:rPr lang="en-US" b="1" dirty="0">
                <a:solidFill>
                  <a:srgbClr val="0070C0"/>
                </a:solidFill>
              </a:rPr>
              <a:t>Planning and Preparing the Architecture and Design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45775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296333"/>
            <a:ext cx="10629186" cy="6104467"/>
          </a:xfrm>
        </p:spPr>
        <p:txBody>
          <a:bodyPr>
            <a:normAutofit/>
          </a:bodyPr>
          <a:lstStyle/>
          <a:p>
            <a:pPr lvl="1"/>
            <a:r>
              <a:rPr lang="en-US" dirty="0" smtClean="0">
                <a:latin typeface="+mj-lt"/>
              </a:rPr>
              <a:t>The </a:t>
            </a:r>
            <a:r>
              <a:rPr lang="en-US" b="1" dirty="0">
                <a:latin typeface="+mj-lt"/>
              </a:rPr>
              <a:t>development frameworks </a:t>
            </a:r>
            <a:r>
              <a:rPr lang="en-US" dirty="0">
                <a:latin typeface="+mj-lt"/>
              </a:rPr>
              <a:t>that will simplify the development, e.g. ASP.NET MVC (for .NET), Knockout.js (for JavaScript), Rails (for Ruby), </a:t>
            </a:r>
            <a:r>
              <a:rPr lang="en-US" dirty="0" err="1">
                <a:latin typeface="+mj-lt"/>
              </a:rPr>
              <a:t>Django</a:t>
            </a:r>
            <a:r>
              <a:rPr lang="en-US" dirty="0">
                <a:latin typeface="+mj-lt"/>
              </a:rPr>
              <a:t> (for Python) and many others. </a:t>
            </a:r>
          </a:p>
          <a:p>
            <a:pPr lvl="1"/>
            <a:r>
              <a:rPr lang="en-US" dirty="0" smtClean="0">
                <a:latin typeface="+mj-lt"/>
              </a:rPr>
              <a:t>The </a:t>
            </a:r>
            <a:r>
              <a:rPr lang="en-US" dirty="0">
                <a:latin typeface="+mj-lt"/>
              </a:rPr>
              <a:t>number and skills of the </a:t>
            </a:r>
            <a:r>
              <a:rPr lang="en-US" b="1" dirty="0">
                <a:latin typeface="+mj-lt"/>
              </a:rPr>
              <a:t>people </a:t>
            </a:r>
            <a:r>
              <a:rPr lang="en-US" dirty="0">
                <a:latin typeface="+mj-lt"/>
              </a:rPr>
              <a:t>who will be part of the development team (big and serious projects are done by large and experienced teams of </a:t>
            </a:r>
            <a:r>
              <a:rPr lang="en-US" dirty="0" smtClean="0">
                <a:latin typeface="+mj-lt"/>
              </a:rPr>
              <a:t>developers)</a:t>
            </a:r>
          </a:p>
          <a:p>
            <a:pPr lvl="1"/>
            <a:r>
              <a:rPr lang="en-US" dirty="0" smtClean="0">
                <a:latin typeface="+mj-lt"/>
              </a:rPr>
              <a:t>The </a:t>
            </a:r>
            <a:r>
              <a:rPr lang="en-US" b="1" dirty="0">
                <a:latin typeface="+mj-lt"/>
              </a:rPr>
              <a:t>development plan </a:t>
            </a:r>
            <a:r>
              <a:rPr lang="en-US" dirty="0">
                <a:latin typeface="+mj-lt"/>
              </a:rPr>
              <a:t>– separating the functionality in stages, resources and deadlines for each stage. </a:t>
            </a:r>
            <a:endParaRPr lang="en-US" dirty="0" smtClean="0">
              <a:latin typeface="+mj-lt"/>
            </a:endParaRPr>
          </a:p>
          <a:p>
            <a:pPr lvl="1"/>
            <a:endParaRPr lang="en-US" dirty="0">
              <a:latin typeface="+mj-lt"/>
            </a:endParaRPr>
          </a:p>
          <a:p>
            <a:pPr marL="330200" lvl="1" indent="0">
              <a:buNone/>
            </a:pPr>
            <a:endParaRPr lang="en-US" dirty="0" smtClean="0">
              <a:latin typeface="+mj-lt"/>
            </a:endParaRPr>
          </a:p>
          <a:p>
            <a:pPr lvl="1"/>
            <a:endParaRPr lang="en-US" dirty="0">
              <a:latin typeface="+mj-lt"/>
            </a:endParaRPr>
          </a:p>
          <a:p>
            <a:endParaRPr lang="en-US" dirty="0">
              <a:latin typeface="+mj-lt"/>
            </a:endParaRPr>
          </a:p>
        </p:txBody>
      </p:sp>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7334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0600"/>
            <a:ext cx="10629186" cy="5410200"/>
          </a:xfrm>
        </p:spPr>
        <p:txBody>
          <a:bodyPr>
            <a:normAutofit/>
          </a:bodyPr>
          <a:lstStyle/>
          <a:p>
            <a:endParaRPr lang="en-US" dirty="0"/>
          </a:p>
          <a:p>
            <a:pPr lvl="1"/>
            <a:r>
              <a:rPr lang="en-US" dirty="0">
                <a:latin typeface="+mj-lt"/>
              </a:rPr>
              <a:t>The stage, most closely connected with programming, is the implementation stage. At this phase, the program (application) is implemented (written) according to the given task, design and architecture. </a:t>
            </a:r>
            <a:r>
              <a:rPr lang="en-US" b="1" dirty="0">
                <a:latin typeface="+mj-lt"/>
              </a:rPr>
              <a:t>Programmers </a:t>
            </a:r>
            <a:r>
              <a:rPr lang="en-US" dirty="0">
                <a:latin typeface="+mj-lt"/>
              </a:rPr>
              <a:t>participate by </a:t>
            </a:r>
            <a:r>
              <a:rPr lang="en-US" b="1" dirty="0">
                <a:latin typeface="+mj-lt"/>
              </a:rPr>
              <a:t>writing the program </a:t>
            </a:r>
            <a:r>
              <a:rPr lang="en-US" dirty="0">
                <a:latin typeface="+mj-lt"/>
              </a:rPr>
              <a:t>(source) code. The other stages can either be short or completely skipped when creating a small project, but the implementation always presents; otherwise the process is not software development. This book is dedicated mainly to describing the skills used during implementation – creating a </a:t>
            </a:r>
            <a:r>
              <a:rPr lang="en-US" b="1" dirty="0">
                <a:latin typeface="+mj-lt"/>
              </a:rPr>
              <a:t>programmer’s mindset </a:t>
            </a:r>
            <a:r>
              <a:rPr lang="en-US" dirty="0">
                <a:latin typeface="+mj-lt"/>
              </a:rPr>
              <a:t>and building the knowledge to use all the resources provided by the C# language and the .NET platform, in order to create software applications. </a:t>
            </a:r>
          </a:p>
        </p:txBody>
      </p:sp>
      <p:sp>
        <p:nvSpPr>
          <p:cNvPr id="2" name="Title 1"/>
          <p:cNvSpPr>
            <a:spLocks noGrp="1"/>
          </p:cNvSpPr>
          <p:nvPr>
            <p:ph type="title"/>
          </p:nvPr>
        </p:nvSpPr>
        <p:spPr>
          <a:xfrm>
            <a:off x="724614" y="152400"/>
            <a:ext cx="10971372" cy="685800"/>
          </a:xfrm>
        </p:spPr>
        <p:txBody>
          <a:bodyPr>
            <a:normAutofit fontScale="90000"/>
          </a:bodyPr>
          <a:lstStyle/>
          <a:p>
            <a:r>
              <a:rPr lang="en-US" b="1" dirty="0">
                <a:solidFill>
                  <a:srgbClr val="0070C0"/>
                </a:solidFill>
              </a:rPr>
              <a:t>Implementation</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90113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0600"/>
            <a:ext cx="10629186" cy="5410200"/>
          </a:xfrm>
        </p:spPr>
        <p:txBody>
          <a:bodyPr>
            <a:normAutofit/>
          </a:bodyPr>
          <a:lstStyle/>
          <a:p>
            <a:pPr lvl="1"/>
            <a:r>
              <a:rPr lang="en-US" dirty="0" smtClean="0">
                <a:latin typeface="+mj-lt"/>
              </a:rPr>
              <a:t>Product </a:t>
            </a:r>
            <a:r>
              <a:rPr lang="en-US" dirty="0">
                <a:latin typeface="+mj-lt"/>
              </a:rPr>
              <a:t>testing is a very important stage of software development. Its purpose is to make sure that all the requirements are strictly followed and covered. This process can be implemented manually, but the preferred way to do it is by </a:t>
            </a:r>
            <a:r>
              <a:rPr lang="en-US" b="1" dirty="0">
                <a:latin typeface="+mj-lt"/>
              </a:rPr>
              <a:t>automated </a:t>
            </a:r>
            <a:r>
              <a:rPr lang="en-US" b="1" dirty="0" smtClean="0">
                <a:latin typeface="+mj-lt"/>
              </a:rPr>
              <a:t>test. </a:t>
            </a:r>
            <a:r>
              <a:rPr lang="en-US" dirty="0" smtClean="0">
                <a:latin typeface="+mj-lt"/>
              </a:rPr>
              <a:t>There </a:t>
            </a:r>
            <a:r>
              <a:rPr lang="en-US" dirty="0">
                <a:latin typeface="+mj-lt"/>
              </a:rPr>
              <a:t>are parts of the functionality that are very hard to automate, which is why product trials include automated as well as manual procedures to ensure the quality of the code. </a:t>
            </a:r>
            <a:endParaRPr lang="en-US" dirty="0" smtClean="0">
              <a:latin typeface="+mj-lt"/>
            </a:endParaRPr>
          </a:p>
          <a:p>
            <a:pPr lvl="1"/>
            <a:r>
              <a:rPr lang="en-US" dirty="0">
                <a:latin typeface="+mj-lt"/>
              </a:rPr>
              <a:t>The testing (trials) process is implemented by </a:t>
            </a:r>
            <a:r>
              <a:rPr lang="en-US" b="1" dirty="0">
                <a:latin typeface="+mj-lt"/>
              </a:rPr>
              <a:t>quality assurance engineers (QAs)</a:t>
            </a:r>
            <a:r>
              <a:rPr lang="en-US" dirty="0">
                <a:latin typeface="+mj-lt"/>
              </a:rPr>
              <a:t>. They work closely with the programmers to find and correct errors (bugs) in the software. At this stage, it is a priority to find defects in the code and almost no new code is written. </a:t>
            </a:r>
            <a:endParaRPr lang="en-US" dirty="0" smtClean="0">
              <a:latin typeface="+mj-lt"/>
            </a:endParaRPr>
          </a:p>
          <a:p>
            <a:pPr lvl="1"/>
            <a:r>
              <a:rPr lang="en-US" dirty="0">
                <a:latin typeface="+mj-lt"/>
              </a:rPr>
              <a:t>Many </a:t>
            </a:r>
            <a:r>
              <a:rPr lang="en-US" b="1" dirty="0">
                <a:latin typeface="+mj-lt"/>
              </a:rPr>
              <a:t>defects </a:t>
            </a:r>
            <a:r>
              <a:rPr lang="en-US" dirty="0">
                <a:latin typeface="+mj-lt"/>
              </a:rPr>
              <a:t>and </a:t>
            </a:r>
            <a:r>
              <a:rPr lang="en-US" b="1" dirty="0">
                <a:latin typeface="+mj-lt"/>
              </a:rPr>
              <a:t>errors </a:t>
            </a:r>
            <a:r>
              <a:rPr lang="en-US" dirty="0">
                <a:latin typeface="+mj-lt"/>
              </a:rPr>
              <a:t>are usually found during the testing stage and the program is sent back to the implantation stage. These two stages are very closely tied and it is common for a software product to switch between them many times before it covers all the requirements and is ready for the deployment and usage stages. </a:t>
            </a:r>
          </a:p>
        </p:txBody>
      </p:sp>
      <p:sp>
        <p:nvSpPr>
          <p:cNvPr id="2" name="Title 1"/>
          <p:cNvSpPr>
            <a:spLocks noGrp="1"/>
          </p:cNvSpPr>
          <p:nvPr>
            <p:ph type="title"/>
          </p:nvPr>
        </p:nvSpPr>
        <p:spPr>
          <a:xfrm>
            <a:off x="724614" y="152400"/>
            <a:ext cx="10971372" cy="685800"/>
          </a:xfrm>
        </p:spPr>
        <p:txBody>
          <a:bodyPr>
            <a:normAutofit fontScale="90000"/>
          </a:bodyPr>
          <a:lstStyle/>
          <a:p>
            <a:r>
              <a:rPr lang="en-US" b="1" dirty="0">
                <a:solidFill>
                  <a:srgbClr val="0070C0"/>
                </a:solidFill>
              </a:rPr>
              <a:t>Product Testing </a:t>
            </a:r>
            <a:endParaRPr lang="en-US" dirty="0">
              <a:solidFill>
                <a:srgbClr val="0070C0"/>
              </a:solidFill>
            </a:endParaRPr>
          </a:p>
        </p:txBody>
      </p:sp>
      <p:pic>
        <p:nvPicPr>
          <p:cNvPr id="5" name="Picture 4"/>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87312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0600"/>
            <a:ext cx="10629186" cy="5410200"/>
          </a:xfrm>
        </p:spPr>
        <p:txBody>
          <a:bodyPr>
            <a:normAutofit/>
          </a:bodyPr>
          <a:lstStyle/>
          <a:p>
            <a:pPr lvl="1"/>
            <a:r>
              <a:rPr lang="en-US" dirty="0" smtClean="0">
                <a:latin typeface="+mj-lt"/>
              </a:rPr>
              <a:t>Deployment </a:t>
            </a:r>
            <a:r>
              <a:rPr lang="en-US" dirty="0">
                <a:latin typeface="+mj-lt"/>
              </a:rPr>
              <a:t>is the process which </a:t>
            </a:r>
            <a:r>
              <a:rPr lang="en-US" b="1" dirty="0">
                <a:latin typeface="+mj-lt"/>
              </a:rPr>
              <a:t>puts a given software product into </a:t>
            </a:r>
            <a:r>
              <a:rPr lang="en-US" b="1" dirty="0" smtClean="0">
                <a:latin typeface="+mj-lt"/>
              </a:rPr>
              <a:t>Production</a:t>
            </a:r>
            <a:r>
              <a:rPr lang="en-US" dirty="0" smtClean="0">
                <a:latin typeface="+mj-lt"/>
              </a:rPr>
              <a:t>. </a:t>
            </a:r>
            <a:r>
              <a:rPr lang="en-US" dirty="0">
                <a:latin typeface="+mj-lt"/>
              </a:rPr>
              <a:t>If the product is complex and serves many people, this process can be the slowest and most expensive one. For smaller programs this is a relatively quick and painless process. In the most common case, a special program, called installer, is developed. It ensures the quick and easy installation of the product. If the product is to be deployed at a large corporation with tens of thousands of copies, additional supporting software is developed just for the deployment. After the </a:t>
            </a:r>
            <a:r>
              <a:rPr lang="en-US" b="1" dirty="0">
                <a:latin typeface="+mj-lt"/>
              </a:rPr>
              <a:t>deployment </a:t>
            </a:r>
            <a:r>
              <a:rPr lang="en-US" dirty="0">
                <a:latin typeface="+mj-lt"/>
              </a:rPr>
              <a:t>is successfully completed, the product is ready for </a:t>
            </a:r>
            <a:r>
              <a:rPr lang="en-US" b="1" dirty="0">
                <a:latin typeface="+mj-lt"/>
              </a:rPr>
              <a:t>operation</a:t>
            </a:r>
            <a:r>
              <a:rPr lang="en-US" dirty="0">
                <a:latin typeface="+mj-lt"/>
              </a:rPr>
              <a:t>. The next step is to train employees to use it. </a:t>
            </a:r>
            <a:endParaRPr lang="en-US" dirty="0" smtClean="0">
              <a:latin typeface="+mj-lt"/>
            </a:endParaRPr>
          </a:p>
          <a:p>
            <a:pPr lvl="1"/>
            <a:r>
              <a:rPr lang="en-US" dirty="0">
                <a:latin typeface="+mj-lt"/>
              </a:rPr>
              <a:t>An example would be the deployment of a new version of Microsoft Windows in the state administration. This includes </a:t>
            </a:r>
            <a:r>
              <a:rPr lang="en-US" b="1" dirty="0">
                <a:latin typeface="+mj-lt"/>
              </a:rPr>
              <a:t>installation </a:t>
            </a:r>
            <a:r>
              <a:rPr lang="en-US" dirty="0">
                <a:latin typeface="+mj-lt"/>
              </a:rPr>
              <a:t>and </a:t>
            </a:r>
            <a:r>
              <a:rPr lang="en-US" b="1" dirty="0">
                <a:latin typeface="+mj-lt"/>
              </a:rPr>
              <a:t>configuration </a:t>
            </a:r>
            <a:r>
              <a:rPr lang="en-US" dirty="0">
                <a:latin typeface="+mj-lt"/>
              </a:rPr>
              <a:t>of the software as well as </a:t>
            </a:r>
            <a:r>
              <a:rPr lang="en-US" b="1" dirty="0">
                <a:latin typeface="+mj-lt"/>
              </a:rPr>
              <a:t>training </a:t>
            </a:r>
            <a:r>
              <a:rPr lang="en-US" dirty="0">
                <a:latin typeface="+mj-lt"/>
              </a:rPr>
              <a:t>employees how to use it. </a:t>
            </a:r>
          </a:p>
        </p:txBody>
      </p:sp>
      <p:sp>
        <p:nvSpPr>
          <p:cNvPr id="2" name="Title 1"/>
          <p:cNvSpPr>
            <a:spLocks noGrp="1"/>
          </p:cNvSpPr>
          <p:nvPr>
            <p:ph type="title"/>
          </p:nvPr>
        </p:nvSpPr>
        <p:spPr>
          <a:xfrm>
            <a:off x="724614" y="152400"/>
            <a:ext cx="10971372" cy="685800"/>
          </a:xfrm>
        </p:spPr>
        <p:txBody>
          <a:bodyPr>
            <a:normAutofit fontScale="90000"/>
          </a:bodyPr>
          <a:lstStyle/>
          <a:p>
            <a:r>
              <a:rPr lang="en-US" b="1" dirty="0">
                <a:solidFill>
                  <a:srgbClr val="0070C0"/>
                </a:solidFill>
              </a:rPr>
              <a:t>Deployment and Operation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06649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0600"/>
            <a:ext cx="10629186" cy="5410200"/>
          </a:xfrm>
        </p:spPr>
        <p:txBody>
          <a:bodyPr>
            <a:normAutofit/>
          </a:bodyPr>
          <a:lstStyle/>
          <a:p>
            <a:pPr lvl="1"/>
            <a:r>
              <a:rPr lang="en-US" dirty="0" smtClean="0">
                <a:latin typeface="+mj-lt"/>
              </a:rPr>
              <a:t>During </a:t>
            </a:r>
            <a:r>
              <a:rPr lang="en-US" dirty="0">
                <a:latin typeface="+mj-lt"/>
              </a:rPr>
              <a:t>the </a:t>
            </a:r>
            <a:r>
              <a:rPr lang="en-US" b="1" dirty="0" smtClean="0">
                <a:latin typeface="+mj-lt"/>
              </a:rPr>
              <a:t>Production</a:t>
            </a:r>
            <a:r>
              <a:rPr lang="en-US" dirty="0" smtClean="0">
                <a:latin typeface="+mj-lt"/>
              </a:rPr>
              <a:t> process</a:t>
            </a:r>
            <a:r>
              <a:rPr lang="en-US" dirty="0">
                <a:latin typeface="+mj-lt"/>
              </a:rPr>
              <a:t>, it is </a:t>
            </a:r>
            <a:r>
              <a:rPr lang="en-US" dirty="0" smtClean="0">
                <a:latin typeface="+mj-lt"/>
              </a:rPr>
              <a:t>possible that </a:t>
            </a:r>
            <a:r>
              <a:rPr lang="en-US" b="1" dirty="0">
                <a:latin typeface="+mj-lt"/>
              </a:rPr>
              <a:t>problems will appear</a:t>
            </a:r>
            <a:r>
              <a:rPr lang="en-US" dirty="0">
                <a:latin typeface="+mj-lt"/>
              </a:rPr>
              <a:t>. They may be caused by many factors – errors in the software, incorrect usage or faulty configuration, but most problems occur when the users change their requirements. </a:t>
            </a:r>
            <a:endParaRPr lang="en-US" dirty="0" smtClean="0">
              <a:latin typeface="+mj-lt"/>
            </a:endParaRPr>
          </a:p>
          <a:p>
            <a:pPr lvl="1"/>
            <a:r>
              <a:rPr lang="en-US" dirty="0" smtClean="0">
                <a:latin typeface="+mj-lt"/>
              </a:rPr>
              <a:t>As </a:t>
            </a:r>
            <a:r>
              <a:rPr lang="en-US" dirty="0">
                <a:latin typeface="+mj-lt"/>
              </a:rPr>
              <a:t>a result of these problems, the software loses its abilities to solve the business task it was created for. This requires additional involvement by the developers and the </a:t>
            </a:r>
            <a:r>
              <a:rPr lang="en-US" b="1" dirty="0">
                <a:latin typeface="+mj-lt"/>
              </a:rPr>
              <a:t>support experts</a:t>
            </a:r>
            <a:r>
              <a:rPr lang="en-US" dirty="0">
                <a:latin typeface="+mj-lt"/>
              </a:rPr>
              <a:t>. The support process usually continues throughout the whole life-cycle of the software product, regardless of how good it is. </a:t>
            </a:r>
          </a:p>
        </p:txBody>
      </p:sp>
      <p:sp>
        <p:nvSpPr>
          <p:cNvPr id="2" name="Title 1"/>
          <p:cNvSpPr>
            <a:spLocks noGrp="1"/>
          </p:cNvSpPr>
          <p:nvPr>
            <p:ph type="title"/>
          </p:nvPr>
        </p:nvSpPr>
        <p:spPr>
          <a:xfrm>
            <a:off x="724614" y="152400"/>
            <a:ext cx="10971372" cy="685800"/>
          </a:xfrm>
        </p:spPr>
        <p:txBody>
          <a:bodyPr>
            <a:normAutofit fontScale="90000"/>
          </a:bodyPr>
          <a:lstStyle/>
          <a:p>
            <a:r>
              <a:rPr lang="en-US" b="1" dirty="0">
                <a:solidFill>
                  <a:srgbClr val="0070C0"/>
                </a:solidFill>
              </a:rPr>
              <a:t>Technical Support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68962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a:solidFill>
                  <a:schemeClr val="accent1">
                    <a:lumMod val="75000"/>
                  </a:schemeClr>
                </a:solidFill>
              </a:rPr>
              <a:t>What Does it Mean “To Program”? </a:t>
            </a:r>
          </a:p>
        </p:txBody>
      </p:sp>
      <p:sp>
        <p:nvSpPr>
          <p:cNvPr id="3" name="Content Placeholder 2"/>
          <p:cNvSpPr>
            <a:spLocks noGrp="1"/>
          </p:cNvSpPr>
          <p:nvPr>
            <p:ph idx="1"/>
          </p:nvPr>
        </p:nvSpPr>
        <p:spPr>
          <a:xfrm>
            <a:off x="838200" y="1008993"/>
            <a:ext cx="10515600" cy="5167970"/>
          </a:xfrm>
        </p:spPr>
        <p:txBody>
          <a:bodyPr/>
          <a:lstStyle/>
          <a:p>
            <a:r>
              <a:rPr lang="en-US" dirty="0"/>
              <a:t>Today computers became irreplaceable we all us them to </a:t>
            </a:r>
            <a:r>
              <a:rPr lang="en-US" dirty="0">
                <a:solidFill>
                  <a:srgbClr val="FF0000"/>
                </a:solidFill>
              </a:rPr>
              <a:t>solve problems</a:t>
            </a:r>
            <a:r>
              <a:rPr lang="en-US" dirty="0"/>
              <a:t> at the workplace, looking for driving directions, communicate with others.</a:t>
            </a:r>
          </a:p>
          <a:p>
            <a:r>
              <a:rPr lang="en-US" dirty="0"/>
              <a:t>Only few people know how computers really works.</a:t>
            </a:r>
          </a:p>
          <a:p>
            <a:r>
              <a:rPr lang="en-US" dirty="0"/>
              <a:t>In reality it is not the computer but the program – the software- which run on them, that matter. It is the software that makes computers valuable to the end-user.</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82710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1"/>
            <a:ext cx="10287000" cy="4190999"/>
          </a:xfrm>
        </p:spPr>
        <p:txBody>
          <a:bodyPr>
            <a:normAutofit/>
          </a:bodyPr>
          <a:lstStyle/>
          <a:p>
            <a:r>
              <a:rPr lang="en-US" dirty="0" smtClean="0">
                <a:latin typeface="+mj-lt"/>
              </a:rPr>
              <a:t>As </a:t>
            </a:r>
            <a:r>
              <a:rPr lang="en-US" dirty="0">
                <a:latin typeface="+mj-lt"/>
              </a:rPr>
              <a:t>we saw, software development is much more than just coding (writing code), and it includes a number of other processes such as: requirements analysis, design, planning, testing and support, which require a wide variety of specialists called </a:t>
            </a:r>
            <a:r>
              <a:rPr lang="en-US" b="1" dirty="0">
                <a:latin typeface="+mj-lt"/>
              </a:rPr>
              <a:t>software engineers</a:t>
            </a:r>
            <a:r>
              <a:rPr lang="en-US" dirty="0">
                <a:latin typeface="+mj-lt"/>
              </a:rPr>
              <a:t>. Programming is just a small, but very essential part of software development. </a:t>
            </a:r>
          </a:p>
        </p:txBody>
      </p:sp>
      <p:sp>
        <p:nvSpPr>
          <p:cNvPr id="2" name="Title 1"/>
          <p:cNvSpPr>
            <a:spLocks noGrp="1"/>
          </p:cNvSpPr>
          <p:nvPr>
            <p:ph type="title"/>
          </p:nvPr>
        </p:nvSpPr>
        <p:spPr>
          <a:xfrm>
            <a:off x="724614" y="152400"/>
            <a:ext cx="10971372" cy="1066800"/>
          </a:xfrm>
        </p:spPr>
        <p:txBody>
          <a:bodyPr>
            <a:normAutofit fontScale="90000"/>
          </a:bodyPr>
          <a:lstStyle/>
          <a:p>
            <a:r>
              <a:rPr lang="en-US" b="1" dirty="0">
                <a:solidFill>
                  <a:srgbClr val="0070C0"/>
                </a:solidFill>
              </a:rPr>
              <a:t>Software Development Is More than Just Coding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7510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smtClean="0">
                <a:latin typeface="+mj-lt"/>
              </a:rPr>
              <a:t>Python is a programming language you will use to learn how to implement software. </a:t>
            </a:r>
          </a:p>
          <a:p>
            <a:r>
              <a:rPr lang="en-US" dirty="0">
                <a:latin typeface="+mj-lt"/>
              </a:rPr>
              <a:t>allows programmers to express concepts in fewer </a:t>
            </a:r>
            <a:r>
              <a:rPr lang="en-US" dirty="0" smtClean="0">
                <a:latin typeface="+mj-lt"/>
              </a:rPr>
              <a:t>lines of code</a:t>
            </a:r>
            <a:r>
              <a:rPr lang="en-US" dirty="0">
                <a:latin typeface="+mj-lt"/>
              </a:rPr>
              <a:t> than would be possible in languages such </a:t>
            </a:r>
            <a:r>
              <a:rPr lang="en-US" dirty="0" smtClean="0">
                <a:latin typeface="+mj-lt"/>
              </a:rPr>
              <a:t>as</a:t>
            </a:r>
            <a:r>
              <a:rPr lang="en-US" dirty="0">
                <a:latin typeface="+mj-lt"/>
              </a:rPr>
              <a:t> </a:t>
            </a:r>
            <a:r>
              <a:rPr lang="en-US" dirty="0" smtClean="0">
                <a:latin typeface="+mj-lt"/>
              </a:rPr>
              <a:t>C++, C#</a:t>
            </a:r>
            <a:r>
              <a:rPr lang="en-US" dirty="0">
                <a:latin typeface="+mj-lt"/>
              </a:rPr>
              <a:t> or </a:t>
            </a:r>
            <a:r>
              <a:rPr lang="en-US" dirty="0" smtClean="0">
                <a:latin typeface="+mj-lt"/>
              </a:rPr>
              <a:t>Java.</a:t>
            </a:r>
          </a:p>
          <a:p>
            <a:r>
              <a:rPr lang="en-US" dirty="0">
                <a:latin typeface="+mj-lt"/>
              </a:rPr>
              <a:t> The language provides constructs intended to enable clear programs on both a small and large </a:t>
            </a:r>
            <a:r>
              <a:rPr lang="en-US" dirty="0" smtClean="0">
                <a:latin typeface="+mj-lt"/>
              </a:rPr>
              <a:t>scale.</a:t>
            </a:r>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What is Python?</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96754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One of the challenges of getting started with Python is that you might have to </a:t>
            </a:r>
            <a:r>
              <a:rPr lang="en-US" dirty="0" smtClean="0"/>
              <a:t>install Python </a:t>
            </a:r>
            <a:r>
              <a:rPr lang="en-US" dirty="0"/>
              <a:t>and related software on your computer. </a:t>
            </a:r>
            <a:endParaRPr lang="en-US" dirty="0"/>
          </a:p>
          <a:p>
            <a:pPr marL="0" indent="0">
              <a:buNone/>
            </a:pPr>
            <a:r>
              <a:rPr lang="en-US" dirty="0" smtClean="0">
                <a:solidFill>
                  <a:schemeClr val="accent1">
                    <a:lumMod val="75000"/>
                  </a:schemeClr>
                </a:solidFill>
              </a:rPr>
              <a:t>– Python comes preinstalled on most *nix distro- </a:t>
            </a:r>
          </a:p>
          <a:p>
            <a:r>
              <a:rPr lang="en-US" dirty="0" smtClean="0"/>
              <a:t>If </a:t>
            </a:r>
            <a:r>
              <a:rPr lang="en-US" dirty="0"/>
              <a:t>you are familiar with your </a:t>
            </a:r>
            <a:r>
              <a:rPr lang="en-US" dirty="0" smtClean="0"/>
              <a:t>operating system</a:t>
            </a:r>
            <a:r>
              <a:rPr lang="en-US" dirty="0"/>
              <a:t>, and especially if you are comfortable with the command-line </a:t>
            </a:r>
            <a:r>
              <a:rPr lang="en-US" dirty="0" smtClean="0"/>
              <a:t>interface, you </a:t>
            </a:r>
            <a:r>
              <a:rPr lang="en-US" dirty="0"/>
              <a:t>will have no trouble installing Python. But for beginners, </a:t>
            </a:r>
            <a:r>
              <a:rPr lang="en-US" i="1" dirty="0">
                <a:solidFill>
                  <a:srgbClr val="FF0000"/>
                </a:solidFill>
              </a:rPr>
              <a:t>it can be painful </a:t>
            </a:r>
            <a:r>
              <a:rPr lang="en-US" i="1" dirty="0" smtClean="0">
                <a:solidFill>
                  <a:srgbClr val="FF0000"/>
                </a:solidFill>
              </a:rPr>
              <a:t>to learn </a:t>
            </a:r>
            <a:r>
              <a:rPr lang="en-US" i="1" dirty="0">
                <a:solidFill>
                  <a:srgbClr val="FF0000"/>
                </a:solidFill>
              </a:rPr>
              <a:t>about system administration and programming at the same time</a:t>
            </a:r>
            <a:r>
              <a:rPr lang="en-US" i="1" dirty="0" smtClean="0">
                <a:solidFill>
                  <a:srgbClr val="FF0000"/>
                </a:solidFill>
              </a:rPr>
              <a:t>.</a:t>
            </a:r>
          </a:p>
          <a:p>
            <a:endParaRPr lang="en-US" i="1" dirty="0">
              <a:solidFill>
                <a:srgbClr val="FF0000"/>
              </a:solidFill>
              <a:latin typeface="+mj-lt"/>
            </a:endParaRPr>
          </a:p>
          <a:p>
            <a:endParaRPr lang="en-US" i="1" dirty="0">
              <a:solidFill>
                <a:srgbClr val="FF0000"/>
              </a:solidFill>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Running Python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pic>
        <p:nvPicPr>
          <p:cNvPr id="5" name="Picture 4"/>
          <p:cNvPicPr>
            <a:picLocks noChangeAspect="1"/>
          </p:cNvPicPr>
          <p:nvPr/>
        </p:nvPicPr>
        <p:blipFill>
          <a:blip r:embed="rId4"/>
          <a:stretch>
            <a:fillRect/>
          </a:stretch>
        </p:blipFill>
        <p:spPr>
          <a:xfrm>
            <a:off x="2462040" y="4122940"/>
            <a:ext cx="7154333" cy="2234364"/>
          </a:xfrm>
          <a:prstGeom prst="rect">
            <a:avLst/>
          </a:prstGeom>
        </p:spPr>
      </p:pic>
    </p:spTree>
    <p:extLst>
      <p:ext uri="{BB962C8B-B14F-4D97-AF65-F5344CB8AC3E}">
        <p14:creationId xmlns:p14="http://schemas.microsoft.com/office/powerpoint/2010/main" val="145388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There are two versions of Python, called Python 2 and Python 3. They are very </a:t>
            </a:r>
            <a:r>
              <a:rPr lang="en-US" dirty="0" smtClean="0"/>
              <a:t>similar, so </a:t>
            </a:r>
            <a:r>
              <a:rPr lang="en-US" dirty="0"/>
              <a:t>if you learn one, it is easy to switch to the other. </a:t>
            </a:r>
            <a:endParaRPr lang="en-US" dirty="0" smtClean="0"/>
          </a:p>
          <a:p>
            <a:r>
              <a:rPr lang="en-US" dirty="0" smtClean="0"/>
              <a:t>In </a:t>
            </a:r>
            <a:r>
              <a:rPr lang="en-US" dirty="0"/>
              <a:t>fact, there are only a </a:t>
            </a:r>
            <a:r>
              <a:rPr lang="en-US" dirty="0" smtClean="0"/>
              <a:t>few differences </a:t>
            </a:r>
            <a:r>
              <a:rPr lang="en-US" dirty="0"/>
              <a:t>you will encounter as a beginner. </a:t>
            </a:r>
            <a:endParaRPr lang="en-US" dirty="0" smtClean="0"/>
          </a:p>
          <a:p>
            <a:r>
              <a:rPr lang="en-US" dirty="0" smtClean="0"/>
              <a:t>in this class we will focus on Python 3, but we will include some notes and examples from Python 2 as wel</a:t>
            </a:r>
            <a:r>
              <a:rPr lang="en-US" dirty="0" smtClean="0"/>
              <a:t>l. </a:t>
            </a:r>
          </a:p>
          <a:p>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--version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3571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smtClean="0">
                <a:latin typeface="+mj-lt"/>
              </a:rPr>
              <a:t>check which version of python you have </a:t>
            </a:r>
          </a:p>
          <a:p>
            <a:endParaRPr lang="en-US" dirty="0">
              <a:latin typeface="+mj-lt"/>
            </a:endParaRPr>
          </a:p>
          <a:p>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--version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pic>
        <p:nvPicPr>
          <p:cNvPr id="5" name="Picture 4"/>
          <p:cNvPicPr>
            <a:picLocks noChangeAspect="1"/>
          </p:cNvPicPr>
          <p:nvPr/>
        </p:nvPicPr>
        <p:blipFill>
          <a:blip r:embed="rId4"/>
          <a:stretch>
            <a:fillRect/>
          </a:stretch>
        </p:blipFill>
        <p:spPr>
          <a:xfrm>
            <a:off x="744008" y="2157067"/>
            <a:ext cx="10932583" cy="3744200"/>
          </a:xfrm>
          <a:prstGeom prst="rect">
            <a:avLst/>
          </a:prstGeom>
        </p:spPr>
      </p:pic>
    </p:spTree>
    <p:extLst>
      <p:ext uri="{BB962C8B-B14F-4D97-AF65-F5344CB8AC3E}">
        <p14:creationId xmlns:p14="http://schemas.microsoft.com/office/powerpoint/2010/main" val="70071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The Python interpreter is a program that reads and executes Python code. </a:t>
            </a:r>
            <a:endParaRPr lang="en-US" dirty="0" smtClean="0"/>
          </a:p>
          <a:p>
            <a:r>
              <a:rPr lang="en-US" dirty="0" smtClean="0"/>
              <a:t>Depending on </a:t>
            </a:r>
            <a:r>
              <a:rPr lang="en-US" dirty="0"/>
              <a:t>your environment, you might start the interpreter by clicking on an icon, or </a:t>
            </a:r>
            <a:r>
              <a:rPr lang="en-US" dirty="0" smtClean="0"/>
              <a:t>by typing </a:t>
            </a:r>
            <a:r>
              <a:rPr lang="en-US" dirty="0"/>
              <a:t>python on a command line. When it starts, you should see output like this:</a:t>
            </a:r>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Python interpreter</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
        <p:nvSpPr>
          <p:cNvPr id="5" name="Rounded Rectangle 4"/>
          <p:cNvSpPr/>
          <p:nvPr/>
        </p:nvSpPr>
        <p:spPr>
          <a:xfrm>
            <a:off x="1833033" y="3508829"/>
            <a:ext cx="8754533" cy="1964267"/>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a:solidFill>
                  <a:schemeClr val="tx1"/>
                </a:solidFill>
              </a:rPr>
              <a:t>Python 2.7.6 (default, Jun 22 2015, 17:58:13) </a:t>
            </a:r>
            <a:endParaRPr lang="en-US" dirty="0" smtClean="0">
              <a:solidFill>
                <a:schemeClr val="tx1"/>
              </a:solidFill>
            </a:endParaRPr>
          </a:p>
          <a:p>
            <a:r>
              <a:rPr lang="en-US" dirty="0" smtClean="0">
                <a:solidFill>
                  <a:schemeClr val="tx1"/>
                </a:solidFill>
              </a:rPr>
              <a:t>[</a:t>
            </a:r>
            <a:r>
              <a:rPr lang="en-US" dirty="0">
                <a:solidFill>
                  <a:schemeClr val="tx1"/>
                </a:solidFill>
              </a:rPr>
              <a:t>GCC 4.8.2] on </a:t>
            </a:r>
            <a:r>
              <a:rPr lang="en-US" dirty="0" smtClean="0">
                <a:solidFill>
                  <a:schemeClr val="tx1"/>
                </a:solidFill>
              </a:rPr>
              <a:t>linux2</a:t>
            </a:r>
          </a:p>
          <a:p>
            <a:r>
              <a:rPr lang="en-US" dirty="0" smtClean="0">
                <a:solidFill>
                  <a:schemeClr val="tx1"/>
                </a:solidFill>
              </a:rPr>
              <a:t>Type </a:t>
            </a:r>
            <a:r>
              <a:rPr lang="en-US" dirty="0">
                <a:solidFill>
                  <a:schemeClr val="tx1"/>
                </a:solidFill>
              </a:rPr>
              <a:t>"help", "copyright", "credits" or "license" for more information</a:t>
            </a:r>
            <a:r>
              <a:rPr lang="en-US" dirty="0" smtClean="0">
                <a:solidFill>
                  <a:schemeClr val="tx1"/>
                </a:solidFill>
              </a:rPr>
              <a:t>.</a:t>
            </a:r>
          </a:p>
          <a:p>
            <a:r>
              <a:rPr lang="en-US" dirty="0" smtClean="0">
                <a:solidFill>
                  <a:schemeClr val="tx1"/>
                </a:solidFill>
              </a:rPr>
              <a:t>&gt;&gt;&gt;</a:t>
            </a:r>
            <a:endParaRPr lang="en-US" dirty="0">
              <a:solidFill>
                <a:schemeClr val="tx1"/>
              </a:solidFill>
            </a:endParaRPr>
          </a:p>
        </p:txBody>
      </p:sp>
    </p:spTree>
    <p:extLst>
      <p:ext uri="{BB962C8B-B14F-4D97-AF65-F5344CB8AC3E}">
        <p14:creationId xmlns:p14="http://schemas.microsoft.com/office/powerpoint/2010/main" val="173131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smtClean="0">
                <a:latin typeface="+mj-lt"/>
              </a:rPr>
              <a:t>The </a:t>
            </a:r>
            <a:r>
              <a:rPr lang="en-US" dirty="0" smtClean="0">
                <a:solidFill>
                  <a:schemeClr val="accent1">
                    <a:lumMod val="75000"/>
                  </a:schemeClr>
                </a:solidFill>
                <a:latin typeface="+mj-lt"/>
              </a:rPr>
              <a:t>&gt;&gt;&gt;</a:t>
            </a:r>
            <a:r>
              <a:rPr lang="en-US" dirty="0" smtClean="0">
                <a:latin typeface="+mj-lt"/>
              </a:rPr>
              <a:t> is a python prompt indicating the out python interpreter is waiting for us to give it a command. </a:t>
            </a:r>
          </a:p>
          <a:p>
            <a:r>
              <a:rPr lang="en-US" dirty="0" smtClean="0">
                <a:latin typeface="+mj-lt"/>
              </a:rPr>
              <a:t>in programming language a complete command is called a </a:t>
            </a:r>
            <a:r>
              <a:rPr lang="en-US" i="1" dirty="0" smtClean="0">
                <a:solidFill>
                  <a:schemeClr val="accent1">
                    <a:lumMod val="75000"/>
                  </a:schemeClr>
                </a:solidFill>
                <a:latin typeface="+mj-lt"/>
              </a:rPr>
              <a:t>statement</a:t>
            </a:r>
            <a:r>
              <a:rPr lang="en-US" dirty="0" smtClean="0">
                <a:latin typeface="+mj-lt"/>
              </a:rPr>
              <a:t>. </a:t>
            </a:r>
          </a:p>
          <a:p>
            <a:r>
              <a:rPr lang="en-US" dirty="0" smtClean="0">
                <a:latin typeface="+mj-lt"/>
              </a:rPr>
              <a:t>to start a new python </a:t>
            </a:r>
            <a:r>
              <a:rPr lang="en-US" i="1" dirty="0" smtClean="0">
                <a:solidFill>
                  <a:schemeClr val="accent1">
                    <a:lumMod val="75000"/>
                  </a:schemeClr>
                </a:solidFill>
                <a:latin typeface="+mj-lt"/>
              </a:rPr>
              <a:t>command shell</a:t>
            </a:r>
            <a:r>
              <a:rPr lang="en-US" dirty="0" smtClean="0">
                <a:latin typeface="+mj-lt"/>
              </a:rPr>
              <a:t>, typ</a:t>
            </a:r>
            <a:r>
              <a:rPr lang="en-US" dirty="0" smtClean="0">
                <a:latin typeface="+mj-lt"/>
              </a:rPr>
              <a:t>e python + enter </a:t>
            </a:r>
          </a:p>
          <a:p>
            <a:r>
              <a:rPr lang="en-US" dirty="0" smtClean="0">
                <a:latin typeface="+mj-lt"/>
              </a:rPr>
              <a:t>to quit the python </a:t>
            </a:r>
            <a:r>
              <a:rPr lang="en-US" i="1" dirty="0" smtClean="0">
                <a:solidFill>
                  <a:schemeClr val="accent1">
                    <a:lumMod val="75000"/>
                  </a:schemeClr>
                </a:solidFill>
                <a:latin typeface="+mj-lt"/>
              </a:rPr>
              <a:t>command shell</a:t>
            </a:r>
            <a:r>
              <a:rPr lang="en-US" dirty="0" smtClean="0">
                <a:latin typeface="+mj-lt"/>
              </a:rPr>
              <a:t>, press CTRL + d </a:t>
            </a:r>
          </a:p>
          <a:p>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&gt;&gt;&gt;</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pic>
        <p:nvPicPr>
          <p:cNvPr id="5" name="Picture 4"/>
          <p:cNvPicPr>
            <a:picLocks noChangeAspect="1"/>
          </p:cNvPicPr>
          <p:nvPr/>
        </p:nvPicPr>
        <p:blipFill>
          <a:blip r:embed="rId4"/>
          <a:stretch>
            <a:fillRect/>
          </a:stretch>
        </p:blipFill>
        <p:spPr>
          <a:xfrm>
            <a:off x="851353" y="3624466"/>
            <a:ext cx="10717893" cy="2277406"/>
          </a:xfrm>
          <a:prstGeom prst="rect">
            <a:avLst/>
          </a:prstGeom>
        </p:spPr>
      </p:pic>
    </p:spTree>
    <p:extLst>
      <p:ext uri="{BB962C8B-B14F-4D97-AF65-F5344CB8AC3E}">
        <p14:creationId xmlns:p14="http://schemas.microsoft.com/office/powerpoint/2010/main" val="156968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smtClean="0">
                <a:latin typeface="+mj-lt"/>
              </a:rPr>
              <a:t>open a new terminal </a:t>
            </a:r>
          </a:p>
          <a:p>
            <a:r>
              <a:rPr lang="en-US" dirty="0" smtClean="0">
                <a:latin typeface="+mj-lt"/>
              </a:rPr>
              <a:t>check your python version:</a:t>
            </a:r>
          </a:p>
          <a:p>
            <a:r>
              <a:rPr lang="en-US" dirty="0" smtClean="0">
                <a:latin typeface="+mj-lt"/>
              </a:rPr>
              <a:t>start a new python shell:</a:t>
            </a:r>
          </a:p>
          <a:p>
            <a:r>
              <a:rPr lang="en-US" dirty="0" smtClean="0">
                <a:latin typeface="+mj-lt"/>
              </a:rPr>
              <a:t> type the following line of code: </a:t>
            </a:r>
          </a:p>
          <a:p>
            <a:r>
              <a:rPr lang="en-US" dirty="0" smtClean="0">
                <a:latin typeface="+mj-lt"/>
              </a:rPr>
              <a:t>the interpreter will display the number 2 as a result.</a:t>
            </a:r>
          </a:p>
          <a:p>
            <a:endParaRPr lang="en-US" dirty="0">
              <a:latin typeface="+mj-lt"/>
            </a:endParaRPr>
          </a:p>
          <a:p>
            <a:pPr marL="0" indent="0">
              <a:buNone/>
            </a:pPr>
            <a:r>
              <a:rPr lang="en-US" i="1" dirty="0">
                <a:solidFill>
                  <a:schemeClr val="accent2">
                    <a:lumMod val="75000"/>
                  </a:schemeClr>
                </a:solidFill>
                <a:latin typeface="Courier New" charset="0"/>
                <a:ea typeface="Courier New" charset="0"/>
                <a:cs typeface="Courier New" charset="0"/>
              </a:rPr>
              <a:t>Now you’re ready to get started. From here on, I assume that you know how to </a:t>
            </a:r>
            <a:r>
              <a:rPr lang="en-US" i="1" dirty="0" smtClean="0">
                <a:solidFill>
                  <a:schemeClr val="accent2">
                    <a:lumMod val="75000"/>
                  </a:schemeClr>
                </a:solidFill>
                <a:latin typeface="Courier New" charset="0"/>
                <a:ea typeface="Courier New" charset="0"/>
                <a:cs typeface="Courier New" charset="0"/>
              </a:rPr>
              <a:t>start the </a:t>
            </a:r>
            <a:r>
              <a:rPr lang="en-US" i="1" dirty="0">
                <a:solidFill>
                  <a:schemeClr val="accent2">
                    <a:lumMod val="75000"/>
                  </a:schemeClr>
                </a:solidFill>
                <a:latin typeface="Courier New" charset="0"/>
                <a:ea typeface="Courier New" charset="0"/>
                <a:cs typeface="Courier New" charset="0"/>
              </a:rPr>
              <a:t>Python interpreter and run code.</a:t>
            </a:r>
            <a:endParaRPr lang="en-US" i="1" dirty="0">
              <a:solidFill>
                <a:schemeClr val="accent2">
                  <a:lumMod val="75000"/>
                </a:schemeClr>
              </a:solidFill>
              <a:latin typeface="Courier New" charset="0"/>
              <a:ea typeface="Courier New" charset="0"/>
              <a:cs typeface="Courier New" charset="0"/>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Exercise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
        <p:nvSpPr>
          <p:cNvPr id="5" name="Rounded Rectangle 4"/>
          <p:cNvSpPr/>
          <p:nvPr/>
        </p:nvSpPr>
        <p:spPr>
          <a:xfrm>
            <a:off x="4991877" y="1502228"/>
            <a:ext cx="5421086"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python --version</a:t>
            </a:r>
            <a:endParaRPr lang="en-US" dirty="0">
              <a:solidFill>
                <a:schemeClr val="tx1"/>
              </a:solidFill>
              <a:latin typeface="Courier New" charset="0"/>
              <a:ea typeface="Courier New" charset="0"/>
              <a:cs typeface="Courier New" charset="0"/>
            </a:endParaRPr>
          </a:p>
        </p:txBody>
      </p:sp>
      <p:sp>
        <p:nvSpPr>
          <p:cNvPr id="7" name="Rounded Rectangle 6"/>
          <p:cNvSpPr/>
          <p:nvPr/>
        </p:nvSpPr>
        <p:spPr>
          <a:xfrm>
            <a:off x="4991877" y="2040379"/>
            <a:ext cx="5421086"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 python + hit enter </a:t>
            </a:r>
            <a:endParaRPr lang="en-US" dirty="0">
              <a:solidFill>
                <a:schemeClr val="tx1"/>
              </a:solidFill>
              <a:latin typeface="Courier New" charset="0"/>
              <a:ea typeface="Courier New" charset="0"/>
              <a:cs typeface="Courier New" charset="0"/>
            </a:endParaRPr>
          </a:p>
        </p:txBody>
      </p:sp>
      <p:sp>
        <p:nvSpPr>
          <p:cNvPr id="8" name="Rounded Rectangle 7"/>
          <p:cNvSpPr/>
          <p:nvPr/>
        </p:nvSpPr>
        <p:spPr>
          <a:xfrm>
            <a:off x="5638799" y="2578530"/>
            <a:ext cx="5421086"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&gt;&gt;&gt; 1 + 1 ‘hit enter’</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22911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Traditionally, the first program you write in a new language is called “Hello, World</a:t>
            </a:r>
            <a:r>
              <a:rPr lang="en-US" dirty="0" smtClean="0"/>
              <a:t>!”</a:t>
            </a:r>
          </a:p>
          <a:p>
            <a:r>
              <a:rPr lang="en-US" dirty="0"/>
              <a:t>because all it does is display the words “Hello, World!” In Python, it looks like this</a:t>
            </a:r>
            <a:r>
              <a:rPr lang="en-US" dirty="0" smtClean="0"/>
              <a:t>:</a:t>
            </a:r>
          </a:p>
          <a:p>
            <a:endParaRPr lang="en-US" dirty="0"/>
          </a:p>
          <a:p>
            <a:endParaRPr lang="en-US" dirty="0" smtClean="0"/>
          </a:p>
          <a:p>
            <a:endParaRPr lang="en-US" dirty="0"/>
          </a:p>
          <a:p>
            <a:r>
              <a:rPr lang="en-US" dirty="0" smtClean="0"/>
              <a:t>This statement asks python to display the phrase </a:t>
            </a:r>
            <a:r>
              <a:rPr lang="en-US" dirty="0" smtClean="0">
                <a:latin typeface="Courier New" charset="0"/>
                <a:ea typeface="Courier New" charset="0"/>
                <a:cs typeface="Courier New" charset="0"/>
              </a:rPr>
              <a:t>Hello, World!, </a:t>
            </a:r>
            <a:r>
              <a:rPr lang="en-US" dirty="0" smtClean="0"/>
              <a:t>python responds on the next line by printing the phrase. </a:t>
            </a:r>
          </a:p>
          <a:p>
            <a:endParaRPr lang="en-US" dirty="0"/>
          </a:p>
          <a:p>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Hello, World!</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
        <p:nvSpPr>
          <p:cNvPr id="5" name="Rounded Rectangle 4"/>
          <p:cNvSpPr/>
          <p:nvPr/>
        </p:nvSpPr>
        <p:spPr>
          <a:xfrm>
            <a:off x="1873088" y="3306318"/>
            <a:ext cx="8332237"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&gt;&gt;&gt; print ‘Hello, World!’</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79972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After “Hello, World”, the next step is arithmetic. Python provides operators, </a:t>
            </a:r>
            <a:r>
              <a:rPr lang="en-US" dirty="0" smtClean="0"/>
              <a:t>which are </a:t>
            </a:r>
            <a:r>
              <a:rPr lang="en-US" dirty="0"/>
              <a:t>special symbols that represent computations like addition and multiplication.</a:t>
            </a:r>
          </a:p>
          <a:p>
            <a:r>
              <a:rPr lang="en-US" dirty="0"/>
              <a:t>The operators +, -, and * perform addition, subtraction, and multiplication, as in </a:t>
            </a:r>
            <a:r>
              <a:rPr lang="en-US" dirty="0" smtClean="0"/>
              <a:t>the following </a:t>
            </a:r>
            <a:r>
              <a:rPr lang="en-US" dirty="0"/>
              <a:t>examples:</a:t>
            </a:r>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Arithmetic Operators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pic>
        <p:nvPicPr>
          <p:cNvPr id="5" name="Picture 4"/>
          <p:cNvPicPr>
            <a:picLocks noChangeAspect="1"/>
          </p:cNvPicPr>
          <p:nvPr/>
        </p:nvPicPr>
        <p:blipFill>
          <a:blip r:embed="rId4"/>
          <a:stretch>
            <a:fillRect/>
          </a:stretch>
        </p:blipFill>
        <p:spPr>
          <a:xfrm>
            <a:off x="824335" y="3265713"/>
            <a:ext cx="10529465" cy="2803979"/>
          </a:xfrm>
          <a:prstGeom prst="rect">
            <a:avLst/>
          </a:prstGeom>
        </p:spPr>
      </p:pic>
    </p:spTree>
    <p:extLst>
      <p:ext uri="{BB962C8B-B14F-4D97-AF65-F5344CB8AC3E}">
        <p14:creationId xmlns:p14="http://schemas.microsoft.com/office/powerpoint/2010/main" val="102335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68"/>
            <a:ext cx="10515600" cy="612336"/>
          </a:xfrm>
        </p:spPr>
        <p:txBody>
          <a:bodyPr>
            <a:normAutofit/>
          </a:bodyPr>
          <a:lstStyle/>
          <a:p>
            <a:r>
              <a:rPr lang="en-US" sz="3600" dirty="0"/>
              <a:t>How Do Computers Process Information?</a:t>
            </a:r>
            <a:endParaRPr lang="en-US" sz="3600" dirty="0">
              <a:solidFill>
                <a:schemeClr val="accent1">
                  <a:lumMod val="75000"/>
                </a:schemeClr>
              </a:solidFill>
            </a:endParaRPr>
          </a:p>
        </p:txBody>
      </p:sp>
      <p:sp>
        <p:nvSpPr>
          <p:cNvPr id="3" name="Content Placeholder 2"/>
          <p:cNvSpPr>
            <a:spLocks noGrp="1"/>
          </p:cNvSpPr>
          <p:nvPr>
            <p:ph idx="1"/>
          </p:nvPr>
        </p:nvSpPr>
        <p:spPr>
          <a:xfrm>
            <a:off x="838200" y="1008993"/>
            <a:ext cx="10515600" cy="5167970"/>
          </a:xfrm>
        </p:spPr>
        <p:txBody>
          <a:bodyPr/>
          <a:lstStyle/>
          <a:p>
            <a:r>
              <a:rPr lang="en-US" dirty="0"/>
              <a:t>In order to understand what it means to program, we can roughly compare computers and their OS to a large factory with three areas, “workshop, Warehouse and Transportation system” </a:t>
            </a: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6" name="Picture 5"/>
          <p:cNvPicPr>
            <a:picLocks noChangeAspect="1"/>
          </p:cNvPicPr>
          <p:nvPr/>
        </p:nvPicPr>
        <p:blipFill>
          <a:blip r:embed="rId3"/>
          <a:stretch>
            <a:fillRect/>
          </a:stretch>
        </p:blipFill>
        <p:spPr>
          <a:xfrm>
            <a:off x="3351212" y="2895600"/>
            <a:ext cx="5066667" cy="3571429"/>
          </a:xfrm>
          <a:prstGeom prst="rect">
            <a:avLst/>
          </a:prstGeom>
        </p:spPr>
      </p:pic>
    </p:spTree>
    <p:extLst>
      <p:ext uri="{BB962C8B-B14F-4D97-AF65-F5344CB8AC3E}">
        <p14:creationId xmlns:p14="http://schemas.microsoft.com/office/powerpoint/2010/main" val="715008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391886"/>
            <a:ext cx="10629186" cy="6245981"/>
          </a:xfrm>
        </p:spPr>
        <p:txBody>
          <a:bodyPr>
            <a:normAutofit fontScale="92500" lnSpcReduction="10000"/>
          </a:bodyPr>
          <a:lstStyle/>
          <a:p>
            <a:r>
              <a:rPr lang="en-US" dirty="0"/>
              <a:t>The operator </a:t>
            </a:r>
            <a:r>
              <a:rPr lang="en-US" dirty="0" smtClean="0"/>
              <a:t>/ - forward slash- </a:t>
            </a:r>
            <a:r>
              <a:rPr lang="en-US" dirty="0"/>
              <a:t>performs division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r>
              <a:rPr lang="en-US" dirty="0" smtClean="0">
                <a:solidFill>
                  <a:schemeClr val="accent2">
                    <a:lumMod val="75000"/>
                  </a:schemeClr>
                </a:solidFill>
                <a:latin typeface="Courier New" charset="0"/>
                <a:ea typeface="Courier New" charset="0"/>
                <a:cs typeface="Courier New" charset="0"/>
              </a:rPr>
              <a:t>integers </a:t>
            </a:r>
            <a:r>
              <a:rPr lang="en-US" dirty="0">
                <a:solidFill>
                  <a:schemeClr val="accent2">
                    <a:lumMod val="75000"/>
                  </a:schemeClr>
                </a:solidFill>
                <a:latin typeface="Courier New" charset="0"/>
                <a:ea typeface="Courier New" charset="0"/>
                <a:cs typeface="Courier New" charset="0"/>
              </a:rPr>
              <a:t>– int- are </a:t>
            </a:r>
            <a:r>
              <a:rPr lang="en-US" dirty="0">
                <a:solidFill>
                  <a:schemeClr val="accent2">
                    <a:lumMod val="75000"/>
                  </a:schemeClr>
                </a:solidFill>
                <a:latin typeface="Courier New" charset="0"/>
                <a:ea typeface="Courier New" charset="0"/>
                <a:cs typeface="Courier New" charset="0"/>
              </a:rPr>
              <a:t>all positive and negative whole numbers, which do not include any fractional or decimal part.</a:t>
            </a:r>
          </a:p>
          <a:p>
            <a:endParaRPr lang="en-US" dirty="0" smtClean="0"/>
          </a:p>
          <a:p>
            <a:endParaRPr lang="en-US" dirty="0">
              <a:latin typeface="+mj-lt"/>
            </a:endParaRPr>
          </a:p>
          <a:p>
            <a:endParaRPr lang="en-US" dirty="0">
              <a:latin typeface="+mj-lt"/>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pic>
        <p:nvPicPr>
          <p:cNvPr id="5" name="Picture 4"/>
          <p:cNvPicPr>
            <a:picLocks noChangeAspect="1"/>
          </p:cNvPicPr>
          <p:nvPr/>
        </p:nvPicPr>
        <p:blipFill>
          <a:blip r:embed="rId4"/>
          <a:stretch>
            <a:fillRect/>
          </a:stretch>
        </p:blipFill>
        <p:spPr>
          <a:xfrm>
            <a:off x="659202" y="862433"/>
            <a:ext cx="10760010" cy="4210957"/>
          </a:xfrm>
          <a:prstGeom prst="rect">
            <a:avLst/>
          </a:prstGeom>
        </p:spPr>
      </p:pic>
    </p:spTree>
    <p:extLst>
      <p:ext uri="{BB962C8B-B14F-4D97-AF65-F5344CB8AC3E}">
        <p14:creationId xmlns:p14="http://schemas.microsoft.com/office/powerpoint/2010/main" val="170761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smtClean="0">
                <a:latin typeface="+mj-lt"/>
              </a:rPr>
              <a:t>use Python to execute the following command lines: </a:t>
            </a:r>
          </a:p>
          <a:p>
            <a:endParaRPr lang="en-US" dirty="0">
              <a:latin typeface="+mj-lt"/>
            </a:endParaRPr>
          </a:p>
          <a:p>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Exercise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
        <p:nvSpPr>
          <p:cNvPr id="5" name="Rounded Rectangle 4"/>
          <p:cNvSpPr/>
          <p:nvPr/>
        </p:nvSpPr>
        <p:spPr>
          <a:xfrm>
            <a:off x="793102" y="1934718"/>
            <a:ext cx="10560698"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smtClean="0">
                <a:solidFill>
                  <a:schemeClr val="tx1"/>
                </a:solidFill>
                <a:latin typeface="Courier New" charset="0"/>
                <a:ea typeface="Courier New" charset="0"/>
                <a:cs typeface="Courier New" charset="0"/>
              </a:rPr>
              <a:t>&gt;&gt;&gt; 18 + 12 </a:t>
            </a:r>
            <a:r>
              <a:rPr lang="en-US" dirty="0" smtClean="0">
                <a:solidFill>
                  <a:schemeClr val="tx1"/>
                </a:solidFill>
                <a:latin typeface="Courier New" charset="0"/>
                <a:ea typeface="Courier New" charset="0"/>
                <a:cs typeface="Courier New" charset="0"/>
              </a:rPr>
              <a:t>‘hit enter’</a:t>
            </a:r>
            <a:endParaRPr lang="en-US" dirty="0">
              <a:solidFill>
                <a:schemeClr val="tx1"/>
              </a:solidFill>
              <a:latin typeface="Courier New" charset="0"/>
              <a:ea typeface="Courier New" charset="0"/>
              <a:cs typeface="Courier New" charset="0"/>
            </a:endParaRPr>
          </a:p>
        </p:txBody>
      </p:sp>
      <p:sp>
        <p:nvSpPr>
          <p:cNvPr id="6" name="Rounded Rectangle 5"/>
          <p:cNvSpPr/>
          <p:nvPr/>
        </p:nvSpPr>
        <p:spPr>
          <a:xfrm>
            <a:off x="793102" y="2870369"/>
            <a:ext cx="10560698"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&gt;&gt;&gt; </a:t>
            </a:r>
            <a:r>
              <a:rPr lang="en-US" smtClean="0">
                <a:solidFill>
                  <a:schemeClr val="tx1"/>
                </a:solidFill>
                <a:latin typeface="Courier New" charset="0"/>
                <a:ea typeface="Courier New" charset="0"/>
                <a:cs typeface="Courier New" charset="0"/>
              </a:rPr>
              <a:t>1 – 1.5 </a:t>
            </a:r>
            <a:r>
              <a:rPr lang="en-US" dirty="0" smtClean="0">
                <a:solidFill>
                  <a:schemeClr val="tx1"/>
                </a:solidFill>
                <a:latin typeface="Courier New" charset="0"/>
                <a:ea typeface="Courier New" charset="0"/>
                <a:cs typeface="Courier New" charset="0"/>
              </a:rPr>
              <a:t>‘hit enter’</a:t>
            </a:r>
            <a:endParaRPr lang="en-US" dirty="0">
              <a:solidFill>
                <a:schemeClr val="tx1"/>
              </a:solidFill>
              <a:latin typeface="Courier New" charset="0"/>
              <a:ea typeface="Courier New" charset="0"/>
              <a:cs typeface="Courier New" charset="0"/>
            </a:endParaRPr>
          </a:p>
        </p:txBody>
      </p:sp>
      <p:sp>
        <p:nvSpPr>
          <p:cNvPr id="7" name="Rounded Rectangle 6"/>
          <p:cNvSpPr/>
          <p:nvPr/>
        </p:nvSpPr>
        <p:spPr>
          <a:xfrm>
            <a:off x="793102" y="3801265"/>
            <a:ext cx="10560698"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smtClean="0">
                <a:solidFill>
                  <a:schemeClr val="tx1"/>
                </a:solidFill>
                <a:latin typeface="Courier New" charset="0"/>
                <a:ea typeface="Courier New" charset="0"/>
                <a:cs typeface="Courier New" charset="0"/>
              </a:rPr>
              <a:t>&gt;&gt;&gt; 12 * 6 ‘hit </a:t>
            </a:r>
            <a:r>
              <a:rPr lang="en-US" dirty="0" smtClean="0">
                <a:solidFill>
                  <a:schemeClr val="tx1"/>
                </a:solidFill>
                <a:latin typeface="Courier New" charset="0"/>
                <a:ea typeface="Courier New" charset="0"/>
                <a:cs typeface="Courier New" charset="0"/>
              </a:rPr>
              <a:t>enter’</a:t>
            </a:r>
            <a:endParaRPr lang="en-US" dirty="0">
              <a:solidFill>
                <a:schemeClr val="tx1"/>
              </a:solidFill>
              <a:latin typeface="Courier New" charset="0"/>
              <a:ea typeface="Courier New" charset="0"/>
              <a:cs typeface="Courier New" charset="0"/>
            </a:endParaRPr>
          </a:p>
        </p:txBody>
      </p:sp>
      <p:sp>
        <p:nvSpPr>
          <p:cNvPr id="8" name="Rounded Rectangle 7"/>
          <p:cNvSpPr/>
          <p:nvPr/>
        </p:nvSpPr>
        <p:spPr>
          <a:xfrm>
            <a:off x="793102" y="4732161"/>
            <a:ext cx="10560698" cy="42920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r>
              <a:rPr lang="en-US" dirty="0" smtClean="0">
                <a:solidFill>
                  <a:schemeClr val="tx1"/>
                </a:solidFill>
                <a:latin typeface="Courier New" charset="0"/>
                <a:ea typeface="Courier New" charset="0"/>
                <a:cs typeface="Courier New" charset="0"/>
              </a:rPr>
              <a:t>&gt;&gt;&gt; 20 / 0 ‘hit enter’</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33699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A value is one of the basic things a program works with, like a letter or a number.</a:t>
            </a:r>
          </a:p>
          <a:p>
            <a:r>
              <a:rPr lang="en-US" dirty="0"/>
              <a:t>Some values we have seen so far are 2, 42.0, and 'Hello, World!'</a:t>
            </a:r>
          </a:p>
          <a:p>
            <a:r>
              <a:rPr lang="en-US" dirty="0"/>
              <a:t>These values belong to different types: </a:t>
            </a:r>
            <a:endParaRPr lang="en-US" dirty="0" smtClean="0"/>
          </a:p>
          <a:p>
            <a:pPr lvl="1"/>
            <a:r>
              <a:rPr lang="en-US" dirty="0" smtClean="0"/>
              <a:t>2 </a:t>
            </a:r>
            <a:r>
              <a:rPr lang="en-US" dirty="0"/>
              <a:t>is an </a:t>
            </a:r>
            <a:r>
              <a:rPr lang="en-US" dirty="0" smtClean="0"/>
              <a:t>integer. </a:t>
            </a:r>
          </a:p>
          <a:p>
            <a:pPr lvl="1"/>
            <a:r>
              <a:rPr lang="en-US" dirty="0" smtClean="0"/>
              <a:t>42.0 </a:t>
            </a:r>
            <a:r>
              <a:rPr lang="en-US" dirty="0"/>
              <a:t>is a floating-point </a:t>
            </a:r>
            <a:r>
              <a:rPr lang="en-US" dirty="0" smtClean="0"/>
              <a:t>number. “fractions” </a:t>
            </a:r>
            <a:endParaRPr lang="en-US" dirty="0"/>
          </a:p>
          <a:p>
            <a:pPr lvl="1"/>
            <a:r>
              <a:rPr lang="en-US" dirty="0" smtClean="0"/>
              <a:t>'Hello</a:t>
            </a:r>
            <a:r>
              <a:rPr lang="en-US" dirty="0"/>
              <a:t>, World!' is a </a:t>
            </a:r>
            <a:r>
              <a:rPr lang="en-US" dirty="0" smtClean="0"/>
              <a:t>string. “sequence of character in quotes”</a:t>
            </a:r>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a:solidFill>
                  <a:schemeClr val="accent1">
                    <a:lumMod val="75000"/>
                  </a:schemeClr>
                </a:solidFill>
              </a:rPr>
              <a:t>Values and Types</a:t>
            </a:r>
            <a:endParaRPr lang="en-US"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79430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If you are not sure what type a value has, the interpreter can tell you</a:t>
            </a:r>
            <a:r>
              <a:rPr lang="en-US" dirty="0" smtClean="0"/>
              <a:t>:</a:t>
            </a:r>
          </a:p>
          <a:p>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smtClean="0">
                <a:solidFill>
                  <a:srgbClr val="0070C0"/>
                </a:solidFill>
              </a:rPr>
              <a:t>type()</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pic>
        <p:nvPicPr>
          <p:cNvPr id="5" name="Picture 4"/>
          <p:cNvPicPr>
            <a:picLocks noChangeAspect="1"/>
          </p:cNvPicPr>
          <p:nvPr/>
        </p:nvPicPr>
        <p:blipFill>
          <a:blip r:embed="rId4"/>
          <a:stretch>
            <a:fillRect/>
          </a:stretch>
        </p:blipFill>
        <p:spPr>
          <a:xfrm>
            <a:off x="476250" y="1753248"/>
            <a:ext cx="11468100" cy="4508500"/>
          </a:xfrm>
          <a:prstGeom prst="rect">
            <a:avLst/>
          </a:prstGeom>
        </p:spPr>
      </p:pic>
    </p:spTree>
    <p:extLst>
      <p:ext uri="{BB962C8B-B14F-4D97-AF65-F5344CB8AC3E}">
        <p14:creationId xmlns:p14="http://schemas.microsoft.com/office/powerpoint/2010/main" val="61969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dirty="0"/>
              <a:t>Programmers make mistakes. For </a:t>
            </a:r>
            <a:r>
              <a:rPr lang="en-US" dirty="0" smtClean="0"/>
              <a:t>many reasons</a:t>
            </a:r>
            <a:r>
              <a:rPr lang="en-US" dirty="0"/>
              <a:t>, programming errors are </a:t>
            </a:r>
            <a:r>
              <a:rPr lang="en-US" dirty="0" smtClean="0"/>
              <a:t>called </a:t>
            </a:r>
            <a:r>
              <a:rPr lang="en-US" i="1" dirty="0" smtClean="0">
                <a:solidFill>
                  <a:srgbClr val="FF0000"/>
                </a:solidFill>
              </a:rPr>
              <a:t>bugs</a:t>
            </a:r>
            <a:r>
              <a:rPr lang="en-US" dirty="0" smtClean="0"/>
              <a:t> </a:t>
            </a:r>
            <a:r>
              <a:rPr lang="en-US" dirty="0"/>
              <a:t>and the process of tracking them down is called </a:t>
            </a:r>
            <a:r>
              <a:rPr lang="en-US" i="1" dirty="0">
                <a:solidFill>
                  <a:srgbClr val="FF0000"/>
                </a:solidFill>
              </a:rPr>
              <a:t>debugging</a:t>
            </a:r>
            <a:r>
              <a:rPr lang="en-US" dirty="0">
                <a:solidFill>
                  <a:srgbClr val="FF0000"/>
                </a:solidFill>
              </a:rPr>
              <a:t>.</a:t>
            </a:r>
          </a:p>
          <a:p>
            <a:r>
              <a:rPr lang="en-US" dirty="0" smtClean="0"/>
              <a:t>If you </a:t>
            </a:r>
            <a:r>
              <a:rPr lang="en-US" dirty="0"/>
              <a:t>are struggling with a difficult bug, you might feel angry, despondent, or </a:t>
            </a:r>
            <a:r>
              <a:rPr lang="en-US" dirty="0" smtClean="0"/>
              <a:t>embarrassed – your are not the only one who feels like that don’t worry - </a:t>
            </a:r>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a:solidFill>
                  <a:schemeClr val="accent1">
                    <a:lumMod val="75000"/>
                  </a:schemeClr>
                </a:solidFill>
              </a:rPr>
              <a:t>Debugging</a:t>
            </a:r>
            <a:endParaRPr lang="en-US"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48614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401216"/>
            <a:ext cx="10629186" cy="6236651"/>
          </a:xfrm>
        </p:spPr>
        <p:txBody>
          <a:bodyPr>
            <a:normAutofit/>
          </a:bodyPr>
          <a:lstStyle/>
          <a:p>
            <a:r>
              <a:rPr lang="en-US" dirty="0"/>
              <a:t>The debugging process includes: </a:t>
            </a:r>
          </a:p>
          <a:p>
            <a:pPr lvl="1"/>
            <a:r>
              <a:rPr lang="en-US" dirty="0"/>
              <a:t>Noticing the </a:t>
            </a:r>
            <a:r>
              <a:rPr lang="en-US" b="1" dirty="0"/>
              <a:t>problems </a:t>
            </a:r>
            <a:r>
              <a:rPr lang="en-US" dirty="0"/>
              <a:t>(bugs)</a:t>
            </a:r>
          </a:p>
          <a:p>
            <a:pPr lvl="1"/>
            <a:r>
              <a:rPr lang="en-US" dirty="0"/>
              <a:t>Finding the code </a:t>
            </a:r>
            <a:r>
              <a:rPr lang="en-US" b="1" dirty="0"/>
              <a:t>causing </a:t>
            </a:r>
            <a:r>
              <a:rPr lang="en-US" dirty="0"/>
              <a:t>the problems. </a:t>
            </a:r>
          </a:p>
          <a:p>
            <a:pPr lvl="1"/>
            <a:r>
              <a:rPr lang="en-US" b="1" dirty="0"/>
              <a:t>Fixing </a:t>
            </a:r>
            <a:r>
              <a:rPr lang="en-US" dirty="0"/>
              <a:t>the code so that the program works correctly.</a:t>
            </a:r>
          </a:p>
          <a:p>
            <a:pPr lvl="1"/>
            <a:r>
              <a:rPr lang="en-US" b="1" dirty="0"/>
              <a:t>Testing </a:t>
            </a:r>
            <a:r>
              <a:rPr lang="en-US" dirty="0"/>
              <a:t>to make sure the program works as expected after the changes are made. </a:t>
            </a:r>
            <a:endParaRPr lang="en-US" dirty="0"/>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86640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999067"/>
            <a:ext cx="10629186" cy="5638800"/>
          </a:xfrm>
        </p:spPr>
        <p:txBody>
          <a:bodyPr>
            <a:normAutofit/>
          </a:bodyPr>
          <a:lstStyle/>
          <a:p>
            <a:r>
              <a:rPr lang="en-US" i="1" dirty="0">
                <a:solidFill>
                  <a:schemeClr val="accent1">
                    <a:lumMod val="75000"/>
                  </a:schemeClr>
                </a:solidFill>
              </a:rPr>
              <a:t>high-level language:</a:t>
            </a:r>
          </a:p>
          <a:p>
            <a:pPr lvl="1"/>
            <a:r>
              <a:rPr lang="en-US" dirty="0"/>
              <a:t>A programming language like Python that is designed to be easy for humans </a:t>
            </a:r>
            <a:r>
              <a:rPr lang="en-US" dirty="0" smtClean="0"/>
              <a:t>to read </a:t>
            </a:r>
            <a:r>
              <a:rPr lang="en-US" dirty="0"/>
              <a:t>and write</a:t>
            </a:r>
            <a:r>
              <a:rPr lang="en-US" dirty="0" smtClean="0"/>
              <a:t>.</a:t>
            </a:r>
          </a:p>
          <a:p>
            <a:r>
              <a:rPr lang="en-US" i="1" dirty="0">
                <a:solidFill>
                  <a:schemeClr val="accent1">
                    <a:lumMod val="75000"/>
                  </a:schemeClr>
                </a:solidFill>
              </a:rPr>
              <a:t>low-level language:</a:t>
            </a:r>
          </a:p>
          <a:p>
            <a:pPr lvl="1"/>
            <a:r>
              <a:rPr lang="en-US" dirty="0"/>
              <a:t>A programming language that is designed to be easy for a computer to run; </a:t>
            </a:r>
            <a:r>
              <a:rPr lang="en-US" dirty="0" smtClean="0"/>
              <a:t>also called </a:t>
            </a:r>
            <a:r>
              <a:rPr lang="en-US" dirty="0"/>
              <a:t>“machine language” or “assembly language</a:t>
            </a:r>
            <a:r>
              <a:rPr lang="en-US" dirty="0" smtClean="0"/>
              <a:t>”.</a:t>
            </a:r>
          </a:p>
          <a:p>
            <a:r>
              <a:rPr lang="en-US" i="1" dirty="0">
                <a:solidFill>
                  <a:schemeClr val="accent1">
                    <a:lumMod val="75000"/>
                  </a:schemeClr>
                </a:solidFill>
              </a:rPr>
              <a:t>interpreter:</a:t>
            </a:r>
          </a:p>
          <a:p>
            <a:pPr lvl="1"/>
            <a:r>
              <a:rPr lang="en-US" dirty="0"/>
              <a:t>A program that reads another program and executes it</a:t>
            </a:r>
            <a:r>
              <a:rPr lang="en-US" dirty="0" smtClean="0"/>
              <a:t>.</a:t>
            </a:r>
          </a:p>
          <a:p>
            <a:r>
              <a:rPr lang="en-US" i="1" dirty="0">
                <a:solidFill>
                  <a:schemeClr val="accent1">
                    <a:lumMod val="75000"/>
                  </a:schemeClr>
                </a:solidFill>
              </a:rPr>
              <a:t>integer:</a:t>
            </a:r>
          </a:p>
          <a:p>
            <a:pPr lvl="1"/>
            <a:r>
              <a:rPr lang="en-US" dirty="0"/>
              <a:t>A type that represents whole numbers</a:t>
            </a:r>
            <a:r>
              <a:rPr lang="en-US" dirty="0" smtClean="0"/>
              <a:t>.</a:t>
            </a:r>
          </a:p>
          <a:p>
            <a:r>
              <a:rPr lang="en-US" i="1" dirty="0">
                <a:solidFill>
                  <a:schemeClr val="accent1">
                    <a:lumMod val="75000"/>
                  </a:schemeClr>
                </a:solidFill>
              </a:rPr>
              <a:t>floating-point:</a:t>
            </a:r>
          </a:p>
          <a:p>
            <a:pPr lvl="1"/>
            <a:r>
              <a:rPr lang="en-US" dirty="0"/>
              <a:t>A type that represents numbers with fractional parts.</a:t>
            </a:r>
            <a:endParaRPr lang="en-US" dirty="0">
              <a:latin typeface="+mj-lt"/>
            </a:endParaRPr>
          </a:p>
        </p:txBody>
      </p:sp>
      <p:sp>
        <p:nvSpPr>
          <p:cNvPr id="2" name="Title 1"/>
          <p:cNvSpPr>
            <a:spLocks noGrp="1"/>
          </p:cNvSpPr>
          <p:nvPr>
            <p:ph type="title"/>
          </p:nvPr>
        </p:nvSpPr>
        <p:spPr>
          <a:xfrm>
            <a:off x="724614" y="228600"/>
            <a:ext cx="10971372" cy="626534"/>
          </a:xfrm>
        </p:spPr>
        <p:txBody>
          <a:bodyPr>
            <a:normAutofit fontScale="90000"/>
          </a:bodyPr>
          <a:lstStyle/>
          <a:p>
            <a:pPr marL="571500" indent="-571500">
              <a:buFont typeface="Courier New" charset="0"/>
              <a:buChar char="o"/>
            </a:pPr>
            <a:r>
              <a:rPr lang="en-US" dirty="0">
                <a:solidFill>
                  <a:schemeClr val="accent1">
                    <a:lumMod val="75000"/>
                  </a:schemeClr>
                </a:solidFill>
              </a:rPr>
              <a:t>Glossary</a:t>
            </a:r>
            <a:endParaRPr lang="en-US"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10100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614" y="382555"/>
            <a:ext cx="10629186" cy="6255312"/>
          </a:xfrm>
        </p:spPr>
        <p:txBody>
          <a:bodyPr>
            <a:normAutofit/>
          </a:bodyPr>
          <a:lstStyle/>
          <a:p>
            <a:r>
              <a:rPr lang="en-US" i="1" dirty="0">
                <a:solidFill>
                  <a:schemeClr val="accent1">
                    <a:lumMod val="75000"/>
                  </a:schemeClr>
                </a:solidFill>
              </a:rPr>
              <a:t>string:</a:t>
            </a:r>
          </a:p>
          <a:p>
            <a:pPr lvl="1"/>
            <a:r>
              <a:rPr lang="en-US" dirty="0"/>
              <a:t>A type that represents sequences of characters</a:t>
            </a:r>
            <a:r>
              <a:rPr lang="en-US" dirty="0" smtClean="0"/>
              <a:t>.</a:t>
            </a:r>
          </a:p>
          <a:p>
            <a:r>
              <a:rPr lang="en-US" i="1" dirty="0">
                <a:solidFill>
                  <a:schemeClr val="accent1">
                    <a:lumMod val="75000"/>
                  </a:schemeClr>
                </a:solidFill>
              </a:rPr>
              <a:t>parse:</a:t>
            </a:r>
          </a:p>
          <a:p>
            <a:pPr lvl="1"/>
            <a:r>
              <a:rPr lang="en-US" dirty="0"/>
              <a:t>To examine a program and </a:t>
            </a:r>
            <a:r>
              <a:rPr lang="en-US" dirty="0" smtClean="0"/>
              <a:t>analyze </a:t>
            </a:r>
            <a:r>
              <a:rPr lang="en-US" dirty="0"/>
              <a:t>the syntactic structure</a:t>
            </a:r>
            <a:r>
              <a:rPr lang="en-US" dirty="0" smtClean="0"/>
              <a:t>.</a:t>
            </a:r>
          </a:p>
          <a:p>
            <a:r>
              <a:rPr lang="en-US" i="1" dirty="0">
                <a:solidFill>
                  <a:schemeClr val="accent1">
                    <a:lumMod val="75000"/>
                  </a:schemeClr>
                </a:solidFill>
              </a:rPr>
              <a:t>bug:</a:t>
            </a:r>
          </a:p>
          <a:p>
            <a:pPr lvl="1"/>
            <a:r>
              <a:rPr lang="en-US" dirty="0"/>
              <a:t>An error in a program.</a:t>
            </a:r>
          </a:p>
          <a:p>
            <a:r>
              <a:rPr lang="en-US" i="1" dirty="0">
                <a:solidFill>
                  <a:schemeClr val="accent1">
                    <a:lumMod val="75000"/>
                  </a:schemeClr>
                </a:solidFill>
              </a:rPr>
              <a:t>debugging:</a:t>
            </a:r>
          </a:p>
          <a:p>
            <a:pPr lvl="1"/>
            <a:r>
              <a:rPr lang="en-US" dirty="0"/>
              <a:t>The process of finding and correcting bugs.</a:t>
            </a:r>
            <a:endParaRPr lang="en-US" dirty="0">
              <a:latin typeface="+mj-lt"/>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681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066" y="431800"/>
            <a:ext cx="10735733" cy="5969000"/>
          </a:xfrm>
        </p:spPr>
        <p:txBody>
          <a:bodyPr>
            <a:normAutofit/>
          </a:bodyPr>
          <a:lstStyle/>
          <a:p>
            <a:r>
              <a:rPr lang="en-US" dirty="0"/>
              <a:t>Processes can be defined as programs that are being executed within a computer system. </a:t>
            </a:r>
            <a:endParaRPr lang="en-US" dirty="0" smtClean="0"/>
          </a:p>
          <a:p>
            <a:r>
              <a:rPr lang="en-US" dirty="0" smtClean="0"/>
              <a:t>There are many process running on a computer, and they represent the workshop and production lines in a factory.</a:t>
            </a:r>
            <a:endParaRPr lang="en-US" dirty="0"/>
          </a:p>
          <a:p>
            <a:pPr lvl="1"/>
            <a:r>
              <a:rPr lang="en-US" dirty="0" smtClean="0"/>
              <a:t>You can check processes running on your computer:</a:t>
            </a:r>
          </a:p>
          <a:p>
            <a:pPr lvl="1"/>
            <a:r>
              <a:rPr lang="en-US" dirty="0" smtClean="0"/>
              <a:t>Windows:</a:t>
            </a:r>
          </a:p>
          <a:p>
            <a:pPr lvl="2"/>
            <a:r>
              <a:rPr lang="en-US" dirty="0" smtClean="0"/>
              <a:t>Right-click  taskbar.</a:t>
            </a:r>
          </a:p>
          <a:p>
            <a:pPr lvl="2"/>
            <a:r>
              <a:rPr lang="en-US" dirty="0" smtClean="0"/>
              <a:t>Select Task Manager. </a:t>
            </a:r>
          </a:p>
          <a:p>
            <a:pPr lvl="2"/>
            <a:r>
              <a:rPr lang="en-US" dirty="0" smtClean="0"/>
              <a:t>If not selected click Processes tab. </a:t>
            </a:r>
          </a:p>
          <a:p>
            <a:pPr lvl="1"/>
            <a:r>
              <a:rPr lang="en-US" dirty="0" smtClean="0"/>
              <a:t>Linux: top command + Enter </a:t>
            </a:r>
          </a:p>
          <a:p>
            <a:pPr lvl="1"/>
            <a:endParaRPr lang="en-US" dirty="0"/>
          </a:p>
          <a:p>
            <a:pPr marL="1225296" lvl="3" indent="0">
              <a:buNone/>
            </a:pPr>
            <a:endParaRPr lang="en-US" dirty="0" smtClean="0"/>
          </a:p>
        </p:txBody>
      </p:sp>
      <p:pic>
        <p:nvPicPr>
          <p:cNvPr id="4" name="Picture 3"/>
          <p:cNvPicPr>
            <a:picLocks noChangeAspect="1"/>
          </p:cNvPicPr>
          <p:nvPr/>
        </p:nvPicPr>
        <p:blipFill>
          <a:blip r:embed="rId3"/>
          <a:stretch>
            <a:fillRect/>
          </a:stretch>
        </p:blipFill>
        <p:spPr>
          <a:xfrm>
            <a:off x="8387277" y="1792621"/>
            <a:ext cx="3212056" cy="3272758"/>
          </a:xfrm>
          <a:prstGeom prst="rect">
            <a:avLst/>
          </a:prstGeom>
        </p:spPr>
      </p:pic>
      <p:pic>
        <p:nvPicPr>
          <p:cNvPr id="5" name="Picture 4"/>
          <p:cNvPicPr>
            <a:picLocks noChangeAspect="1"/>
          </p:cNvPicPr>
          <p:nvPr/>
        </p:nvPicPr>
        <p:blipFill>
          <a:blip r:embed="rId4"/>
          <a:stretch>
            <a:fillRect/>
          </a:stretch>
        </p:blipFill>
        <p:spPr>
          <a:xfrm rot="16200000">
            <a:off x="-3312718" y="3312718"/>
            <a:ext cx="6858001" cy="232565"/>
          </a:xfrm>
          <a:prstGeom prst="rect">
            <a:avLst/>
          </a:prstGeom>
        </p:spPr>
      </p:pic>
      <p:pic>
        <p:nvPicPr>
          <p:cNvPr id="2" name="Picture 1"/>
          <p:cNvPicPr>
            <a:picLocks noChangeAspect="1"/>
          </p:cNvPicPr>
          <p:nvPr/>
        </p:nvPicPr>
        <p:blipFill>
          <a:blip r:embed="rId5"/>
          <a:stretch>
            <a:fillRect/>
          </a:stretch>
        </p:blipFill>
        <p:spPr>
          <a:xfrm>
            <a:off x="2534172" y="4585127"/>
            <a:ext cx="4089399" cy="2088724"/>
          </a:xfrm>
          <a:prstGeom prst="rect">
            <a:avLst/>
          </a:prstGeom>
        </p:spPr>
      </p:pic>
    </p:spTree>
    <p:extLst>
      <p:ext uri="{BB962C8B-B14F-4D97-AF65-F5344CB8AC3E}">
        <p14:creationId xmlns:p14="http://schemas.microsoft.com/office/powerpoint/2010/main" val="186301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1"/>
            <a:ext cx="10287000" cy="4190999"/>
          </a:xfrm>
        </p:spPr>
        <p:txBody>
          <a:bodyPr>
            <a:normAutofit/>
          </a:bodyPr>
          <a:lstStyle/>
          <a:p>
            <a:r>
              <a:rPr lang="en-US" dirty="0"/>
              <a:t>The essence of programming is to control the work of the computer on </a:t>
            </a:r>
            <a:r>
              <a:rPr lang="en-US" dirty="0" smtClean="0"/>
              <a:t>all levels.</a:t>
            </a:r>
          </a:p>
          <a:p>
            <a:r>
              <a:rPr lang="en-US" dirty="0" smtClean="0"/>
              <a:t>This can be done with the help of “orders” and “Command” from the programmers, also Known as Programming Instructions. </a:t>
            </a:r>
          </a:p>
          <a:p>
            <a:r>
              <a:rPr lang="en-US" dirty="0" smtClean="0"/>
              <a:t>To Program means : </a:t>
            </a:r>
            <a:r>
              <a:rPr lang="en-US" i="1" dirty="0" smtClean="0">
                <a:solidFill>
                  <a:srgbClr val="C00000"/>
                </a:solidFill>
              </a:rPr>
              <a:t>to organize the work of the computer through sequence of instructions.</a:t>
            </a:r>
          </a:p>
          <a:p>
            <a:r>
              <a:rPr lang="en-US" dirty="0" smtClean="0"/>
              <a:t>These commands are given in written forms and implicitly followed by the computer.</a:t>
            </a:r>
            <a:endParaRPr lang="en-US" dirty="0"/>
          </a:p>
        </p:txBody>
      </p:sp>
      <p:sp>
        <p:nvSpPr>
          <p:cNvPr id="2" name="Title 1"/>
          <p:cNvSpPr>
            <a:spLocks noGrp="1"/>
          </p:cNvSpPr>
          <p:nvPr>
            <p:ph type="title"/>
          </p:nvPr>
        </p:nvSpPr>
        <p:spPr>
          <a:xfrm>
            <a:off x="724614" y="152400"/>
            <a:ext cx="10971372" cy="1066800"/>
          </a:xfrm>
        </p:spPr>
        <p:txBody>
          <a:bodyPr/>
          <a:lstStyle/>
          <a:p>
            <a:r>
              <a:rPr lang="en-US" dirty="0" smtClean="0">
                <a:solidFill>
                  <a:schemeClr val="accent1">
                    <a:lumMod val="75000"/>
                  </a:schemeClr>
                </a:solidFill>
              </a:rPr>
              <a:t>The Essence of Programming.</a:t>
            </a:r>
            <a:endParaRPr lang="en-US"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11662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1"/>
            <a:ext cx="10287000" cy="4190999"/>
          </a:xfrm>
        </p:spPr>
        <p:txBody>
          <a:bodyPr>
            <a:normAutofit/>
          </a:bodyPr>
          <a:lstStyle/>
          <a:p>
            <a:r>
              <a:rPr lang="en-US" dirty="0" smtClean="0"/>
              <a:t>To Make a computer do something you will have to write a computer program, the program tell the computer step by step exactly what to do and when, the computer then “Executes” the program following each step to accomplish the end goal. </a:t>
            </a:r>
          </a:p>
          <a:p>
            <a:r>
              <a:rPr lang="en-US" dirty="0" smtClean="0"/>
              <a:t>When you tell the computer what to do, you will also need to tell the computer How it’s going to do it, that’s where computer Algorithms come in place. </a:t>
            </a:r>
          </a:p>
          <a:p>
            <a:endParaRPr lang="en-US" dirty="0"/>
          </a:p>
        </p:txBody>
      </p:sp>
      <p:sp>
        <p:nvSpPr>
          <p:cNvPr id="2" name="Title 1"/>
          <p:cNvSpPr>
            <a:spLocks noGrp="1"/>
          </p:cNvSpPr>
          <p:nvPr>
            <p:ph type="title"/>
          </p:nvPr>
        </p:nvSpPr>
        <p:spPr>
          <a:xfrm>
            <a:off x="724614" y="152400"/>
            <a:ext cx="10971372" cy="1066800"/>
          </a:xfrm>
        </p:spPr>
        <p:txBody>
          <a:bodyPr/>
          <a:lstStyle/>
          <a:p>
            <a:r>
              <a:rPr lang="en-US" dirty="0" smtClean="0">
                <a:solidFill>
                  <a:srgbClr val="0070C0"/>
                </a:solidFill>
              </a:rPr>
              <a:t>Computer Algorithm</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36858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1"/>
            <a:ext cx="10287000" cy="4190999"/>
          </a:xfrm>
        </p:spPr>
        <p:txBody>
          <a:bodyPr>
            <a:normAutofit fontScale="92500" lnSpcReduction="10000"/>
          </a:bodyPr>
          <a:lstStyle/>
          <a:p>
            <a:r>
              <a:rPr lang="en-US" dirty="0" smtClean="0"/>
              <a:t>Rent a car – algorithm :</a:t>
            </a:r>
          </a:p>
          <a:p>
            <a:pPr lvl="1"/>
            <a:r>
              <a:rPr lang="en-US" dirty="0" smtClean="0"/>
              <a:t>Go to the rent car place</a:t>
            </a:r>
          </a:p>
          <a:p>
            <a:pPr lvl="1"/>
            <a:r>
              <a:rPr lang="en-US" dirty="0" smtClean="0"/>
              <a:t>Rent a car </a:t>
            </a:r>
          </a:p>
          <a:p>
            <a:pPr lvl="1"/>
            <a:r>
              <a:rPr lang="en-US" dirty="0" smtClean="0"/>
              <a:t>Follow directions to my house</a:t>
            </a:r>
          </a:p>
          <a:p>
            <a:r>
              <a:rPr lang="en-US" dirty="0" smtClean="0"/>
              <a:t>Take a taxi – algorithm :</a:t>
            </a:r>
          </a:p>
          <a:p>
            <a:pPr lvl="1"/>
            <a:r>
              <a:rPr lang="en-US" dirty="0" smtClean="0"/>
              <a:t>Go to the taxi stand </a:t>
            </a:r>
          </a:p>
          <a:p>
            <a:pPr lvl="1"/>
            <a:r>
              <a:rPr lang="en-US" dirty="0" smtClean="0"/>
              <a:t>Get in to the taxi</a:t>
            </a:r>
          </a:p>
          <a:p>
            <a:pPr lvl="1"/>
            <a:r>
              <a:rPr lang="en-US" dirty="0" smtClean="0"/>
              <a:t>Give the driver my address </a:t>
            </a:r>
            <a:endParaRPr lang="en-US" dirty="0"/>
          </a:p>
          <a:p>
            <a:pPr marL="330200" lvl="1" indent="0">
              <a:buNone/>
            </a:pPr>
            <a:endParaRPr lang="en-US" dirty="0" smtClean="0"/>
          </a:p>
          <a:p>
            <a:pPr marL="330200" lvl="1" indent="0">
              <a:buNone/>
            </a:pPr>
            <a:r>
              <a:rPr lang="en-US" dirty="0" smtClean="0"/>
              <a:t>The previous two algorithms accomplish the same goal, but each algorithm is doing it in a completely different way, each algorithm has a different cost and different time frame – renting a car will take longer time than taking a taxi- </a:t>
            </a:r>
          </a:p>
        </p:txBody>
      </p:sp>
      <p:sp>
        <p:nvSpPr>
          <p:cNvPr id="2" name="Title 1"/>
          <p:cNvSpPr>
            <a:spLocks noGrp="1"/>
          </p:cNvSpPr>
          <p:nvPr>
            <p:ph type="title"/>
          </p:nvPr>
        </p:nvSpPr>
        <p:spPr>
          <a:xfrm>
            <a:off x="724614" y="152400"/>
            <a:ext cx="10971372" cy="1066800"/>
          </a:xfrm>
        </p:spPr>
        <p:txBody>
          <a:bodyPr>
            <a:normAutofit fontScale="90000"/>
          </a:bodyPr>
          <a:lstStyle/>
          <a:p>
            <a:r>
              <a:rPr lang="en-US" dirty="0" smtClean="0">
                <a:solidFill>
                  <a:srgbClr val="0070C0"/>
                </a:solidFill>
              </a:rPr>
              <a:t>Example : let’s say you have a friend arriving at the airport and need to get to your house </a:t>
            </a:r>
            <a:endParaRPr lang="en-US" dirty="0">
              <a:solidFill>
                <a:srgbClr val="0070C0"/>
              </a:solidFill>
            </a:endParaRPr>
          </a:p>
        </p:txBody>
      </p:sp>
      <p:pic>
        <p:nvPicPr>
          <p:cNvPr id="4" name="Picture 3"/>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52230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14" y="152400"/>
            <a:ext cx="10971372" cy="3200400"/>
          </a:xfrm>
        </p:spPr>
        <p:txBody>
          <a:bodyPr>
            <a:normAutofit/>
          </a:bodyPr>
          <a:lstStyle/>
          <a:p>
            <a:r>
              <a:rPr lang="en-US" dirty="0" smtClean="0"/>
              <a:t/>
            </a:r>
            <a:br>
              <a:rPr lang="en-US" dirty="0" smtClean="0"/>
            </a:br>
            <a:r>
              <a:rPr lang="en-US" dirty="0" smtClean="0">
                <a:solidFill>
                  <a:srgbClr val="0070C0"/>
                </a:solidFill>
              </a:rPr>
              <a:t>Exercise</a:t>
            </a:r>
            <a:r>
              <a:rPr lang="en-US" dirty="0" smtClean="0"/>
              <a:t> </a:t>
            </a:r>
            <a:r>
              <a:rPr lang="en-US" dirty="0"/>
              <a:t/>
            </a:r>
            <a:br>
              <a:rPr lang="en-US" dirty="0"/>
            </a:br>
            <a:r>
              <a:rPr lang="en-US" dirty="0" smtClean="0"/>
              <a:t>Write an Algorithm for the previous example that will save your friend some money.</a:t>
            </a:r>
            <a:endParaRPr lang="en-US" dirty="0"/>
          </a:p>
        </p:txBody>
      </p:sp>
      <p:pic>
        <p:nvPicPr>
          <p:cNvPr id="3" name="Picture 2"/>
          <p:cNvPicPr>
            <a:picLocks noChangeAspect="1"/>
          </p:cNvPicPr>
          <p:nvPr/>
        </p:nvPicPr>
        <p:blipFill>
          <a:blip r:embed="rId3"/>
          <a:stretch>
            <a:fillRect/>
          </a:stretch>
        </p:blipFill>
        <p:spPr>
          <a:xfrm rot="16200000">
            <a:off x="-3312718" y="3312718"/>
            <a:ext cx="6858001" cy="232565"/>
          </a:xfrm>
          <a:prstGeom prst="rect">
            <a:avLst/>
          </a:prstGeom>
        </p:spPr>
      </p:pic>
    </p:spTree>
    <p:extLst>
      <p:ext uri="{BB962C8B-B14F-4D97-AF65-F5344CB8AC3E}">
        <p14:creationId xmlns:p14="http://schemas.microsoft.com/office/powerpoint/2010/main" val="65925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267"/>
            <a:ext cx="10515600" cy="5863696"/>
          </a:xfrm>
        </p:spPr>
        <p:txBody>
          <a:bodyPr/>
          <a:lstStyle/>
          <a:p>
            <a:r>
              <a:rPr lang="en-US" dirty="0"/>
              <a:t>Computer language is more exacting and more limited than English</a:t>
            </a:r>
            <a:r>
              <a:rPr lang="en-US" dirty="0" smtClean="0"/>
              <a:t>.</a:t>
            </a:r>
          </a:p>
          <a:p>
            <a:r>
              <a:rPr lang="en-US" dirty="0"/>
              <a:t>If programming languages lack the subtleties of human language, human language cannot match the </a:t>
            </a:r>
            <a:r>
              <a:rPr lang="en-US" dirty="0" smtClean="0"/>
              <a:t>precision of </a:t>
            </a:r>
            <a:r>
              <a:rPr lang="en-US" dirty="0"/>
              <a:t>computer-speak. </a:t>
            </a:r>
            <a:endParaRPr lang="en-US" dirty="0" smtClean="0"/>
          </a:p>
          <a:p>
            <a:r>
              <a:rPr lang="en-US" dirty="0" smtClean="0"/>
              <a:t>Try</a:t>
            </a:r>
            <a:r>
              <a:rPr lang="en-US" dirty="0"/>
              <a:t>, for example, to describe a simple spiral without using your hands. It's impossible in English.</a:t>
            </a:r>
          </a:p>
          <a:p>
            <a:r>
              <a:rPr lang="en-US" dirty="0"/>
              <a:t>But because math is an integral part of computer languages, those languages cannot only describe a spiral but </a:t>
            </a:r>
            <a:r>
              <a:rPr lang="en-US" dirty="0" smtClean="0"/>
              <a:t>also can </a:t>
            </a:r>
            <a:r>
              <a:rPr lang="en-US" dirty="0"/>
              <a:t>provide the instructions to create an image of that spiral on a display or printer.</a:t>
            </a:r>
            <a:endParaRPr lang="en-US" dirty="0" smtClean="0">
              <a:latin typeface="+mj-lt"/>
            </a:endParaRPr>
          </a:p>
        </p:txBody>
      </p:sp>
      <p:pic>
        <p:nvPicPr>
          <p:cNvPr id="5" name="Picture 4"/>
          <p:cNvPicPr>
            <a:picLocks noChangeAspect="1"/>
          </p:cNvPicPr>
          <p:nvPr/>
        </p:nvPicPr>
        <p:blipFill>
          <a:blip r:embed="rId2"/>
          <a:stretch>
            <a:fillRect/>
          </a:stretch>
        </p:blipFill>
        <p:spPr>
          <a:xfrm rot="16200000">
            <a:off x="-3312718" y="3312718"/>
            <a:ext cx="6858001" cy="232565"/>
          </a:xfrm>
          <a:prstGeom prst="rect">
            <a:avLst/>
          </a:prstGeom>
        </p:spPr>
      </p:pic>
      <p:pic>
        <p:nvPicPr>
          <p:cNvPr id="4" name="Picture 3"/>
          <p:cNvPicPr>
            <a:picLocks noChangeAspect="1"/>
          </p:cNvPicPr>
          <p:nvPr/>
        </p:nvPicPr>
        <p:blipFill>
          <a:blip r:embed="rId3"/>
          <a:stretch>
            <a:fillRect/>
          </a:stretch>
        </p:blipFill>
        <p:spPr>
          <a:xfrm>
            <a:off x="8500533" y="4061590"/>
            <a:ext cx="2705761" cy="2593209"/>
          </a:xfrm>
          <a:prstGeom prst="rect">
            <a:avLst/>
          </a:prstGeom>
        </p:spPr>
      </p:pic>
    </p:spTree>
    <p:extLst>
      <p:ext uri="{BB962C8B-B14F-4D97-AF65-F5344CB8AC3E}">
        <p14:creationId xmlns:p14="http://schemas.microsoft.com/office/powerpoint/2010/main" val="196150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2607</Words>
  <Application>Microsoft Macintosh PowerPoint</Application>
  <PresentationFormat>Widescreen</PresentationFormat>
  <Paragraphs>226</Paragraphs>
  <Slides>37</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Courier New</vt:lpstr>
      <vt:lpstr>Arial</vt:lpstr>
      <vt:lpstr>Office Theme</vt:lpstr>
      <vt:lpstr>The Way of the Program</vt:lpstr>
      <vt:lpstr>What Does it Mean “To Program”? </vt:lpstr>
      <vt:lpstr>How Do Computers Process Information?</vt:lpstr>
      <vt:lpstr>PowerPoint Presentation</vt:lpstr>
      <vt:lpstr>The Essence of Programming.</vt:lpstr>
      <vt:lpstr>Computer Algorithm</vt:lpstr>
      <vt:lpstr>Example : let’s say you have a friend arriving at the airport and need to get to your house </vt:lpstr>
      <vt:lpstr> Exercise  Write an Algorithm for the previous example that will save your friend some money.</vt:lpstr>
      <vt:lpstr>PowerPoint Presentation</vt:lpstr>
      <vt:lpstr>Programmers</vt:lpstr>
      <vt:lpstr>PowerPoint Presentation</vt:lpstr>
      <vt:lpstr>Stages in Software Development </vt:lpstr>
      <vt:lpstr>Gathering the Requirements </vt:lpstr>
      <vt:lpstr>Planning and Preparing the Architecture and Design </vt:lpstr>
      <vt:lpstr>PowerPoint Presentation</vt:lpstr>
      <vt:lpstr>Implementation</vt:lpstr>
      <vt:lpstr>Product Testing </vt:lpstr>
      <vt:lpstr>Deployment and Operation </vt:lpstr>
      <vt:lpstr>Technical Support </vt:lpstr>
      <vt:lpstr>Software Development Is More than Just Coding </vt:lpstr>
      <vt:lpstr>What is Python?</vt:lpstr>
      <vt:lpstr>Running Python </vt:lpstr>
      <vt:lpstr>--version </vt:lpstr>
      <vt:lpstr>--version </vt:lpstr>
      <vt:lpstr>Python interpreter</vt:lpstr>
      <vt:lpstr>&gt;&gt;&gt;</vt:lpstr>
      <vt:lpstr>Exercise </vt:lpstr>
      <vt:lpstr>Hello, World!</vt:lpstr>
      <vt:lpstr>Arithmetic Operators </vt:lpstr>
      <vt:lpstr>PowerPoint Presentation</vt:lpstr>
      <vt:lpstr>Exercise </vt:lpstr>
      <vt:lpstr>Values and Types</vt:lpstr>
      <vt:lpstr>type()</vt:lpstr>
      <vt:lpstr>Debugging</vt:lpstr>
      <vt:lpstr>PowerPoint Presentation</vt:lpstr>
      <vt:lpstr>Glossary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 Gabriel</dc:creator>
  <cp:lastModifiedBy>Mina Gabriel</cp:lastModifiedBy>
  <cp:revision>22</cp:revision>
  <dcterms:created xsi:type="dcterms:W3CDTF">2015-12-10T20:37:14Z</dcterms:created>
  <dcterms:modified xsi:type="dcterms:W3CDTF">2016-02-04T15:41:05Z</dcterms:modified>
</cp:coreProperties>
</file>