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8" r:id="rId3"/>
    <p:sldId id="259" r:id="rId4"/>
    <p:sldId id="260" r:id="rId5"/>
    <p:sldId id="266" r:id="rId6"/>
    <p:sldId id="267" r:id="rId7"/>
    <p:sldId id="268" r:id="rId8"/>
    <p:sldId id="269" r:id="rId9"/>
    <p:sldId id="261" r:id="rId10"/>
    <p:sldId id="262" r:id="rId11"/>
    <p:sldId id="263" r:id="rId12"/>
    <p:sldId id="264" r:id="rId13"/>
    <p:sldId id="265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645"/>
  </p:normalViewPr>
  <p:slideViewPr>
    <p:cSldViewPr snapToGrid="0" snapToObjects="1">
      <p:cViewPr varScale="1">
        <p:scale>
          <a:sx n="137" d="100"/>
          <a:sy n="137" d="100"/>
        </p:scale>
        <p:origin x="2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DF52A-CB76-8A47-B177-D07518B7AE69}" type="datetimeFigureOut">
              <a:rPr lang="en-US" smtClean="0"/>
              <a:t>2/9/16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C9603-862B-ED4B-8D12-B2A53D1B2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47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C9603-862B-ED4B-8D12-B2A53D1B269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4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0DA-0077-E145-A130-7F0FA258983B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A09A-BC4E-E846-A760-F502F11B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6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0DA-0077-E145-A130-7F0FA258983B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A09A-BC4E-E846-A760-F502F11B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1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0DA-0077-E145-A130-7F0FA258983B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A09A-BC4E-E846-A760-F502F11B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4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0DA-0077-E145-A130-7F0FA258983B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A09A-BC4E-E846-A760-F502F11B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6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0DA-0077-E145-A130-7F0FA258983B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A09A-BC4E-E846-A760-F502F11B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3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0DA-0077-E145-A130-7F0FA258983B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A09A-BC4E-E846-A760-F502F11B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9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0DA-0077-E145-A130-7F0FA258983B}" type="datetimeFigureOut">
              <a:rPr lang="en-US" smtClean="0"/>
              <a:t>2/9/16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A09A-BC4E-E846-A760-F502F11B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1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0DA-0077-E145-A130-7F0FA258983B}" type="datetimeFigureOut">
              <a:rPr lang="en-US" smtClean="0"/>
              <a:t>2/9/16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A09A-BC4E-E846-A760-F502F11B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0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0DA-0077-E145-A130-7F0FA258983B}" type="datetimeFigureOut">
              <a:rPr lang="en-US" smtClean="0"/>
              <a:t>2/9/16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A09A-BC4E-E846-A760-F502F11B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8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0DA-0077-E145-A130-7F0FA258983B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A09A-BC4E-E846-A760-F502F11B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1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0DA-0077-E145-A130-7F0FA258983B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8A09A-BC4E-E846-A760-F502F11B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6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30DA-0077-E145-A130-7F0FA258983B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8A09A-BC4E-E846-A760-F502F11B3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3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Variables, Expressions and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Mina Gabriel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19333"/>
            <a:ext cx="12192000" cy="33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54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pPr marL="571500" indent="-571500">
              <a:buFont typeface="Courier New" charset="0"/>
              <a:buChar char="o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illegal variable names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7104"/>
            <a:ext cx="10515600" cy="5830029"/>
          </a:xfrm>
        </p:spPr>
        <p:txBody>
          <a:bodyPr>
            <a:normAutofit/>
          </a:bodyPr>
          <a:lstStyle/>
          <a:p>
            <a:r>
              <a:rPr lang="en-US" dirty="0"/>
              <a:t>If you give a variable an illegal name, you get a syntax error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76user_name is illegal because it start with a number.</a:t>
            </a:r>
          </a:p>
          <a:p>
            <a:r>
              <a:rPr lang="en-US" dirty="0" smtClean="0"/>
              <a:t>more@ is illegal because it contains an illegal character @ </a:t>
            </a:r>
          </a:p>
          <a:p>
            <a:r>
              <a:rPr lang="en-US" dirty="0" smtClean="0"/>
              <a:t>But what’s wrong with class??</a:t>
            </a:r>
          </a:p>
          <a:p>
            <a:endParaRPr lang="en-US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050" y="1317096"/>
            <a:ext cx="7327900" cy="363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31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7672"/>
            <a:ext cx="10515600" cy="56992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 turns out that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dirty="0"/>
              <a:t> is one </a:t>
            </a:r>
            <a:r>
              <a:rPr lang="en-US" dirty="0" smtClean="0"/>
              <a:t>of reserved </a:t>
            </a:r>
            <a:r>
              <a:rPr lang="en-US" dirty="0"/>
              <a:t>Python’s keywords. The interpreter uses keywords </a:t>
            </a:r>
            <a:r>
              <a:rPr lang="en-US" dirty="0" smtClean="0"/>
              <a:t>to recognize </a:t>
            </a:r>
            <a:r>
              <a:rPr lang="en-US" dirty="0"/>
              <a:t>the structure of the program, and they cannot be used </a:t>
            </a:r>
            <a:r>
              <a:rPr lang="en-US" dirty="0" smtClean="0"/>
              <a:t>as </a:t>
            </a:r>
            <a:r>
              <a:rPr lang="en-US" dirty="0"/>
              <a:t>variable names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You don’t have to memorize this list. In most development environments, </a:t>
            </a:r>
            <a:r>
              <a:rPr lang="en-US" dirty="0" smtClean="0"/>
              <a:t>keywords are </a:t>
            </a:r>
            <a:r>
              <a:rPr lang="en-US" dirty="0"/>
              <a:t>displayed in a different color; if you try to use one as a variable name, you’ll know.</a:t>
            </a:r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1661615"/>
            <a:ext cx="100965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9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pPr marL="571500" indent="-571500">
              <a:buFont typeface="Courier New" charset="0"/>
              <a:buChar char="o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Expressions and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>
            <a:normAutofit/>
          </a:bodyPr>
          <a:lstStyle/>
          <a:p>
            <a:r>
              <a:rPr lang="en-US" dirty="0"/>
              <a:t>An expression is a combination of values, variables, and operators. A value all </a:t>
            </a:r>
            <a:r>
              <a:rPr lang="en-US" dirty="0" smtClean="0"/>
              <a:t>by itself </a:t>
            </a:r>
            <a:r>
              <a:rPr lang="en-US" dirty="0"/>
              <a:t>is considered an expression, and so is a variable, so the following are all </a:t>
            </a:r>
            <a:r>
              <a:rPr lang="en-US" dirty="0" smtClean="0"/>
              <a:t>legal expressions: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When you type an expression at the prompt, the interpreter evaluates it, </a:t>
            </a:r>
            <a:r>
              <a:rPr lang="en-US" dirty="0" smtClean="0"/>
              <a:t>which means </a:t>
            </a:r>
            <a:r>
              <a:rPr lang="en-US" dirty="0"/>
              <a:t>that it finds the value of the expression. In this example, n has the value 17 </a:t>
            </a:r>
            <a:r>
              <a:rPr lang="en-US" dirty="0" smtClean="0"/>
              <a:t>and n </a:t>
            </a:r>
            <a:r>
              <a:rPr lang="en-US" dirty="0"/>
              <a:t>+ 25 has the value 42.</a:t>
            </a:r>
            <a:endParaRPr lang="en-US" dirty="0" smtClean="0"/>
          </a:p>
          <a:p>
            <a:endParaRPr lang="en-US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00" y="2481728"/>
            <a:ext cx="91948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42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pPr marL="571500" indent="-571500">
              <a:buFont typeface="Courier New" charset="0"/>
              <a:buChar char="o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5419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statement is a unit of code that has an effect, like creating a variable or displaying </a:t>
            </a:r>
            <a:r>
              <a:rPr lang="en-US" dirty="0" smtClean="0"/>
              <a:t>a value.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The first line is an assignment statement that gives a value to n. The second line is </a:t>
            </a:r>
            <a:r>
              <a:rPr lang="en-US" dirty="0" smtClean="0"/>
              <a:t>a print </a:t>
            </a:r>
            <a:r>
              <a:rPr lang="en-US" dirty="0"/>
              <a:t>statement that displays the value of n.</a:t>
            </a:r>
          </a:p>
          <a:p>
            <a:r>
              <a:rPr lang="en-US" dirty="0"/>
              <a:t>When you type a statement, the interpreter executes it, which means that it </a:t>
            </a:r>
            <a:r>
              <a:rPr lang="en-US" dirty="0" smtClean="0"/>
              <a:t>does whatever </a:t>
            </a:r>
            <a:r>
              <a:rPr lang="en-US" dirty="0"/>
              <a:t>the statement says. In general, statements don’t have values.</a:t>
            </a:r>
            <a:endParaRPr lang="en-US" dirty="0" smtClean="0"/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00" y="1951159"/>
            <a:ext cx="9194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1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pPr marL="571500" indent="-571500">
              <a:buFont typeface="Courier New" charset="0"/>
              <a:buChar char="o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Script Mode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/>
              <a:t>So far we have run Python in interactive mode, which means that you </a:t>
            </a:r>
            <a:r>
              <a:rPr lang="en-US" dirty="0" smtClean="0"/>
              <a:t>interact directly </a:t>
            </a:r>
            <a:r>
              <a:rPr lang="en-US" dirty="0"/>
              <a:t>with the interpreter. Interactive mode is a good way to get started, but if </a:t>
            </a:r>
            <a:r>
              <a:rPr lang="en-US" dirty="0" smtClean="0"/>
              <a:t>you are </a:t>
            </a:r>
            <a:r>
              <a:rPr lang="en-US" dirty="0"/>
              <a:t>working with more than a few lines of code, it can be clumsy</a:t>
            </a:r>
            <a:r>
              <a:rPr lang="en-US" dirty="0" smtClean="0"/>
              <a:t>.</a:t>
            </a:r>
          </a:p>
          <a:p>
            <a:r>
              <a:rPr lang="en-US" dirty="0"/>
              <a:t>The alternative is to save code in a file called a script and then run the interpreter </a:t>
            </a:r>
            <a:r>
              <a:rPr lang="en-US" dirty="0" smtClean="0"/>
              <a:t>in script </a:t>
            </a:r>
            <a:r>
              <a:rPr lang="en-US" dirty="0"/>
              <a:t>mode to execute the script.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convention, Python scripts have names that </a:t>
            </a:r>
            <a:r>
              <a:rPr lang="en-US" dirty="0" smtClean="0"/>
              <a:t>end with </a:t>
            </a:r>
            <a:r>
              <a:rPr lang="en-US" dirty="0"/>
              <a:t>.</a:t>
            </a:r>
            <a:r>
              <a:rPr lang="en-US" dirty="0" err="1"/>
              <a:t>py</a:t>
            </a:r>
            <a:r>
              <a:rPr lang="en-US" dirty="0"/>
              <a:t>.</a:t>
            </a:r>
            <a:endParaRPr lang="en-US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3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0251"/>
            <a:ext cx="10515600" cy="5876712"/>
          </a:xfrm>
        </p:spPr>
        <p:txBody>
          <a:bodyPr>
            <a:normAutofit/>
          </a:bodyPr>
          <a:lstStyle/>
          <a:p>
            <a:r>
              <a:rPr lang="en-US" dirty="0"/>
              <a:t>Because Python provides both modes, you can test bits of code in interactive mode</a:t>
            </a:r>
          </a:p>
          <a:p>
            <a:r>
              <a:rPr lang="en-US" dirty="0"/>
              <a:t>before you put them in a script. But there are differences between interactive </a:t>
            </a:r>
            <a:r>
              <a:rPr lang="en-US" dirty="0" smtClean="0"/>
              <a:t>mode and </a:t>
            </a:r>
            <a:r>
              <a:rPr lang="en-US" dirty="0"/>
              <a:t>script mode that can be confusing</a:t>
            </a:r>
            <a:r>
              <a:rPr lang="en-US" dirty="0" smtClean="0"/>
              <a:t>.</a:t>
            </a:r>
          </a:p>
          <a:p>
            <a:r>
              <a:rPr lang="en-US" dirty="0"/>
              <a:t>For example, if you are using Python as a calculator, you might type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first line assigns a value to miles, but it has no visible effect. The second line </a:t>
            </a:r>
            <a:r>
              <a:rPr lang="en-US" dirty="0" smtClean="0"/>
              <a:t>is an </a:t>
            </a:r>
            <a:r>
              <a:rPr lang="en-US" dirty="0"/>
              <a:t>expression, so the interpreter evaluates it and displays the result. It turns out that </a:t>
            </a:r>
            <a:r>
              <a:rPr lang="en-US" dirty="0" smtClean="0"/>
              <a:t>a marathon </a:t>
            </a:r>
            <a:r>
              <a:rPr lang="en-US" dirty="0"/>
              <a:t>is about 42 kilometers.</a:t>
            </a:r>
            <a:endParaRPr lang="en-US" dirty="0" smtClean="0"/>
          </a:p>
          <a:p>
            <a:endParaRPr lang="en-US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27111"/>
            <a:ext cx="33655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31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1194"/>
            <a:ext cx="10515600" cy="5835769"/>
          </a:xfrm>
        </p:spPr>
        <p:txBody>
          <a:bodyPr/>
          <a:lstStyle/>
          <a:p>
            <a:r>
              <a:rPr lang="en-US" dirty="0"/>
              <a:t>But if you type the same code into a script and run it, you get no output at all. </a:t>
            </a:r>
            <a:endParaRPr lang="en-US" dirty="0" smtClean="0"/>
          </a:p>
          <a:p>
            <a:r>
              <a:rPr lang="en-US" dirty="0" smtClean="0"/>
              <a:t>In script </a:t>
            </a:r>
            <a:r>
              <a:rPr lang="en-US" dirty="0"/>
              <a:t>mode an expression, all by itself, has no visible effect. </a:t>
            </a:r>
          </a:p>
          <a:p>
            <a:r>
              <a:rPr lang="en-US" dirty="0" smtClean="0"/>
              <a:t>Python </a:t>
            </a:r>
            <a:r>
              <a:rPr lang="en-US" dirty="0"/>
              <a:t>actually </a:t>
            </a:r>
            <a:r>
              <a:rPr lang="en-US" dirty="0" smtClean="0"/>
              <a:t>evaluates the </a:t>
            </a:r>
            <a:r>
              <a:rPr lang="en-US" dirty="0"/>
              <a:t>expression, but it doesn’t display the value unless you tell it to</a:t>
            </a:r>
            <a:r>
              <a:rPr lang="en-US" dirty="0" smtClean="0"/>
              <a:t>:</a:t>
            </a: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78752"/>
            <a:ext cx="4382253" cy="92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53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Start programming in script mode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901"/>
            <a:ext cx="10515600" cy="4662062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first you need to create a new executable .</a:t>
            </a:r>
            <a:r>
              <a:rPr lang="en-US" dirty="0" err="1" smtClean="0">
                <a:latin typeface="+mj-lt"/>
              </a:rPr>
              <a:t>py</a:t>
            </a:r>
            <a:r>
              <a:rPr lang="en-US" dirty="0" smtClean="0">
                <a:latin typeface="+mj-lt"/>
              </a:rPr>
              <a:t> file </a:t>
            </a:r>
          </a:p>
          <a:p>
            <a:r>
              <a:rPr lang="en-US" dirty="0" smtClean="0">
                <a:latin typeface="+mj-lt"/>
              </a:rPr>
              <a:t>in this example I will use nano terminal text editor to create and edit the .</a:t>
            </a:r>
            <a:r>
              <a:rPr lang="en-US" dirty="0" err="1" smtClean="0">
                <a:latin typeface="+mj-lt"/>
              </a:rPr>
              <a:t>py</a:t>
            </a:r>
            <a:r>
              <a:rPr lang="en-US" dirty="0" smtClean="0">
                <a:latin typeface="+mj-lt"/>
              </a:rPr>
              <a:t> file. </a:t>
            </a:r>
          </a:p>
          <a:p>
            <a:r>
              <a:rPr lang="en-US" dirty="0" smtClean="0">
                <a:latin typeface="+mj-lt"/>
              </a:rPr>
              <a:t>when the file open in nano start adding your code </a:t>
            </a:r>
          </a:p>
          <a:p>
            <a:r>
              <a:rPr lang="en-US" dirty="0" smtClean="0">
                <a:latin typeface="+mj-lt"/>
              </a:rPr>
              <a:t>then hit CTRL + x to exit and save the file </a:t>
            </a:r>
          </a:p>
          <a:p>
            <a:r>
              <a:rPr lang="en-US" dirty="0" smtClean="0">
                <a:latin typeface="+mj-lt"/>
              </a:rPr>
              <a:t>when the file saved type </a:t>
            </a: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419367" y="4599296"/>
            <a:ext cx="8175009" cy="750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$ python + space + </a:t>
            </a:r>
            <a:r>
              <a:rPr lang="en-US" sz="2400" dirty="0" err="1" smtClean="0">
                <a:solidFill>
                  <a:schemeClr val="tx1"/>
                </a:solidFill>
              </a:rPr>
              <a:t>filename.py</a:t>
            </a:r>
            <a:r>
              <a:rPr lang="en-US" sz="2400" dirty="0" smtClean="0">
                <a:solidFill>
                  <a:schemeClr val="tx1"/>
                </a:solidFill>
              </a:rPr>
              <a:t> + hit enter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526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reate a new python file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7954" y="1091038"/>
            <a:ext cx="8316091" cy="530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96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add your code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468" y="1009650"/>
            <a:ext cx="8085063" cy="5167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8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pPr marL="571500" indent="-571500">
              <a:buFont typeface="Courier New" charset="0"/>
              <a:buChar char="o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ariable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/>
              <a:t>One of the most powerful features of a programming language is the ability </a:t>
            </a:r>
            <a:r>
              <a:rPr lang="en-US" dirty="0" smtClean="0"/>
              <a:t>to manipulate </a:t>
            </a:r>
            <a:r>
              <a:rPr lang="en-US" dirty="0"/>
              <a:t>variables. </a:t>
            </a:r>
            <a:endParaRPr lang="en-US" dirty="0" smtClean="0"/>
          </a:p>
          <a:p>
            <a:r>
              <a:rPr lang="en-US" dirty="0" smtClean="0"/>
              <a:t>A variable is a container that can store data. </a:t>
            </a:r>
          </a:p>
          <a:p>
            <a:r>
              <a:rPr lang="en-US" dirty="0" smtClean="0"/>
              <a:t>A </a:t>
            </a:r>
            <a:r>
              <a:rPr lang="en-US" dirty="0"/>
              <a:t>variable is a name that refers to a value</a:t>
            </a:r>
            <a:r>
              <a:rPr lang="en-US" dirty="0" smtClean="0"/>
              <a:t>.</a:t>
            </a:r>
          </a:p>
          <a:p>
            <a:endParaRPr lang="en-US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250" y="3027363"/>
            <a:ext cx="84455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08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check that your file exists and it’s not empty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478" y="1009650"/>
            <a:ext cx="8069043" cy="5167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5151" y="6298163"/>
            <a:ext cx="964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 the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cat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command to print the file contents to the screen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238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run your code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299" y="1009650"/>
            <a:ext cx="8019401" cy="5167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48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Order of Operations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/>
              <a:t>When an expression contains more than one operator, the order of </a:t>
            </a:r>
            <a:r>
              <a:rPr lang="en-US" dirty="0" smtClean="0"/>
              <a:t>evaluation depends </a:t>
            </a:r>
            <a:r>
              <a:rPr lang="en-US" dirty="0"/>
              <a:t>on the order of operations.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mathematical operators,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Python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follows mathematical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convention.</a:t>
            </a:r>
            <a:endParaRPr lang="en-US" i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594" y="3339352"/>
            <a:ext cx="7032812" cy="257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9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Parentheses have the highest precedence and can be used to force an </a:t>
            </a:r>
            <a:r>
              <a:rPr lang="en-US" dirty="0" smtClean="0"/>
              <a:t>expression to </a:t>
            </a:r>
            <a:r>
              <a:rPr lang="en-US" dirty="0"/>
              <a:t>evaluate in the order you want. Since expressions in parentheses are </a:t>
            </a:r>
            <a:r>
              <a:rPr lang="en-US" dirty="0" smtClean="0"/>
              <a:t>evaluated first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2 * (3-1) is 4</a:t>
            </a:r>
            <a:r>
              <a:rPr lang="en-US" dirty="0"/>
              <a:t>, 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1+1)**(5-2) is 8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dirty="0"/>
              <a:t> You can also use parentheses </a:t>
            </a:r>
            <a:r>
              <a:rPr lang="en-US" dirty="0" smtClean="0"/>
              <a:t>to make </a:t>
            </a:r>
            <a:r>
              <a:rPr lang="en-US" dirty="0"/>
              <a:t>an expression easier to read, as in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(minute * 100) / 60</a:t>
            </a:r>
            <a:r>
              <a:rPr lang="en-US" dirty="0"/>
              <a:t>, even if it </a:t>
            </a:r>
            <a:r>
              <a:rPr lang="en-US" dirty="0" smtClean="0"/>
              <a:t>doesn’t change </a:t>
            </a:r>
            <a:r>
              <a:rPr lang="en-US" dirty="0"/>
              <a:t>the result.</a:t>
            </a:r>
            <a:endParaRPr lang="en-US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08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6518"/>
            <a:ext cx="10515600" cy="5800445"/>
          </a:xfrm>
        </p:spPr>
        <p:txBody>
          <a:bodyPr/>
          <a:lstStyle/>
          <a:p>
            <a:r>
              <a:rPr lang="en-US" dirty="0"/>
              <a:t>Exponentiation has the next highest precedence,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so 1 + 2**3 is 9, not 27, and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2 *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3**2 is 18, not 36.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6518"/>
            <a:ext cx="10515600" cy="5800445"/>
          </a:xfrm>
        </p:spPr>
        <p:txBody>
          <a:bodyPr/>
          <a:lstStyle/>
          <a:p>
            <a:r>
              <a:rPr lang="en-US" dirty="0"/>
              <a:t>Multiplication and Division have higher precedence than Addition and </a:t>
            </a:r>
            <a:r>
              <a:rPr lang="en-US" dirty="0" smtClean="0"/>
              <a:t>Subtraction.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2*3-1 is 5, not 4, and 6+4/2 is 8, not 5.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66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6518"/>
            <a:ext cx="10515600" cy="5800445"/>
          </a:xfrm>
        </p:spPr>
        <p:txBody>
          <a:bodyPr/>
          <a:lstStyle/>
          <a:p>
            <a:r>
              <a:rPr lang="en-US" dirty="0"/>
              <a:t>Operators with the same precedence are evaluated from left to </a:t>
            </a:r>
            <a:r>
              <a:rPr lang="en-US" dirty="0" smtClean="0"/>
              <a:t>right</a:t>
            </a:r>
          </a:p>
          <a:p>
            <a:r>
              <a:rPr lang="en-US" dirty="0" smtClean="0"/>
              <a:t>So </a:t>
            </a:r>
            <a:r>
              <a:rPr lang="en-US" dirty="0"/>
              <a:t>in the expression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degrees / 2 *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pi</a:t>
            </a:r>
          </a:p>
          <a:p>
            <a:endParaRPr lang="en-US" dirty="0" smtClean="0"/>
          </a:p>
          <a:p>
            <a:pPr lvl="1"/>
            <a:r>
              <a:rPr lang="en-US" i="1" dirty="0" smtClean="0"/>
              <a:t>the </a:t>
            </a:r>
            <a:r>
              <a:rPr lang="en-US" i="1" dirty="0"/>
              <a:t>division </a:t>
            </a:r>
            <a:r>
              <a:rPr lang="en-US" i="1" dirty="0" smtClean="0"/>
              <a:t>happens first </a:t>
            </a:r>
            <a:r>
              <a:rPr lang="en-US" i="1" dirty="0"/>
              <a:t>and the result is multiplied by pi. </a:t>
            </a:r>
            <a:endParaRPr lang="en-US" i="1" dirty="0" smtClean="0"/>
          </a:p>
          <a:p>
            <a:pPr lvl="1"/>
            <a:r>
              <a:rPr lang="en-US" i="1" dirty="0" smtClean="0"/>
              <a:t>To </a:t>
            </a:r>
            <a:r>
              <a:rPr lang="en-US" i="1" dirty="0"/>
              <a:t>divide by 2π, you can use </a:t>
            </a:r>
            <a:r>
              <a:rPr lang="en-US" i="1" dirty="0" smtClean="0"/>
              <a:t>parentheses or </a:t>
            </a:r>
            <a:r>
              <a:rPr lang="en-US" i="1" dirty="0"/>
              <a:t>write degrees / 2 / pi.</a:t>
            </a:r>
            <a:endParaRPr lang="en-US" i="1" dirty="0" smtClean="0">
              <a:solidFill>
                <a:schemeClr val="accent2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0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pPr marL="571500" indent="-571500">
              <a:buFont typeface="Courier New" charset="0"/>
              <a:buChar char="o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String Operations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/>
              <a:t>In general, you can’t perform mathematical operations on strings, even if the </a:t>
            </a:r>
            <a:r>
              <a:rPr lang="en-US" dirty="0" smtClean="0"/>
              <a:t>strings look </a:t>
            </a:r>
            <a:r>
              <a:rPr lang="en-US" dirty="0"/>
              <a:t>like numbers, so the following are illegal:</a:t>
            </a:r>
            <a:endParaRPr lang="en-US" dirty="0" smtClean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9" y="1954648"/>
            <a:ext cx="7482168" cy="465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1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pPr marL="571500" indent="-571500">
              <a:buFont typeface="Courier New" charset="0"/>
              <a:buChar char="o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But there are two exceptions, + and *.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/>
              <a:t>The + operator performs string </a:t>
            </a:r>
            <a:r>
              <a:rPr lang="en-US" i="1" u="sng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concatenation</a:t>
            </a:r>
            <a:r>
              <a:rPr lang="en-US" dirty="0"/>
              <a:t>, which means it joins the strings </a:t>
            </a:r>
            <a:r>
              <a:rPr lang="en-US" dirty="0" smtClean="0"/>
              <a:t>by linking </a:t>
            </a:r>
            <a:r>
              <a:rPr lang="en-US" dirty="0"/>
              <a:t>them end-to-end. For example:</a:t>
            </a:r>
            <a:endParaRPr lang="en-US" dirty="0" smtClean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00" y="2229452"/>
            <a:ext cx="91948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78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0306"/>
            <a:ext cx="10515600" cy="5746657"/>
          </a:xfrm>
        </p:spPr>
        <p:txBody>
          <a:bodyPr/>
          <a:lstStyle/>
          <a:p>
            <a:r>
              <a:rPr lang="en-US" dirty="0"/>
              <a:t>The * operator also works on strings; it performs </a:t>
            </a:r>
            <a:r>
              <a:rPr lang="en-US" i="1" u="sng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repetition</a:t>
            </a:r>
            <a:r>
              <a:rPr lang="en-US" dirty="0"/>
              <a:t>. For </a:t>
            </a:r>
            <a:r>
              <a:rPr lang="en-US" dirty="0" smtClean="0"/>
              <a:t>example: </a:t>
            </a:r>
            <a:endParaRPr lang="en-US" dirty="0" smtClean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00" y="1732056"/>
            <a:ext cx="91948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pPr marL="571500" indent="-571500">
              <a:buFont typeface="Courier New" charset="0"/>
              <a:buChar char="o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variable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variable </a:t>
            </a:r>
            <a:r>
              <a:rPr lang="en-US" dirty="0"/>
              <a:t>is a </a:t>
            </a:r>
            <a:r>
              <a:rPr lang="en-US" b="1" dirty="0"/>
              <a:t>container of information</a:t>
            </a:r>
            <a:r>
              <a:rPr lang="en-US" dirty="0"/>
              <a:t>, which can change its value. It provides means for: </a:t>
            </a:r>
          </a:p>
          <a:p>
            <a:pPr lvl="1"/>
            <a:r>
              <a:rPr lang="en-US" dirty="0"/>
              <a:t>storing information.</a:t>
            </a:r>
          </a:p>
          <a:p>
            <a:pPr lvl="1"/>
            <a:r>
              <a:rPr lang="en-US" dirty="0" smtClean="0"/>
              <a:t>retrieving </a:t>
            </a:r>
            <a:r>
              <a:rPr lang="en-US" dirty="0"/>
              <a:t>the stored information.</a:t>
            </a:r>
          </a:p>
          <a:p>
            <a:pPr lvl="1"/>
            <a:r>
              <a:rPr lang="en-US" dirty="0"/>
              <a:t>modifying the stored information. </a:t>
            </a:r>
          </a:p>
          <a:p>
            <a:r>
              <a:rPr lang="en-US" dirty="0"/>
              <a:t>In </a:t>
            </a:r>
            <a:r>
              <a:rPr lang="en-US" dirty="0" smtClean="0"/>
              <a:t>programming</a:t>
            </a:r>
            <a:r>
              <a:rPr lang="en-US" dirty="0"/>
              <a:t>, you will use variables to store and process information all the time.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2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pPr marL="571500" indent="-571500">
              <a:buFont typeface="Courier New" charset="0"/>
              <a:buChar char="o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Comments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/>
              <a:t>As programs get bigger and more complicated, they get more difficult to read.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it is often difficult to look at a piece of code and figure </a:t>
            </a:r>
            <a:r>
              <a:rPr lang="en-US" dirty="0" smtClean="0"/>
              <a:t>out what </a:t>
            </a:r>
            <a:r>
              <a:rPr lang="en-US" dirty="0"/>
              <a:t>it is doing, or why</a:t>
            </a:r>
            <a:r>
              <a:rPr lang="en-US" dirty="0" smtClean="0"/>
              <a:t>.</a:t>
            </a:r>
          </a:p>
          <a:p>
            <a:r>
              <a:rPr lang="en-US" dirty="0"/>
              <a:t>For this reason, it is a good idea to add notes to your programs to explain in </a:t>
            </a:r>
            <a:r>
              <a:rPr lang="en-US" dirty="0" smtClean="0"/>
              <a:t>natural language </a:t>
            </a:r>
            <a:r>
              <a:rPr lang="en-US" dirty="0"/>
              <a:t>what the program is doing.</a:t>
            </a:r>
            <a:endParaRPr lang="en-US" dirty="0" smtClean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05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3412"/>
            <a:ext cx="10515600" cy="61408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These notes are called comments, and they </a:t>
            </a:r>
            <a:r>
              <a:rPr lang="en-US" dirty="0" smtClean="0"/>
              <a:t>start with </a:t>
            </a:r>
            <a:r>
              <a:rPr lang="en-US" dirty="0"/>
              <a:t>the # symbol</a:t>
            </a:r>
            <a:r>
              <a:rPr lang="en-US" dirty="0" smtClean="0"/>
              <a:t>:</a:t>
            </a:r>
          </a:p>
          <a:p>
            <a:endParaRPr lang="en-US" dirty="0">
              <a:solidFill>
                <a:schemeClr val="tx2"/>
              </a:solidFill>
              <a:latin typeface="+mj-lt"/>
            </a:endParaRPr>
          </a:p>
          <a:p>
            <a:endParaRPr lang="en-US" dirty="0" smtClean="0">
              <a:solidFill>
                <a:schemeClr val="tx2"/>
              </a:solidFill>
              <a:latin typeface="+mj-lt"/>
            </a:endParaRPr>
          </a:p>
          <a:p>
            <a:endParaRPr lang="en-US" dirty="0">
              <a:solidFill>
                <a:schemeClr val="tx2"/>
              </a:solidFill>
              <a:latin typeface="+mj-lt"/>
            </a:endParaRPr>
          </a:p>
          <a:p>
            <a:endParaRPr lang="en-US" dirty="0" smtClean="0">
              <a:solidFill>
                <a:schemeClr val="tx2"/>
              </a:solidFill>
              <a:latin typeface="+mj-lt"/>
            </a:endParaRPr>
          </a:p>
          <a:p>
            <a:endParaRPr lang="en-US" dirty="0">
              <a:solidFill>
                <a:schemeClr val="tx2"/>
              </a:solidFill>
              <a:latin typeface="+mj-lt"/>
            </a:endParaRPr>
          </a:p>
          <a:p>
            <a:endParaRPr lang="en-US" dirty="0" smtClean="0">
              <a:solidFill>
                <a:schemeClr val="tx2"/>
              </a:solidFill>
              <a:latin typeface="+mj-lt"/>
            </a:endParaRPr>
          </a:p>
          <a:p>
            <a:endParaRPr lang="en-US" dirty="0">
              <a:solidFill>
                <a:schemeClr val="tx2"/>
              </a:solidFill>
              <a:latin typeface="+mj-lt"/>
            </a:endParaRPr>
          </a:p>
          <a:p>
            <a:endParaRPr lang="en-US" dirty="0" smtClean="0">
              <a:solidFill>
                <a:schemeClr val="tx2"/>
              </a:solidFill>
              <a:latin typeface="+mj-lt"/>
            </a:endParaRPr>
          </a:p>
          <a:p>
            <a:endParaRPr lang="en-US" dirty="0">
              <a:solidFill>
                <a:schemeClr val="tx2"/>
              </a:solidFill>
              <a:latin typeface="+mj-lt"/>
            </a:endParaRPr>
          </a:p>
          <a:p>
            <a:endParaRPr lang="en-US" dirty="0" smtClean="0">
              <a:solidFill>
                <a:schemeClr val="tx2"/>
              </a:solidFill>
              <a:latin typeface="+mj-lt"/>
            </a:endParaRPr>
          </a:p>
          <a:p>
            <a:r>
              <a:rPr lang="en-US" dirty="0"/>
              <a:t>Everything from the # to the end of the line is ignored—it has no effect on the </a:t>
            </a:r>
            <a:r>
              <a:rPr lang="en-US" dirty="0" smtClean="0"/>
              <a:t>execution of </a:t>
            </a:r>
            <a:r>
              <a:rPr lang="en-US" dirty="0"/>
              <a:t>the program.</a:t>
            </a:r>
            <a:endParaRPr lang="en-US" dirty="0" smtClean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290" y="959224"/>
            <a:ext cx="6651427" cy="426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49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pPr marL="571500" indent="-571500">
              <a:buFont typeface="Courier New" charset="0"/>
              <a:buChar char="o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Debugging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/>
              <a:t>Three kinds of errors can occur in a program: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syntax errors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runtime errors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70C0"/>
                </a:solidFill>
              </a:rPr>
              <a:t>semantic </a:t>
            </a:r>
            <a:r>
              <a:rPr lang="en-US" dirty="0">
                <a:solidFill>
                  <a:srgbClr val="0070C0"/>
                </a:solidFill>
              </a:rPr>
              <a:t>errors</a:t>
            </a:r>
            <a:r>
              <a:rPr lang="en-US" dirty="0"/>
              <a:t>. It is useful to distinguish between them in order to track them </a:t>
            </a:r>
            <a:r>
              <a:rPr lang="en-US" dirty="0" smtClean="0"/>
              <a:t>down more </a:t>
            </a:r>
            <a:r>
              <a:rPr lang="en-US" dirty="0"/>
              <a:t>quickly.</a:t>
            </a:r>
            <a:endParaRPr lang="en-US" dirty="0" smtClean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450" y="2622923"/>
            <a:ext cx="60071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50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pPr marL="571500" indent="-571500">
              <a:buFont typeface="Courier New" charset="0"/>
              <a:buChar char="o"/>
            </a:pPr>
            <a:r>
              <a:rPr lang="en-US" sz="3600" dirty="0">
                <a:solidFill>
                  <a:schemeClr val="accent2"/>
                </a:solidFill>
              </a:rPr>
              <a:t>Syntax error: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>
            <a:normAutofit/>
          </a:bodyPr>
          <a:lstStyle/>
          <a:p>
            <a:r>
              <a:rPr lang="en-US" dirty="0"/>
              <a:t>“Syntax” refers to the structure of a program and the rules about that </a:t>
            </a:r>
            <a:r>
              <a:rPr lang="en-US" dirty="0" smtClean="0"/>
              <a:t>structure. For </a:t>
            </a:r>
            <a:r>
              <a:rPr lang="en-US" dirty="0"/>
              <a:t>example, parentheses have to come in matching pairs, so (1 + 2) is legal, </a:t>
            </a:r>
            <a:r>
              <a:rPr lang="en-US" dirty="0" smtClean="0"/>
              <a:t>but 8</a:t>
            </a:r>
            <a:r>
              <a:rPr lang="en-US" dirty="0"/>
              <a:t>) is a syntax error.</a:t>
            </a:r>
          </a:p>
          <a:p>
            <a:r>
              <a:rPr lang="en-US" dirty="0"/>
              <a:t>If there is a syntax error anywhere in your program, Python displays an </a:t>
            </a:r>
            <a:r>
              <a:rPr lang="en-US" dirty="0" smtClean="0"/>
              <a:t>error message </a:t>
            </a:r>
            <a:r>
              <a:rPr lang="en-US" dirty="0"/>
              <a:t>and quits, and you will not be able to run the program. </a:t>
            </a:r>
            <a:endParaRPr lang="en-US" dirty="0" smtClean="0"/>
          </a:p>
          <a:p>
            <a:r>
              <a:rPr lang="en-US" dirty="0" smtClean="0"/>
              <a:t>During </a:t>
            </a:r>
            <a:r>
              <a:rPr lang="en-US" dirty="0"/>
              <a:t>the </a:t>
            </a:r>
            <a:r>
              <a:rPr lang="en-US" dirty="0" smtClean="0"/>
              <a:t>first few </a:t>
            </a:r>
            <a:r>
              <a:rPr lang="en-US" dirty="0"/>
              <a:t>weeks of your programming career, you might spend a lot of time </a:t>
            </a:r>
            <a:r>
              <a:rPr lang="en-US" dirty="0" smtClean="0"/>
              <a:t>tracking down </a:t>
            </a:r>
            <a:r>
              <a:rPr lang="en-US" dirty="0"/>
              <a:t>syntax errors.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you gain experience, you will make fewer errors and </a:t>
            </a:r>
            <a:r>
              <a:rPr lang="en-US" dirty="0" smtClean="0"/>
              <a:t>find them </a:t>
            </a:r>
            <a:r>
              <a:rPr lang="en-US" dirty="0"/>
              <a:t>faster.</a:t>
            </a:r>
            <a:endParaRPr lang="en-US" dirty="0" smtClean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90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pPr marL="571500" indent="-571500">
              <a:buFont typeface="Courier New" charset="0"/>
              <a:buChar char="o"/>
            </a:pPr>
            <a:r>
              <a:rPr lang="en-US" sz="3600" dirty="0">
                <a:solidFill>
                  <a:schemeClr val="accent1"/>
                </a:solidFill>
              </a:rPr>
              <a:t>Runtime error: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/>
              <a:t>The second type of error is a runtime error, so called because the error does </a:t>
            </a:r>
            <a:r>
              <a:rPr lang="en-US" dirty="0" smtClean="0"/>
              <a:t>not appear </a:t>
            </a:r>
            <a:r>
              <a:rPr lang="en-US" dirty="0"/>
              <a:t>until after the program has started running. These errors are also </a:t>
            </a:r>
            <a:r>
              <a:rPr lang="en-US" dirty="0" smtClean="0"/>
              <a:t>called exceptions </a:t>
            </a:r>
            <a:r>
              <a:rPr lang="en-US" dirty="0"/>
              <a:t>because they usually indicate that something exceptional (and </a:t>
            </a:r>
            <a:r>
              <a:rPr lang="en-US" dirty="0" smtClean="0"/>
              <a:t>bad) has </a:t>
            </a:r>
            <a:r>
              <a:rPr lang="en-US" dirty="0"/>
              <a:t>happened.</a:t>
            </a:r>
            <a:endParaRPr lang="en-US" dirty="0" smtClean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893" y="2642908"/>
            <a:ext cx="7576297" cy="398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71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pPr marL="571500" indent="-571500">
              <a:buFont typeface="Courier New" charset="0"/>
              <a:buChar char="o"/>
            </a:pPr>
            <a:r>
              <a:rPr lang="en-US" sz="3600" dirty="0">
                <a:solidFill>
                  <a:schemeClr val="accent1"/>
                </a:solidFill>
              </a:rPr>
              <a:t>Semantic error: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/>
              <a:t>The third type of error is “semantic”, which means related to meaning. If there </a:t>
            </a:r>
            <a:r>
              <a:rPr lang="en-US" dirty="0" smtClean="0"/>
              <a:t>is a </a:t>
            </a:r>
            <a:r>
              <a:rPr lang="en-US" dirty="0"/>
              <a:t>semantic error in your program, it will run without generating error </a:t>
            </a:r>
            <a:r>
              <a:rPr lang="en-US" dirty="0" smtClean="0"/>
              <a:t>messages, but </a:t>
            </a:r>
            <a:r>
              <a:rPr lang="en-US" dirty="0"/>
              <a:t>it will not do the right thing. It will do something else. Specifically, it will </a:t>
            </a:r>
            <a:r>
              <a:rPr lang="en-US" dirty="0" smtClean="0"/>
              <a:t>do what </a:t>
            </a:r>
            <a:r>
              <a:rPr lang="en-US" dirty="0"/>
              <a:t>you told it to do.</a:t>
            </a:r>
            <a:endParaRPr lang="en-US" dirty="0" smtClean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23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pPr marL="571500" indent="-571500">
              <a:buFont typeface="Courier New" charset="0"/>
              <a:buChar char="o"/>
            </a:pPr>
            <a:r>
              <a:rPr lang="en-US" sz="3600" i="1" dirty="0">
                <a:solidFill>
                  <a:schemeClr val="accent1"/>
                </a:solidFill>
              </a:rPr>
              <a:t>Glossary</a:t>
            </a:r>
            <a:endParaRPr lang="en-US" sz="3600" i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variable:</a:t>
            </a:r>
          </a:p>
          <a:p>
            <a:pPr lvl="1"/>
            <a:r>
              <a:rPr lang="en-US" dirty="0"/>
              <a:t>A name that refers to a value.</a:t>
            </a:r>
          </a:p>
          <a:p>
            <a:r>
              <a:rPr lang="en-US" dirty="0">
                <a:solidFill>
                  <a:schemeClr val="accent1"/>
                </a:solidFill>
              </a:rPr>
              <a:t>assignment:</a:t>
            </a:r>
          </a:p>
          <a:p>
            <a:pPr lvl="1"/>
            <a:r>
              <a:rPr lang="en-US" dirty="0"/>
              <a:t>A statement that assigns a value to a variable.</a:t>
            </a:r>
          </a:p>
          <a:p>
            <a:r>
              <a:rPr lang="en-US" dirty="0">
                <a:solidFill>
                  <a:schemeClr val="accent1"/>
                </a:solidFill>
              </a:rPr>
              <a:t>state diagram:</a:t>
            </a:r>
          </a:p>
          <a:p>
            <a:pPr lvl="1"/>
            <a:r>
              <a:rPr lang="en-US" dirty="0"/>
              <a:t>A graphical representation of a set of variables and the values they refer to.</a:t>
            </a:r>
          </a:p>
          <a:p>
            <a:r>
              <a:rPr lang="en-US" dirty="0">
                <a:solidFill>
                  <a:schemeClr val="accent1"/>
                </a:solidFill>
              </a:rPr>
              <a:t>keyword:</a:t>
            </a:r>
          </a:p>
          <a:p>
            <a:r>
              <a:rPr lang="en-US" dirty="0"/>
              <a:t>A reserved word that is used to parse a program; you cannot use keywords </a:t>
            </a:r>
            <a:r>
              <a:rPr lang="en-US" dirty="0" smtClean="0"/>
              <a:t>like if</a:t>
            </a:r>
            <a:r>
              <a:rPr lang="en-US" dirty="0"/>
              <a:t>, </a:t>
            </a:r>
            <a:r>
              <a:rPr lang="en-US" dirty="0" err="1"/>
              <a:t>def</a:t>
            </a:r>
            <a:r>
              <a:rPr lang="en-US" dirty="0"/>
              <a:t>, and while as variable names.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expression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/>
              <a:t>A combination of variables, operators, and values that represents a single result.</a:t>
            </a:r>
          </a:p>
          <a:p>
            <a:r>
              <a:rPr lang="en-US" dirty="0">
                <a:solidFill>
                  <a:schemeClr val="accent1"/>
                </a:solidFill>
              </a:rPr>
              <a:t>evaluate:</a:t>
            </a:r>
          </a:p>
          <a:p>
            <a:pPr lvl="1"/>
            <a:r>
              <a:rPr lang="en-US" dirty="0"/>
              <a:t>To simplify an expression by performing the operations in order to yield a </a:t>
            </a:r>
            <a:r>
              <a:rPr lang="en-US" dirty="0" smtClean="0"/>
              <a:t>single value</a:t>
            </a:r>
            <a:r>
              <a:rPr lang="en-US" dirty="0"/>
              <a:t>.</a:t>
            </a:r>
            <a:endParaRPr lang="en-US" dirty="0" smtClean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277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pPr marL="571500" indent="-571500">
              <a:buFont typeface="Courier New" charset="0"/>
              <a:buChar char="o"/>
            </a:pPr>
            <a:r>
              <a:rPr lang="en-US" sz="3600" i="1" dirty="0">
                <a:solidFill>
                  <a:schemeClr val="accent1"/>
                </a:solidFill>
              </a:rPr>
              <a:t>Glossary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statement:</a:t>
            </a:r>
          </a:p>
          <a:p>
            <a:pPr lvl="1"/>
            <a:r>
              <a:rPr lang="en-US" dirty="0"/>
              <a:t>A section of code that represents a command or action. So far, the statements </a:t>
            </a:r>
            <a:r>
              <a:rPr lang="en-US" dirty="0" smtClean="0"/>
              <a:t>we have </a:t>
            </a:r>
            <a:r>
              <a:rPr lang="en-US" dirty="0"/>
              <a:t>seen are assignments and print statements.</a:t>
            </a:r>
          </a:p>
          <a:p>
            <a:r>
              <a:rPr lang="en-US" dirty="0">
                <a:solidFill>
                  <a:srgbClr val="C00000"/>
                </a:solidFill>
              </a:rPr>
              <a:t>execute:</a:t>
            </a:r>
          </a:p>
          <a:p>
            <a:pPr lvl="1"/>
            <a:r>
              <a:rPr lang="en-US" dirty="0"/>
              <a:t>To run a statement and do what it says.</a:t>
            </a:r>
          </a:p>
          <a:p>
            <a:r>
              <a:rPr lang="en-US" dirty="0">
                <a:solidFill>
                  <a:srgbClr val="C00000"/>
                </a:solidFill>
              </a:rPr>
              <a:t>interactive mode:</a:t>
            </a:r>
          </a:p>
          <a:p>
            <a:pPr lvl="1"/>
            <a:r>
              <a:rPr lang="en-US" dirty="0"/>
              <a:t>A way of using the Python interpreter by typing code at the </a:t>
            </a:r>
            <a:r>
              <a:rPr lang="en-US" dirty="0" smtClean="0"/>
              <a:t>prompt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script mode: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way of using the Python interpreter to read code from a script and run it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script:</a:t>
            </a:r>
          </a:p>
          <a:p>
            <a:pPr lvl="1"/>
            <a:r>
              <a:rPr lang="en-US" dirty="0"/>
              <a:t>A program stored in a file.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992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pPr marL="571500" indent="-571500">
              <a:buFont typeface="Courier New" charset="0"/>
              <a:buChar char="o"/>
            </a:pPr>
            <a:r>
              <a:rPr lang="en-US" sz="3600" i="1" dirty="0">
                <a:solidFill>
                  <a:schemeClr val="accent1"/>
                </a:solidFill>
              </a:rPr>
              <a:t>Glossary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order of operations:</a:t>
            </a:r>
          </a:p>
          <a:p>
            <a:pPr lvl="1"/>
            <a:r>
              <a:rPr lang="en-US" dirty="0"/>
              <a:t>Rules governing the order in which expressions involving multiple operators </a:t>
            </a:r>
            <a:r>
              <a:rPr lang="en-US" dirty="0" smtClean="0"/>
              <a:t>and operands </a:t>
            </a:r>
            <a:r>
              <a:rPr lang="en-US" dirty="0"/>
              <a:t>are evaluated.</a:t>
            </a:r>
          </a:p>
          <a:p>
            <a:r>
              <a:rPr lang="en-US" dirty="0">
                <a:solidFill>
                  <a:srgbClr val="C00000"/>
                </a:solidFill>
              </a:rPr>
              <a:t>concatenate:</a:t>
            </a:r>
          </a:p>
          <a:p>
            <a:pPr lvl="1"/>
            <a:r>
              <a:rPr lang="en-US" dirty="0"/>
              <a:t>To join two operands end-to-end.</a:t>
            </a:r>
          </a:p>
          <a:p>
            <a:r>
              <a:rPr lang="en-US" dirty="0">
                <a:solidFill>
                  <a:schemeClr val="accent1"/>
                </a:solidFill>
              </a:rPr>
              <a:t>comment:</a:t>
            </a:r>
          </a:p>
          <a:p>
            <a:pPr lvl="1"/>
            <a:r>
              <a:rPr lang="en-US" dirty="0"/>
              <a:t>Information in a program that is meant for other programmers (or anyone </a:t>
            </a:r>
            <a:r>
              <a:rPr lang="en-US" dirty="0" smtClean="0"/>
              <a:t>reading the </a:t>
            </a:r>
            <a:r>
              <a:rPr lang="en-US" dirty="0"/>
              <a:t>source code) and has no effect on the execution of the program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23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pPr marL="571500" indent="-571500">
              <a:buFont typeface="Courier New" charset="0"/>
              <a:buChar char="o"/>
            </a:pPr>
            <a:r>
              <a:rPr lang="en-US" sz="3600" i="1" dirty="0">
                <a:solidFill>
                  <a:schemeClr val="accent1"/>
                </a:solidFill>
              </a:rPr>
              <a:t>Glossary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syntax error:</a:t>
            </a:r>
          </a:p>
          <a:p>
            <a:pPr lvl="1"/>
            <a:r>
              <a:rPr lang="en-US" dirty="0"/>
              <a:t>An error in a program that makes it impossible to parse (and therefore </a:t>
            </a:r>
            <a:r>
              <a:rPr lang="en-US" dirty="0" smtClean="0"/>
              <a:t>impossible to </a:t>
            </a:r>
            <a:r>
              <a:rPr lang="en-US" dirty="0"/>
              <a:t>interpret).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exception error: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An error that is detected while the program is running.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semantic </a:t>
            </a:r>
            <a:r>
              <a:rPr lang="en-US" dirty="0">
                <a:solidFill>
                  <a:srgbClr val="C00000"/>
                </a:solidFill>
              </a:rPr>
              <a:t>error:</a:t>
            </a:r>
          </a:p>
          <a:p>
            <a:pPr lvl="1"/>
            <a:r>
              <a:rPr lang="en-US" dirty="0"/>
              <a:t>An error in a program that makes it do something other than what the </a:t>
            </a:r>
            <a:r>
              <a:rPr lang="en-US" dirty="0" smtClean="0"/>
              <a:t>programmer intended</a:t>
            </a:r>
            <a:r>
              <a:rPr lang="en-US" dirty="0"/>
              <a:t>.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Characteristics of Variables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/>
              <a:t>Variables are characterized by: </a:t>
            </a:r>
          </a:p>
          <a:p>
            <a:pPr lvl="1"/>
            <a:r>
              <a:rPr lang="en-US" b="1" dirty="0"/>
              <a:t>name </a:t>
            </a:r>
            <a:r>
              <a:rPr lang="en-US" dirty="0"/>
              <a:t>(identifier), for example </a:t>
            </a:r>
            <a:r>
              <a:rPr lang="en-US" b="1" dirty="0"/>
              <a:t>age</a:t>
            </a:r>
            <a:r>
              <a:rPr lang="en-US" dirty="0"/>
              <a:t>; </a:t>
            </a:r>
          </a:p>
          <a:p>
            <a:pPr lvl="1"/>
            <a:r>
              <a:rPr lang="en-US" b="1" dirty="0"/>
              <a:t>type </a:t>
            </a:r>
            <a:r>
              <a:rPr lang="en-US" dirty="0"/>
              <a:t>(of the information preserved in them), for example </a:t>
            </a:r>
            <a:r>
              <a:rPr lang="en-US" b="1" dirty="0"/>
              <a:t>int</a:t>
            </a:r>
            <a:r>
              <a:rPr lang="en-US" dirty="0"/>
              <a:t>; </a:t>
            </a:r>
          </a:p>
          <a:p>
            <a:pPr lvl="1"/>
            <a:r>
              <a:rPr lang="en-US" b="1" dirty="0"/>
              <a:t>value </a:t>
            </a:r>
            <a:r>
              <a:rPr lang="en-US" dirty="0"/>
              <a:t>(stored </a:t>
            </a:r>
            <a:r>
              <a:rPr lang="en-US" dirty="0" smtClean="0"/>
              <a:t>information</a:t>
            </a:r>
            <a:r>
              <a:rPr lang="en-US" dirty="0"/>
              <a:t>), for example </a:t>
            </a:r>
            <a:r>
              <a:rPr lang="en-US" b="1" dirty="0"/>
              <a:t>25</a:t>
            </a:r>
            <a:r>
              <a:rPr lang="en-US" dirty="0"/>
              <a:t>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050" y="2997863"/>
            <a:ext cx="47879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087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pPr marL="571500" indent="-571500">
              <a:buFont typeface="Courier New" charset="0"/>
              <a:buChar char="o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Exercise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We’ve seen that n = 42 is legal. What about 42 = n?</a:t>
            </a:r>
          </a:p>
          <a:p>
            <a:r>
              <a:rPr lang="en-US" dirty="0" smtClean="0"/>
              <a:t> </a:t>
            </a:r>
            <a:r>
              <a:rPr lang="en-US" dirty="0"/>
              <a:t>How about x = y = 1</a:t>
            </a:r>
            <a:r>
              <a:rPr lang="en-US" dirty="0" smtClean="0"/>
              <a:t>?</a:t>
            </a:r>
          </a:p>
          <a:p>
            <a:r>
              <a:rPr lang="en-US" dirty="0"/>
              <a:t>How many miles are there in 10 kilometers? Hint: there are 1.61 kilometers in </a:t>
            </a:r>
            <a:r>
              <a:rPr lang="en-US" dirty="0" smtClean="0"/>
              <a:t>a mile</a:t>
            </a:r>
            <a:r>
              <a:rPr lang="en-US" dirty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some languages every statement ends with a semicolon, ;. What happens </a:t>
            </a:r>
            <a:r>
              <a:rPr lang="en-US" dirty="0" smtClean="0"/>
              <a:t>if you </a:t>
            </a:r>
            <a:r>
              <a:rPr lang="en-US" dirty="0"/>
              <a:t>put a semicolon at the end of a Python statement</a:t>
            </a:r>
            <a:r>
              <a:rPr lang="en-US" dirty="0" smtClean="0"/>
              <a:t>?</a:t>
            </a:r>
          </a:p>
          <a:p>
            <a:r>
              <a:rPr lang="en-US" dirty="0"/>
              <a:t>What if you put a period at the end of a statement?</a:t>
            </a:r>
          </a:p>
          <a:p>
            <a:r>
              <a:rPr lang="en-US" dirty="0" smtClean="0"/>
              <a:t> </a:t>
            </a:r>
            <a:r>
              <a:rPr lang="en-US" dirty="0"/>
              <a:t>In math notation you can multiply x and y like this: </a:t>
            </a:r>
            <a:r>
              <a:rPr lang="en-US" dirty="0" err="1"/>
              <a:t>xy</a:t>
            </a:r>
            <a:r>
              <a:rPr lang="en-US" dirty="0"/>
              <a:t>. What happens if you </a:t>
            </a:r>
            <a:r>
              <a:rPr lang="en-US" dirty="0" smtClean="0"/>
              <a:t>try that </a:t>
            </a:r>
            <a:r>
              <a:rPr lang="en-US" dirty="0"/>
              <a:t>in Python?</a:t>
            </a:r>
            <a:endParaRPr lang="en-US" dirty="0" smtClean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78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pPr marL="571500" indent="-571500">
              <a:buFont typeface="Courier New" charset="0"/>
              <a:buChar char="o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Exercise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8993"/>
                <a:ext cx="10515600" cy="5167970"/>
              </a:xfrm>
            </p:spPr>
            <p:txBody>
              <a:bodyPr/>
              <a:lstStyle/>
              <a:p>
                <a:r>
                  <a:rPr lang="en-US" dirty="0"/>
                  <a:t>The Area of a Circle is </a:t>
                </a:r>
                <a14:m>
                  <m:oMath xmlns:m="http://schemas.openxmlformats.org/officeDocument/2006/math">
                    <m:r>
                      <a:rPr lang="el-GR" sz="360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𝐴</m:t>
                    </m:r>
                    <m:r>
                      <a:rPr lang="el-GR" sz="360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=</m:t>
                    </m:r>
                    <m:r>
                      <a:rPr lang="el-GR" sz="360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𝜋</m:t>
                    </m:r>
                    <m:sSup>
                      <m:sSupPr>
                        <m:ctrlPr>
                          <a:rPr lang="el-GR" sz="36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l-GR" sz="36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p>
                        <m:r>
                          <a:rPr lang="el-GR" sz="36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>
                    <a:solidFill>
                      <a:srgbClr val="C00000"/>
                    </a:solidFill>
                  </a:rPr>
                  <a:t> </a:t>
                </a:r>
                <a:r>
                  <a:rPr lang="en-US" sz="3600" dirty="0" smtClean="0">
                    <a:solidFill>
                      <a:schemeClr val="tx1"/>
                    </a:solidFill>
                  </a:rPr>
                  <a:t>or</a:t>
                </a:r>
                <a14:m>
                  <m:oMath xmlns:m="http://schemas.openxmlformats.org/officeDocument/2006/math">
                    <m:r>
                      <a:rPr lang="en-US" sz="3600" dirty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l-GR" sz="3600" i="1" dirty="0">
                        <a:solidFill>
                          <a:srgbClr val="C00000"/>
                        </a:solidFill>
                        <a:latin typeface="Cambria Math" charset="0"/>
                      </a:rPr>
                      <m:t>𝐴</m:t>
                    </m:r>
                    <m:r>
                      <a:rPr lang="el-GR" sz="3600" i="1" dirty="0">
                        <a:solidFill>
                          <a:srgbClr val="C00000"/>
                        </a:solidFill>
                        <a:latin typeface="Cambria Math" charset="0"/>
                      </a:rPr>
                      <m:t>=</m:t>
                    </m:r>
                    <m:r>
                      <a:rPr lang="el-GR" sz="3600" i="1" dirty="0">
                        <a:solidFill>
                          <a:srgbClr val="C00000"/>
                        </a:solidFill>
                        <a:latin typeface="Cambria Math" charset="0"/>
                      </a:rPr>
                      <m:t>𝜋</m:t>
                    </m:r>
                  </m:oMath>
                </a14:m>
                <a:r>
                  <a:rPr lang="en-US" sz="36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l-GR" sz="3600" i="1" dirty="0">
                        <a:solidFill>
                          <a:srgbClr val="C00000"/>
                        </a:solidFill>
                        <a:latin typeface="Cambria Math" charset="0"/>
                      </a:rPr>
                      <m:t>𝑟</m:t>
                    </m:r>
                  </m:oMath>
                </a14:m>
                <a:r>
                  <a:rPr lang="en-US" sz="3600" dirty="0">
                    <a:solidFill>
                      <a:srgbClr val="C00000"/>
                    </a:solidFill>
                  </a:rPr>
                  <a:t> . </a:t>
                </a:r>
                <a14:m>
                  <m:oMath xmlns:m="http://schemas.openxmlformats.org/officeDocument/2006/math">
                    <m:r>
                      <a:rPr lang="el-GR" sz="3600" i="1" dirty="0">
                        <a:solidFill>
                          <a:srgbClr val="C00000"/>
                        </a:solidFill>
                        <a:latin typeface="Cambria Math" charset="0"/>
                      </a:rPr>
                      <m:t>𝑟</m:t>
                    </m:r>
                  </m:oMath>
                </a14:m>
                <a:r>
                  <a:rPr lang="en-US" sz="3600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what is the area of a circle with radius 10 </a:t>
                </a:r>
                <a:r>
                  <a:rPr lang="en-US" dirty="0" smtClean="0"/>
                  <a:t>?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l-GR" i="1" dirty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en-US" dirty="0"/>
                  <a:t> = 3.14159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8993"/>
                <a:ext cx="10515600" cy="5167970"/>
              </a:xfrm>
              <a:blipFill rotWithShape="0">
                <a:blip r:embed="rId2"/>
                <a:stretch>
                  <a:fillRect l="-1043" t="-2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055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pPr marL="571500" indent="-571500">
              <a:buFont typeface="Courier New" charset="0"/>
              <a:buChar char="o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Exercise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8993"/>
                <a:ext cx="10515600" cy="5167970"/>
              </a:xfrm>
            </p:spPr>
            <p:txBody>
              <a:bodyPr/>
              <a:lstStyle/>
              <a:p>
                <a:r>
                  <a:rPr lang="en-US" dirty="0" smtClean="0"/>
                  <a:t>The volume of a sphere with radius r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4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lang="el-GR" sz="360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𝜋</m:t>
                    </m:r>
                    <m:sSup>
                      <m:sSupPr>
                        <m:ctrlPr>
                          <a:rPr lang="el-GR" sz="360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l-GR" sz="360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  <a:r>
                  <a:rPr lang="en-US" dirty="0"/>
                  <a:t>What is the volume of a sphere </a:t>
                </a:r>
                <a:r>
                  <a:rPr lang="en-US" dirty="0" smtClean="0"/>
                  <a:t>with radius </a:t>
                </a:r>
                <a:r>
                  <a:rPr lang="en-US" dirty="0"/>
                  <a:t>5</a:t>
                </a:r>
                <a:r>
                  <a:rPr lang="en-US" dirty="0" smtClean="0"/>
                  <a:t>?</a:t>
                </a:r>
              </a:p>
              <a:p>
                <a:endParaRPr lang="en-US" dirty="0">
                  <a:solidFill>
                    <a:schemeClr val="tx2"/>
                  </a:solidFill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l-GR" i="1" dirty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en-US" dirty="0"/>
                  <a:t> = 3.14159</a:t>
                </a:r>
              </a:p>
              <a:p>
                <a:endParaRPr lang="en-US" dirty="0" smtClean="0">
                  <a:solidFill>
                    <a:schemeClr val="tx2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8993"/>
                <a:ext cx="10515600" cy="5167970"/>
              </a:xfrm>
              <a:blipFill rotWithShape="0">
                <a:blip r:embed="rId2"/>
                <a:stretch>
                  <a:fillRect l="-1043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4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pPr marL="571500" indent="-571500">
              <a:buFont typeface="Courier New" charset="0"/>
              <a:buChar char="o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Assignment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>
            <a:normAutofit/>
          </a:bodyPr>
          <a:lstStyle/>
          <a:p>
            <a:r>
              <a:rPr lang="en-US" dirty="0"/>
              <a:t>An assignment statement creates a new variable and gives it a value</a:t>
            </a:r>
            <a:r>
              <a:rPr lang="en-US" dirty="0" smtClean="0"/>
              <a:t>:</a:t>
            </a: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/>
              <a:t>This example makes three assignments.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first assigns a string to a new </a:t>
            </a:r>
            <a:r>
              <a:rPr lang="en-US" dirty="0" smtClean="0"/>
              <a:t>variable named </a:t>
            </a:r>
            <a:r>
              <a:rPr lang="en-US" dirty="0"/>
              <a:t>message;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second gives the integer 17 to n;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third assigns the (</a:t>
            </a:r>
            <a:r>
              <a:rPr lang="en-US" dirty="0" smtClean="0"/>
              <a:t>approximate) value </a:t>
            </a:r>
            <a:r>
              <a:rPr lang="en-US" dirty="0"/>
              <a:t>of π to pi.</a:t>
            </a:r>
            <a:endParaRPr lang="en-US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150" y="1921933"/>
            <a:ext cx="91821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60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Exercise 	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login to your Linux machine </a:t>
            </a:r>
          </a:p>
          <a:p>
            <a:r>
              <a:rPr lang="en-US" dirty="0" smtClean="0">
                <a:latin typeface="+mj-lt"/>
              </a:rPr>
              <a:t>start a new terminal </a:t>
            </a:r>
          </a:p>
          <a:p>
            <a:r>
              <a:rPr lang="en-US" dirty="0" smtClean="0">
                <a:latin typeface="+mj-lt"/>
              </a:rPr>
              <a:t>type python + hit enter </a:t>
            </a:r>
          </a:p>
          <a:p>
            <a:r>
              <a:rPr lang="en-US" dirty="0" smtClean="0">
                <a:latin typeface="+mj-lt"/>
              </a:rPr>
              <a:t>initialize two variables: </a:t>
            </a:r>
          </a:p>
          <a:p>
            <a:pPr lvl="1"/>
            <a:r>
              <a:rPr lang="en-US" dirty="0" smtClean="0">
                <a:latin typeface="+mj-lt"/>
              </a:rPr>
              <a:t>x = 12</a:t>
            </a:r>
          </a:p>
          <a:p>
            <a:pPr lvl="1"/>
            <a:r>
              <a:rPr lang="en-US" dirty="0" smtClean="0">
                <a:latin typeface="+mj-lt"/>
              </a:rPr>
              <a:t>y = ‘Hello, World!’ </a:t>
            </a:r>
          </a:p>
          <a:p>
            <a:pPr lvl="1"/>
            <a:endParaRPr lang="en-US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9" y="4185967"/>
            <a:ext cx="3712633" cy="22063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431" y="4250294"/>
            <a:ext cx="5731936" cy="21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0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pPr marL="571500" indent="-571500">
              <a:buFont typeface="Courier New" charset="0"/>
              <a:buChar char="o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Answer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250" y="1279789"/>
            <a:ext cx="9207500" cy="2273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14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pPr marL="571500" indent="-571500">
              <a:buFont typeface="Courier New" charset="0"/>
              <a:buChar char="o"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Variable Names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/>
              <a:t>Programmers generally choose names for their variables that are </a:t>
            </a:r>
            <a:r>
              <a:rPr lang="en-US" dirty="0" smtClean="0"/>
              <a:t>meaningful.</a:t>
            </a:r>
          </a:p>
          <a:p>
            <a:r>
              <a:rPr lang="en-US" dirty="0"/>
              <a:t>Variable names can be as long as you like. They can contain both letters and </a:t>
            </a:r>
            <a:r>
              <a:rPr lang="en-US" dirty="0" smtClean="0"/>
              <a:t>numbers, but </a:t>
            </a:r>
            <a:r>
              <a:rPr lang="en-US" dirty="0"/>
              <a:t>they can’t begin with a number. It is legal to use uppercase letters, but it is </a:t>
            </a:r>
            <a:r>
              <a:rPr lang="en-US" dirty="0" smtClean="0"/>
              <a:t>conventional to </a:t>
            </a:r>
            <a:r>
              <a:rPr lang="en-US" dirty="0"/>
              <a:t>use only lowercase for variables names.</a:t>
            </a:r>
            <a:endParaRPr lang="en-US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0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768"/>
            <a:ext cx="10515600" cy="612336"/>
          </a:xfrm>
        </p:spPr>
        <p:txBody>
          <a:bodyPr>
            <a:normAutofit/>
          </a:bodyPr>
          <a:lstStyle/>
          <a:p>
            <a:pPr marL="571500" indent="-571500">
              <a:buFont typeface="Courier New" charset="0"/>
              <a:buChar char="o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Variable Names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993"/>
            <a:ext cx="10515600" cy="5167970"/>
          </a:xfrm>
        </p:spPr>
        <p:txBody>
          <a:bodyPr/>
          <a:lstStyle/>
          <a:p>
            <a:r>
              <a:rPr lang="en-US" dirty="0"/>
              <a:t>The underscore character, _, can appear in a name. It is often used in names </a:t>
            </a:r>
            <a:r>
              <a:rPr lang="en-US" dirty="0" smtClean="0"/>
              <a:t>with multiple </a:t>
            </a:r>
            <a:r>
              <a:rPr lang="en-US" dirty="0"/>
              <a:t>words, such as </a:t>
            </a:r>
            <a:endParaRPr lang="en-US" dirty="0" smtClean="0"/>
          </a:p>
          <a:p>
            <a:pPr lvl="1"/>
            <a:r>
              <a:rPr lang="en-US" dirty="0" err="1" smtClean="0"/>
              <a:t>your_name</a:t>
            </a:r>
            <a:endParaRPr lang="en-US" dirty="0" smtClean="0"/>
          </a:p>
          <a:p>
            <a:pPr lvl="1"/>
            <a:r>
              <a:rPr lang="en-US" dirty="0" err="1" smtClean="0"/>
              <a:t>user_id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user_first_name</a:t>
            </a:r>
            <a:endParaRPr lang="en-US" dirty="0" smtClean="0"/>
          </a:p>
          <a:p>
            <a:pPr lvl="1"/>
            <a:endParaRPr lang="en-US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312718" y="3312718"/>
            <a:ext cx="6858001" cy="2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62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2010</Words>
  <Application>Microsoft Macintosh PowerPoint</Application>
  <PresentationFormat>Widescreen</PresentationFormat>
  <Paragraphs>205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Calibri</vt:lpstr>
      <vt:lpstr>Calibri Light</vt:lpstr>
      <vt:lpstr>Cambria Math</vt:lpstr>
      <vt:lpstr>Courier New</vt:lpstr>
      <vt:lpstr>Arial</vt:lpstr>
      <vt:lpstr>Office Theme</vt:lpstr>
      <vt:lpstr>Variables, Expressions and Statements</vt:lpstr>
      <vt:lpstr>variable </vt:lpstr>
      <vt:lpstr>variable</vt:lpstr>
      <vt:lpstr>Characteristics of Variables</vt:lpstr>
      <vt:lpstr>Assignment Statements</vt:lpstr>
      <vt:lpstr>Exercise  </vt:lpstr>
      <vt:lpstr>Answer </vt:lpstr>
      <vt:lpstr>Variable Names </vt:lpstr>
      <vt:lpstr>Variable Names </vt:lpstr>
      <vt:lpstr>illegal variable names </vt:lpstr>
      <vt:lpstr>PowerPoint Presentation</vt:lpstr>
      <vt:lpstr>Expressions and Statements</vt:lpstr>
      <vt:lpstr>Statements</vt:lpstr>
      <vt:lpstr>Script Mode</vt:lpstr>
      <vt:lpstr>PowerPoint Presentation</vt:lpstr>
      <vt:lpstr>PowerPoint Presentation</vt:lpstr>
      <vt:lpstr>Start programming in script mode </vt:lpstr>
      <vt:lpstr>create a new python file </vt:lpstr>
      <vt:lpstr>add your code </vt:lpstr>
      <vt:lpstr>check that your file exists and it’s not empty </vt:lpstr>
      <vt:lpstr>run your code </vt:lpstr>
      <vt:lpstr>Order of Operations</vt:lpstr>
      <vt:lpstr>PowerPoint Presentation</vt:lpstr>
      <vt:lpstr>PowerPoint Presentation</vt:lpstr>
      <vt:lpstr>PowerPoint Presentation</vt:lpstr>
      <vt:lpstr>PowerPoint Presentation</vt:lpstr>
      <vt:lpstr>String Operations </vt:lpstr>
      <vt:lpstr>But there are two exceptions, + and *.</vt:lpstr>
      <vt:lpstr>PowerPoint Presentation</vt:lpstr>
      <vt:lpstr>Comments</vt:lpstr>
      <vt:lpstr>PowerPoint Presentation</vt:lpstr>
      <vt:lpstr>Debugging</vt:lpstr>
      <vt:lpstr>Syntax error:</vt:lpstr>
      <vt:lpstr>Runtime error:</vt:lpstr>
      <vt:lpstr>Semantic error:</vt:lpstr>
      <vt:lpstr>Glossary</vt:lpstr>
      <vt:lpstr>Glossary</vt:lpstr>
      <vt:lpstr>Glossary</vt:lpstr>
      <vt:lpstr>Glossary</vt:lpstr>
      <vt:lpstr>Exercise </vt:lpstr>
      <vt:lpstr>Exercise </vt:lpstr>
      <vt:lpstr>Exercise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Mina Gabriel</dc:creator>
  <cp:lastModifiedBy>Mina Gabriel</cp:lastModifiedBy>
  <cp:revision>34</cp:revision>
  <dcterms:created xsi:type="dcterms:W3CDTF">2015-12-10T20:37:14Z</dcterms:created>
  <dcterms:modified xsi:type="dcterms:W3CDTF">2016-02-09T16:05:10Z</dcterms:modified>
</cp:coreProperties>
</file>