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62"/>
  </p:notesMasterIdLst>
  <p:sldIdLst>
    <p:sldId id="256" r:id="rId2"/>
    <p:sldId id="257" r:id="rId3"/>
    <p:sldId id="258" r:id="rId4"/>
    <p:sldId id="260" r:id="rId5"/>
    <p:sldId id="318" r:id="rId6"/>
    <p:sldId id="382" r:id="rId7"/>
    <p:sldId id="361" r:id="rId8"/>
    <p:sldId id="334" r:id="rId9"/>
    <p:sldId id="383" r:id="rId10"/>
    <p:sldId id="335" r:id="rId11"/>
    <p:sldId id="384" r:id="rId12"/>
    <p:sldId id="362" r:id="rId13"/>
    <p:sldId id="336" r:id="rId14"/>
    <p:sldId id="385" r:id="rId15"/>
    <p:sldId id="386" r:id="rId16"/>
    <p:sldId id="387" r:id="rId17"/>
    <p:sldId id="363" r:id="rId18"/>
    <p:sldId id="365" r:id="rId19"/>
    <p:sldId id="388" r:id="rId20"/>
    <p:sldId id="389" r:id="rId21"/>
    <p:sldId id="368" r:id="rId22"/>
    <p:sldId id="366" r:id="rId23"/>
    <p:sldId id="390" r:id="rId24"/>
    <p:sldId id="391" r:id="rId25"/>
    <p:sldId id="392" r:id="rId26"/>
    <p:sldId id="264" r:id="rId27"/>
    <p:sldId id="393" r:id="rId28"/>
    <p:sldId id="397" r:id="rId29"/>
    <p:sldId id="394" r:id="rId30"/>
    <p:sldId id="395" r:id="rId31"/>
    <p:sldId id="270" r:id="rId32"/>
    <p:sldId id="266" r:id="rId33"/>
    <p:sldId id="282" r:id="rId34"/>
    <p:sldId id="396" r:id="rId35"/>
    <p:sldId id="398" r:id="rId36"/>
    <p:sldId id="399" r:id="rId37"/>
    <p:sldId id="325" r:id="rId38"/>
    <p:sldId id="376" r:id="rId39"/>
    <p:sldId id="284" r:id="rId40"/>
    <p:sldId id="400" r:id="rId41"/>
    <p:sldId id="378" r:id="rId42"/>
    <p:sldId id="401" r:id="rId43"/>
    <p:sldId id="402" r:id="rId44"/>
    <p:sldId id="404" r:id="rId45"/>
    <p:sldId id="403" r:id="rId46"/>
    <p:sldId id="405" r:id="rId47"/>
    <p:sldId id="406" r:id="rId48"/>
    <p:sldId id="289" r:id="rId49"/>
    <p:sldId id="347" r:id="rId50"/>
    <p:sldId id="379" r:id="rId51"/>
    <p:sldId id="407" r:id="rId52"/>
    <p:sldId id="408" r:id="rId53"/>
    <p:sldId id="409" r:id="rId54"/>
    <p:sldId id="348" r:id="rId55"/>
    <p:sldId id="292" r:id="rId56"/>
    <p:sldId id="410" r:id="rId57"/>
    <p:sldId id="380" r:id="rId58"/>
    <p:sldId id="411" r:id="rId59"/>
    <p:sldId id="311" r:id="rId60"/>
    <p:sldId id="412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387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914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92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12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857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857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650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9307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569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9014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3089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1/1/2013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Requirements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Joint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767072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sz="2800" dirty="0" smtClean="0"/>
              <a:t>JAD Disadvantages</a:t>
            </a:r>
          </a:p>
          <a:p>
            <a:r>
              <a:rPr lang="en-US" dirty="0" smtClean="0"/>
              <a:t>JAD is more expensive than traditional methods</a:t>
            </a:r>
          </a:p>
          <a:p>
            <a:r>
              <a:rPr lang="en-US" dirty="0" smtClean="0"/>
              <a:t>Can be cumbersome if group is too large</a:t>
            </a:r>
          </a:p>
          <a:p>
            <a:pPr marL="109728" indent="0">
              <a:buNone/>
            </a:pPr>
            <a:endParaRPr lang="en-US" sz="2800" dirty="0" smtClean="0"/>
          </a:p>
          <a:p>
            <a:pPr marL="109728" indent="0">
              <a:buNone/>
            </a:pPr>
            <a:r>
              <a:rPr lang="en-US" sz="2800" dirty="0" smtClean="0"/>
              <a:t>JAD </a:t>
            </a:r>
            <a:r>
              <a:rPr lang="en-US" sz="2800" dirty="0"/>
              <a:t>Advantages</a:t>
            </a:r>
            <a:endParaRPr lang="en-US" sz="2800" dirty="0" smtClean="0"/>
          </a:p>
          <a:p>
            <a:r>
              <a:rPr lang="en-US" dirty="0" smtClean="0"/>
              <a:t>JAD allows key users to participate effectively</a:t>
            </a:r>
          </a:p>
          <a:p>
            <a:r>
              <a:rPr lang="en-US" dirty="0" smtClean="0"/>
              <a:t>Users more likely to feel a sense of ownership</a:t>
            </a:r>
          </a:p>
          <a:p>
            <a:r>
              <a:rPr lang="en-US" dirty="0" smtClean="0"/>
              <a:t>Produces a more accurate statement of system requirements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Rapid Application Development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Uses a group approach like JAD</a:t>
            </a:r>
          </a:p>
          <a:p>
            <a:pPr eaLnBrk="1" hangingPunct="1"/>
            <a:r>
              <a:rPr lang="en-US" dirty="0" smtClean="0"/>
              <a:t>JAD produces a requirements model, RAD produces a new system</a:t>
            </a:r>
          </a:p>
          <a:p>
            <a:r>
              <a:rPr lang="en-US" dirty="0" smtClean="0"/>
              <a:t>Complete methodology</a:t>
            </a:r>
          </a:p>
          <a:p>
            <a:pPr lvl="1"/>
            <a:r>
              <a:rPr lang="en-US" dirty="0" smtClean="0"/>
              <a:t>Four-phase life cycle that parallels the traditional SDLC</a:t>
            </a:r>
          </a:p>
          <a:p>
            <a:pPr lvl="1"/>
            <a:r>
              <a:rPr lang="en-US" dirty="0" smtClean="0"/>
              <a:t>Reduces cost and development time</a:t>
            </a:r>
          </a:p>
          <a:p>
            <a:pPr lvl="1"/>
            <a:r>
              <a:rPr lang="en-US" dirty="0" smtClean="0"/>
              <a:t>Increases the probability of success</a:t>
            </a:r>
          </a:p>
          <a:p>
            <a:pPr lvl="1"/>
            <a:r>
              <a:rPr lang="en-US" dirty="0" smtClean="0"/>
              <a:t>Relies on prototyping and user involvement</a:t>
            </a:r>
          </a:p>
          <a:p>
            <a:pPr lvl="1"/>
            <a:r>
              <a:rPr lang="en-US" dirty="0" smtClean="0"/>
              <a:t>Prototypes modified based on user input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9235"/>
            <a:ext cx="6905625" cy="49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Rapid Application </a:t>
            </a:r>
            <a:r>
              <a:rPr lang="en-US" dirty="0" smtClean="0"/>
              <a:t>Development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sz="2800" dirty="0" smtClean="0"/>
              <a:t>RAD</a:t>
            </a:r>
            <a:br>
              <a:rPr lang="en-US" sz="2800" dirty="0" smtClean="0"/>
            </a:br>
            <a:r>
              <a:rPr lang="en-US" sz="2800" dirty="0" smtClean="0"/>
              <a:t>Phases 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br>
              <a:rPr lang="en-US" sz="2800" dirty="0" smtClean="0"/>
            </a:br>
            <a:r>
              <a:rPr lang="en-US" sz="2800" dirty="0" smtClean="0"/>
              <a:t>Activities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926449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4</a:t>
            </a:r>
            <a:r>
              <a:rPr lang="en-US" sz="1400" b="1" dirty="0" smtClean="0"/>
              <a:t>-5 </a:t>
            </a:r>
            <a:r>
              <a:rPr lang="en-US" sz="1400" dirty="0"/>
              <a:t>The four phases of the RAD model are requirements planning, user design, </a:t>
            </a:r>
            <a:r>
              <a:rPr lang="en-US" sz="1400" dirty="0" smtClean="0"/>
              <a:t>construction, and </a:t>
            </a:r>
            <a:r>
              <a:rPr lang="en-US" sz="1400" dirty="0"/>
              <a:t>cutover. Notice the continuous interaction between the user design and construction </a:t>
            </a:r>
            <a:r>
              <a:rPr lang="en-US" sz="1400" dirty="0" smtClean="0"/>
              <a:t>phases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9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Rapid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Requirements Planning</a:t>
            </a:r>
            <a:endParaRPr lang="en-US" sz="2800" dirty="0"/>
          </a:p>
          <a:p>
            <a:pPr lvl="1"/>
            <a:r>
              <a:rPr lang="en-US" dirty="0" smtClean="0"/>
              <a:t>Team agrees on business needs, project scope, constraints, and system requirements</a:t>
            </a:r>
          </a:p>
          <a:p>
            <a:pPr lvl="1"/>
            <a:r>
              <a:rPr lang="en-US" dirty="0" smtClean="0"/>
              <a:t>Management authorization to continue is obtained</a:t>
            </a:r>
          </a:p>
          <a:p>
            <a:r>
              <a:rPr lang="en-US" sz="2800" dirty="0" smtClean="0"/>
              <a:t>User Design</a:t>
            </a:r>
            <a:endParaRPr lang="en-US" sz="2800" dirty="0"/>
          </a:p>
          <a:p>
            <a:pPr lvl="1"/>
            <a:r>
              <a:rPr lang="en-US" dirty="0" smtClean="0"/>
              <a:t>Users interact with analysts to develop models and prototypes</a:t>
            </a:r>
          </a:p>
          <a:p>
            <a:pPr lvl="1"/>
            <a:r>
              <a:rPr lang="en-US" dirty="0" smtClean="0"/>
              <a:t>A combination </a:t>
            </a:r>
            <a:r>
              <a:rPr lang="en-US" dirty="0" smtClean="0"/>
              <a:t>of </a:t>
            </a:r>
            <a:r>
              <a:rPr lang="en-US" dirty="0" smtClean="0"/>
              <a:t>JAD and CASE tools are used</a:t>
            </a:r>
          </a:p>
          <a:p>
            <a:pPr lvl="1"/>
            <a:r>
              <a:rPr lang="en-US" dirty="0" smtClean="0"/>
              <a:t>Users understand, </a:t>
            </a:r>
            <a:r>
              <a:rPr lang="en-US" dirty="0" smtClean="0"/>
              <a:t>modify, </a:t>
            </a:r>
            <a:r>
              <a:rPr lang="en-US" dirty="0" smtClean="0"/>
              <a:t>and approve a working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Rapid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Construction</a:t>
            </a:r>
            <a:endParaRPr lang="en-US" sz="2800" dirty="0"/>
          </a:p>
          <a:p>
            <a:pPr lvl="1"/>
            <a:r>
              <a:rPr lang="en-US" dirty="0" smtClean="0"/>
              <a:t>Program and application development</a:t>
            </a:r>
          </a:p>
          <a:p>
            <a:pPr lvl="1"/>
            <a:r>
              <a:rPr lang="en-US" dirty="0"/>
              <a:t>Users can suggest changes as </a:t>
            </a:r>
            <a:r>
              <a:rPr lang="en-US" dirty="0" smtClean="0"/>
              <a:t>screens or reports are developed </a:t>
            </a:r>
          </a:p>
          <a:p>
            <a:r>
              <a:rPr lang="en-US" sz="2800" dirty="0" smtClean="0"/>
              <a:t>Cutover</a:t>
            </a:r>
            <a:endParaRPr lang="en-US" sz="2800" dirty="0"/>
          </a:p>
          <a:p>
            <a:pPr lvl="1"/>
            <a:r>
              <a:rPr lang="en-US" dirty="0" smtClean="0"/>
              <a:t>Includes data conversion, testing, changeover to the new system, and user 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23258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Rapid Application Development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843272"/>
          </a:xfrm>
        </p:spPr>
        <p:txBody>
          <a:bodyPr rtlCol="0">
            <a:normAutofit fontScale="92500" lnSpcReduction="10000"/>
          </a:bodyPr>
          <a:lstStyle/>
          <a:p>
            <a:r>
              <a:rPr lang="en-US" sz="2800" dirty="0" smtClean="0"/>
              <a:t>RAD Objectives</a:t>
            </a:r>
            <a:endParaRPr lang="en-US" sz="2800" dirty="0"/>
          </a:p>
          <a:p>
            <a:pPr lvl="1"/>
            <a:r>
              <a:rPr lang="en-US" dirty="0" smtClean="0"/>
              <a:t>Cut development time and expenses by involving users in every phase of systems development</a:t>
            </a:r>
          </a:p>
          <a:p>
            <a:pPr lvl="1"/>
            <a:r>
              <a:rPr lang="en-US" sz="2400" dirty="0" smtClean="0"/>
              <a:t>Allow </a:t>
            </a:r>
            <a:r>
              <a:rPr lang="en-US" sz="2400" dirty="0"/>
              <a:t>the development team to make necessary </a:t>
            </a:r>
            <a:r>
              <a:rPr lang="en-US" sz="2400" dirty="0" smtClean="0"/>
              <a:t>modifications quickly</a:t>
            </a:r>
            <a:r>
              <a:rPr lang="en-US" sz="2400" dirty="0"/>
              <a:t>, as the design </a:t>
            </a:r>
            <a:r>
              <a:rPr lang="en-US" sz="2400" dirty="0" smtClean="0"/>
              <a:t>evolves</a:t>
            </a:r>
          </a:p>
          <a:p>
            <a:r>
              <a:rPr lang="en-US" sz="2800" dirty="0" smtClean="0"/>
              <a:t>RAD Advantages</a:t>
            </a:r>
            <a:endParaRPr lang="en-US" sz="2800" dirty="0"/>
          </a:p>
          <a:p>
            <a:pPr lvl="1"/>
            <a:r>
              <a:rPr lang="en-US" dirty="0" smtClean="0"/>
              <a:t>Systems developed more quickly with significant cost savings</a:t>
            </a:r>
          </a:p>
          <a:p>
            <a:r>
              <a:rPr lang="en-US" sz="2800" dirty="0"/>
              <a:t>RAD </a:t>
            </a:r>
            <a:r>
              <a:rPr lang="en-US" sz="2800" dirty="0" smtClean="0"/>
              <a:t>Disadvantages</a:t>
            </a:r>
            <a:endParaRPr lang="en-US" sz="2800" dirty="0"/>
          </a:p>
          <a:p>
            <a:pPr lvl="1"/>
            <a:r>
              <a:rPr lang="en-US" dirty="0" smtClean="0"/>
              <a:t>Does not emphasize strategic business needs (system might work well in short term but miss long-term objectives)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time to develop quality, consistency, and design standards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785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Agile Methods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dirty="0" smtClean="0"/>
              <a:t>Agile </a:t>
            </a:r>
            <a:r>
              <a:rPr lang="en-US" dirty="0"/>
              <a:t>methods attempt to develop a system incrementally</a:t>
            </a:r>
            <a:r>
              <a:rPr lang="en-US" dirty="0" smtClean="0"/>
              <a:t>, by </a:t>
            </a:r>
            <a:r>
              <a:rPr lang="en-US" dirty="0"/>
              <a:t>building a series of prototypes and constantly adjusting them to user </a:t>
            </a:r>
            <a:r>
              <a:rPr lang="en-US" dirty="0" smtClean="0"/>
              <a:t>requirements </a:t>
            </a:r>
          </a:p>
          <a:p>
            <a:r>
              <a:rPr lang="en-US" dirty="0" smtClean="0"/>
              <a:t>Developers </a:t>
            </a:r>
            <a:r>
              <a:rPr lang="en-US" dirty="0"/>
              <a:t>revise, extend, and merge </a:t>
            </a:r>
            <a:r>
              <a:rPr lang="en-US" dirty="0" smtClean="0"/>
              <a:t>earlier versions </a:t>
            </a:r>
            <a:r>
              <a:rPr lang="en-US" dirty="0"/>
              <a:t>into the final </a:t>
            </a:r>
            <a:r>
              <a:rPr lang="en-US" dirty="0" smtClean="0"/>
              <a:t>product</a:t>
            </a:r>
          </a:p>
          <a:p>
            <a:r>
              <a:rPr lang="en-US" dirty="0"/>
              <a:t>E</a:t>
            </a:r>
            <a:r>
              <a:rPr lang="en-US" dirty="0" smtClean="0"/>
              <a:t>mphasizes </a:t>
            </a:r>
            <a:r>
              <a:rPr lang="en-US" dirty="0"/>
              <a:t>continuous feedback</a:t>
            </a:r>
            <a:r>
              <a:rPr lang="en-US" dirty="0" smtClean="0"/>
              <a:t>, and </a:t>
            </a:r>
            <a:r>
              <a:rPr lang="en-US" dirty="0"/>
              <a:t>each incremental step is affected by what was learned in the prior steps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60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</a:t>
            </a:r>
            <a:r>
              <a:rPr lang="en-US" dirty="0" smtClean="0"/>
              <a:t>Methods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05200" y="6019800"/>
            <a:ext cx="50760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4-6 </a:t>
            </a:r>
            <a:r>
              <a:rPr lang="en-US" sz="1400" dirty="0"/>
              <a:t>Agilian supports various modeling tools, such as the Unified Modeling Language, use cases, </a:t>
            </a:r>
            <a:r>
              <a:rPr lang="en-US" sz="1400" dirty="0" smtClean="0"/>
              <a:t>and business </a:t>
            </a:r>
            <a:r>
              <a:rPr lang="en-US" sz="1400" dirty="0"/>
              <a:t>process modeling, among others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2344" y="1143000"/>
            <a:ext cx="6828656" cy="496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89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Methods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Scrum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rugby </a:t>
            </a:r>
            <a:r>
              <a:rPr lang="en-US" dirty="0"/>
              <a:t>term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Pigs</a:t>
            </a:r>
            <a:r>
              <a:rPr lang="en-US" dirty="0"/>
              <a:t> include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</a:t>
            </a:r>
            <a:r>
              <a:rPr lang="en-US" dirty="0"/>
              <a:t>owner,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facilitator,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Chickens</a:t>
            </a:r>
            <a:r>
              <a:rPr lang="en-US" dirty="0" smtClean="0"/>
              <a:t> </a:t>
            </a:r>
            <a:r>
              <a:rPr lang="en-US" dirty="0"/>
              <a:t>include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</a:t>
            </a:r>
            <a:r>
              <a:rPr lang="en-US" dirty="0"/>
              <a:t>,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stakeholders</a:t>
            </a:r>
            <a:r>
              <a:rPr lang="en-US" dirty="0"/>
              <a:t>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managers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Scrum sessions have specific guidelines that emphasize time blocks, interaction, and team-based activities that result in deliverable software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441404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4800" y="4343400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4-7 </a:t>
            </a:r>
            <a:r>
              <a:rPr lang="en-US" sz="1400" dirty="0" smtClean="0"/>
              <a:t>In </a:t>
            </a:r>
            <a:r>
              <a:rPr lang="en-US" sz="1400" dirty="0"/>
              <a:t>a rugby scrum, team members prepare to lunge at each other to achieve their 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23372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Agile Methods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Agile Method Advantages and Disadvantages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flexible and efficient in dealing with change</a:t>
            </a:r>
          </a:p>
          <a:p>
            <a:pPr lvl="1"/>
            <a:r>
              <a:rPr lang="en-US" dirty="0"/>
              <a:t>Frequent deliverables constantly validate the project and reduce risk</a:t>
            </a:r>
          </a:p>
          <a:p>
            <a:pPr lvl="1"/>
            <a:r>
              <a:rPr lang="en-US" dirty="0"/>
              <a:t>Team members need a high level of technical and interpersonal skills</a:t>
            </a:r>
          </a:p>
          <a:p>
            <a:pPr lvl="1"/>
            <a:r>
              <a:rPr lang="en-US" dirty="0"/>
              <a:t>May be subject to significant change in scope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Describe systems analysis phase activities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joint application development (JAD</a:t>
            </a:r>
            <a:r>
              <a:rPr lang="en-US" sz="2800" dirty="0" smtClean="0"/>
              <a:t>), rapid </a:t>
            </a:r>
            <a:r>
              <a:rPr lang="en-US" sz="2800" dirty="0"/>
              <a:t>application development (RAD), </a:t>
            </a:r>
            <a:r>
              <a:rPr lang="en-US" sz="2800" dirty="0" smtClean="0"/>
              <a:t>and agile </a:t>
            </a:r>
            <a:r>
              <a:rPr lang="en-US" sz="2800" dirty="0"/>
              <a:t>methods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a functional decomposition </a:t>
            </a:r>
            <a:r>
              <a:rPr lang="en-US" sz="2800" dirty="0" smtClean="0"/>
              <a:t>diagram (</a:t>
            </a:r>
            <a:r>
              <a:rPr lang="en-US" sz="2800" dirty="0"/>
              <a:t>FDD) to model business functions </a:t>
            </a:r>
            <a:r>
              <a:rPr lang="en-US" sz="2800" dirty="0" smtClean="0"/>
              <a:t>and processes</a:t>
            </a:r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the Unified Modeling </a:t>
            </a:r>
            <a:r>
              <a:rPr lang="en-US" sz="2800" dirty="0" smtClean="0"/>
              <a:t>Language (</a:t>
            </a:r>
            <a:r>
              <a:rPr lang="en-US" sz="2800" dirty="0"/>
              <a:t>UML) and examples of UML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Modeling Tools and Techniques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dirty="0"/>
              <a:t>Involves graphical methods and nontechnical language that represent the system at various stages of development</a:t>
            </a:r>
          </a:p>
          <a:p>
            <a:r>
              <a:rPr lang="en-US" dirty="0"/>
              <a:t>Can use various tools</a:t>
            </a:r>
          </a:p>
          <a:p>
            <a:r>
              <a:rPr lang="en-US" dirty="0"/>
              <a:t>Functional Decomposition </a:t>
            </a:r>
            <a:r>
              <a:rPr lang="en-US" dirty="0" smtClean="0"/>
              <a:t>Diagrams</a:t>
            </a:r>
            <a:endParaRPr lang="en-US" dirty="0"/>
          </a:p>
          <a:p>
            <a:pPr lvl="1"/>
            <a:r>
              <a:rPr lang="en-US" dirty="0" smtClean="0"/>
              <a:t>Functional decomposition diagram (FDD)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business functions and show how they are organized into lower-level processes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348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Modeling Tools and Techniques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86162" y="4953000"/>
            <a:ext cx="502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4-8 </a:t>
            </a:r>
            <a:r>
              <a:rPr lang="en-US" sz="1400" dirty="0" smtClean="0"/>
              <a:t>This </a:t>
            </a:r>
            <a:r>
              <a:rPr lang="en-US" sz="1400" dirty="0"/>
              <a:t>Visible Analyst FDD shows a library system with </a:t>
            </a:r>
            <a:r>
              <a:rPr lang="en-US" sz="1400" dirty="0" smtClean="0"/>
              <a:t>five top-level </a:t>
            </a:r>
            <a:r>
              <a:rPr lang="en-US" sz="1400" dirty="0"/>
              <a:t>functions. The Library Operations</a:t>
            </a:r>
          </a:p>
          <a:p>
            <a:r>
              <a:rPr lang="en-US" sz="1400" dirty="0"/>
              <a:t>function includes two </a:t>
            </a:r>
            <a:r>
              <a:rPr lang="en-US" sz="1400" dirty="0" smtClean="0"/>
              <a:t>additional levels </a:t>
            </a:r>
            <a:r>
              <a:rPr lang="en-US" sz="1400" dirty="0"/>
              <a:t>of processes and </a:t>
            </a:r>
            <a:r>
              <a:rPr lang="en-US" sz="1400" dirty="0" smtClean="0"/>
              <a:t>sub processes</a:t>
            </a: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47800"/>
            <a:ext cx="48863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181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Decomposition Diagrams</a:t>
            </a:r>
            <a:endParaRPr lang="en-US" dirty="0"/>
          </a:p>
          <a:p>
            <a:pPr lvl="1"/>
            <a:r>
              <a:rPr lang="en-US" dirty="0" smtClean="0"/>
              <a:t>Top-down </a:t>
            </a:r>
            <a:br>
              <a:rPr lang="en-US" dirty="0" smtClean="0"/>
            </a:br>
            <a:r>
              <a:rPr lang="en-US" dirty="0" smtClean="0"/>
              <a:t>representation </a:t>
            </a:r>
            <a:br>
              <a:rPr lang="en-US" dirty="0" smtClean="0"/>
            </a:br>
            <a:r>
              <a:rPr lang="en-US" dirty="0" smtClean="0"/>
              <a:t>of a function </a:t>
            </a:r>
            <a:br>
              <a:rPr lang="en-US" dirty="0" smtClean="0"/>
            </a:br>
            <a:r>
              <a:rPr lang="en-US" dirty="0" smtClean="0"/>
              <a:t>or process</a:t>
            </a:r>
            <a:endParaRPr lang="en-US" dirty="0"/>
          </a:p>
          <a:p>
            <a:pPr lvl="1"/>
            <a:r>
              <a:rPr lang="en-US" dirty="0" smtClean="0"/>
              <a:t>Similar to an </a:t>
            </a:r>
            <a:br>
              <a:rPr lang="en-US" dirty="0" smtClean="0"/>
            </a:b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Modeling Tools and </a:t>
            </a:r>
            <a:r>
              <a:rPr lang="en-US" dirty="0" smtClean="0"/>
              <a:t>Techniques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919472"/>
          </a:xfrm>
        </p:spPr>
        <p:txBody>
          <a:bodyPr>
            <a:normAutofit/>
          </a:bodyPr>
          <a:lstStyle/>
          <a:p>
            <a:r>
              <a:rPr lang="en-US" sz="2800" dirty="0"/>
              <a:t>Business Process Modeling</a:t>
            </a:r>
          </a:p>
          <a:p>
            <a:pPr lvl="1"/>
            <a:r>
              <a:rPr lang="en-US" dirty="0"/>
              <a:t>Business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/>
              <a:t>(BPM)</a:t>
            </a:r>
          </a:p>
          <a:p>
            <a:pPr lvl="1"/>
            <a:r>
              <a:rPr lang="en-US" dirty="0"/>
              <a:t>Business process modeling notation (BPMN)</a:t>
            </a:r>
          </a:p>
          <a:p>
            <a:pPr lvl="1"/>
            <a:r>
              <a:rPr lang="en-US" dirty="0"/>
              <a:t>Pool</a:t>
            </a:r>
          </a:p>
          <a:p>
            <a:pPr lvl="1"/>
            <a:r>
              <a:rPr lang="en-US" dirty="0"/>
              <a:t>Swim lanes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7339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4800" y="4362450"/>
            <a:ext cx="4500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4-9 </a:t>
            </a:r>
            <a:r>
              <a:rPr lang="en-US" sz="1400" dirty="0"/>
              <a:t>Using the Visible Analyst CASE tool, an analyst can </a:t>
            </a:r>
            <a:r>
              <a:rPr lang="en-US" sz="1400" dirty="0" smtClean="0"/>
              <a:t>create a </a:t>
            </a:r>
            <a:r>
              <a:rPr lang="en-US" sz="1400" dirty="0"/>
              <a:t>business process diagram. The overall diagram is called a pool, and </a:t>
            </a:r>
            <a:r>
              <a:rPr lang="en-US" sz="1400" dirty="0" smtClean="0"/>
              <a:t>the two </a:t>
            </a:r>
            <a:r>
              <a:rPr lang="en-US" sz="1400" dirty="0"/>
              <a:t>separate customer areas are called swim lanes</a:t>
            </a:r>
          </a:p>
        </p:txBody>
      </p:sp>
    </p:spTree>
    <p:extLst>
      <p:ext uri="{BB962C8B-B14F-4D97-AF65-F5344CB8AC3E}">
        <p14:creationId xmlns:p14="http://schemas.microsoft.com/office/powerpoint/2010/main" xmlns="" val="1963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66800"/>
            <a:ext cx="5105401" cy="4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Modeling Tools and </a:t>
            </a:r>
            <a:r>
              <a:rPr lang="en-US" dirty="0" smtClean="0"/>
              <a:t>Techniques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876800" y="1504950"/>
            <a:ext cx="3886200" cy="49194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Data Flow Diagrams</a:t>
            </a:r>
          </a:p>
          <a:p>
            <a:pPr lvl="1"/>
            <a:r>
              <a:rPr lang="en-US" dirty="0"/>
              <a:t>Data flow diagram (DFD)</a:t>
            </a:r>
          </a:p>
          <a:p>
            <a:pPr lvl="1"/>
            <a:r>
              <a:rPr lang="en-US" dirty="0"/>
              <a:t>show how the system stores, processes, and transforms data</a:t>
            </a:r>
          </a:p>
          <a:p>
            <a:pPr lvl="1"/>
            <a:r>
              <a:rPr lang="en-US" dirty="0"/>
              <a:t>Additional levels of information and detail are depicted in other, related DFDs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6029980"/>
            <a:ext cx="502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4-10 </a:t>
            </a:r>
            <a:r>
              <a:rPr lang="en-US" sz="1400" dirty="0"/>
              <a:t>This Visible Analyst DFD shows how books</a:t>
            </a:r>
          </a:p>
          <a:p>
            <a:r>
              <a:rPr lang="en-US" sz="1400" dirty="0"/>
              <a:t>are added and removed in a library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4284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Modeling Tools and </a:t>
            </a:r>
            <a:r>
              <a:rPr lang="en-US" dirty="0" smtClean="0"/>
              <a:t>Techniques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919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Case </a:t>
            </a:r>
            <a:br>
              <a:rPr lang="en-US" sz="2800" dirty="0" smtClean="0"/>
            </a:br>
            <a:r>
              <a:rPr lang="en-US" sz="2800" dirty="0" smtClean="0"/>
              <a:t>Diagrams</a:t>
            </a:r>
            <a:endParaRPr lang="en-US" sz="2800" dirty="0"/>
          </a:p>
          <a:p>
            <a:pPr lvl="1"/>
            <a:r>
              <a:rPr lang="en-US" dirty="0" smtClean="0"/>
              <a:t>Interaction between</a:t>
            </a:r>
            <a:br>
              <a:rPr lang="en-US" dirty="0" smtClean="0"/>
            </a:br>
            <a:r>
              <a:rPr lang="en-US" dirty="0" smtClean="0"/>
              <a:t>users and the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4362450"/>
            <a:ext cx="4500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4-12 </a:t>
            </a:r>
            <a:r>
              <a:rPr lang="en-US" sz="1400" dirty="0"/>
              <a:t>This table documents the credit card validation use case shown in Figure 4-11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4480" y="1295400"/>
            <a:ext cx="457994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90925"/>
            <a:ext cx="35814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19400" y="5904845"/>
            <a:ext cx="4500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4-11 </a:t>
            </a:r>
            <a:r>
              <a:rPr lang="en-US" sz="1400" dirty="0"/>
              <a:t>This Visible Analyst use case diagram shows a sales system</a:t>
            </a:r>
            <a:r>
              <a:rPr lang="en-US" sz="1400" dirty="0" smtClean="0"/>
              <a:t>, where </a:t>
            </a:r>
            <a:r>
              <a:rPr lang="en-US" sz="1400" dirty="0"/>
              <a:t>the actor is a customer and the use case is a credit card validation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374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Modeling Tools and </a:t>
            </a:r>
            <a:r>
              <a:rPr lang="en-US" dirty="0" smtClean="0"/>
              <a:t>Techniques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919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</a:t>
            </a:r>
            <a:br>
              <a:rPr lang="en-US" sz="2800" dirty="0" smtClean="0"/>
            </a:br>
            <a:r>
              <a:rPr lang="en-US" sz="2800" dirty="0" smtClean="0"/>
              <a:t>Diagrams</a:t>
            </a:r>
            <a:endParaRPr lang="en-US" sz="2800" dirty="0"/>
          </a:p>
          <a:p>
            <a:pPr lvl="1"/>
            <a:r>
              <a:rPr lang="en-US" dirty="0" smtClean="0"/>
              <a:t>Shows the timing</a:t>
            </a:r>
            <a:br>
              <a:rPr lang="en-US" dirty="0" smtClean="0"/>
            </a:br>
            <a:r>
              <a:rPr lang="en-US" dirty="0" smtClean="0"/>
              <a:t>of interactions </a:t>
            </a:r>
            <a:br>
              <a:rPr lang="en-US" dirty="0" smtClean="0"/>
            </a:br>
            <a:r>
              <a:rPr lang="en-US" dirty="0" smtClean="0"/>
              <a:t>between objects </a:t>
            </a:r>
            <a:br>
              <a:rPr lang="en-US" dirty="0" smtClean="0"/>
            </a:br>
            <a:r>
              <a:rPr lang="en-US" dirty="0" smtClean="0"/>
              <a:t>as they occur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5904845"/>
            <a:ext cx="464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4-14 </a:t>
            </a:r>
            <a:r>
              <a:rPr lang="en-US" sz="1400" dirty="0"/>
              <a:t>This Visible Analyst sequence diagram shows a credit </a:t>
            </a:r>
            <a:r>
              <a:rPr lang="en-US" sz="1400" dirty="0" smtClean="0"/>
              <a:t>card validation </a:t>
            </a:r>
            <a:r>
              <a:rPr lang="en-US" sz="1400" dirty="0"/>
              <a:t>process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99520"/>
            <a:ext cx="49339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41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 Requirements Checklist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305800" cy="4483100"/>
          </a:xfrm>
        </p:spPr>
        <p:txBody>
          <a:bodyPr rtlCol="0">
            <a:normAutofit/>
          </a:bodyPr>
          <a:lstStyle/>
          <a:p>
            <a:r>
              <a:rPr lang="en-US" sz="2800" dirty="0" smtClean="0"/>
              <a:t>Output Examples</a:t>
            </a:r>
            <a:endParaRPr lang="en-US" sz="2800" dirty="0"/>
          </a:p>
          <a:p>
            <a:pPr lvl="1"/>
            <a:r>
              <a:rPr lang="en-US" dirty="0"/>
              <a:t>The Web site must report online volume statistics every four hours, and hourly during peak periods</a:t>
            </a:r>
          </a:p>
          <a:p>
            <a:pPr lvl="1"/>
            <a:r>
              <a:rPr lang="en-US" dirty="0"/>
              <a:t>The inventory system must produce a daily report showing the part number, description, quantity on hand, quantity allocated, quantity available, and unit cost of all sorted by part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The contact management system must generate a daily reminder list for </a:t>
            </a:r>
            <a:r>
              <a:rPr lang="en-US" dirty="0" smtClean="0"/>
              <a:t>all sales reps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purchasing system must provide suppliers with up-to-date </a:t>
            </a:r>
            <a:r>
              <a:rPr lang="en-US" dirty="0" smtClean="0"/>
              <a:t>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9956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Input Examples</a:t>
            </a:r>
          </a:p>
          <a:p>
            <a:pPr lvl="1"/>
            <a:r>
              <a:rPr lang="en-US" sz="2000" dirty="0" smtClean="0"/>
              <a:t>Manufacturing </a:t>
            </a:r>
            <a:r>
              <a:rPr lang="en-US" sz="2000" dirty="0"/>
              <a:t>employees must swipe their ID cards into online data </a:t>
            </a:r>
            <a:r>
              <a:rPr lang="en-US" sz="2000" dirty="0" smtClean="0"/>
              <a:t>collection terminals </a:t>
            </a:r>
            <a:r>
              <a:rPr lang="en-US" sz="2000" dirty="0"/>
              <a:t>that record labor costs and calculate production </a:t>
            </a:r>
            <a:r>
              <a:rPr lang="en-US" sz="2000" dirty="0" smtClean="0"/>
              <a:t>efficiency</a:t>
            </a:r>
            <a:endParaRPr lang="en-US" sz="20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department head must enter overtime hours on a separate </a:t>
            </a:r>
            <a:r>
              <a:rPr lang="en-US" sz="2000" dirty="0" smtClean="0"/>
              <a:t>screen</a:t>
            </a:r>
            <a:endParaRPr lang="en-US" sz="2000" dirty="0"/>
          </a:p>
          <a:p>
            <a:pPr lvl="1"/>
            <a:r>
              <a:rPr lang="en-US" sz="2000" dirty="0" smtClean="0"/>
              <a:t>Student </a:t>
            </a:r>
            <a:r>
              <a:rPr lang="en-US" sz="2000" dirty="0"/>
              <a:t>grades must be entered on machine-scannable forms prepared by </a:t>
            </a:r>
            <a:r>
              <a:rPr lang="en-US" sz="2000" dirty="0" smtClean="0"/>
              <a:t>the instructor</a:t>
            </a:r>
            <a:endParaRPr lang="en-US" sz="2000" dirty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input form must include date, time, product code, customer number, </a:t>
            </a:r>
            <a:r>
              <a:rPr lang="en-US" sz="2000" dirty="0" smtClean="0"/>
              <a:t>and quantity</a:t>
            </a:r>
            <a:endParaRPr lang="en-US" sz="2000" dirty="0"/>
          </a:p>
          <a:p>
            <a:pPr lvl="1"/>
            <a:r>
              <a:rPr lang="en-US" sz="2000" dirty="0" smtClean="0"/>
              <a:t>Data </a:t>
            </a:r>
            <a:r>
              <a:rPr lang="en-US" sz="2000" dirty="0"/>
              <a:t>entry screens must be uniform, except for background color, which can </a:t>
            </a:r>
            <a:r>
              <a:rPr lang="en-US" sz="2000" dirty="0" smtClean="0"/>
              <a:t>be changed </a:t>
            </a:r>
            <a:r>
              <a:rPr lang="en-US" sz="2000" dirty="0"/>
              <a:t>by the </a:t>
            </a:r>
            <a:r>
              <a:rPr lang="en-US" sz="2000" dirty="0" smtClean="0"/>
              <a:t>user</a:t>
            </a:r>
            <a:endParaRPr lang="en-US" sz="20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data entry person at the medical group must input patient services into </a:t>
            </a:r>
            <a:r>
              <a:rPr lang="en-US" sz="2000" dirty="0" smtClean="0"/>
              <a:t>the billing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3645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077200" cy="4995672"/>
          </a:xfrm>
        </p:spPr>
        <p:txBody>
          <a:bodyPr>
            <a:normAutofit fontScale="32500" lnSpcReduction="20000"/>
          </a:bodyPr>
          <a:lstStyle/>
          <a:p>
            <a:pPr eaLnBrk="1" hangingPunct="1"/>
            <a:r>
              <a:rPr lang="en-US" sz="7000" dirty="0" smtClean="0"/>
              <a:t>Process Examples</a:t>
            </a:r>
          </a:p>
          <a:p>
            <a:pPr lvl="1"/>
            <a:r>
              <a:rPr lang="en-US" sz="6000" dirty="0"/>
              <a:t>The student records system must calculate the GPA at the end of each </a:t>
            </a:r>
            <a:r>
              <a:rPr lang="en-US" sz="6000" dirty="0" smtClean="0"/>
              <a:t>semester</a:t>
            </a:r>
            <a:endParaRPr lang="en-US" sz="6000" dirty="0"/>
          </a:p>
          <a:p>
            <a:pPr lvl="1"/>
            <a:r>
              <a:rPr lang="en-US" sz="6000" dirty="0" smtClean="0"/>
              <a:t>As </a:t>
            </a:r>
            <a:r>
              <a:rPr lang="en-US" sz="6000" dirty="0"/>
              <a:t>the final step in year-end processing, the payroll system must </a:t>
            </a:r>
            <a:r>
              <a:rPr lang="en-US" sz="6000" dirty="0" smtClean="0"/>
              <a:t>update employee </a:t>
            </a:r>
            <a:r>
              <a:rPr lang="en-US" sz="6000" dirty="0"/>
              <a:t>salaries, bonuses, and benefits and produce tax data required </a:t>
            </a:r>
            <a:r>
              <a:rPr lang="en-US" sz="6000" dirty="0" smtClean="0"/>
              <a:t>by the IRS</a:t>
            </a:r>
            <a:endParaRPr lang="en-US" sz="6000" dirty="0"/>
          </a:p>
          <a:p>
            <a:pPr lvl="1"/>
            <a:r>
              <a:rPr lang="en-US" sz="6000" dirty="0" smtClean="0"/>
              <a:t>The </a:t>
            </a:r>
            <a:r>
              <a:rPr lang="en-US" sz="6000" dirty="0"/>
              <a:t>warehouse distribution system must analyze daily orders and create a </a:t>
            </a:r>
            <a:r>
              <a:rPr lang="en-US" sz="6000" dirty="0" smtClean="0"/>
              <a:t>routing pattern </a:t>
            </a:r>
            <a:r>
              <a:rPr lang="en-US" sz="6000" dirty="0"/>
              <a:t>for delivery trucks that maximizes efficiency and reduces </a:t>
            </a:r>
            <a:r>
              <a:rPr lang="en-US" sz="6000" dirty="0" smtClean="0"/>
              <a:t>unnecessary mileage</a:t>
            </a:r>
            <a:endParaRPr lang="en-US" sz="6000" dirty="0"/>
          </a:p>
          <a:p>
            <a:pPr lvl="1"/>
            <a:r>
              <a:rPr lang="en-US" sz="6000" dirty="0" smtClean="0"/>
              <a:t>The </a:t>
            </a:r>
            <a:r>
              <a:rPr lang="en-US" sz="6000" dirty="0"/>
              <a:t>human resources system must interface properly with the existing </a:t>
            </a:r>
            <a:r>
              <a:rPr lang="en-US" sz="6000" dirty="0" smtClean="0"/>
              <a:t>payroll system</a:t>
            </a:r>
            <a:endParaRPr lang="en-US" sz="6000" dirty="0"/>
          </a:p>
          <a:p>
            <a:pPr lvl="1"/>
            <a:r>
              <a:rPr lang="en-US" sz="6000" dirty="0" smtClean="0"/>
              <a:t>The </a:t>
            </a:r>
            <a:r>
              <a:rPr lang="en-US" sz="6000" dirty="0"/>
              <a:t>equipment rental system must not execute new rental transactions </a:t>
            </a:r>
            <a:r>
              <a:rPr lang="en-US" sz="6000" dirty="0" smtClean="0"/>
              <a:t>for customers </a:t>
            </a:r>
            <a:r>
              <a:rPr lang="en-US" sz="6000" dirty="0"/>
              <a:t>who have overdue </a:t>
            </a:r>
            <a:r>
              <a:rPr lang="en-US" sz="6000" dirty="0" smtClean="0"/>
              <a:t>accounts</a:t>
            </a:r>
            <a:endParaRPr lang="en-US" sz="6000" dirty="0"/>
          </a:p>
          <a:p>
            <a:pPr lvl="1"/>
            <a:r>
              <a:rPr lang="en-US" sz="6000" dirty="0" smtClean="0"/>
              <a:t>The </a:t>
            </a:r>
            <a:r>
              <a:rPr lang="en-US" sz="6000" dirty="0"/>
              <a:t>prescription system must automatically generate an insurance claim </a:t>
            </a:r>
            <a:r>
              <a:rPr lang="en-US" sz="6000" dirty="0" smtClean="0"/>
              <a:t>form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41375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9956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000" dirty="0" smtClean="0"/>
              <a:t>Performance Examples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system must support 25 users online </a:t>
            </a:r>
            <a:r>
              <a:rPr lang="en-US" sz="2400" dirty="0" smtClean="0"/>
              <a:t>simultaneously</a:t>
            </a:r>
            <a:endParaRPr lang="en-US" sz="2400" dirty="0"/>
          </a:p>
          <a:p>
            <a:pPr lvl="1"/>
            <a:r>
              <a:rPr lang="en-US" sz="2400" dirty="0" smtClean="0"/>
              <a:t>Response </a:t>
            </a:r>
            <a:r>
              <a:rPr lang="en-US" sz="2400" dirty="0"/>
              <a:t>time must not exceed four </a:t>
            </a:r>
            <a:r>
              <a:rPr lang="en-US" sz="2400" dirty="0" smtClean="0"/>
              <a:t>seconds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system must be operational seven days a week, 365 days a </a:t>
            </a:r>
            <a:r>
              <a:rPr lang="en-US" sz="2400" dirty="0" smtClean="0"/>
              <a:t>year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accounts receivable system must prepare customer statements by the </a:t>
            </a:r>
            <a:r>
              <a:rPr lang="en-US" sz="2400" dirty="0" smtClean="0"/>
              <a:t>third business </a:t>
            </a:r>
            <a:r>
              <a:rPr lang="en-US" sz="2400" dirty="0"/>
              <a:t>day of the following </a:t>
            </a:r>
            <a:r>
              <a:rPr lang="en-US" sz="2400" dirty="0" smtClean="0"/>
              <a:t>month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student records system must produce class lists within five hours after </a:t>
            </a:r>
            <a:r>
              <a:rPr lang="en-US" sz="2400" dirty="0" smtClean="0"/>
              <a:t>the end </a:t>
            </a:r>
            <a:r>
              <a:rPr lang="en-US" sz="2400" dirty="0"/>
              <a:t>of </a:t>
            </a:r>
            <a:r>
              <a:rPr lang="en-US" sz="2400" dirty="0" smtClean="0"/>
              <a:t>registration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online inventory control system must flag all low-stock items within </a:t>
            </a:r>
            <a:r>
              <a:rPr lang="en-US" sz="2400" dirty="0" smtClean="0"/>
              <a:t>one hour </a:t>
            </a:r>
            <a:r>
              <a:rPr lang="en-US" sz="2400" dirty="0"/>
              <a:t>after the quantity falls below a predetermined </a:t>
            </a:r>
            <a:r>
              <a:rPr lang="en-US" sz="2400" dirty="0" smtClean="0"/>
              <a:t>minimum</a:t>
            </a:r>
            <a:endParaRPr lang="en-US" sz="9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3796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and describe system requirements</a:t>
            </a:r>
            <a:r>
              <a:rPr lang="en-US" dirty="0" smtClean="0"/>
              <a:t>, including </a:t>
            </a:r>
            <a:r>
              <a:rPr lang="en-US" dirty="0"/>
              <a:t>outputs, inputs, processes</a:t>
            </a:r>
            <a:r>
              <a:rPr lang="en-US" dirty="0" smtClean="0"/>
              <a:t>, performance</a:t>
            </a:r>
            <a:r>
              <a:rPr lang="en-US" dirty="0"/>
              <a:t>, and controls</a:t>
            </a:r>
          </a:p>
          <a:p>
            <a:r>
              <a:rPr lang="en-US" dirty="0" smtClean="0"/>
              <a:t>Explain </a:t>
            </a:r>
            <a:r>
              <a:rPr lang="en-US" dirty="0"/>
              <a:t>the concept of scalability</a:t>
            </a:r>
          </a:p>
          <a:p>
            <a:r>
              <a:rPr lang="en-US" dirty="0" smtClean="0"/>
              <a:t>Use </a:t>
            </a:r>
            <a:r>
              <a:rPr lang="en-US" dirty="0"/>
              <a:t>fact-finding techniques, including interviews</a:t>
            </a:r>
            <a:r>
              <a:rPr lang="en-US" dirty="0" smtClean="0"/>
              <a:t>, documentation </a:t>
            </a:r>
            <a:r>
              <a:rPr lang="en-US" dirty="0"/>
              <a:t>review, observation</a:t>
            </a:r>
            <a:r>
              <a:rPr lang="en-US" dirty="0" smtClean="0"/>
              <a:t>, questionnaires</a:t>
            </a:r>
            <a:r>
              <a:rPr lang="en-US" dirty="0"/>
              <a:t>, sampling, and research</a:t>
            </a:r>
          </a:p>
          <a:p>
            <a:r>
              <a:rPr lang="en-US" dirty="0" smtClean="0"/>
              <a:t>Define </a:t>
            </a:r>
            <a:r>
              <a:rPr lang="en-US" dirty="0"/>
              <a:t>total cost of ownership (TCO)</a:t>
            </a:r>
          </a:p>
          <a:p>
            <a:r>
              <a:rPr lang="en-US" dirty="0" smtClean="0"/>
              <a:t>Conduct </a:t>
            </a:r>
            <a:r>
              <a:rPr lang="en-US" dirty="0"/>
              <a:t>a successful interview</a:t>
            </a:r>
          </a:p>
          <a:p>
            <a:r>
              <a:rPr lang="en-US" dirty="0" smtClean="0"/>
              <a:t>Develop </a:t>
            </a:r>
            <a:r>
              <a:rPr lang="en-US" dirty="0"/>
              <a:t>effective documentation methods </a:t>
            </a:r>
            <a:r>
              <a:rPr lang="en-US" dirty="0" smtClean="0"/>
              <a:t>to use </a:t>
            </a:r>
            <a:r>
              <a:rPr lang="en-US" dirty="0"/>
              <a:t>during systems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81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Control Examples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must provide logon security at the operating system level and at </a:t>
            </a:r>
            <a:r>
              <a:rPr lang="en-US" dirty="0" smtClean="0"/>
              <a:t>the application level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employee record must be added, changed, or deleted only by a member </a:t>
            </a:r>
            <a:r>
              <a:rPr lang="en-US" dirty="0" smtClean="0"/>
              <a:t>of the </a:t>
            </a:r>
            <a:r>
              <a:rPr lang="en-US" dirty="0"/>
              <a:t>human resources </a:t>
            </a:r>
            <a:r>
              <a:rPr lang="en-US" dirty="0" smtClean="0"/>
              <a:t>department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must maintain separate levels of security for users and the </a:t>
            </a:r>
            <a:r>
              <a:rPr lang="en-US" dirty="0" smtClean="0"/>
              <a:t>system administrator</a:t>
            </a:r>
          </a:p>
          <a:p>
            <a:pPr lvl="1"/>
            <a:r>
              <a:rPr lang="en-US" dirty="0" smtClean="0"/>
              <a:t>All transactions </a:t>
            </a:r>
            <a:r>
              <a:rPr lang="en-US" dirty="0"/>
              <a:t>must have audit </a:t>
            </a:r>
            <a:r>
              <a:rPr lang="en-US" dirty="0" smtClean="0"/>
              <a:t>trails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manager of the sales department must approve orders that exceed </a:t>
            </a:r>
            <a:r>
              <a:rPr lang="en-US" dirty="0" smtClean="0"/>
              <a:t>a customer’s </a:t>
            </a:r>
            <a:r>
              <a:rPr lang="en-US" dirty="0"/>
              <a:t>credit </a:t>
            </a:r>
            <a:r>
              <a:rPr lang="en-US" dirty="0" smtClean="0"/>
              <a:t>limit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must create an error log file that includes the error type</a:t>
            </a:r>
            <a:r>
              <a:rPr lang="en-US" dirty="0" smtClean="0"/>
              <a:t>, description</a:t>
            </a:r>
            <a:r>
              <a:rPr lang="en-US" dirty="0"/>
              <a:t>, and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 </a:t>
            </a:r>
            <a:r>
              <a:rPr lang="en-US" dirty="0" smtClean="0"/>
              <a:t>Checklist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0441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Growth, Costs, and Benefits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483100"/>
          </a:xfrm>
        </p:spPr>
        <p:txBody>
          <a:bodyPr>
            <a:normAutofit/>
          </a:bodyPr>
          <a:lstStyle/>
          <a:p>
            <a:r>
              <a:rPr lang="en-US" sz="2800" dirty="0"/>
              <a:t>Scalability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system’s ability to handle increased business volume and </a:t>
            </a:r>
            <a:r>
              <a:rPr lang="en-US" dirty="0" smtClean="0"/>
              <a:t>transactions in </a:t>
            </a:r>
            <a:r>
              <a:rPr lang="en-US" dirty="0"/>
              <a:t>the future</a:t>
            </a:r>
          </a:p>
          <a:p>
            <a:pPr lvl="1"/>
            <a:r>
              <a:rPr lang="en-US" dirty="0"/>
              <a:t>A scalable system offers a better return on the initial investment</a:t>
            </a:r>
          </a:p>
          <a:p>
            <a:pPr lvl="1"/>
            <a:r>
              <a:rPr lang="en-US" dirty="0"/>
              <a:t>To evaluate scalability, you need information about projected future volume for all outputs, inputs, and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61467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Total Cost of Ownership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Total cost of ownership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TCO) is especially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important </a:t>
            </a:r>
            <a:r>
              <a:rPr lang="en-US" dirty="0"/>
              <a:t>if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dirty="0"/>
              <a:t>team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evaluating </a:t>
            </a:r>
            <a:r>
              <a:rPr lang="en-US" dirty="0"/>
              <a:t>several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alternatives</a:t>
            </a: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One problem is that cost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estimates </a:t>
            </a:r>
            <a:r>
              <a:rPr lang="en-US" dirty="0"/>
              <a:t>tend to 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</a:t>
            </a:r>
            <a:r>
              <a:rPr lang="en-US" dirty="0" smtClean="0"/>
              <a:t>understate indirect </a:t>
            </a:r>
            <a:r>
              <a:rPr lang="en-US" dirty="0"/>
              <a:t>costs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Rapid Economic Justification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REJ)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Growth, Costs, and </a:t>
            </a:r>
            <a:r>
              <a:rPr lang="en-US" dirty="0" smtClean="0"/>
              <a:t>Benefits </a:t>
            </a:r>
            <a:r>
              <a:rPr lang="en-US" sz="1300" dirty="0" smtClean="0"/>
              <a:t>(Cont.)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42672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4829175"/>
            <a:ext cx="335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4-15 </a:t>
            </a:r>
            <a:r>
              <a:rPr lang="en-US" sz="1400" dirty="0"/>
              <a:t>HP urges viewers to Take the TCO Challenge. </a:t>
            </a:r>
            <a:r>
              <a:rPr lang="en-US" sz="1400" dirty="0" smtClean="0"/>
              <a:t>Interested viewers </a:t>
            </a:r>
            <a:r>
              <a:rPr lang="en-US" sz="1400" dirty="0"/>
              <a:t>can download a step-by-step TCO </a:t>
            </a:r>
            <a:r>
              <a:rPr lang="en-US" sz="1400" dirty="0" smtClean="0"/>
              <a:t> analysis </a:t>
            </a:r>
            <a:r>
              <a:rPr lang="en-US" sz="1400" dirty="0"/>
              <a:t>that HP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Fact Finding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Fact-Finding Overview</a:t>
            </a:r>
          </a:p>
          <a:p>
            <a:pPr lvl="1"/>
            <a:r>
              <a:rPr lang="en-US" dirty="0"/>
              <a:t>First, you must identify </a:t>
            </a:r>
            <a:r>
              <a:rPr lang="en-US" dirty="0" smtClean="0"/>
              <a:t>the </a:t>
            </a:r>
            <a:r>
              <a:rPr lang="en-US" dirty="0"/>
              <a:t>information you need</a:t>
            </a:r>
          </a:p>
          <a:p>
            <a:pPr lvl="1"/>
            <a:r>
              <a:rPr lang="en-US" dirty="0"/>
              <a:t>Develop a fact-finding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/>
              <a:t>Who, What, Where, </a:t>
            </a:r>
            <a:r>
              <a:rPr lang="en-US" dirty="0" smtClean="0"/>
              <a:t>When</a:t>
            </a:r>
            <a:r>
              <a:rPr lang="en-US" dirty="0"/>
              <a:t>, How, and Why?</a:t>
            </a:r>
          </a:p>
          <a:p>
            <a:pPr lvl="1"/>
            <a:r>
              <a:rPr lang="en-US" dirty="0"/>
              <a:t>Difference between asking what is being done and what could or should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614671"/>
          </a:xfrm>
        </p:spPr>
        <p:txBody>
          <a:bodyPr>
            <a:normAutofit/>
          </a:bodyPr>
          <a:lstStyle/>
          <a:p>
            <a:r>
              <a:rPr lang="en-US" dirty="0" smtClean="0"/>
              <a:t>Typical questions to ask</a:t>
            </a:r>
            <a:endParaRPr lang="en-US" dirty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business functions are supported by the current system?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strategic objectives and business requirements must be supported by </a:t>
            </a:r>
            <a:r>
              <a:rPr lang="en-US" sz="2400" dirty="0" smtClean="0"/>
              <a:t>the new </a:t>
            </a:r>
            <a:r>
              <a:rPr lang="en-US" sz="2400" dirty="0"/>
              <a:t>system?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are the benefits and TCO of the proposed system?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transactions will the system process?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information do users and managers need from the system?</a:t>
            </a:r>
          </a:p>
          <a:p>
            <a:pPr lvl="1"/>
            <a:r>
              <a:rPr lang="en-US" sz="2400" dirty="0" smtClean="0"/>
              <a:t>Must </a:t>
            </a:r>
            <a:r>
              <a:rPr lang="en-US" sz="2400" dirty="0"/>
              <a:t>the new system interface with legacy systems?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</a:t>
            </a:r>
            <a:r>
              <a:rPr lang="en-US" dirty="0" smtClean="0"/>
              <a:t>Finding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3810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614671"/>
          </a:xfrm>
        </p:spPr>
        <p:txBody>
          <a:bodyPr>
            <a:normAutofit/>
          </a:bodyPr>
          <a:lstStyle/>
          <a:p>
            <a:r>
              <a:rPr lang="en-US" dirty="0" smtClean="0"/>
              <a:t>Typical questions to ask</a:t>
            </a:r>
            <a:endParaRPr lang="en-US" dirty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procedures could be eliminated by business process reengineering?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security issues exist?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risks are acceptable?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budget and timetable constraints will affect system development?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</a:t>
            </a:r>
            <a:r>
              <a:rPr lang="en-US" dirty="0" smtClean="0"/>
              <a:t>Finding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24816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614671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Who, What, Where, When, How, and Why?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performs each of the procedures within the system? Why? Are </a:t>
            </a:r>
            <a:r>
              <a:rPr lang="en-US" dirty="0" smtClean="0"/>
              <a:t>the correct </a:t>
            </a:r>
            <a:r>
              <a:rPr lang="en-US" dirty="0"/>
              <a:t>people performing the activity? Could other people perform the </a:t>
            </a:r>
            <a:r>
              <a:rPr lang="en-US" dirty="0" smtClean="0"/>
              <a:t>tasks more </a:t>
            </a:r>
            <a:r>
              <a:rPr lang="en-US" dirty="0"/>
              <a:t>effectively?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being done? What procedures are being followed? Why </a:t>
            </a:r>
            <a:r>
              <a:rPr lang="en-US" dirty="0" smtClean="0"/>
              <a:t>is that </a:t>
            </a:r>
            <a:r>
              <a:rPr lang="en-US" dirty="0"/>
              <a:t>process necessary? Often, procedures are followed for many </a:t>
            </a:r>
            <a:r>
              <a:rPr lang="en-US" dirty="0" smtClean="0"/>
              <a:t>years and </a:t>
            </a:r>
            <a:r>
              <a:rPr lang="en-US" dirty="0"/>
              <a:t>no one knows why. You should question why a procedure is </a:t>
            </a:r>
            <a:r>
              <a:rPr lang="en-US" dirty="0" smtClean="0"/>
              <a:t>being followed </a:t>
            </a:r>
            <a:r>
              <a:rPr lang="en-US" dirty="0"/>
              <a:t>at </a:t>
            </a:r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are operations being performed? Why? Where could they </a:t>
            </a:r>
            <a:r>
              <a:rPr lang="en-US" dirty="0" smtClean="0"/>
              <a:t>be performed</a:t>
            </a:r>
            <a:r>
              <a:rPr lang="en-US" dirty="0"/>
              <a:t>? Could they be performed more efficiently elsewhere?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is a procedure performed? Why is it being performed at </a:t>
            </a:r>
            <a:r>
              <a:rPr lang="en-US" dirty="0" smtClean="0"/>
              <a:t> this time</a:t>
            </a:r>
            <a:r>
              <a:rPr lang="en-US" dirty="0"/>
              <a:t>? Is this the best time?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a procedure performed? Why is it performed in that manner</a:t>
            </a:r>
            <a:r>
              <a:rPr lang="en-US" dirty="0" smtClean="0"/>
              <a:t>? Could </a:t>
            </a:r>
            <a:r>
              <a:rPr lang="en-US" dirty="0"/>
              <a:t>it be performed better, more efficiently, or less expensively in some </a:t>
            </a:r>
            <a:r>
              <a:rPr lang="en-US" dirty="0" smtClean="0"/>
              <a:t>other manner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</a:t>
            </a:r>
            <a:r>
              <a:rPr lang="en-US" dirty="0" smtClean="0"/>
              <a:t>Finding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6793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Fact Finding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3400" y="3733800"/>
            <a:ext cx="65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4-17 </a:t>
            </a:r>
            <a:r>
              <a:rPr lang="en-US" sz="1600" dirty="0"/>
              <a:t>Sample questions during requirements modeling as the focus shifts from the current system </a:t>
            </a:r>
            <a:r>
              <a:rPr lang="en-US" sz="1600" dirty="0" smtClean="0"/>
              <a:t>to the </a:t>
            </a:r>
            <a:r>
              <a:rPr lang="en-US" sz="1600" dirty="0"/>
              <a:t>proposed system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41605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Fact Finding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52800" y="5105400"/>
            <a:ext cx="563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4-18 </a:t>
            </a:r>
            <a:r>
              <a:rPr lang="en-US" sz="1600" dirty="0"/>
              <a:t>Visible Analyst uses the Zachman Framework for Enterprise Architecture. The </a:t>
            </a:r>
            <a:r>
              <a:rPr lang="en-US" sz="1600" dirty="0" smtClean="0"/>
              <a:t>Zachman concept </a:t>
            </a:r>
            <a:r>
              <a:rPr lang="en-US" sz="1600" dirty="0"/>
              <a:t>presents traditional fact-finding questions in a systems development context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371600"/>
            <a:ext cx="58197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52400" y="1481328"/>
            <a:ext cx="3429000" cy="4614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Zachman Framework</a:t>
            </a:r>
          </a:p>
          <a:p>
            <a:pPr lvl="1"/>
            <a:r>
              <a:rPr lang="en-US" dirty="0"/>
              <a:t>Zachman Framework for Enterprise Architecture</a:t>
            </a:r>
          </a:p>
          <a:p>
            <a:pPr lvl="1"/>
            <a:r>
              <a:rPr lang="en-US" dirty="0"/>
              <a:t>Helps managers and users understand the model and assures that overall business goals translate into successful IT projects</a:t>
            </a:r>
          </a:p>
        </p:txBody>
      </p:sp>
    </p:spTree>
    <p:extLst>
      <p:ext uri="{BB962C8B-B14F-4D97-AF65-F5344CB8AC3E}">
        <p14:creationId xmlns:p14="http://schemas.microsoft.com/office/powerpoint/2010/main" xmlns="" val="180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Step</a:t>
            </a:r>
            <a:r>
              <a:rPr lang="en-US" b="1" dirty="0" smtClean="0"/>
              <a:t> </a:t>
            </a:r>
            <a:r>
              <a:rPr lang="en-US" dirty="0" smtClean="0"/>
              <a:t>1.</a:t>
            </a:r>
            <a:r>
              <a:rPr lang="en-US" b="1" dirty="0" smtClean="0"/>
              <a:t> </a:t>
            </a:r>
            <a:r>
              <a:rPr lang="en-US" dirty="0"/>
              <a:t>Determine the people to </a:t>
            </a:r>
            <a:r>
              <a:rPr lang="en-US" dirty="0" smtClean="0"/>
              <a:t>interview</a:t>
            </a:r>
            <a:endParaRPr lang="en-US" dirty="0"/>
          </a:p>
          <a:p>
            <a:r>
              <a:rPr lang="en-US" dirty="0" smtClean="0"/>
              <a:t>Step 2</a:t>
            </a:r>
            <a:r>
              <a:rPr lang="en-US" dirty="0"/>
              <a:t>. Establish objectives for the </a:t>
            </a:r>
            <a:r>
              <a:rPr lang="en-US" dirty="0" smtClean="0"/>
              <a:t>interview</a:t>
            </a:r>
            <a:endParaRPr lang="en-US" dirty="0"/>
          </a:p>
          <a:p>
            <a:r>
              <a:rPr lang="en-US" dirty="0" smtClean="0"/>
              <a:t>Step 3</a:t>
            </a:r>
            <a:r>
              <a:rPr lang="en-US" dirty="0"/>
              <a:t>. Develop interview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Step 4</a:t>
            </a:r>
            <a:r>
              <a:rPr lang="en-US" dirty="0"/>
              <a:t>. Prepare for the </a:t>
            </a:r>
            <a:r>
              <a:rPr lang="en-US" dirty="0" smtClean="0"/>
              <a:t>interview</a:t>
            </a:r>
            <a:endParaRPr lang="en-US" dirty="0"/>
          </a:p>
          <a:p>
            <a:r>
              <a:rPr lang="en-US" dirty="0" smtClean="0"/>
              <a:t>Step 5</a:t>
            </a:r>
            <a:r>
              <a:rPr lang="en-US" dirty="0"/>
              <a:t>. Conduct the </a:t>
            </a:r>
            <a:r>
              <a:rPr lang="en-US" dirty="0" smtClean="0"/>
              <a:t>interview</a:t>
            </a:r>
            <a:endParaRPr lang="en-US" dirty="0"/>
          </a:p>
          <a:p>
            <a:r>
              <a:rPr lang="en-US" dirty="0" smtClean="0"/>
              <a:t>Step 6</a:t>
            </a:r>
            <a:r>
              <a:rPr lang="en-US" dirty="0"/>
              <a:t>. Document the </a:t>
            </a:r>
            <a:r>
              <a:rPr lang="en-US" dirty="0" smtClean="0"/>
              <a:t>interview</a:t>
            </a:r>
            <a:endParaRPr lang="en-US" dirty="0"/>
          </a:p>
          <a:p>
            <a:r>
              <a:rPr lang="en-US" dirty="0" smtClean="0"/>
              <a:t>Step 7</a:t>
            </a:r>
            <a:r>
              <a:rPr lang="en-US" dirty="0"/>
              <a:t>. Evaluate the </a:t>
            </a:r>
            <a:r>
              <a:rPr lang="en-US" dirty="0" smtClean="0"/>
              <a:t>interview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Analysis Phase 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Systems Analysis Phase Overview</a:t>
            </a:r>
          </a:p>
          <a:p>
            <a:pPr lvl="1" eaLnBrk="1" hangingPunct="1"/>
            <a:r>
              <a:rPr lang="en-US" dirty="0" smtClean="0"/>
              <a:t>Understand the proposed project</a:t>
            </a:r>
          </a:p>
          <a:p>
            <a:pPr lvl="1" eaLnBrk="1" hangingPunct="1"/>
            <a:r>
              <a:rPr lang="en-US" dirty="0" smtClean="0"/>
              <a:t>Ensure that </a:t>
            </a:r>
            <a:r>
              <a:rPr lang="en-US" dirty="0" smtClean="0"/>
              <a:t>it </a:t>
            </a:r>
            <a:r>
              <a:rPr lang="en-US" dirty="0" smtClean="0"/>
              <a:t>supports business requirements</a:t>
            </a:r>
          </a:p>
          <a:p>
            <a:pPr lvl="1" eaLnBrk="1" hangingPunct="1"/>
            <a:r>
              <a:rPr lang="en-US" dirty="0" smtClean="0"/>
              <a:t>Build a solid foundation for system development</a:t>
            </a:r>
          </a:p>
          <a:p>
            <a:r>
              <a:rPr lang="en-US" sz="2800" dirty="0"/>
              <a:t>Systems Analysis Activities</a:t>
            </a:r>
          </a:p>
          <a:p>
            <a:pPr lvl="1"/>
            <a:r>
              <a:rPr lang="en-US" dirty="0" smtClean="0"/>
              <a:t>Requirements Modeling</a:t>
            </a:r>
          </a:p>
          <a:p>
            <a:pPr lvl="1"/>
            <a:r>
              <a:rPr lang="en-US" dirty="0" smtClean="0"/>
              <a:t>Data and Process Modeling</a:t>
            </a:r>
          </a:p>
          <a:p>
            <a:pPr lvl="1"/>
            <a:r>
              <a:rPr lang="en-US" dirty="0" smtClean="0"/>
              <a:t>Object Modeling</a:t>
            </a:r>
          </a:p>
          <a:p>
            <a:pPr lvl="1"/>
            <a:r>
              <a:rPr lang="en-US" dirty="0" smtClean="0"/>
              <a:t>Development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Step</a:t>
            </a:r>
            <a:r>
              <a:rPr lang="en-US" b="1" dirty="0" smtClean="0"/>
              <a:t> </a:t>
            </a:r>
            <a:r>
              <a:rPr lang="en-US" dirty="0" smtClean="0"/>
              <a:t>1</a:t>
            </a:r>
            <a:r>
              <a:rPr lang="en-US" b="1" dirty="0" smtClean="0"/>
              <a:t>: </a:t>
            </a:r>
            <a:r>
              <a:rPr lang="en-US" dirty="0"/>
              <a:t>Determine the people to </a:t>
            </a:r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Select the right people and ask the right questions</a:t>
            </a:r>
          </a:p>
          <a:p>
            <a:pPr lvl="1"/>
            <a:r>
              <a:rPr lang="en-US" dirty="0" smtClean="0"/>
              <a:t>Don’t rely on just an organization chart</a:t>
            </a:r>
          </a:p>
          <a:p>
            <a:pPr lvl="1"/>
            <a:r>
              <a:rPr lang="en-US" dirty="0" smtClean="0"/>
              <a:t>Decide on group and/or individual interviews</a:t>
            </a:r>
            <a:endParaRPr lang="en-US" dirty="0"/>
          </a:p>
          <a:p>
            <a:r>
              <a:rPr lang="en-US" dirty="0" smtClean="0"/>
              <a:t>Step 2</a:t>
            </a:r>
            <a:r>
              <a:rPr lang="en-US" dirty="0"/>
              <a:t>. Establish objectives for the </a:t>
            </a:r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Determine the areas to be discussed</a:t>
            </a:r>
          </a:p>
          <a:p>
            <a:pPr lvl="1"/>
            <a:r>
              <a:rPr lang="en-US" dirty="0" smtClean="0"/>
              <a:t>List the facts you need to gather</a:t>
            </a:r>
          </a:p>
          <a:p>
            <a:pPr lvl="1"/>
            <a:r>
              <a:rPr lang="en-US" dirty="0" smtClean="0"/>
              <a:t>Upper management provides the big picture</a:t>
            </a:r>
          </a:p>
          <a:p>
            <a:pPr lvl="1"/>
            <a:r>
              <a:rPr lang="en-US" dirty="0" smtClean="0"/>
              <a:t>Users can give you specific details</a:t>
            </a:r>
          </a:p>
        </p:txBody>
      </p:sp>
    </p:spTree>
    <p:extLst>
      <p:ext uri="{BB962C8B-B14F-4D97-AF65-F5344CB8AC3E}">
        <p14:creationId xmlns:p14="http://schemas.microsoft.com/office/powerpoint/2010/main" xmlns="" val="32396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3</a:t>
            </a:r>
            <a:r>
              <a:rPr lang="en-US" dirty="0"/>
              <a:t>. Develop interview </a:t>
            </a:r>
            <a:r>
              <a:rPr lang="en-US" dirty="0" smtClean="0"/>
              <a:t>questions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Decide what to ask and how to phrase the </a:t>
            </a:r>
            <a:r>
              <a:rPr lang="en-US" dirty="0" smtClean="0"/>
              <a:t>question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The same question to different people - for comparison</a:t>
            </a:r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Open </a:t>
            </a:r>
            <a:r>
              <a:rPr lang="en-US" dirty="0" smtClean="0"/>
              <a:t>ended </a:t>
            </a:r>
            <a:r>
              <a:rPr lang="en-US" dirty="0" smtClean="0"/>
              <a:t>questions encourage spontaneous and </a:t>
            </a:r>
            <a:r>
              <a:rPr lang="en-US" dirty="0"/>
              <a:t>u</a:t>
            </a:r>
            <a:r>
              <a:rPr lang="en-US" dirty="0" smtClean="0"/>
              <a:t>nstructured responses</a:t>
            </a:r>
          </a:p>
          <a:p>
            <a:pPr lvl="3"/>
            <a:r>
              <a:rPr lang="en-US" sz="2000" dirty="0"/>
              <a:t>What are users saying about the </a:t>
            </a:r>
            <a:r>
              <a:rPr lang="en-US" sz="2000" dirty="0" smtClean="0"/>
              <a:t>new system</a:t>
            </a:r>
            <a:r>
              <a:rPr lang="en-US" sz="2000" dirty="0"/>
              <a:t>? </a:t>
            </a:r>
            <a:endParaRPr lang="en-US" sz="2000" dirty="0" smtClean="0"/>
          </a:p>
          <a:p>
            <a:pPr lvl="3"/>
            <a:r>
              <a:rPr lang="en-US" sz="2000" dirty="0" smtClean="0"/>
              <a:t>How </a:t>
            </a:r>
            <a:r>
              <a:rPr lang="en-US" sz="2000" dirty="0"/>
              <a:t>is this task performed?</a:t>
            </a:r>
            <a:endParaRPr lang="en-US" dirty="0" smtClean="0"/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Close </a:t>
            </a:r>
            <a:r>
              <a:rPr lang="en-US" dirty="0" smtClean="0"/>
              <a:t>ended </a:t>
            </a:r>
            <a:r>
              <a:rPr lang="en-US" dirty="0" smtClean="0"/>
              <a:t>questions limit the response - used to verify facts</a:t>
            </a:r>
          </a:p>
          <a:p>
            <a:pPr lvl="3"/>
            <a:r>
              <a:rPr lang="en-US" sz="2000" dirty="0"/>
              <a:t>How many personal computers do you have in this department? </a:t>
            </a:r>
            <a:endParaRPr lang="en-US" sz="2000" dirty="0" smtClean="0"/>
          </a:p>
          <a:p>
            <a:pPr lvl="3"/>
            <a:r>
              <a:rPr lang="en-US" sz="2000" dirty="0" smtClean="0"/>
              <a:t>Do you </a:t>
            </a:r>
            <a:r>
              <a:rPr lang="en-US" sz="2000" dirty="0"/>
              <a:t>review the reports before they are sent out</a:t>
            </a:r>
            <a:r>
              <a:rPr lang="en-US" sz="2000" dirty="0" smtClean="0"/>
              <a:t>?</a:t>
            </a:r>
          </a:p>
          <a:p>
            <a:pPr marL="886968" lvl="3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Range of response questions </a:t>
            </a:r>
            <a:r>
              <a:rPr lang="en-US" dirty="0"/>
              <a:t>limit the response </a:t>
            </a:r>
            <a:r>
              <a:rPr lang="en-US" dirty="0" smtClean="0"/>
              <a:t>– uses a scale</a:t>
            </a:r>
            <a:endParaRPr lang="en-US" dirty="0"/>
          </a:p>
          <a:p>
            <a:pPr lvl="3"/>
            <a:r>
              <a:rPr lang="en-US" sz="2000" dirty="0" smtClean="0"/>
              <a:t>On a </a:t>
            </a:r>
            <a:r>
              <a:rPr lang="en-US" sz="2000" dirty="0"/>
              <a:t>scale of 1 to 10, with 1 the lowest and 10 the highest, how effective was your training?</a:t>
            </a:r>
          </a:p>
          <a:p>
            <a:pPr lvl="3"/>
            <a:r>
              <a:rPr lang="en-US" sz="2000" dirty="0"/>
              <a:t>How would you rate the severity of the problem: low, medium, or high?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Step 4</a:t>
            </a:r>
            <a:r>
              <a:rPr lang="en-US" dirty="0"/>
              <a:t>. Prepare for the </a:t>
            </a:r>
            <a:r>
              <a:rPr lang="en-US" dirty="0" smtClean="0"/>
              <a:t>interview</a:t>
            </a:r>
          </a:p>
          <a:p>
            <a:pPr lvl="1"/>
            <a:r>
              <a:rPr lang="en-US" dirty="0"/>
              <a:t>Careful preparation is essential because an interview is an important meeting and not just a casual chat</a:t>
            </a:r>
          </a:p>
          <a:p>
            <a:pPr lvl="1"/>
            <a:r>
              <a:rPr lang="en-US" dirty="0"/>
              <a:t>Limit the interview to no more than one </a:t>
            </a:r>
            <a:r>
              <a:rPr lang="en-US" dirty="0" smtClean="0"/>
              <a:t>hour</a:t>
            </a:r>
          </a:p>
          <a:p>
            <a:pPr lvl="1"/>
            <a:r>
              <a:rPr lang="en-US" dirty="0" smtClean="0"/>
              <a:t>Verify time, </a:t>
            </a:r>
            <a:r>
              <a:rPr lang="en-US" dirty="0" smtClean="0"/>
              <a:t>place, length, </a:t>
            </a:r>
            <a:r>
              <a:rPr lang="en-US" dirty="0" smtClean="0"/>
              <a:t>and topics via </a:t>
            </a:r>
            <a:r>
              <a:rPr lang="en-US" dirty="0" smtClean="0"/>
              <a:t>e-mail</a:t>
            </a:r>
            <a:endParaRPr lang="en-US" dirty="0"/>
          </a:p>
          <a:p>
            <a:pPr lvl="1"/>
            <a:r>
              <a:rPr lang="en-US" dirty="0"/>
              <a:t>Ask the interviewee to have samples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8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858000" cy="49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6044625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4-20  </a:t>
            </a:r>
            <a:r>
              <a:rPr lang="en-US" sz="1600" dirty="0"/>
              <a:t>Sample message to a department head about interviews</a:t>
            </a:r>
          </a:p>
        </p:txBody>
      </p:sp>
    </p:spTree>
    <p:extLst>
      <p:ext uri="{BB962C8B-B14F-4D97-AF65-F5344CB8AC3E}">
        <p14:creationId xmlns:p14="http://schemas.microsoft.com/office/powerpoint/2010/main" xmlns="" val="19426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6197025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4-21  </a:t>
            </a:r>
            <a:r>
              <a:rPr lang="en-US" sz="1600" dirty="0"/>
              <a:t>Sample message to confirm an interview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2786" y="1183840"/>
            <a:ext cx="6568214" cy="498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24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Step 5</a:t>
            </a:r>
            <a:r>
              <a:rPr lang="en-US" dirty="0"/>
              <a:t>. Conduct the </a:t>
            </a:r>
            <a:r>
              <a:rPr lang="en-US" dirty="0" smtClean="0"/>
              <a:t>interview</a:t>
            </a:r>
          </a:p>
          <a:p>
            <a:pPr lvl="1"/>
            <a:r>
              <a:rPr lang="en-US" dirty="0"/>
              <a:t>Develop a specific plan for the meeting</a:t>
            </a:r>
          </a:p>
          <a:p>
            <a:pPr lvl="1"/>
            <a:r>
              <a:rPr lang="en-US" dirty="0"/>
              <a:t>Begin by introducing yourself, describing the project, and explaining your interview objectives</a:t>
            </a:r>
          </a:p>
          <a:p>
            <a:pPr lvl="1"/>
            <a:r>
              <a:rPr lang="en-US" dirty="0"/>
              <a:t>Engaged listening</a:t>
            </a:r>
          </a:p>
          <a:p>
            <a:pPr lvl="1"/>
            <a:r>
              <a:rPr lang="en-US" dirty="0"/>
              <a:t>Allow the person enough time to think about the question</a:t>
            </a:r>
          </a:p>
          <a:p>
            <a:pPr lvl="1"/>
            <a:r>
              <a:rPr lang="en-US" dirty="0"/>
              <a:t>After an interview,  you should summarize the session and seek a </a:t>
            </a:r>
            <a:r>
              <a:rPr lang="en-US" dirty="0" smtClean="0"/>
              <a:t>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17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Step 6</a:t>
            </a:r>
            <a:r>
              <a:rPr lang="en-US" dirty="0"/>
              <a:t>. Document the </a:t>
            </a:r>
            <a:r>
              <a:rPr lang="en-US" dirty="0" smtClean="0"/>
              <a:t>interview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Note taking should be kept to a minimum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After conducting the interview,  you must record the information quickly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After the interview, send memo to the interviewee expressing your appreciation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Note date, time, location, purpose of the interview, and the main points you discussed so the interviewee has a written summary and can offer additions or </a:t>
            </a:r>
            <a:r>
              <a:rPr lang="en-US" dirty="0" smtClean="0"/>
              <a:t>corrections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74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Step 7</a:t>
            </a:r>
            <a:r>
              <a:rPr lang="en-US" dirty="0"/>
              <a:t>. Evaluate the </a:t>
            </a:r>
            <a:r>
              <a:rPr lang="en-US" dirty="0" smtClean="0"/>
              <a:t>interview</a:t>
            </a:r>
          </a:p>
          <a:p>
            <a:pPr lvl="1"/>
            <a:r>
              <a:rPr lang="en-US" dirty="0"/>
              <a:t>In addition to recording the facts obtained in an interview, try to identify any possible biases</a:t>
            </a:r>
          </a:p>
          <a:p>
            <a:r>
              <a:rPr lang="en-US" dirty="0"/>
              <a:t>Unsuccessful Interviews</a:t>
            </a:r>
          </a:p>
          <a:p>
            <a:pPr lvl="1"/>
            <a:r>
              <a:rPr lang="en-US" dirty="0"/>
              <a:t>No matter how well you prepare for interviews, some are not </a:t>
            </a:r>
            <a:r>
              <a:rPr lang="en-US" dirty="0" smtClean="0"/>
              <a:t>successful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isunderstanding </a:t>
            </a:r>
            <a:r>
              <a:rPr lang="en-US" sz="2400" dirty="0"/>
              <a:t>or </a:t>
            </a:r>
            <a:r>
              <a:rPr lang="en-US" sz="2400" dirty="0" smtClean="0"/>
              <a:t>personality conflict </a:t>
            </a:r>
            <a:r>
              <a:rPr lang="en-US" sz="2400" dirty="0"/>
              <a:t>could affect the interview negatively, or the interviewee might be afraid </a:t>
            </a:r>
            <a:r>
              <a:rPr lang="en-US" sz="2400" dirty="0" smtClean="0"/>
              <a:t>that the </a:t>
            </a:r>
            <a:r>
              <a:rPr lang="en-US" sz="2400" dirty="0"/>
              <a:t>new system will eliminate or change his or her job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597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Document </a:t>
            </a:r>
            <a:r>
              <a:rPr lang="en-US" dirty="0" smtClean="0"/>
              <a:t>Review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Review old and current forms and documentation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Observation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Seeing the system in action gives you additional perspective and a better understanding of the system procedures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Plan your observations in advance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Consider the Hawthorne Effect Study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roductivity </a:t>
            </a:r>
            <a:r>
              <a:rPr lang="en-US" dirty="0"/>
              <a:t>seemed to improve </a:t>
            </a:r>
            <a:r>
              <a:rPr lang="en-US" dirty="0" smtClean="0"/>
              <a:t>whenever workers </a:t>
            </a:r>
            <a:r>
              <a:rPr lang="en-US" dirty="0"/>
              <a:t>knew they were </a:t>
            </a:r>
            <a:r>
              <a:rPr lang="en-US" dirty="0" smtClean="0"/>
              <a:t>being observed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Other Fact-Finding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Fact-Finding </a:t>
            </a:r>
            <a:r>
              <a:rPr lang="en-US" dirty="0" smtClean="0"/>
              <a:t>Techniques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077200" cy="4499306"/>
          </a:xfrm>
        </p:spPr>
        <p:txBody>
          <a:bodyPr>
            <a:normAutofit/>
          </a:bodyPr>
          <a:lstStyle/>
          <a:p>
            <a:r>
              <a:rPr lang="en-US" sz="2800" dirty="0"/>
              <a:t>Questionnaires 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Surveys</a:t>
            </a:r>
            <a:endParaRPr lang="en-US" sz="2800" dirty="0"/>
          </a:p>
          <a:p>
            <a:pPr lvl="1"/>
            <a:r>
              <a:rPr lang="en-US" dirty="0"/>
              <a:t>When designing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questionnaire</a:t>
            </a:r>
            <a:r>
              <a:rPr lang="en-US" dirty="0"/>
              <a:t>, the 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important </a:t>
            </a:r>
            <a:r>
              <a:rPr lang="en-US" dirty="0"/>
              <a:t>rule of all is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</a:t>
            </a:r>
            <a:r>
              <a:rPr lang="en-US" dirty="0"/>
              <a:t>sure that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collect the right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in a form that you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use to further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fact-finding</a:t>
            </a:r>
            <a:endParaRPr lang="en-US" dirty="0"/>
          </a:p>
          <a:p>
            <a:pPr lvl="1"/>
            <a:r>
              <a:rPr lang="en-US" dirty="0"/>
              <a:t>Fill-in form</a:t>
            </a:r>
          </a:p>
          <a:p>
            <a:pPr lvl="2"/>
            <a:endParaRPr 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4124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6044625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4</a:t>
            </a:r>
            <a:r>
              <a:rPr lang="en-US" sz="1600" b="1" dirty="0" smtClean="0"/>
              <a:t>-23 </a:t>
            </a:r>
            <a:r>
              <a:rPr lang="en-US" sz="1600" dirty="0"/>
              <a:t>Online version of a sample questionnaire. Does it follow the </a:t>
            </a:r>
            <a:r>
              <a:rPr lang="en-US" sz="1600" dirty="0" smtClean="0"/>
              <a:t>suggested guidelines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287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Systems Analysis Phase Overview 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23" y="4590871"/>
            <a:ext cx="3876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</a:t>
            </a:r>
            <a:r>
              <a:rPr lang="en-US" sz="1200" b="1" dirty="0" smtClean="0"/>
              <a:t>4-2 </a:t>
            </a:r>
            <a:r>
              <a:rPr lang="en-US" sz="1200" dirty="0"/>
              <a:t>The systems analysis phase consists of requirements modeling</a:t>
            </a:r>
            <a:r>
              <a:rPr lang="en-US" sz="1200" dirty="0" smtClean="0"/>
              <a:t>, data </a:t>
            </a:r>
            <a:r>
              <a:rPr lang="en-US" sz="1200" dirty="0"/>
              <a:t>and process modeling, object modeling, and consideration of development</a:t>
            </a:r>
          </a:p>
          <a:p>
            <a:r>
              <a:rPr lang="en-US" sz="1200" dirty="0"/>
              <a:t>strategies. Notice that the systems analysis tasks are interactive, even </a:t>
            </a:r>
            <a:r>
              <a:rPr lang="en-US" sz="1200" dirty="0" smtClean="0"/>
              <a:t>though the </a:t>
            </a:r>
            <a:r>
              <a:rPr lang="en-US" sz="1200" dirty="0"/>
              <a:t>waterfall model generally depicts sequential development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 fontScale="92500" lnSpcReduction="20000"/>
          </a:bodyPr>
          <a:lstStyle/>
          <a:p>
            <a:r>
              <a:rPr lang="en-US" sz="3000" dirty="0" smtClean="0"/>
              <a:t>Requirements Modeling</a:t>
            </a:r>
          </a:p>
          <a:p>
            <a:pPr lvl="1"/>
            <a:r>
              <a:rPr lang="en-US" dirty="0" smtClean="0"/>
              <a:t>Fact-finding to describe the current system</a:t>
            </a:r>
          </a:p>
          <a:p>
            <a:pPr lvl="1"/>
            <a:r>
              <a:rPr lang="en-US" dirty="0" smtClean="0"/>
              <a:t>Requirements for new system</a:t>
            </a:r>
          </a:p>
          <a:p>
            <a:r>
              <a:rPr lang="en-US" sz="3000" dirty="0" smtClean="0"/>
              <a:t>Data and Process Modeling</a:t>
            </a:r>
          </a:p>
          <a:p>
            <a:pPr lvl="1"/>
            <a:r>
              <a:rPr lang="en-US" dirty="0" smtClean="0"/>
              <a:t>Graphically represent system data and processes</a:t>
            </a:r>
          </a:p>
          <a:p>
            <a:r>
              <a:rPr lang="en-US" sz="3000" dirty="0" smtClean="0"/>
              <a:t>Object Modeling</a:t>
            </a:r>
          </a:p>
          <a:p>
            <a:pPr lvl="1"/>
            <a:r>
              <a:rPr lang="en-US" dirty="0" smtClean="0"/>
              <a:t>Create objects to represent things, transactions and events</a:t>
            </a:r>
          </a:p>
          <a:p>
            <a:r>
              <a:rPr lang="en-US" sz="3000" dirty="0" smtClean="0"/>
              <a:t>Development Strategies</a:t>
            </a:r>
          </a:p>
          <a:p>
            <a:pPr lvl="1"/>
            <a:r>
              <a:rPr lang="en-US" dirty="0" smtClean="0"/>
              <a:t>Software trends, development alternatives, outsourcing, etc.</a:t>
            </a:r>
          </a:p>
          <a:p>
            <a:pPr lvl="1"/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319027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Fact-Finding Techniques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50327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Keep </a:t>
            </a:r>
            <a:r>
              <a:rPr lang="en-US" dirty="0"/>
              <a:t>the questionnaire brief and </a:t>
            </a:r>
            <a:r>
              <a:rPr lang="en-US" dirty="0" smtClean="0"/>
              <a:t>user-friendly</a:t>
            </a:r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clear instructions that will answer all anticipated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Arrange </a:t>
            </a:r>
            <a:r>
              <a:rPr lang="en-US" dirty="0"/>
              <a:t>the questions in a logical order, going from simple to more </a:t>
            </a:r>
            <a:r>
              <a:rPr lang="en-US" dirty="0" smtClean="0"/>
              <a:t>complex topics</a:t>
            </a:r>
            <a:endParaRPr lang="en-US" dirty="0"/>
          </a:p>
          <a:p>
            <a:r>
              <a:rPr lang="en-US" dirty="0" smtClean="0"/>
              <a:t>Phrase </a:t>
            </a:r>
            <a:r>
              <a:rPr lang="en-US" dirty="0"/>
              <a:t>questions to avoid misunderstandings; use simple terms and </a:t>
            </a:r>
            <a:r>
              <a:rPr lang="en-US" dirty="0" smtClean="0"/>
              <a:t>wording</a:t>
            </a:r>
            <a:endParaRPr lang="en-US" dirty="0"/>
          </a:p>
          <a:p>
            <a:r>
              <a:rPr lang="en-US" dirty="0" smtClean="0"/>
              <a:t>Try </a:t>
            </a:r>
            <a:r>
              <a:rPr lang="en-US" dirty="0"/>
              <a:t>not to lead the response or use questions that give clues to </a:t>
            </a:r>
            <a:r>
              <a:rPr lang="en-US" dirty="0" smtClean="0"/>
              <a:t>expected answers</a:t>
            </a:r>
            <a:endParaRPr lang="en-US" dirty="0"/>
          </a:p>
          <a:p>
            <a:r>
              <a:rPr lang="en-US" dirty="0" smtClean="0"/>
              <a:t>Limit </a:t>
            </a:r>
            <a:r>
              <a:rPr lang="en-US" dirty="0"/>
              <a:t>the use of open-ended questions that are difficult to </a:t>
            </a:r>
            <a:r>
              <a:rPr lang="en-US" dirty="0" smtClean="0"/>
              <a:t>tabulate</a:t>
            </a:r>
            <a:endParaRPr lang="en-US" dirty="0"/>
          </a:p>
          <a:p>
            <a:r>
              <a:rPr lang="en-US" dirty="0" smtClean="0"/>
              <a:t>Limit </a:t>
            </a:r>
            <a:r>
              <a:rPr lang="en-US" dirty="0"/>
              <a:t>the use of questions that can raise concerns about job security or </a:t>
            </a:r>
            <a:r>
              <a:rPr lang="en-US" dirty="0" smtClean="0"/>
              <a:t>other negative issues</a:t>
            </a:r>
            <a:endParaRPr lang="en-US" dirty="0"/>
          </a:p>
          <a:p>
            <a:r>
              <a:rPr lang="en-US" dirty="0" smtClean="0"/>
              <a:t>Include </a:t>
            </a:r>
            <a:r>
              <a:rPr lang="en-US" dirty="0"/>
              <a:t>a section at the end of </a:t>
            </a:r>
            <a:r>
              <a:rPr lang="en-US" dirty="0" smtClean="0"/>
              <a:t>the questionnaire </a:t>
            </a:r>
            <a:r>
              <a:rPr lang="en-US" dirty="0"/>
              <a:t>for general </a:t>
            </a:r>
            <a:r>
              <a:rPr lang="en-US" dirty="0" smtClean="0"/>
              <a:t>comments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the questionnaire </a:t>
            </a:r>
            <a:r>
              <a:rPr lang="en-US" dirty="0" smtClean="0"/>
              <a:t>whenever possible </a:t>
            </a:r>
            <a:r>
              <a:rPr lang="en-US" dirty="0"/>
              <a:t>on a small test group </a:t>
            </a:r>
            <a:r>
              <a:rPr lang="en-US" dirty="0" smtClean="0"/>
              <a:t>before finalizing </a:t>
            </a:r>
            <a:r>
              <a:rPr lang="en-US" dirty="0"/>
              <a:t>it and distributing to </a:t>
            </a:r>
            <a:r>
              <a:rPr lang="en-US" dirty="0" smtClean="0"/>
              <a:t>a large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Fact-Finding Techniques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5032706"/>
          </a:xfrm>
        </p:spPr>
        <p:txBody>
          <a:bodyPr>
            <a:normAutofit/>
          </a:bodyPr>
          <a:lstStyle/>
          <a:p>
            <a:r>
              <a:rPr lang="en-US" sz="2800" dirty="0"/>
              <a:t>Sampling</a:t>
            </a:r>
          </a:p>
          <a:p>
            <a:pPr lvl="1"/>
            <a:r>
              <a:rPr lang="en-US" dirty="0"/>
              <a:t>Systematic </a:t>
            </a:r>
            <a:r>
              <a:rPr lang="en-US" dirty="0" smtClean="0"/>
              <a:t>sample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every tenth customer for review</a:t>
            </a:r>
          </a:p>
          <a:p>
            <a:pPr lvl="1"/>
            <a:r>
              <a:rPr lang="en-US" dirty="0"/>
              <a:t>Stratified </a:t>
            </a:r>
            <a:r>
              <a:rPr lang="en-US" dirty="0" smtClean="0"/>
              <a:t>sample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five customers from each of four postal codes</a:t>
            </a:r>
          </a:p>
          <a:p>
            <a:pPr lvl="1"/>
            <a:r>
              <a:rPr lang="en-US" dirty="0"/>
              <a:t>Random </a:t>
            </a:r>
            <a:r>
              <a:rPr lang="en-US" dirty="0" smtClean="0"/>
              <a:t>sample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20 customers</a:t>
            </a:r>
          </a:p>
          <a:p>
            <a:pPr lvl="1"/>
            <a:r>
              <a:rPr lang="en-US" dirty="0"/>
              <a:t>Main objective of a sample is to ensure that it represents the overall population accurately</a:t>
            </a:r>
          </a:p>
        </p:txBody>
      </p:sp>
    </p:spTree>
    <p:extLst>
      <p:ext uri="{BB962C8B-B14F-4D97-AF65-F5344CB8AC3E}">
        <p14:creationId xmlns:p14="http://schemas.microsoft.com/office/powerpoint/2010/main" xmlns="" val="9689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Fact-Finding Techniques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5032706"/>
          </a:xfrm>
        </p:spPr>
        <p:txBody>
          <a:bodyPr>
            <a:normAutofit/>
          </a:bodyPr>
          <a:lstStyle/>
          <a:p>
            <a:r>
              <a:rPr lang="en-US" sz="2800" dirty="0"/>
              <a:t>Research</a:t>
            </a:r>
          </a:p>
          <a:p>
            <a:pPr lvl="1"/>
            <a:r>
              <a:rPr lang="en-US" dirty="0"/>
              <a:t>Can include the Internet, IT magazines, and books to obtain background information, technical material, and news about industry trends and developments</a:t>
            </a:r>
          </a:p>
          <a:p>
            <a:pPr lvl="1"/>
            <a:r>
              <a:rPr lang="en-US" dirty="0"/>
              <a:t>Site visit</a:t>
            </a:r>
          </a:p>
        </p:txBody>
      </p:sp>
    </p:spTree>
    <p:extLst>
      <p:ext uri="{BB962C8B-B14F-4D97-AF65-F5344CB8AC3E}">
        <p14:creationId xmlns:p14="http://schemas.microsoft.com/office/powerpoint/2010/main" xmlns="" val="19130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Fact-Finding Techniques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5032706"/>
          </a:xfrm>
        </p:spPr>
        <p:txBody>
          <a:bodyPr>
            <a:normAutofit/>
          </a:bodyPr>
          <a:lstStyle/>
          <a:p>
            <a:r>
              <a:rPr lang="en-US" sz="2800" dirty="0"/>
              <a:t>Interviews versus Questionnaires</a:t>
            </a:r>
          </a:p>
          <a:p>
            <a:pPr lvl="1"/>
            <a:r>
              <a:rPr lang="en-US" dirty="0"/>
              <a:t>Interview is more familiar and personal</a:t>
            </a:r>
          </a:p>
          <a:p>
            <a:pPr lvl="1"/>
            <a:r>
              <a:rPr lang="en-US" dirty="0"/>
              <a:t>Questionnaire gives many people the opportunity to provide input and suggestions</a:t>
            </a:r>
          </a:p>
          <a:p>
            <a:pPr lvl="1"/>
            <a:r>
              <a:rPr lang="en-US" dirty="0"/>
              <a:t>Brainstorming</a:t>
            </a:r>
          </a:p>
          <a:p>
            <a:pPr lvl="1"/>
            <a:r>
              <a:rPr lang="en-US" dirty="0"/>
              <a:t>Structured brainstorming</a:t>
            </a:r>
          </a:p>
          <a:p>
            <a:pPr lvl="1"/>
            <a:r>
              <a:rPr lang="en-US" dirty="0"/>
              <a:t>Unstructured brainstorming</a:t>
            </a:r>
          </a:p>
        </p:txBody>
      </p:sp>
    </p:spTree>
    <p:extLst>
      <p:ext uri="{BB962C8B-B14F-4D97-AF65-F5344CB8AC3E}">
        <p14:creationId xmlns:p14="http://schemas.microsoft.com/office/powerpoint/2010/main" xmlns="" val="34142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The Need for Recording the Facts</a:t>
            </a:r>
          </a:p>
          <a:p>
            <a:pPr lvl="1"/>
            <a:r>
              <a:rPr lang="en-US" dirty="0"/>
              <a:t>Record information as soon as you obtain it</a:t>
            </a:r>
          </a:p>
          <a:p>
            <a:pPr lvl="1"/>
            <a:r>
              <a:rPr lang="en-US" dirty="0"/>
              <a:t>Use the simplest recording method</a:t>
            </a:r>
          </a:p>
          <a:p>
            <a:pPr lvl="1"/>
            <a:r>
              <a:rPr lang="en-US" dirty="0"/>
              <a:t>Record your findings in such a way that they can be understood by someone else</a:t>
            </a:r>
          </a:p>
          <a:p>
            <a:pPr lvl="1"/>
            <a:r>
              <a:rPr lang="en-US" dirty="0"/>
              <a:t>Organize your documentation so related material is located easily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89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Tools</a:t>
            </a:r>
          </a:p>
          <a:p>
            <a:pPr lvl="1"/>
            <a:r>
              <a:rPr lang="en-US" dirty="0"/>
              <a:t>CASE Tools</a:t>
            </a:r>
          </a:p>
          <a:p>
            <a:pPr lvl="1"/>
            <a:r>
              <a:rPr lang="en-US" dirty="0"/>
              <a:t>Productivity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</a:t>
            </a:r>
            <a:endParaRPr lang="en-US" dirty="0"/>
          </a:p>
          <a:p>
            <a:pPr lvl="2"/>
            <a:r>
              <a:rPr lang="en-US" dirty="0"/>
              <a:t>Word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Spreadsheets</a:t>
            </a:r>
          </a:p>
          <a:p>
            <a:pPr lvl="2"/>
            <a:r>
              <a:rPr lang="en-US" dirty="0" smtClean="0"/>
              <a:t>Database </a:t>
            </a:r>
            <a:br>
              <a:rPr lang="en-US" dirty="0" smtClean="0"/>
            </a:br>
            <a:r>
              <a:rPr lang="en-US" dirty="0" smtClean="0"/>
              <a:t>management</a:t>
            </a:r>
          </a:p>
          <a:p>
            <a:pPr lvl="2"/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graphics</a:t>
            </a:r>
            <a:r>
              <a:rPr lang="en-US" dirty="0"/>
              <a:t>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collaborative </a:t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programs</a:t>
            </a:r>
          </a:p>
          <a:p>
            <a:pPr lvl="2"/>
            <a:r>
              <a:rPr lang="en-US" dirty="0"/>
              <a:t>Histogram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Documentation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699" y="1447800"/>
            <a:ext cx="54353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4724401"/>
            <a:ext cx="5029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4-27 </a:t>
            </a:r>
            <a:r>
              <a:rPr lang="en-US" sz="1600" dirty="0"/>
              <a:t>This histogram displays the results from Question 2 in the questionnaire shown in</a:t>
            </a:r>
          </a:p>
          <a:p>
            <a:r>
              <a:rPr lang="fr-FR" sz="1600" dirty="0"/>
              <a:t>Figure 4-23 on page 156.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Graphic </a:t>
            </a:r>
            <a:br>
              <a:rPr lang="en-US" dirty="0" smtClean="0"/>
            </a:br>
            <a:r>
              <a:rPr lang="en-US" dirty="0" smtClean="0"/>
              <a:t>Modeling</a:t>
            </a:r>
            <a:br>
              <a:rPr lang="en-US" dirty="0" smtClean="0"/>
            </a:b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Produces charts</a:t>
            </a:r>
            <a:br>
              <a:rPr lang="en-US" dirty="0" smtClean="0"/>
            </a:br>
            <a:r>
              <a:rPr lang="en-US" dirty="0" smtClean="0"/>
              <a:t>and diagrams</a:t>
            </a:r>
          </a:p>
          <a:p>
            <a:pPr lvl="1"/>
            <a:r>
              <a:rPr lang="en-US" dirty="0" smtClean="0"/>
              <a:t>MS Visio popular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Documentation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81424" y="58674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4-28 </a:t>
            </a:r>
            <a:r>
              <a:rPr lang="en-US" sz="1600" dirty="0"/>
              <a:t>This Visio drawing uses drag-and-drop shapes to represent a business </a:t>
            </a:r>
            <a:r>
              <a:rPr lang="en-US" sz="1600" dirty="0" smtClean="0"/>
              <a:t>process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0589" y="1143000"/>
            <a:ext cx="422432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2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Personal data management software </a:t>
            </a:r>
          </a:p>
          <a:p>
            <a:pPr lvl="1"/>
            <a:r>
              <a:rPr lang="en-US" dirty="0" smtClean="0"/>
              <a:t>Microsoft Outlook  </a:t>
            </a:r>
          </a:p>
          <a:p>
            <a:pPr lvl="2"/>
            <a:r>
              <a:rPr lang="en-US" dirty="0" smtClean="0"/>
              <a:t>A personal calendar</a:t>
            </a:r>
          </a:p>
          <a:p>
            <a:pPr lvl="2"/>
            <a:r>
              <a:rPr lang="en-US" dirty="0" smtClean="0"/>
              <a:t>A to-do list with priorities and ability to check off completed items</a:t>
            </a:r>
            <a:endParaRPr lang="en-US" dirty="0"/>
          </a:p>
          <a:p>
            <a:pPr lvl="1"/>
            <a:r>
              <a:rPr lang="en-US" dirty="0" smtClean="0"/>
              <a:t>Microsoft OneNote</a:t>
            </a:r>
          </a:p>
          <a:p>
            <a:pPr lvl="2"/>
            <a:r>
              <a:rPr lang="en-US" dirty="0" smtClean="0"/>
              <a:t>Handles </a:t>
            </a:r>
            <a:r>
              <a:rPr lang="en-US" dirty="0"/>
              <a:t>many different types of input, including text, </a:t>
            </a:r>
            <a:r>
              <a:rPr lang="en-US" dirty="0" smtClean="0"/>
              <a:t>handwritten notes</a:t>
            </a:r>
            <a:r>
              <a:rPr lang="en-US" dirty="0"/>
              <a:t>, images, audio and video </a:t>
            </a:r>
            <a:r>
              <a:rPr lang="en-US" dirty="0" smtClean="0"/>
              <a:t>recordings, </a:t>
            </a:r>
            <a:r>
              <a:rPr lang="en-US" dirty="0"/>
              <a:t>Web </a:t>
            </a:r>
            <a:r>
              <a:rPr lang="en-US" dirty="0" smtClean="0"/>
              <a:t>links</a:t>
            </a:r>
            <a:endParaRPr lang="en-US" dirty="0"/>
          </a:p>
          <a:p>
            <a:pPr lvl="2"/>
            <a:r>
              <a:rPr lang="en-US" dirty="0" smtClean="0"/>
              <a:t>OneNote is </a:t>
            </a:r>
            <a:r>
              <a:rPr lang="en-US" dirty="0"/>
              <a:t>included in most versions of the Office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Information Management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3244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At the conclusion of requirements modeling, systems developers should have a clear understanding of business processes and system requirements</a:t>
            </a:r>
          </a:p>
          <a:p>
            <a:pPr>
              <a:lnSpc>
                <a:spcPct val="90000"/>
              </a:lnSpc>
            </a:pPr>
            <a:r>
              <a:rPr lang="en-US" dirty="0"/>
              <a:t>The next step is to construct a logical model of the system</a:t>
            </a:r>
          </a:p>
          <a:p>
            <a:pPr>
              <a:lnSpc>
                <a:spcPct val="90000"/>
              </a:lnSpc>
            </a:pPr>
            <a:r>
              <a:rPr lang="en-US" dirty="0"/>
              <a:t>IT professionals have differing views about systems development methodologies, and no universally accepted approach exists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Preview of Logical Modeling</a:t>
            </a:r>
          </a:p>
        </p:txBody>
      </p:sp>
    </p:spTree>
    <p:extLst>
      <p:ext uri="{BB962C8B-B14F-4D97-AF65-F5344CB8AC3E}">
        <p14:creationId xmlns:p14="http://schemas.microsoft.com/office/powerpoint/2010/main" xmlns="" val="18696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839200" cy="4525962"/>
          </a:xfrm>
        </p:spPr>
        <p:txBody>
          <a:bodyPr rtlCol="0">
            <a:normAutofit/>
          </a:bodyPr>
          <a:lstStyle/>
          <a:p>
            <a:r>
              <a:rPr lang="en-US" dirty="0"/>
              <a:t>The systems analysis phase includes three activities: requirements modeling, data and process modeling, and consideration of development strategies</a:t>
            </a:r>
          </a:p>
          <a:p>
            <a:r>
              <a:rPr lang="en-US" dirty="0"/>
              <a:t>The main objective is to understand the proposed project, ensure that it will support business requirements, and build a solid foundation for the systems design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Popular team-based approaches include JAD, </a:t>
            </a:r>
            <a:r>
              <a:rPr lang="en-US" dirty="0" smtClean="0"/>
              <a:t>RAD, </a:t>
            </a:r>
            <a:r>
              <a:rPr lang="en-US" dirty="0" smtClean="0"/>
              <a:t>and </a:t>
            </a:r>
            <a:r>
              <a:rPr lang="en-US" dirty="0" smtClean="0"/>
              <a:t>agile </a:t>
            </a:r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Systems Analysis Phase Overview 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1" cy="4711891"/>
          </a:xfrm>
        </p:spPr>
        <p:txBody>
          <a:bodyPr rtlCol="0">
            <a:normAutofit lnSpcReduction="10000"/>
          </a:bodyPr>
          <a:lstStyle/>
          <a:p>
            <a:r>
              <a:rPr lang="en-US" sz="2800" dirty="0" smtClean="0"/>
              <a:t>Systems Analysis Skills</a:t>
            </a:r>
          </a:p>
          <a:p>
            <a:pPr lvl="1"/>
            <a:r>
              <a:rPr lang="en-US" dirty="0" smtClean="0"/>
              <a:t>Strong analytical skills</a:t>
            </a:r>
          </a:p>
          <a:p>
            <a:pPr lvl="1"/>
            <a:r>
              <a:rPr lang="en-US" dirty="0" smtClean="0"/>
              <a:t>Interpersonal skills</a:t>
            </a:r>
          </a:p>
          <a:p>
            <a:r>
              <a:rPr lang="en-US" sz="2800" dirty="0" smtClean="0"/>
              <a:t>Team-Based Techniques</a:t>
            </a:r>
            <a:r>
              <a:rPr lang="en-US" sz="2800" dirty="0" smtClean="0"/>
              <a:t>: JAD, RAD, and Agile Methods</a:t>
            </a:r>
          </a:p>
          <a:p>
            <a:pPr lvl="1"/>
            <a:r>
              <a:rPr lang="en-US" dirty="0" smtClean="0"/>
              <a:t>Object is to deliver the best possible system at the lowest possible cost in the shortest possible time</a:t>
            </a:r>
          </a:p>
          <a:p>
            <a:pPr lvl="1"/>
            <a:r>
              <a:rPr lang="en-US" dirty="0" smtClean="0"/>
              <a:t>Joint </a:t>
            </a:r>
            <a:r>
              <a:rPr lang="en-US" dirty="0" smtClean="0"/>
              <a:t>application development </a:t>
            </a:r>
            <a:r>
              <a:rPr lang="en-US" dirty="0" smtClean="0"/>
              <a:t>brings users into the design process</a:t>
            </a:r>
          </a:p>
          <a:p>
            <a:pPr lvl="1"/>
            <a:r>
              <a:rPr lang="en-US" dirty="0" smtClean="0"/>
              <a:t>Rapid </a:t>
            </a:r>
            <a:r>
              <a:rPr lang="en-US" dirty="0" smtClean="0"/>
              <a:t>application development </a:t>
            </a:r>
            <a:r>
              <a:rPr lang="en-US" dirty="0" smtClean="0"/>
              <a:t>uses a condensed version of the </a:t>
            </a:r>
            <a:r>
              <a:rPr lang="en-US" dirty="0" smtClean="0"/>
              <a:t>system development life cycle</a:t>
            </a:r>
            <a:endParaRPr lang="en-US" dirty="0" smtClean="0"/>
          </a:p>
          <a:p>
            <a:pPr lvl="1"/>
            <a:r>
              <a:rPr lang="en-US" dirty="0" smtClean="0"/>
              <a:t>Agile methods stress intense interaction between developers and users</a:t>
            </a:r>
          </a:p>
        </p:txBody>
      </p:sp>
    </p:spTree>
    <p:extLst>
      <p:ext uri="{BB962C8B-B14F-4D97-AF65-F5344CB8AC3E}">
        <p14:creationId xmlns:p14="http://schemas.microsoft.com/office/powerpoint/2010/main" xmlns="" val="41852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fact-finding process includes interviewing, document review, observation, questionnaires, sampling, and research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Systems analysts should carefully record and document factual information as it is collected, and various software tools can help an analyst visualize and describe an information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615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Joint Application Development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Brings users into the development process as active participants</a:t>
            </a:r>
          </a:p>
          <a:p>
            <a:pPr eaLnBrk="1" hangingPunct="1"/>
            <a:r>
              <a:rPr lang="en-US" b="1" dirty="0" smtClean="0"/>
              <a:t>User Involvement </a:t>
            </a:r>
            <a:r>
              <a:rPr lang="en-US" dirty="0" smtClean="0"/>
              <a:t>(formally or informally) created a successful system</a:t>
            </a:r>
          </a:p>
          <a:p>
            <a:r>
              <a:rPr lang="en-US" sz="2800" dirty="0" smtClean="0"/>
              <a:t>JAD Participants and Roles</a:t>
            </a:r>
          </a:p>
          <a:p>
            <a:pPr lvl="1"/>
            <a:r>
              <a:rPr lang="en-US" dirty="0" smtClean="0"/>
              <a:t>Project leader and one or more members</a:t>
            </a:r>
          </a:p>
          <a:p>
            <a:pPr lvl="1"/>
            <a:r>
              <a:rPr lang="en-US" dirty="0" smtClean="0"/>
              <a:t>Participants insulated from distractions of day-to-day operations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Joint Application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5334000"/>
            <a:ext cx="593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4-3 </a:t>
            </a:r>
            <a:r>
              <a:rPr lang="en-US" sz="1400" dirty="0" smtClean="0"/>
              <a:t>Typical JAD participants and roles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638" y="1681163"/>
            <a:ext cx="73247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Joint Application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6140824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4-4 </a:t>
            </a:r>
            <a:r>
              <a:rPr lang="en-US" sz="1400" dirty="0" smtClean="0"/>
              <a:t>Typical agenda for a JAD session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5146" y="1295400"/>
            <a:ext cx="581245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39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1303</TotalTime>
  <Words>3373</Words>
  <Application>Microsoft Office PowerPoint</Application>
  <PresentationFormat>On-screen Show (4:3)</PresentationFormat>
  <Paragraphs>501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Concourse</vt:lpstr>
      <vt:lpstr>Systems Analysis and Design  10th Edition</vt:lpstr>
      <vt:lpstr>Chapter Objectives </vt:lpstr>
      <vt:lpstr>Chapter Objectives (Cont.)</vt:lpstr>
      <vt:lpstr>Systems Analysis Phase Overview</vt:lpstr>
      <vt:lpstr>Systems Analysis Phase Overview  (Cont.)</vt:lpstr>
      <vt:lpstr>Systems Analysis Phase Overview  (Cont.)</vt:lpstr>
      <vt:lpstr>Joint Application Development</vt:lpstr>
      <vt:lpstr>Joint Application Development (Cont.)</vt:lpstr>
      <vt:lpstr>Joint Application Development (Cont.)</vt:lpstr>
      <vt:lpstr>Joint Application Development (Cont.)</vt:lpstr>
      <vt:lpstr>Rapid Application Development</vt:lpstr>
      <vt:lpstr>Rapid Application Development (Cont.)</vt:lpstr>
      <vt:lpstr>Rapid Application Development (Cont.)</vt:lpstr>
      <vt:lpstr>Rapid Application Development (Cont.)</vt:lpstr>
      <vt:lpstr>Rapid Application Development (Cont.)</vt:lpstr>
      <vt:lpstr>Agile Methods</vt:lpstr>
      <vt:lpstr>Agile Methods (Cont.)</vt:lpstr>
      <vt:lpstr>Agile Methods (Cont.)</vt:lpstr>
      <vt:lpstr>Agile Methods (Cont.)</vt:lpstr>
      <vt:lpstr>Modeling Tools and Techniques</vt:lpstr>
      <vt:lpstr>Modeling Tools and Techniques (Cont.)</vt:lpstr>
      <vt:lpstr>Modeling Tools and Techniques (Cont.)</vt:lpstr>
      <vt:lpstr>Modeling Tools and Techniques (Cont.)</vt:lpstr>
      <vt:lpstr>Modeling Tools and Techniques (Cont.)</vt:lpstr>
      <vt:lpstr>Modeling Tools and Techniques (Cont.)</vt:lpstr>
      <vt:lpstr>System Requirements Checklist</vt:lpstr>
      <vt:lpstr>System Requirements Checklist (Cont.)</vt:lpstr>
      <vt:lpstr>System Requirements Checklist (Cont.)</vt:lpstr>
      <vt:lpstr>System Requirements Checklist (Cont.)</vt:lpstr>
      <vt:lpstr>System Requirements Checklist (Cont.)</vt:lpstr>
      <vt:lpstr>Future Growth, Costs, and Benefits</vt:lpstr>
      <vt:lpstr>Future Growth, Costs, and Benefits (Cont.)</vt:lpstr>
      <vt:lpstr>Fact Finding</vt:lpstr>
      <vt:lpstr>Fact Finding (Cont.)</vt:lpstr>
      <vt:lpstr>Fact Finding (Cont.)</vt:lpstr>
      <vt:lpstr>Fact Finding (Cont.)</vt:lpstr>
      <vt:lpstr>Fact Finding (Cont.)</vt:lpstr>
      <vt:lpstr>Fact Finding (Cont.)</vt:lpstr>
      <vt:lpstr>Interviews</vt:lpstr>
      <vt:lpstr>Interviews (Cont.)</vt:lpstr>
      <vt:lpstr>Interviews (Cont.)</vt:lpstr>
      <vt:lpstr>Interviews (Cont.)</vt:lpstr>
      <vt:lpstr>Interviews (Cont.)</vt:lpstr>
      <vt:lpstr>Interviews (Cont.)</vt:lpstr>
      <vt:lpstr>Interviews (Cont.)</vt:lpstr>
      <vt:lpstr>Interviews (Cont.)</vt:lpstr>
      <vt:lpstr>Interviews (Cont.)</vt:lpstr>
      <vt:lpstr>Other Fact-Finding Techniques</vt:lpstr>
      <vt:lpstr>Other Fact-Finding Techniques (Cont.)</vt:lpstr>
      <vt:lpstr>Other Fact-Finding Techniques (Cont.)</vt:lpstr>
      <vt:lpstr>Other Fact-Finding Techniques (Cont.)</vt:lpstr>
      <vt:lpstr>Other Fact-Finding Techniques (Cont.)</vt:lpstr>
      <vt:lpstr>Other Fact-Finding Techniques (Cont.)</vt:lpstr>
      <vt:lpstr>Documentation</vt:lpstr>
      <vt:lpstr>Documentation (Cont.)</vt:lpstr>
      <vt:lpstr>Documentation (Cont.)</vt:lpstr>
      <vt:lpstr>Information Management Software</vt:lpstr>
      <vt:lpstr>Preview of Logical Modeling</vt:lpstr>
      <vt:lpstr>Chapter Summary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133</cp:revision>
  <dcterms:created xsi:type="dcterms:W3CDTF">2009-02-03T18:32:10Z</dcterms:created>
  <dcterms:modified xsi:type="dcterms:W3CDTF">2013-01-01T16:09:06Z</dcterms:modified>
</cp:coreProperties>
</file>