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318" r:id="rId6"/>
    <p:sldId id="414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361" r:id="rId19"/>
    <p:sldId id="334" r:id="rId20"/>
    <p:sldId id="454" r:id="rId21"/>
    <p:sldId id="455" r:id="rId22"/>
    <p:sldId id="335" r:id="rId23"/>
    <p:sldId id="456" r:id="rId24"/>
    <p:sldId id="457" r:id="rId25"/>
    <p:sldId id="421" r:id="rId26"/>
    <p:sldId id="422" r:id="rId27"/>
    <p:sldId id="458" r:id="rId28"/>
    <p:sldId id="459" r:id="rId29"/>
    <p:sldId id="460" r:id="rId30"/>
    <p:sldId id="461" r:id="rId31"/>
    <p:sldId id="462" r:id="rId32"/>
    <p:sldId id="463" r:id="rId33"/>
    <p:sldId id="423" r:id="rId34"/>
    <p:sldId id="424" r:id="rId35"/>
    <p:sldId id="464" r:id="rId36"/>
    <p:sldId id="465" r:id="rId37"/>
    <p:sldId id="425" r:id="rId38"/>
    <p:sldId id="466" r:id="rId39"/>
    <p:sldId id="384" r:id="rId40"/>
    <p:sldId id="311" r:id="rId41"/>
    <p:sldId id="44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1/5/2013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2395" y="4876800"/>
            <a:ext cx="3314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6-8 </a:t>
            </a:r>
            <a:r>
              <a:rPr lang="en-US" sz="1400" dirty="0"/>
              <a:t>The STUDENT object includes seven attributes and six methods. </a:t>
            </a:r>
            <a:r>
              <a:rPr lang="en-US" sz="1400" dirty="0" smtClean="0"/>
              <a:t>The INSTRUCTOR </a:t>
            </a:r>
            <a:r>
              <a:rPr lang="en-US" sz="1400" dirty="0"/>
              <a:t>object includes eight attributes and six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7650" y="1563449"/>
            <a:ext cx="29527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Attributes</a:t>
            </a:r>
            <a:endParaRPr lang="en-US" sz="28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Characteristics that </a:t>
            </a:r>
            <a:r>
              <a:rPr lang="en-US" sz="2000" dirty="0">
                <a:latin typeface="+mn-lt"/>
              </a:rPr>
              <a:t>describe the </a:t>
            </a:r>
            <a:r>
              <a:rPr lang="en-US" sz="2000" dirty="0" smtClean="0">
                <a:latin typeface="+mn-lt"/>
              </a:rPr>
              <a:t>object</a:t>
            </a:r>
            <a:endParaRPr lang="en-US" sz="20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38758"/>
            <a:ext cx="54578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01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81202" y="5738336"/>
            <a:ext cx="3198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6-9 </a:t>
            </a:r>
            <a:r>
              <a:rPr lang="en-US" sz="1400" dirty="0"/>
              <a:t>The FITNESS-CLASS SCHEDULE </a:t>
            </a:r>
            <a:r>
              <a:rPr lang="en-US" sz="1400" dirty="0" smtClean="0"/>
              <a:t>object includes </a:t>
            </a:r>
            <a:r>
              <a:rPr lang="en-US" sz="1400" dirty="0"/>
              <a:t>seven attributes and seven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700838" cy="429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96984" y="5715000"/>
            <a:ext cx="3198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6-10 </a:t>
            </a:r>
            <a:r>
              <a:rPr lang="en-US" sz="1400" dirty="0"/>
              <a:t>The REGISTRATION </a:t>
            </a:r>
            <a:r>
              <a:rPr lang="en-US" sz="1400" dirty="0" smtClean="0"/>
              <a:t>RECORD object </a:t>
            </a:r>
            <a:r>
              <a:rPr lang="en-US" sz="1400" dirty="0"/>
              <a:t>includes five attributes and five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7607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2395" y="5029200"/>
            <a:ext cx="3314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6-12 </a:t>
            </a:r>
            <a:r>
              <a:rPr lang="en-US" sz="1400" dirty="0"/>
              <a:t>The MORE FRIES method requires </a:t>
            </a:r>
            <a:r>
              <a:rPr lang="en-US" sz="1400" dirty="0" smtClean="0"/>
              <a:t>the server </a:t>
            </a:r>
            <a:r>
              <a:rPr lang="en-US" sz="1400" dirty="0"/>
              <a:t>to perform seven specific 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650" y="1563449"/>
            <a:ext cx="622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Methods</a:t>
            </a:r>
            <a:endParaRPr lang="en-US" sz="28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pecific </a:t>
            </a:r>
            <a:r>
              <a:rPr lang="en-US" sz="2000" dirty="0">
                <a:latin typeface="+mn-lt"/>
              </a:rPr>
              <a:t>tasks that an object can perform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0"/>
            <a:ext cx="8534400" cy="263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91000" y="4989493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6-13 In </a:t>
            </a:r>
            <a:r>
              <a:rPr lang="en-US" sz="1400" dirty="0"/>
              <a:t>the fitness center example, the ADD STUDENT </a:t>
            </a:r>
            <a:r>
              <a:rPr lang="en-US" sz="1400" dirty="0" smtClean="0"/>
              <a:t>method requires </a:t>
            </a:r>
            <a:r>
              <a:rPr lang="en-US" sz="1400" dirty="0"/>
              <a:t>the STUDENT object to perform nine specific steps</a:t>
            </a:r>
          </a:p>
        </p:txBody>
      </p:sp>
    </p:spTree>
    <p:extLst>
      <p:ext uri="{BB962C8B-B14F-4D97-AF65-F5344CB8AC3E}">
        <p14:creationId xmlns:p14="http://schemas.microsoft.com/office/powerpoint/2010/main" xmlns="" val="10032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Messages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command </a:t>
            </a:r>
            <a:r>
              <a:rPr lang="en-US" sz="2000" dirty="0">
                <a:latin typeface="+mn-lt"/>
              </a:rPr>
              <a:t>that tells </a:t>
            </a:r>
            <a:r>
              <a:rPr lang="en-US" sz="2000" dirty="0" smtClean="0">
                <a:latin typeface="+mn-lt"/>
              </a:rPr>
              <a:t>an object </a:t>
            </a:r>
            <a:r>
              <a:rPr lang="en-US" sz="2000" dirty="0">
                <a:latin typeface="+mn-lt"/>
              </a:rPr>
              <a:t>to perform a certain </a:t>
            </a:r>
            <a:r>
              <a:rPr lang="en-US" sz="2000" dirty="0" smtClean="0">
                <a:latin typeface="+mn-lt"/>
              </a:rPr>
              <a:t>method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The same message to two different objects can produce different </a:t>
            </a:r>
            <a:r>
              <a:rPr lang="en-US" sz="2000" dirty="0" smtClean="0">
                <a:latin typeface="+mn-lt"/>
              </a:rPr>
              <a:t>results </a:t>
            </a:r>
            <a:r>
              <a:rPr lang="en-US" sz="2000" dirty="0" smtClean="0">
                <a:latin typeface="+mn-lt"/>
              </a:rPr>
              <a:t>(p</a:t>
            </a:r>
            <a:r>
              <a:rPr lang="en-US" sz="2000" b="1" dirty="0" smtClean="0">
                <a:latin typeface="+mn-lt"/>
              </a:rPr>
              <a:t>olymorphism</a:t>
            </a:r>
            <a:r>
              <a:rPr lang="en-US" sz="2000" dirty="0" smtClean="0">
                <a:latin typeface="+mn-lt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You can view an object as a </a:t>
            </a:r>
            <a:r>
              <a:rPr lang="en-US" sz="2000" b="1" dirty="0" smtClean="0">
                <a:latin typeface="+mn-lt"/>
              </a:rPr>
              <a:t>black box</a:t>
            </a:r>
            <a:r>
              <a:rPr lang="en-US" sz="2000" dirty="0">
                <a:latin typeface="+mn-lt"/>
              </a:rPr>
              <a:t>, m</a:t>
            </a:r>
            <a:r>
              <a:rPr lang="en-US" sz="2000" dirty="0" smtClean="0">
                <a:latin typeface="+mn-lt"/>
              </a:rPr>
              <a:t>essage </a:t>
            </a:r>
            <a:r>
              <a:rPr lang="en-US" sz="2000" dirty="0">
                <a:latin typeface="+mn-lt"/>
              </a:rPr>
              <a:t>can trigger a change in the object without specifying how the changes must be carried </a:t>
            </a:r>
            <a:r>
              <a:rPr lang="en-US" sz="2000" dirty="0" smtClean="0">
                <a:latin typeface="+mn-lt"/>
              </a:rPr>
              <a:t>out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Selecting gas at a gas pump – you don’t know how it 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+mn-lt"/>
              </a:rPr>
              <a:t>Encapsulation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All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smtClean="0">
                <a:latin typeface="+mn-lt"/>
              </a:rPr>
              <a:t>and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methods </a:t>
            </a:r>
            <a:r>
              <a:rPr lang="en-US" sz="2000" dirty="0">
                <a:latin typeface="+mn-lt"/>
              </a:rPr>
              <a:t>are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self-contained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419600"/>
            <a:ext cx="5238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98473" y="5527963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6-16 </a:t>
            </a:r>
            <a:r>
              <a:rPr lang="en-US" sz="1400" dirty="0"/>
              <a:t>In a school information system, an INSTRUCTOR object sends an ENTER</a:t>
            </a:r>
          </a:p>
          <a:p>
            <a:r>
              <a:rPr lang="en-US" sz="1400" dirty="0"/>
              <a:t>GRADE message to an instance of the STUDENT RECORD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5865" y="1128449"/>
            <a:ext cx="4648200" cy="44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272" y="3581400"/>
            <a:ext cx="3241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6-15 </a:t>
            </a:r>
            <a:r>
              <a:rPr lang="en-US" sz="1400" dirty="0"/>
              <a:t>In an example of polymorphism, the message GOOD </a:t>
            </a:r>
            <a:r>
              <a:rPr lang="en-US" sz="1400" dirty="0" smtClean="0"/>
              <a:t>NIGHT produces </a:t>
            </a:r>
            <a:r>
              <a:rPr lang="en-US" sz="1400" dirty="0"/>
              <a:t>different results, depending on which object receives 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434829"/>
            <a:ext cx="4114800" cy="193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92236" y="5638800"/>
            <a:ext cx="4994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</a:t>
            </a:r>
            <a:r>
              <a:rPr lang="en-US" sz="1400" b="1" dirty="0"/>
              <a:t>6-14 </a:t>
            </a:r>
            <a:r>
              <a:rPr lang="en-US" sz="1400" dirty="0"/>
              <a:t>The message ADD STUDENT signals the STUDENT </a:t>
            </a:r>
            <a:r>
              <a:rPr lang="en-US" sz="1400" dirty="0" smtClean="0"/>
              <a:t>class to </a:t>
            </a:r>
            <a:r>
              <a:rPr lang="en-US" sz="1400" dirty="0"/>
              <a:t>perform the ADD STUDENT method. The message DELETE </a:t>
            </a:r>
            <a:r>
              <a:rPr lang="en-US" sz="1400" dirty="0" smtClean="0"/>
              <a:t>STUDENT signals </a:t>
            </a:r>
            <a:r>
              <a:rPr lang="en-US" sz="1400" dirty="0"/>
              <a:t>the STUDENT class to perform the DELETE STUDENT method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027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Classes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An object belongs to a group or category called a class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All objects within a class share common attributes and methods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Subclasses - </a:t>
            </a:r>
            <a:r>
              <a:rPr lang="en-US" sz="2000" dirty="0">
                <a:latin typeface="+mn-lt"/>
              </a:rPr>
              <a:t>Objects within a </a:t>
            </a:r>
            <a:r>
              <a:rPr lang="en-US" sz="2000" dirty="0" smtClean="0">
                <a:latin typeface="+mn-lt"/>
              </a:rPr>
              <a:t>class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TRUCK objects represent </a:t>
            </a:r>
            <a:r>
              <a:rPr lang="en-US" sz="2000" dirty="0" smtClean="0">
                <a:latin typeface="+mn-lt"/>
              </a:rPr>
              <a:t>a subclass </a:t>
            </a:r>
            <a:r>
              <a:rPr lang="en-US" sz="2000" dirty="0">
                <a:latin typeface="+mn-lt"/>
              </a:rPr>
              <a:t>within the </a:t>
            </a:r>
            <a:r>
              <a:rPr lang="en-US" sz="2000" dirty="0" smtClean="0">
                <a:latin typeface="+mn-lt"/>
              </a:rPr>
              <a:t>VEHICLE class</a:t>
            </a:r>
            <a:r>
              <a:rPr lang="en-US" sz="2000" dirty="0">
                <a:latin typeface="+mn-lt"/>
              </a:rPr>
              <a:t>, along with other </a:t>
            </a:r>
            <a:r>
              <a:rPr lang="en-US" sz="2000" dirty="0" smtClean="0">
                <a:latin typeface="+mn-lt"/>
              </a:rPr>
              <a:t>subclasses called </a:t>
            </a:r>
            <a:r>
              <a:rPr lang="en-US" sz="2000" dirty="0">
                <a:latin typeface="+mn-lt"/>
              </a:rPr>
              <a:t>CAR, </a:t>
            </a:r>
            <a:r>
              <a:rPr lang="en-US" sz="2000" dirty="0" smtClean="0">
                <a:latin typeface="+mn-lt"/>
              </a:rPr>
              <a:t>MINIVAN, and </a:t>
            </a:r>
            <a:r>
              <a:rPr lang="en-US" sz="2000" dirty="0">
                <a:latin typeface="+mn-lt"/>
              </a:rPr>
              <a:t>SCHOOL BUS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Superclass </a:t>
            </a:r>
            <a:r>
              <a:rPr lang="en-US" sz="2000" dirty="0" smtClean="0">
                <a:latin typeface="+mn-lt"/>
              </a:rPr>
              <a:t>– A general category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NOVEL </a:t>
            </a:r>
            <a:r>
              <a:rPr lang="en-US" sz="2000" dirty="0" smtClean="0">
                <a:latin typeface="+mn-lt"/>
              </a:rPr>
              <a:t>class belongs </a:t>
            </a:r>
            <a:r>
              <a:rPr lang="en-US" sz="2000" dirty="0">
                <a:latin typeface="+mn-lt"/>
              </a:rPr>
              <a:t>to a </a:t>
            </a:r>
            <a:r>
              <a:rPr lang="en-US" sz="2000" dirty="0" smtClean="0">
                <a:latin typeface="+mn-lt"/>
              </a:rPr>
              <a:t>superclass called BOOK</a:t>
            </a:r>
            <a:r>
              <a:rPr lang="en-US" sz="2000" dirty="0">
                <a:latin typeface="+mn-lt"/>
              </a:rPr>
              <a:t>, because all novels </a:t>
            </a:r>
            <a:r>
              <a:rPr lang="en-US" sz="2000" dirty="0" smtClean="0">
                <a:latin typeface="+mn-lt"/>
              </a:rPr>
              <a:t>are books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185" y="1221434"/>
            <a:ext cx="4444324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9889"/>
            <a:ext cx="3958738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200" y="3657599"/>
            <a:ext cx="1752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6-17 </a:t>
            </a:r>
            <a:r>
              <a:rPr lang="en-US" sz="1400" dirty="0"/>
              <a:t>The VEHICLE class includes common attributes and methods. CAR</a:t>
            </a:r>
            <a:r>
              <a:rPr lang="en-US" sz="1400" dirty="0" smtClean="0"/>
              <a:t>, TRUCK</a:t>
            </a:r>
            <a:r>
              <a:rPr lang="en-US" sz="1400" dirty="0"/>
              <a:t>, MINIVAN, and SCHOOL BUS are instances of the VEHICLE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5234416"/>
            <a:ext cx="4495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6-18 </a:t>
            </a:r>
            <a:r>
              <a:rPr lang="en-US" sz="1400" dirty="0"/>
              <a:t>The fitness center EMPLOYEE class includes common attributes </a:t>
            </a:r>
            <a:r>
              <a:rPr lang="en-US" sz="1400" dirty="0" smtClean="0"/>
              <a:t>and methods.  INSTRUCTOR</a:t>
            </a:r>
            <a:r>
              <a:rPr lang="en-US" sz="1400" dirty="0"/>
              <a:t>, MANAGER, and OFFICE STAFF are subclasses within </a:t>
            </a:r>
            <a:r>
              <a:rPr lang="en-US" sz="1400" dirty="0" smtClean="0"/>
              <a:t>the EMPLOYEE </a:t>
            </a:r>
            <a:r>
              <a:rPr lang="en-US" sz="1400" dirty="0"/>
              <a:t>class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631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" y="1219200"/>
            <a:ext cx="90487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09800" y="5819191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6-19 </a:t>
            </a:r>
            <a:r>
              <a:rPr lang="en-US" sz="1400" dirty="0" smtClean="0"/>
              <a:t>At </a:t>
            </a:r>
            <a:r>
              <a:rPr lang="en-US" sz="1400" dirty="0"/>
              <a:t>the fitness center, the PERSON superclass includes common attributes and methods. EMPLOYEE is a class within </a:t>
            </a:r>
            <a:r>
              <a:rPr lang="en-US" sz="1400" dirty="0" smtClean="0"/>
              <a:t>the PERSON </a:t>
            </a:r>
            <a:r>
              <a:rPr lang="en-US" sz="1400" dirty="0"/>
              <a:t>superclass. INSTRUCTOR is a subclass within the EMPLOYEE </a:t>
            </a:r>
            <a:r>
              <a:rPr lang="en-US" sz="1400" dirty="0" smtClean="0"/>
              <a:t>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2107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Relationships Among Objects and Classes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b="1" dirty="0"/>
              <a:t>Relationships </a:t>
            </a:r>
            <a:endParaRPr lang="en-US" b="1" dirty="0" smtClean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objects to </a:t>
            </a:r>
            <a:r>
              <a:rPr lang="en-US" dirty="0" smtClean="0"/>
              <a:t>communicate and </a:t>
            </a:r>
            <a:r>
              <a:rPr lang="en-US" dirty="0"/>
              <a:t>interact as they perform business </a:t>
            </a:r>
            <a:r>
              <a:rPr lang="en-US" dirty="0" smtClean="0"/>
              <a:t>functions and </a:t>
            </a:r>
            <a:r>
              <a:rPr lang="en-US" dirty="0"/>
              <a:t>transactions required by the </a:t>
            </a:r>
            <a:r>
              <a:rPr lang="en-US" dirty="0" smtClean="0"/>
              <a:t>system</a:t>
            </a:r>
          </a:p>
          <a:p>
            <a:pPr lvl="2"/>
            <a:r>
              <a:rPr lang="en-US" sz="1800" dirty="0"/>
              <a:t>D</a:t>
            </a:r>
            <a:r>
              <a:rPr lang="en-US" sz="1800" dirty="0" smtClean="0"/>
              <a:t>escribe </a:t>
            </a:r>
            <a:r>
              <a:rPr lang="en-US" sz="1800" dirty="0"/>
              <a:t>what objects need to know about each other </a:t>
            </a:r>
          </a:p>
          <a:p>
            <a:pPr lvl="2"/>
            <a:r>
              <a:rPr lang="en-US" sz="1800" dirty="0"/>
              <a:t>How objects respond to changes in other </a:t>
            </a:r>
            <a:r>
              <a:rPr lang="en-US" sz="1800" dirty="0" smtClean="0"/>
              <a:t>objects</a:t>
            </a:r>
          </a:p>
          <a:p>
            <a:pPr lvl="2"/>
            <a:r>
              <a:rPr lang="en-US" sz="1800" dirty="0"/>
              <a:t>E</a:t>
            </a:r>
            <a:r>
              <a:rPr lang="en-US" sz="1800" dirty="0" smtClean="0"/>
              <a:t>ffects </a:t>
            </a:r>
            <a:r>
              <a:rPr lang="en-US" sz="1800" dirty="0"/>
              <a:t>of membership in classes, </a:t>
            </a:r>
            <a:r>
              <a:rPr lang="en-US" sz="1800" dirty="0" err="1"/>
              <a:t>superclasses</a:t>
            </a:r>
            <a:r>
              <a:rPr lang="en-US" sz="1800" dirty="0"/>
              <a:t>, and </a:t>
            </a:r>
            <a:r>
              <a:rPr lang="en-US" sz="1800" dirty="0" smtClean="0"/>
              <a:t>subclasses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trongest </a:t>
            </a:r>
            <a:r>
              <a:rPr lang="en-US" sz="2800" dirty="0"/>
              <a:t>relationship is </a:t>
            </a:r>
            <a:r>
              <a:rPr lang="en-US" sz="2800" dirty="0" smtClean="0"/>
              <a:t>called inheritance</a:t>
            </a:r>
          </a:p>
          <a:p>
            <a:pPr lvl="1"/>
            <a:r>
              <a:rPr lang="en-US" sz="2400" b="1" dirty="0" smtClean="0"/>
              <a:t>Inheritance </a:t>
            </a:r>
            <a:r>
              <a:rPr lang="en-US" sz="2400" dirty="0"/>
              <a:t>enables an object</a:t>
            </a:r>
            <a:r>
              <a:rPr lang="en-US" sz="2400" dirty="0" smtClean="0"/>
              <a:t>, called </a:t>
            </a:r>
            <a:r>
              <a:rPr lang="en-US" sz="2400" dirty="0"/>
              <a:t>a </a:t>
            </a:r>
            <a:r>
              <a:rPr lang="en-US" sz="2400" b="1" dirty="0"/>
              <a:t>child</a:t>
            </a:r>
            <a:r>
              <a:rPr lang="en-US" sz="2400" dirty="0"/>
              <a:t>, to derive one or more of </a:t>
            </a:r>
            <a:r>
              <a:rPr lang="en-US" sz="2400" dirty="0" smtClean="0"/>
              <a:t>its attributes </a:t>
            </a:r>
            <a:r>
              <a:rPr lang="en-US" sz="2400" dirty="0"/>
              <a:t>from another object, called </a:t>
            </a:r>
            <a:r>
              <a:rPr lang="en-US" sz="2400" dirty="0" smtClean="0"/>
              <a:t>a </a:t>
            </a:r>
            <a:r>
              <a:rPr lang="en-US" sz="2400" b="1" dirty="0" smtClean="0"/>
              <a:t>parent</a:t>
            </a:r>
            <a:endParaRPr lang="en-US" sz="44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Relationships Among Objects and </a:t>
            </a:r>
            <a:r>
              <a:rPr lang="en-US" dirty="0" smtClean="0"/>
              <a:t>Classes </a:t>
            </a:r>
            <a:r>
              <a:rPr lang="en-US" sz="1300" dirty="0" smtClean="0"/>
              <a:t>(Cont.)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371600"/>
            <a:ext cx="50673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38350" y="5437043"/>
            <a:ext cx="563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6-20  </a:t>
            </a:r>
            <a:r>
              <a:rPr lang="en-US" sz="1400" dirty="0"/>
              <a:t>An inheritance relationship exists between the </a:t>
            </a:r>
            <a:r>
              <a:rPr lang="en-US" sz="1400" dirty="0" smtClean="0"/>
              <a:t>INSTRUCTOR and </a:t>
            </a:r>
            <a:r>
              <a:rPr lang="en-US" sz="1400" dirty="0"/>
              <a:t>EMPLOYEE objects. The INSTRUCTOR (child) object inherits </a:t>
            </a:r>
            <a:r>
              <a:rPr lang="en-US" sz="1400" dirty="0" smtClean="0"/>
              <a:t>characteristics from </a:t>
            </a:r>
            <a:r>
              <a:rPr lang="en-US" sz="1400" dirty="0"/>
              <a:t>the EMPLOYEE (parent) class and can have additional attributes </a:t>
            </a:r>
            <a:r>
              <a:rPr lang="en-US" sz="1400" dirty="0" smtClean="0"/>
              <a:t>of its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Explain </a:t>
            </a:r>
            <a:r>
              <a:rPr lang="en-US" sz="2800" dirty="0"/>
              <a:t>how object-oriented analysis can </a:t>
            </a:r>
            <a:r>
              <a:rPr lang="en-US" sz="2800" dirty="0" smtClean="0"/>
              <a:t>be used </a:t>
            </a:r>
            <a:r>
              <a:rPr lang="en-US" sz="2800" dirty="0"/>
              <a:t>to describe an information system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object modeling terms and concepts</a:t>
            </a:r>
            <a:r>
              <a:rPr lang="en-US" sz="2800" dirty="0" smtClean="0"/>
              <a:t>, including </a:t>
            </a:r>
            <a:r>
              <a:rPr lang="en-US" sz="2800" dirty="0"/>
              <a:t>objects, attributes, methods, messages</a:t>
            </a:r>
            <a:r>
              <a:rPr lang="en-US" sz="2800" dirty="0" smtClean="0"/>
              <a:t>, classes</a:t>
            </a:r>
            <a:r>
              <a:rPr lang="en-US" sz="2800" dirty="0"/>
              <a:t>, and instances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relationships among objects and </a:t>
            </a:r>
            <a:r>
              <a:rPr lang="en-US" sz="2800" dirty="0" smtClean="0"/>
              <a:t>the concept </a:t>
            </a:r>
            <a:r>
              <a:rPr lang="en-US" sz="2800" dirty="0"/>
              <a:t>of inheritance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an object relationship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516854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Relationships Among Objects and </a:t>
            </a:r>
            <a:r>
              <a:rPr lang="en-US" dirty="0" smtClean="0"/>
              <a:t>Classes </a:t>
            </a:r>
            <a:r>
              <a:rPr lang="en-US" sz="1300" dirty="0" smtClean="0"/>
              <a:t>(Cont.)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6925" y="5759161"/>
            <a:ext cx="3638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6-21  </a:t>
            </a:r>
            <a:r>
              <a:rPr lang="en-US" sz="1400" dirty="0"/>
              <a:t>Object relationship diagram for the fitness center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24400" y="1371600"/>
            <a:ext cx="413031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Object Relationship Diagram</a:t>
            </a:r>
          </a:p>
          <a:p>
            <a:r>
              <a:rPr lang="en-US" sz="2800" dirty="0" smtClean="0"/>
              <a:t>Shows the </a:t>
            </a:r>
            <a:r>
              <a:rPr lang="en-US" sz="2800" dirty="0"/>
              <a:t>objects and how </a:t>
            </a:r>
            <a:r>
              <a:rPr lang="en-US" sz="2800" dirty="0" smtClean="0"/>
              <a:t>they interact </a:t>
            </a:r>
            <a:r>
              <a:rPr lang="en-US" sz="2800" dirty="0"/>
              <a:t>to </a:t>
            </a:r>
            <a:r>
              <a:rPr lang="en-US" sz="2800" dirty="0" smtClean="0"/>
              <a:t>perform business functions </a:t>
            </a:r>
            <a:r>
              <a:rPr lang="en-US" sz="2800" dirty="0"/>
              <a:t>and transactions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886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 Modeling with the Unified Modeling Language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/>
              <a:t>UML uses a set of symbols to represent graphically </a:t>
            </a:r>
            <a:r>
              <a:rPr lang="en-US" dirty="0" smtClean="0"/>
              <a:t>the various </a:t>
            </a:r>
            <a:r>
              <a:rPr lang="en-US" dirty="0"/>
              <a:t>components and relationships within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ase Modeling</a:t>
            </a:r>
          </a:p>
          <a:p>
            <a:pPr lvl="1"/>
            <a:r>
              <a:rPr lang="en-US" sz="2400" dirty="0"/>
              <a:t>Steps in a specific business function or process</a:t>
            </a:r>
          </a:p>
          <a:p>
            <a:pPr lvl="1"/>
            <a:r>
              <a:rPr lang="en-US" sz="2400" dirty="0"/>
              <a:t>An external entity, called an actor, initiates a use </a:t>
            </a:r>
            <a:r>
              <a:rPr lang="en-US" sz="2400" dirty="0" smtClean="0"/>
              <a:t>case by </a:t>
            </a:r>
            <a:r>
              <a:rPr lang="en-US" sz="2400" dirty="0"/>
              <a:t>requesting the system to perform a function or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5153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6115050" cy="446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</a:t>
            </a:r>
            <a:r>
              <a:rPr lang="en-US" dirty="0" smtClean="0"/>
              <a:t>Language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22610" y="1447800"/>
            <a:ext cx="5720990" cy="4525963"/>
          </a:xfrm>
        </p:spPr>
        <p:txBody>
          <a:bodyPr>
            <a:normAutofit/>
          </a:bodyPr>
          <a:lstStyle/>
          <a:p>
            <a:r>
              <a:rPr lang="en-US" dirty="0"/>
              <a:t>UML symbol for a use case is an </a:t>
            </a:r>
            <a:r>
              <a:rPr lang="en-US" dirty="0" smtClean="0"/>
              <a:t>oval with </a:t>
            </a:r>
            <a:r>
              <a:rPr lang="en-US" dirty="0"/>
              <a:t>a label that describes the action or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The </a:t>
            </a:r>
            <a:r>
              <a:rPr lang="en-US" dirty="0"/>
              <a:t>actor </a:t>
            </a:r>
            <a:r>
              <a:rPr lang="en-US" dirty="0" smtClean="0"/>
              <a:t>is shown </a:t>
            </a:r>
            <a:r>
              <a:rPr lang="en-US" dirty="0"/>
              <a:t>as a stick figure, with a label that identifies </a:t>
            </a:r>
            <a:r>
              <a:rPr lang="en-US" dirty="0" smtClean="0"/>
              <a:t>the actor’s </a:t>
            </a:r>
            <a:r>
              <a:rPr lang="en-US" dirty="0"/>
              <a:t>role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5443" y="4724400"/>
            <a:ext cx="236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6-22 </a:t>
            </a:r>
            <a:r>
              <a:rPr lang="en-US" sz="1400" dirty="0"/>
              <a:t>In a medical office system, a PATIENT</a:t>
            </a:r>
          </a:p>
          <a:p>
            <a:r>
              <a:rPr lang="en-US" sz="1400" dirty="0"/>
              <a:t>(actor) can MAKE APPOINTMENT (use </a:t>
            </a:r>
            <a:r>
              <a:rPr lang="en-US" sz="1400" dirty="0" smtClean="0"/>
              <a:t>case)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2600" y="5751493"/>
            <a:ext cx="297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6</a:t>
            </a:r>
            <a:r>
              <a:rPr lang="en-US" sz="1400" b="1" dirty="0" smtClean="0"/>
              <a:t>-23 </a:t>
            </a:r>
            <a:r>
              <a:rPr lang="en-US" sz="1400" dirty="0"/>
              <a:t>Three use case examples. The </a:t>
            </a:r>
            <a:r>
              <a:rPr lang="en-US" sz="1400" dirty="0" smtClean="0"/>
              <a:t>UML symbol </a:t>
            </a:r>
            <a:r>
              <a:rPr lang="en-US" sz="1400" dirty="0"/>
              <a:t>for a use case is an oval. The actor is shown </a:t>
            </a:r>
            <a:r>
              <a:rPr lang="en-US" sz="1400" dirty="0" smtClean="0"/>
              <a:t>as a </a:t>
            </a:r>
            <a:r>
              <a:rPr lang="en-US" sz="1400" dirty="0"/>
              <a:t>stick figure</a:t>
            </a:r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42" y="914400"/>
            <a:ext cx="7145567" cy="416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</a:t>
            </a:r>
            <a:r>
              <a:rPr lang="en-US" dirty="0" smtClean="0"/>
              <a:t>Language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66800" y="5166717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6-24 </a:t>
            </a:r>
            <a:r>
              <a:rPr lang="en-US" sz="1400" dirty="0"/>
              <a:t>When a student adds a class, PRODUCE FITNESS-CLASS ROSTER uses </a:t>
            </a:r>
            <a:r>
              <a:rPr lang="en-US" sz="1400" dirty="0" smtClean="0"/>
              <a:t>the results </a:t>
            </a:r>
            <a:r>
              <a:rPr lang="en-US" sz="1400" dirty="0"/>
              <a:t>of ADD CLASS to generate a new class roster. When an instructor changes his or </a:t>
            </a:r>
            <a:r>
              <a:rPr lang="en-US" sz="1400" dirty="0" smtClean="0"/>
              <a:t>her availability</a:t>
            </a:r>
            <a:r>
              <a:rPr lang="en-US" sz="1400" dirty="0"/>
              <a:t>, UPDATE INSTRUCTOR INFORMATION uses the CHANGE AVAILABILITY </a:t>
            </a:r>
            <a:r>
              <a:rPr lang="en-US" sz="1400" dirty="0" smtClean="0"/>
              <a:t>use case </a:t>
            </a:r>
            <a:r>
              <a:rPr lang="en-US" sz="1400" dirty="0"/>
              <a:t>to update the instructor’s </a:t>
            </a:r>
            <a:r>
              <a:rPr lang="en-US" sz="1400" dirty="0" smtClean="0"/>
              <a:t>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</a:t>
            </a:r>
            <a:r>
              <a:rPr lang="en-US" dirty="0" smtClean="0"/>
              <a:t>Language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24200" y="5962796"/>
            <a:ext cx="472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6-25 </a:t>
            </a:r>
            <a:r>
              <a:rPr lang="en-US" sz="1400" dirty="0"/>
              <a:t>The ADD NEW STUDENT use case description documents the process used to add a </a:t>
            </a:r>
            <a:r>
              <a:rPr lang="en-US" sz="1400" dirty="0" smtClean="0"/>
              <a:t>current student </a:t>
            </a:r>
            <a:r>
              <a:rPr lang="en-US" sz="1400" dirty="0"/>
              <a:t>into an existing class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6281"/>
            <a:ext cx="6686550" cy="446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27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Use </a:t>
            </a:r>
            <a:r>
              <a:rPr lang="en-US" sz="2800" dirty="0"/>
              <a:t>C</a:t>
            </a:r>
            <a:r>
              <a:rPr lang="en-US" sz="2800" dirty="0" smtClean="0"/>
              <a:t>ase Diagram</a:t>
            </a:r>
          </a:p>
          <a:p>
            <a:pPr lvl="1"/>
            <a:r>
              <a:rPr lang="en-US" sz="2400" dirty="0" smtClean="0"/>
              <a:t>A visual </a:t>
            </a:r>
            <a:r>
              <a:rPr lang="en-US" sz="2400" dirty="0"/>
              <a:t>summary of several related use cases within a </a:t>
            </a:r>
            <a:r>
              <a:rPr lang="en-US" sz="2400" dirty="0" smtClean="0"/>
              <a:t>system or subsystem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first step is to </a:t>
            </a:r>
            <a:r>
              <a:rPr lang="en-US" sz="2400" dirty="0" smtClean="0"/>
              <a:t>identify </a:t>
            </a:r>
            <a:r>
              <a:rPr lang="en-US" sz="2400" b="1" dirty="0" smtClean="0"/>
              <a:t>the </a:t>
            </a:r>
            <a:r>
              <a:rPr lang="en-US" sz="2400" b="1" dirty="0"/>
              <a:t>system boundary</a:t>
            </a:r>
            <a:r>
              <a:rPr lang="en-US" sz="2400" dirty="0"/>
              <a:t>, </a:t>
            </a:r>
            <a:r>
              <a:rPr lang="en-US" sz="2400" dirty="0" smtClean="0"/>
              <a:t>which is </a:t>
            </a:r>
            <a:r>
              <a:rPr lang="en-US" sz="2400" dirty="0"/>
              <a:t>represented by a </a:t>
            </a:r>
            <a:r>
              <a:rPr lang="en-US" sz="2400" dirty="0" smtClean="0"/>
              <a:t>rectangle</a:t>
            </a:r>
            <a:endParaRPr lang="en-US" sz="5000" dirty="0" smtClean="0"/>
          </a:p>
          <a:p>
            <a:pPr lvl="2"/>
            <a:r>
              <a:rPr lang="en-US" sz="1800" dirty="0"/>
              <a:t>S</a:t>
            </a:r>
            <a:r>
              <a:rPr lang="en-US" sz="1800" dirty="0" smtClean="0"/>
              <a:t>ystem </a:t>
            </a:r>
            <a:r>
              <a:rPr lang="en-US" sz="1800" dirty="0"/>
              <a:t>boundary </a:t>
            </a:r>
            <a:r>
              <a:rPr lang="en-US" sz="1800" dirty="0" smtClean="0"/>
              <a:t>shows what </a:t>
            </a:r>
            <a:r>
              <a:rPr lang="en-US" sz="1800" dirty="0"/>
              <a:t>is included in the </a:t>
            </a:r>
            <a:r>
              <a:rPr lang="en-US" sz="1800" dirty="0" smtClean="0"/>
              <a:t>system (</a:t>
            </a:r>
            <a:r>
              <a:rPr lang="en-US" sz="1800" dirty="0"/>
              <a:t>inside the rectangle) and </a:t>
            </a:r>
            <a:r>
              <a:rPr lang="en-US" sz="1800" dirty="0" smtClean="0"/>
              <a:t>what is </a:t>
            </a:r>
            <a:r>
              <a:rPr lang="en-US" sz="1800" dirty="0"/>
              <a:t>not included in the </a:t>
            </a:r>
            <a:r>
              <a:rPr lang="en-US" sz="1800" dirty="0" smtClean="0"/>
              <a:t>system (</a:t>
            </a:r>
            <a:r>
              <a:rPr lang="en-US" sz="1800" dirty="0"/>
              <a:t>outside the rectangle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319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30036"/>
            <a:ext cx="5334000" cy="502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248400" y="5693152"/>
            <a:ext cx="2362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6-27 </a:t>
            </a:r>
            <a:r>
              <a:rPr lang="en-US" sz="1400" dirty="0"/>
              <a:t>use case diagram to handle work at an auto service department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19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13983"/>
            <a:ext cx="5238750" cy="491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248400" y="5693152"/>
            <a:ext cx="2362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6-28 </a:t>
            </a:r>
            <a:r>
              <a:rPr lang="en-US" sz="1400" dirty="0"/>
              <a:t>A use case diagram to create a school bus route</a:t>
            </a:r>
          </a:p>
        </p:txBody>
      </p:sp>
    </p:spTree>
    <p:extLst>
      <p:ext uri="{BB962C8B-B14F-4D97-AF65-F5344CB8AC3E}">
        <p14:creationId xmlns:p14="http://schemas.microsoft.com/office/powerpoint/2010/main" xmlns="" val="31924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Class Diagrams</a:t>
            </a:r>
          </a:p>
          <a:p>
            <a:pPr lvl="1"/>
            <a:r>
              <a:rPr lang="en-US" sz="2400" dirty="0" smtClean="0"/>
              <a:t>Shows </a:t>
            </a:r>
            <a:r>
              <a:rPr lang="en-US" sz="2400" dirty="0"/>
              <a:t>the object classes and </a:t>
            </a:r>
            <a:r>
              <a:rPr lang="en-US" sz="2400" dirty="0" smtClean="0"/>
              <a:t>relationships involved in </a:t>
            </a:r>
            <a:r>
              <a:rPr lang="en-US" sz="2400" dirty="0"/>
              <a:t>a use </a:t>
            </a:r>
            <a:r>
              <a:rPr lang="en-US" sz="2400" dirty="0" smtClean="0"/>
              <a:t>case</a:t>
            </a:r>
          </a:p>
          <a:p>
            <a:pPr lvl="1"/>
            <a:r>
              <a:rPr lang="en-US" sz="2400" dirty="0"/>
              <a:t>Each class appears as a rectangle, with the class name at the top, followed by the </a:t>
            </a:r>
            <a:r>
              <a:rPr lang="en-US" sz="2400" dirty="0" smtClean="0"/>
              <a:t>class’s </a:t>
            </a:r>
            <a:r>
              <a:rPr lang="en-US" sz="2400" dirty="0"/>
              <a:t>attributes and </a:t>
            </a:r>
            <a:r>
              <a:rPr lang="en-US" sz="2400" dirty="0" smtClean="0"/>
              <a:t>methods</a:t>
            </a:r>
          </a:p>
          <a:p>
            <a:pPr lvl="1"/>
            <a:r>
              <a:rPr lang="en-US" sz="2400" dirty="0" smtClean="0"/>
              <a:t>Lines </a:t>
            </a:r>
            <a:r>
              <a:rPr lang="en-US" sz="2400" dirty="0"/>
              <a:t>show relationships between classes and have labels identifying the action that relates the two classes </a:t>
            </a:r>
            <a:endParaRPr lang="en-US" sz="2400" dirty="0" smtClean="0"/>
          </a:p>
          <a:p>
            <a:pPr lvl="1"/>
            <a:r>
              <a:rPr lang="en-US" sz="2400" dirty="0" smtClean="0"/>
              <a:t>Diagram also includes </a:t>
            </a:r>
            <a:r>
              <a:rPr lang="en-US" sz="2400" dirty="0"/>
              <a:t>a concept </a:t>
            </a:r>
            <a:r>
              <a:rPr lang="en-US" sz="2400" dirty="0" smtClean="0"/>
              <a:t>called </a:t>
            </a:r>
            <a:r>
              <a:rPr lang="en-US" sz="2400" b="1" dirty="0" smtClean="0"/>
              <a:t>cardinality</a:t>
            </a:r>
            <a:r>
              <a:rPr lang="en-US" sz="2400" dirty="0"/>
              <a:t>, which describes </a:t>
            </a:r>
            <a:r>
              <a:rPr lang="en-US" sz="2400" dirty="0" smtClean="0"/>
              <a:t>how instances </a:t>
            </a:r>
            <a:r>
              <a:rPr lang="en-US" sz="2400" dirty="0"/>
              <a:t>of one class relate </a:t>
            </a:r>
            <a:r>
              <a:rPr lang="en-US" sz="2400" dirty="0" smtClean="0"/>
              <a:t>to instances </a:t>
            </a:r>
            <a:r>
              <a:rPr lang="en-US" sz="2400" dirty="0"/>
              <a:t>of another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8797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5509"/>
            <a:ext cx="838732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0999" y="4785119"/>
            <a:ext cx="8234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6-29 </a:t>
            </a:r>
            <a:r>
              <a:rPr lang="en-US" sz="1400" dirty="0"/>
              <a:t>Examples of UML notations that indicate the nature of the relationship between instances of </a:t>
            </a:r>
            <a:r>
              <a:rPr lang="en-US" sz="1400" dirty="0" smtClean="0"/>
              <a:t>one class </a:t>
            </a:r>
            <a:r>
              <a:rPr lang="en-US" sz="1400" dirty="0"/>
              <a:t>and instances of another </a:t>
            </a:r>
            <a:r>
              <a:rPr lang="en-US" sz="1400" dirty="0" smtClean="0"/>
              <a:t>class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742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Unified Modeling Language (</a:t>
            </a:r>
            <a:r>
              <a:rPr lang="en-US" dirty="0" smtClean="0"/>
              <a:t>UML) tools </a:t>
            </a:r>
            <a:r>
              <a:rPr lang="en-US" dirty="0"/>
              <a:t>and techniques, including use cases, </a:t>
            </a:r>
            <a:r>
              <a:rPr lang="en-US" dirty="0" smtClean="0"/>
              <a:t>use case </a:t>
            </a:r>
            <a:r>
              <a:rPr lang="en-US" dirty="0"/>
              <a:t>diagrams, class diagrams, sequence diagrams</a:t>
            </a:r>
            <a:r>
              <a:rPr lang="en-US" dirty="0" smtClean="0"/>
              <a:t>, state </a:t>
            </a:r>
            <a:r>
              <a:rPr lang="en-US" dirty="0"/>
              <a:t>transition diagrams, and </a:t>
            </a:r>
            <a:r>
              <a:rPr lang="en-US" dirty="0" smtClean="0"/>
              <a:t>activity diagrams</a:t>
            </a:r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the advantages of using CASE </a:t>
            </a:r>
            <a:r>
              <a:rPr lang="en-US" dirty="0" smtClean="0"/>
              <a:t>tools in </a:t>
            </a:r>
            <a:r>
              <a:rPr lang="en-US" dirty="0"/>
              <a:t>developing the object model</a:t>
            </a:r>
          </a:p>
          <a:p>
            <a:r>
              <a:rPr lang="en-US" dirty="0" smtClean="0"/>
              <a:t>Explain </a:t>
            </a:r>
            <a:r>
              <a:rPr lang="en-US" dirty="0"/>
              <a:t>how to organize an object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5489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6-30 </a:t>
            </a:r>
            <a:r>
              <a:rPr lang="en-US" sz="1400" dirty="0"/>
              <a:t>Class diagram for a sales order use case (attributes </a:t>
            </a:r>
            <a:r>
              <a:rPr lang="en-US" sz="1400" dirty="0" smtClean="0"/>
              <a:t>and methods </a:t>
            </a:r>
            <a:r>
              <a:rPr lang="en-US" sz="1400" dirty="0"/>
              <a:t>omitted for clarity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0641" y="1446068"/>
            <a:ext cx="50673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45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Sequence Diagrams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</a:t>
            </a:r>
            <a:r>
              <a:rPr lang="en-US" sz="2400" dirty="0" smtClean="0"/>
              <a:t>ynamic model of </a:t>
            </a:r>
            <a:r>
              <a:rPr lang="en-US" sz="2400" dirty="0"/>
              <a:t>a use case, showing the interaction among classes during a specified time period </a:t>
            </a:r>
          </a:p>
          <a:p>
            <a:pPr lvl="1"/>
            <a:r>
              <a:rPr lang="en-US" sz="2400" dirty="0" smtClean="0"/>
              <a:t>Graphically </a:t>
            </a:r>
            <a:r>
              <a:rPr lang="en-US" sz="2400" dirty="0"/>
              <a:t>documents </a:t>
            </a:r>
            <a:r>
              <a:rPr lang="en-US" sz="2400" dirty="0" smtClean="0"/>
              <a:t>the use </a:t>
            </a:r>
            <a:r>
              <a:rPr lang="en-US" sz="2400" dirty="0"/>
              <a:t>case by showing the classes, the messages, and the timing of the messages </a:t>
            </a:r>
            <a:endParaRPr lang="en-US" sz="2400" dirty="0" smtClean="0"/>
          </a:p>
          <a:p>
            <a:pPr lvl="1"/>
            <a:r>
              <a:rPr lang="en-US" sz="2400" dirty="0" smtClean="0"/>
              <a:t>I</a:t>
            </a:r>
            <a:r>
              <a:rPr lang="en-US" sz="2400" dirty="0" smtClean="0"/>
              <a:t>nclude </a:t>
            </a:r>
            <a:r>
              <a:rPr lang="en-US" sz="2400" dirty="0"/>
              <a:t>symbols that represent classes, lifelines, messages, </a:t>
            </a:r>
            <a:r>
              <a:rPr lang="en-US" sz="2400" dirty="0" smtClean="0"/>
              <a:t>and focuses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532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048" y="1447800"/>
            <a:ext cx="4839751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00600" y="4862513"/>
            <a:ext cx="42476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6-31 </a:t>
            </a:r>
            <a:r>
              <a:rPr lang="en-US" sz="1400" dirty="0"/>
              <a:t>A sequence diagram with two classes. Notice the </a:t>
            </a:r>
            <a:r>
              <a:rPr lang="en-US" sz="1400" i="1" dirty="0"/>
              <a:t>X </a:t>
            </a:r>
            <a:r>
              <a:rPr lang="en-US" sz="1400" dirty="0" smtClean="0"/>
              <a:t>that indicates </a:t>
            </a:r>
            <a:r>
              <a:rPr lang="en-US" sz="1400" dirty="0"/>
              <a:t>the end of the CLASS 2 lifeline. Also notice that each </a:t>
            </a:r>
            <a:r>
              <a:rPr lang="en-US" sz="1400" dirty="0" smtClean="0"/>
              <a:t>message is </a:t>
            </a:r>
            <a:r>
              <a:rPr lang="en-US" sz="1400" dirty="0"/>
              <a:t>represented by a line with a label that describes the message, </a:t>
            </a:r>
            <a:r>
              <a:rPr lang="en-US" sz="1400" dirty="0" smtClean="0"/>
              <a:t>and that </a:t>
            </a:r>
            <a:r>
              <a:rPr lang="en-US" sz="1400" dirty="0"/>
              <a:t>each class has a focus that shows the period when messages </a:t>
            </a:r>
            <a:r>
              <a:rPr lang="en-US" sz="1400" dirty="0" smtClean="0"/>
              <a:t>are sent </a:t>
            </a:r>
            <a:r>
              <a:rPr lang="en-US" sz="1400" dirty="0"/>
              <a:t>or received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4524376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Classes </a:t>
            </a:r>
            <a:endParaRPr lang="en-US" b="1" dirty="0" smtClean="0"/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by a rectangle with the name </a:t>
            </a:r>
            <a:r>
              <a:rPr lang="en-US" dirty="0" smtClean="0"/>
              <a:t>inside</a:t>
            </a:r>
          </a:p>
          <a:p>
            <a:pPr lvl="1"/>
            <a:r>
              <a:rPr lang="en-US" dirty="0" smtClean="0"/>
              <a:t>Classes </a:t>
            </a:r>
            <a:r>
              <a:rPr lang="en-US" dirty="0"/>
              <a:t>that </a:t>
            </a:r>
            <a:r>
              <a:rPr lang="en-US" dirty="0" smtClean="0"/>
              <a:t>send or </a:t>
            </a:r>
            <a:r>
              <a:rPr lang="en-US" dirty="0"/>
              <a:t>receive messages are shown at the top of the sequence </a:t>
            </a:r>
            <a:r>
              <a:rPr lang="en-US" dirty="0" smtClean="0"/>
              <a:t>diagram</a:t>
            </a:r>
            <a:endParaRPr lang="en-US" dirty="0"/>
          </a:p>
          <a:p>
            <a:r>
              <a:rPr lang="en-US" b="1" dirty="0" smtClean="0"/>
              <a:t>Lifelines </a:t>
            </a:r>
            <a:endParaRPr lang="en-US" b="1" dirty="0" smtClean="0"/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by a dashed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lifeline</a:t>
            </a:r>
            <a:r>
              <a:rPr lang="en-US" b="1" dirty="0"/>
              <a:t> </a:t>
            </a:r>
            <a:r>
              <a:rPr lang="en-US" dirty="0"/>
              <a:t>represents the </a:t>
            </a:r>
            <a:r>
              <a:rPr lang="en-US" dirty="0" smtClean="0"/>
              <a:t>time during </a:t>
            </a:r>
            <a:r>
              <a:rPr lang="en-US" dirty="0"/>
              <a:t>which the object above it is able to interact with the other objects in the </a:t>
            </a:r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/>
              <a:t>X </a:t>
            </a:r>
            <a:r>
              <a:rPr lang="en-US" dirty="0"/>
              <a:t>marks the end of the </a:t>
            </a:r>
            <a:r>
              <a:rPr lang="en-US" dirty="0" smtClean="0"/>
              <a:t>lifeline</a:t>
            </a:r>
            <a:endParaRPr lang="en-US" dirty="0"/>
          </a:p>
          <a:p>
            <a:r>
              <a:rPr lang="en-US" b="1" dirty="0" smtClean="0"/>
              <a:t>Messages </a:t>
            </a:r>
            <a:endParaRPr lang="en-US" b="1" dirty="0" smtClean="0"/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by a line showing direction that runs </a:t>
            </a:r>
            <a:r>
              <a:rPr lang="en-US" dirty="0" smtClean="0"/>
              <a:t>between two 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label shows the name of the message and can include </a:t>
            </a:r>
            <a:r>
              <a:rPr lang="en-US" dirty="0" smtClean="0"/>
              <a:t>additional information </a:t>
            </a:r>
            <a:r>
              <a:rPr lang="en-US" dirty="0"/>
              <a:t>about the </a:t>
            </a:r>
            <a:r>
              <a:rPr lang="en-US" dirty="0" smtClean="0"/>
              <a:t>contents</a:t>
            </a:r>
          </a:p>
          <a:p>
            <a:r>
              <a:rPr lang="en-US" b="1" dirty="0" smtClean="0"/>
              <a:t>Focuses </a:t>
            </a:r>
            <a:endParaRPr lang="en-US" b="1" dirty="0" smtClean="0"/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by a narrow </a:t>
            </a:r>
            <a:r>
              <a:rPr lang="en-US" dirty="0" smtClean="0"/>
              <a:t>vertical </a:t>
            </a:r>
            <a:r>
              <a:rPr lang="en-US" dirty="0"/>
              <a:t>shape that covers the </a:t>
            </a:r>
            <a:r>
              <a:rPr lang="en-US" dirty="0" smtClean="0"/>
              <a:t>lifeline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focus</a:t>
            </a:r>
            <a:r>
              <a:rPr lang="en-US" b="1" dirty="0"/>
              <a:t> </a:t>
            </a:r>
            <a:r>
              <a:rPr lang="en-US" dirty="0"/>
              <a:t>indicates when an object sends or receives a </a:t>
            </a:r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8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133600" y="54864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6-32 </a:t>
            </a:r>
            <a:r>
              <a:rPr lang="en-US" sz="1400" dirty="0"/>
              <a:t>The sequence diagram for the ADD NEW STUDENT use case. The use </a:t>
            </a:r>
            <a:r>
              <a:rPr lang="en-US" sz="1400" dirty="0" smtClean="0"/>
              <a:t>case description </a:t>
            </a:r>
            <a:r>
              <a:rPr lang="en-US" sz="1400" dirty="0"/>
              <a:t>for ADD NEW STUDENT is shown in Figure 6-25 on page 240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19250"/>
            <a:ext cx="6429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00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3628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" y="2537980"/>
            <a:ext cx="2971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6-33 </a:t>
            </a:r>
            <a:r>
              <a:rPr lang="en-US" sz="1400" dirty="0"/>
              <a:t>An example of a state transition diagram for a bank account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16527" y="3676651"/>
            <a:ext cx="8001000" cy="25717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State Transition Diagrams</a:t>
            </a:r>
            <a:endParaRPr lang="en-US" dirty="0"/>
          </a:p>
          <a:p>
            <a:pPr lvl="1"/>
            <a:r>
              <a:rPr lang="en-US" dirty="0"/>
              <a:t>Shows how an object changes from one state to another, depending on events that affect the object</a:t>
            </a:r>
          </a:p>
          <a:p>
            <a:pPr lvl="1"/>
            <a:r>
              <a:rPr lang="en-US" dirty="0"/>
              <a:t>All possible states must be documented in the state transition diagram</a:t>
            </a:r>
          </a:p>
          <a:p>
            <a:pPr lvl="1"/>
            <a:r>
              <a:rPr lang="en-US" dirty="0" smtClean="0"/>
              <a:t>States </a:t>
            </a:r>
            <a:r>
              <a:rPr lang="en-US" dirty="0"/>
              <a:t>appear as rounded rectangles with the state names inside</a:t>
            </a:r>
          </a:p>
        </p:txBody>
      </p:sp>
    </p:spTree>
    <p:extLst>
      <p:ext uri="{BB962C8B-B14F-4D97-AF65-F5344CB8AC3E}">
        <p14:creationId xmlns:p14="http://schemas.microsoft.com/office/powerpoint/2010/main" xmlns="" val="33854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1874"/>
            <a:ext cx="6848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638800" y="3710920"/>
            <a:ext cx="297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6-34 </a:t>
            </a:r>
            <a:r>
              <a:rPr lang="en-US" sz="1400" dirty="0"/>
              <a:t>An activity diagram shows the actions and events involved in withdrawing cash from an ATM machine.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4449584"/>
            <a:ext cx="8001000" cy="2103616"/>
          </a:xfrm>
        </p:spPr>
        <p:txBody>
          <a:bodyPr>
            <a:normAutofit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hows </a:t>
            </a:r>
            <a:r>
              <a:rPr lang="en-US" sz="2400" dirty="0"/>
              <a:t>the actions </a:t>
            </a:r>
            <a:r>
              <a:rPr lang="en-US" sz="2400" dirty="0" smtClean="0"/>
              <a:t>and events </a:t>
            </a:r>
            <a:r>
              <a:rPr lang="en-US" sz="2400" dirty="0"/>
              <a:t>as they </a:t>
            </a:r>
            <a:r>
              <a:rPr lang="en-US" sz="2400" dirty="0" smtClean="0"/>
              <a:t>occur</a:t>
            </a:r>
          </a:p>
          <a:p>
            <a:pPr lvl="1"/>
            <a:r>
              <a:rPr lang="en-US" sz="2400" dirty="0" smtClean="0"/>
              <a:t>Show </a:t>
            </a:r>
            <a:r>
              <a:rPr lang="en-US" sz="2400" dirty="0"/>
              <a:t>the order in which the actions </a:t>
            </a:r>
            <a:r>
              <a:rPr lang="en-US" sz="2400" dirty="0" smtClean="0"/>
              <a:t>take place </a:t>
            </a:r>
            <a:r>
              <a:rPr lang="en-US" sz="2400" dirty="0"/>
              <a:t>and identify the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59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Business Process Modeling (BPM)</a:t>
            </a:r>
          </a:p>
          <a:p>
            <a:pPr lvl="1"/>
            <a:r>
              <a:rPr lang="en-US" sz="2400" dirty="0" smtClean="0"/>
              <a:t>Represent </a:t>
            </a:r>
            <a:r>
              <a:rPr lang="en-US" sz="2400" dirty="0"/>
              <a:t>the people, events, and interaction in a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Outside </a:t>
            </a:r>
            <a:r>
              <a:rPr lang="en-US" sz="2400" dirty="0"/>
              <a:t>rectangle is called a pool, and designated swim lanes </a:t>
            </a:r>
            <a:r>
              <a:rPr lang="en-US" sz="2400" dirty="0" smtClean="0"/>
              <a:t>show specific </a:t>
            </a:r>
            <a:r>
              <a:rPr lang="en-US" sz="2400" dirty="0"/>
              <a:t>actions and </a:t>
            </a:r>
            <a:r>
              <a:rPr lang="en-US" sz="2400" dirty="0" smtClean="0"/>
              <a:t>events</a:t>
            </a:r>
          </a:p>
          <a:p>
            <a:pPr lvl="1"/>
            <a:r>
              <a:rPr lang="en-US" sz="2400" dirty="0" smtClean="0"/>
              <a:t>Swim </a:t>
            </a:r>
            <a:r>
              <a:rPr lang="en-US" sz="2400" dirty="0"/>
              <a:t>lanes can interact when certain events occur</a:t>
            </a:r>
          </a:p>
        </p:txBody>
      </p:sp>
    </p:spTree>
    <p:extLst>
      <p:ext uri="{BB962C8B-B14F-4D97-AF65-F5344CB8AC3E}">
        <p14:creationId xmlns:p14="http://schemas.microsoft.com/office/powerpoint/2010/main" xmlns="" val="4525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39855" y="5334000"/>
            <a:ext cx="388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6-35 </a:t>
            </a:r>
            <a:r>
              <a:rPr lang="en-US" sz="1400" dirty="0"/>
              <a:t>The </a:t>
            </a:r>
            <a:r>
              <a:rPr lang="en-US" sz="1400" dirty="0" err="1"/>
              <a:t>Bizagi</a:t>
            </a:r>
            <a:r>
              <a:rPr lang="en-US" sz="1400" dirty="0"/>
              <a:t> Modeler site offers free BPM software that uses a swimming pool and swim lanes to represent interactive </a:t>
            </a:r>
            <a:r>
              <a:rPr lang="en-US" sz="1400" dirty="0" smtClean="0"/>
              <a:t>business processes </a:t>
            </a:r>
            <a:r>
              <a:rPr lang="en-US" sz="1400" dirty="0"/>
              <a:t>and </a:t>
            </a:r>
            <a:r>
              <a:rPr lang="en-US" sz="1400" dirty="0" smtClean="0"/>
              <a:t>events (Continues)</a:t>
            </a:r>
            <a:endParaRPr 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72525" cy="289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1" y="2667000"/>
            <a:ext cx="4433889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5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Object Modeling with the Unified Modeling Language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2049" y="1676398"/>
            <a:ext cx="437335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0500" y="4267200"/>
            <a:ext cx="31964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6-35 </a:t>
            </a:r>
            <a:r>
              <a:rPr lang="en-US" sz="1400" dirty="0"/>
              <a:t>The </a:t>
            </a:r>
            <a:r>
              <a:rPr lang="en-US" sz="1400" dirty="0" err="1"/>
              <a:t>Bizagi</a:t>
            </a:r>
            <a:r>
              <a:rPr lang="en-US" sz="1400" dirty="0"/>
              <a:t> Modeler site offers free BPM software that uses a swimming pool and swim lanes to represent interactive </a:t>
            </a:r>
            <a:r>
              <a:rPr lang="en-US" sz="1400" dirty="0" smtClean="0"/>
              <a:t>business processes </a:t>
            </a:r>
            <a:r>
              <a:rPr lang="en-US" sz="1400" dirty="0"/>
              <a:t>and events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348800"/>
            <a:ext cx="4419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CASE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Object modeling requires many types of diagrams to represent the proposed </a:t>
            </a:r>
            <a:r>
              <a:rPr lang="en-US" dirty="0" smtClean="0">
                <a:latin typeface="+mn-lt"/>
              </a:rPr>
              <a:t>system</a:t>
            </a:r>
            <a:endParaRPr lang="en-US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Creating the diagrams by hand is time consuming and </a:t>
            </a:r>
            <a:r>
              <a:rPr lang="en-US" dirty="0" smtClean="0">
                <a:latin typeface="+mn-lt"/>
              </a:rPr>
              <a:t>tedious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CASE </a:t>
            </a:r>
            <a:r>
              <a:rPr lang="en-US" dirty="0">
                <a:latin typeface="+mn-lt"/>
              </a:rPr>
              <a:t>tools </a:t>
            </a:r>
            <a:r>
              <a:rPr lang="en-US" dirty="0" smtClean="0">
                <a:latin typeface="+mn-lt"/>
              </a:rPr>
              <a:t>speed </a:t>
            </a:r>
            <a:r>
              <a:rPr lang="en-US" dirty="0">
                <a:latin typeface="+mn-lt"/>
              </a:rPr>
              <a:t>up the process and provide an overall framework </a:t>
            </a:r>
            <a:r>
              <a:rPr lang="en-US" dirty="0" smtClean="0">
                <a:latin typeface="+mn-lt"/>
              </a:rPr>
              <a:t>for documenting </a:t>
            </a:r>
            <a:r>
              <a:rPr lang="en-US" dirty="0">
                <a:latin typeface="+mn-lt"/>
              </a:rPr>
              <a:t>the system </a:t>
            </a:r>
            <a:r>
              <a:rPr lang="en-US" dirty="0" smtClean="0">
                <a:latin typeface="+mn-lt"/>
              </a:rPr>
              <a:t>components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CASE </a:t>
            </a:r>
            <a:r>
              <a:rPr lang="en-US" dirty="0">
                <a:latin typeface="+mn-lt"/>
              </a:rPr>
              <a:t>tools ensure consistency </a:t>
            </a:r>
            <a:r>
              <a:rPr lang="en-US" dirty="0" smtClean="0">
                <a:latin typeface="+mn-lt"/>
              </a:rPr>
              <a:t>and provide </a:t>
            </a:r>
            <a:r>
              <a:rPr lang="en-US" dirty="0">
                <a:latin typeface="+mn-lt"/>
              </a:rPr>
              <a:t>common links so that once objects are described and used in one part of </a:t>
            </a:r>
            <a:r>
              <a:rPr lang="en-US" dirty="0" smtClean="0">
                <a:latin typeface="+mn-lt"/>
              </a:rPr>
              <a:t>the design</a:t>
            </a:r>
            <a:r>
              <a:rPr lang="en-US" dirty="0">
                <a:latin typeface="+mn-lt"/>
              </a:rPr>
              <a:t>, they can be reused multiple times without further effort</a:t>
            </a:r>
          </a:p>
        </p:txBody>
      </p:sp>
    </p:spTree>
    <p:extLst>
      <p:ext uri="{BB962C8B-B14F-4D97-AF65-F5344CB8AC3E}">
        <p14:creationId xmlns:p14="http://schemas.microsoft.com/office/powerpoint/2010/main" xmlns="" val="38473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Organizing the Object Model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Develop an </a:t>
            </a:r>
            <a:r>
              <a:rPr lang="en-US" dirty="0"/>
              <a:t>object relationship diagram that provides an overview of the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Organize </a:t>
            </a:r>
            <a:r>
              <a:rPr lang="en-US" dirty="0"/>
              <a:t>your use cases and use case diagrams so they can be linked to the appropriate class, state transition, sequence, and activity diagrams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It is much easier to repair a diagram now than to change the software later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Object-Oriented Analysis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Object-oriented </a:t>
            </a:r>
            <a:r>
              <a:rPr lang="en-US" sz="2800" b="1" dirty="0"/>
              <a:t>(O-O) analysis </a:t>
            </a:r>
            <a:r>
              <a:rPr lang="en-US" sz="2800" dirty="0"/>
              <a:t>describes an information system by </a:t>
            </a:r>
            <a:r>
              <a:rPr lang="en-US" sz="2800" dirty="0" smtClean="0"/>
              <a:t>identifying things </a:t>
            </a:r>
            <a:r>
              <a:rPr lang="en-US" sz="2800" dirty="0"/>
              <a:t>called </a:t>
            </a:r>
            <a:r>
              <a:rPr lang="en-US" sz="2800" dirty="0" smtClean="0"/>
              <a:t>objects </a:t>
            </a:r>
            <a:r>
              <a:rPr lang="en-US" sz="2800" dirty="0" smtClean="0"/>
              <a:t>that </a:t>
            </a:r>
            <a:r>
              <a:rPr lang="en-US" sz="2800" dirty="0" smtClean="0"/>
              <a:t>represent </a:t>
            </a:r>
            <a:r>
              <a:rPr lang="en-US" sz="2800" dirty="0"/>
              <a:t>a real person, place, event, or </a:t>
            </a:r>
            <a:r>
              <a:rPr lang="en-US" sz="2800" dirty="0" smtClean="0"/>
              <a:t>transaction</a:t>
            </a:r>
          </a:p>
          <a:p>
            <a:r>
              <a:rPr lang="en-US" sz="2800" dirty="0"/>
              <a:t>O-O methodology is popular because it integrates easily with object-oriented programming languages such as Java, Smalltalk, </a:t>
            </a:r>
            <a:r>
              <a:rPr lang="en-US" sz="2800" dirty="0" err="1"/>
              <a:t>VB.Net</a:t>
            </a:r>
            <a:r>
              <a:rPr lang="en-US" sz="2800" dirty="0"/>
              <a:t>, Python, and Perl</a:t>
            </a:r>
          </a:p>
          <a:p>
            <a:r>
              <a:rPr lang="en-US" sz="2800" dirty="0"/>
              <a:t>Programmers also like O-O code because it is modular, reusable, and easy to maintain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Object modeling is </a:t>
            </a:r>
            <a:r>
              <a:rPr lang="en-US" dirty="0"/>
              <a:t>a popular technique that describes a system in terms of </a:t>
            </a:r>
            <a:r>
              <a:rPr lang="en-US" dirty="0" smtClean="0"/>
              <a:t>objects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Object-oriented terms include classes, attributes, instances, messages, and </a:t>
            </a:r>
            <a:r>
              <a:rPr lang="en-US" dirty="0" smtClean="0"/>
              <a:t>methods</a:t>
            </a:r>
          </a:p>
          <a:p>
            <a:r>
              <a:rPr lang="en-US" dirty="0"/>
              <a:t>Objects can send messages, or commands, that require other objects to </a:t>
            </a:r>
            <a:r>
              <a:rPr lang="en-US" dirty="0" smtClean="0"/>
              <a:t>perform certain </a:t>
            </a:r>
            <a:r>
              <a:rPr lang="en-US" dirty="0"/>
              <a:t>methods, or </a:t>
            </a:r>
            <a:r>
              <a:rPr lang="en-US" dirty="0" smtClean="0"/>
              <a:t>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Unified Modeling Language (UML) is a widely used method of visualizing and documenting an information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At the end of the object modeling process, you organize your use cases and use case diagrams and create class, sequence, state transition, and activity diagrams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case describes a business situation initiated by an actor, who interacts with the information system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</a:t>
            </a:r>
            <a:r>
              <a:rPr lang="en-US" dirty="0" smtClean="0"/>
              <a:t>Analysis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686800" cy="4483291"/>
          </a:xfrm>
        </p:spPr>
        <p:txBody>
          <a:bodyPr rtlCol="0">
            <a:normAutofit/>
          </a:bodyPr>
          <a:lstStyle/>
          <a:p>
            <a:r>
              <a:rPr lang="en-US" sz="2800" dirty="0"/>
              <a:t>Object-Oriented Terms and Concepts</a:t>
            </a:r>
          </a:p>
          <a:p>
            <a:pPr lvl="1"/>
            <a:r>
              <a:rPr lang="en-US" dirty="0"/>
              <a:t>Unified </a:t>
            </a:r>
            <a:r>
              <a:rPr lang="en-US" dirty="0" smtClean="0"/>
              <a:t>modeling language </a:t>
            </a:r>
            <a:r>
              <a:rPr lang="en-US" dirty="0"/>
              <a:t>(UML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of visualizing and documenting an information system</a:t>
            </a:r>
          </a:p>
          <a:p>
            <a:pPr lvl="1"/>
            <a:r>
              <a:rPr lang="en-US" dirty="0" smtClean="0"/>
              <a:t>Attributes - </a:t>
            </a:r>
            <a:r>
              <a:rPr lang="en-US" dirty="0"/>
              <a:t>C</a:t>
            </a:r>
            <a:r>
              <a:rPr lang="en-US" dirty="0" smtClean="0"/>
              <a:t>haracteristics </a:t>
            </a:r>
            <a:r>
              <a:rPr lang="en-US" dirty="0"/>
              <a:t>that describe the object</a:t>
            </a:r>
          </a:p>
          <a:p>
            <a:pPr lvl="1"/>
            <a:r>
              <a:rPr lang="en-US" dirty="0" smtClean="0"/>
              <a:t>Methods - </a:t>
            </a:r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or functions that the object </a:t>
            </a:r>
            <a:r>
              <a:rPr lang="en-US" dirty="0" smtClean="0"/>
              <a:t>performs</a:t>
            </a:r>
            <a:endParaRPr lang="en-US" dirty="0"/>
          </a:p>
          <a:p>
            <a:pPr lvl="1"/>
            <a:r>
              <a:rPr lang="en-US" dirty="0" smtClean="0"/>
              <a:t>Message – A command to perform a method</a:t>
            </a:r>
            <a:endParaRPr lang="en-US" dirty="0"/>
          </a:p>
          <a:p>
            <a:pPr lvl="1"/>
            <a:r>
              <a:rPr lang="en-US" dirty="0" smtClean="0"/>
              <a:t>Class -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group of similar objects</a:t>
            </a:r>
          </a:p>
          <a:p>
            <a:pPr lvl="1"/>
            <a:r>
              <a:rPr lang="en-US" dirty="0" smtClean="0"/>
              <a:t>Instance -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specific member of a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06033"/>
            <a:ext cx="5095875" cy="533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133600" y="4876800"/>
            <a:ext cx="3314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6</a:t>
            </a:r>
            <a:r>
              <a:rPr lang="en-US" sz="1400" b="1" dirty="0" smtClean="0"/>
              <a:t>-2 </a:t>
            </a:r>
            <a:r>
              <a:rPr lang="en-US" sz="1400" dirty="0"/>
              <a:t>Objects have attributes, can send and receive messages, and </a:t>
            </a:r>
            <a:r>
              <a:rPr lang="en-US" sz="1400" dirty="0" smtClean="0"/>
              <a:t>perform  actions </a:t>
            </a:r>
            <a:r>
              <a:rPr lang="en-US" sz="1400" dirty="0"/>
              <a:t>called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650" y="1563449"/>
            <a:ext cx="29527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Objects</a:t>
            </a:r>
            <a:endParaRPr lang="en-US" sz="28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Represented as a rectangle with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 object name at the top, followed </a:t>
            </a:r>
            <a:r>
              <a:rPr lang="en-US" sz="2000" dirty="0" smtClean="0">
                <a:latin typeface="+mn-lt"/>
              </a:rPr>
              <a:t>by the </a:t>
            </a:r>
            <a:r>
              <a:rPr lang="en-US" sz="2000" dirty="0">
                <a:latin typeface="+mn-lt"/>
              </a:rPr>
              <a:t>object’s attributes and </a:t>
            </a:r>
            <a:r>
              <a:rPr lang="en-US" sz="2000" dirty="0" smtClean="0">
                <a:latin typeface="+mn-lt"/>
              </a:rPr>
              <a:t>methods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56" y="1219200"/>
            <a:ext cx="8082613" cy="477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352799" y="5943600"/>
            <a:ext cx="5528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6-4 </a:t>
            </a:r>
            <a:r>
              <a:rPr lang="en-US" sz="1400" dirty="0"/>
              <a:t>The PARENT object </a:t>
            </a:r>
            <a:r>
              <a:rPr lang="en-US" sz="1400" dirty="0" smtClean="0"/>
              <a:t>includes four </a:t>
            </a:r>
            <a:r>
              <a:rPr lang="en-US" sz="1400" dirty="0"/>
              <a:t>attributes and two methods. Mary Smith</a:t>
            </a:r>
            <a:r>
              <a:rPr lang="en-US" sz="1400" dirty="0" smtClean="0"/>
              <a:t>, Ahmed </a:t>
            </a:r>
            <a:r>
              <a:rPr lang="en-US" sz="1400" dirty="0"/>
              <a:t>Ali, and Anthony Greene are </a:t>
            </a:r>
            <a:r>
              <a:rPr lang="en-US" sz="1400" dirty="0" smtClean="0"/>
              <a:t>instances of </a:t>
            </a:r>
            <a:r>
              <a:rPr lang="en-US" sz="1400" dirty="0"/>
              <a:t>the PARENT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8622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787" y="1008898"/>
            <a:ext cx="7841413" cy="491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52799" y="5943600"/>
            <a:ext cx="5528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6-5 </a:t>
            </a:r>
            <a:r>
              <a:rPr lang="en-US" sz="1400" dirty="0"/>
              <a:t>The CHILD object includes five attributes and five methods. James Smith, Amelia Ali</a:t>
            </a:r>
            <a:r>
              <a:rPr lang="en-US" sz="1400" dirty="0" smtClean="0"/>
              <a:t>, and </a:t>
            </a:r>
            <a:r>
              <a:rPr lang="en-US" sz="1400" dirty="0"/>
              <a:t>Misty Greene are instances of the CHILD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0517"/>
            <a:ext cx="7296150" cy="483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Object-Oriented Analysis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52799" y="5943600"/>
            <a:ext cx="5528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6-6 </a:t>
            </a:r>
            <a:r>
              <a:rPr lang="en-US" sz="1400" dirty="0"/>
              <a:t>The DOG object includes six attributes and four methods. Buddy, Annie, and </a:t>
            </a:r>
            <a:r>
              <a:rPr lang="en-US" sz="1400" dirty="0" smtClean="0"/>
              <a:t>Megan are </a:t>
            </a:r>
            <a:r>
              <a:rPr lang="en-US" sz="1400" dirty="0"/>
              <a:t>instances of the DOG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1005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1615</TotalTime>
  <Words>2342</Words>
  <Application>Microsoft Office PowerPoint</Application>
  <PresentationFormat>On-screen Show (4:3)</PresentationFormat>
  <Paragraphs>263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Systems Analysis and Design  10th Edition</vt:lpstr>
      <vt:lpstr>Chapter Objectives </vt:lpstr>
      <vt:lpstr>Chapter Objectives (Cont.)</vt:lpstr>
      <vt:lpstr>Overview of Object-Oriented Analysis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Overview of Object-Oriented Analysis (Cont.)</vt:lpstr>
      <vt:lpstr>Relationships Among Objects and Classes</vt:lpstr>
      <vt:lpstr>Relationships Among Objects and Classes (Cont.)</vt:lpstr>
      <vt:lpstr>Relationships Among Objects and Classes (Cont.)</vt:lpstr>
      <vt:lpstr>Object Modeling with the Unified Modeling Language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Object Modeling with the Unified Modeling Language (Cont.)</vt:lpstr>
      <vt:lpstr>Organizing the Object Model</vt:lpstr>
      <vt:lpstr>Chapter Summary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173</cp:revision>
  <dcterms:created xsi:type="dcterms:W3CDTF">2009-02-03T18:32:10Z</dcterms:created>
  <dcterms:modified xsi:type="dcterms:W3CDTF">2013-01-05T22:35:52Z</dcterms:modified>
</cp:coreProperties>
</file>