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5016500" cy="4508500"/>
  <p:notesSz cx="6858000" cy="9144000"/>
  <p:embeddedFontLs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3095426" y="1514591"/>
            <a:ext cx="1572346" cy="682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204495" y="1650899"/>
            <a:ext cx="844577" cy="606526"/>
            <a:chOff x="0" y="0"/>
            <a:chExt cx="506825" cy="36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6825" cy="363972"/>
            </a:xfrm>
            <a:custGeom>
              <a:avLst/>
              <a:gdLst/>
              <a:ahLst/>
              <a:cxnLst/>
              <a:rect r="r" b="b" t="t" l="l"/>
              <a:pathLst>
                <a:path h="363972" w="506825">
                  <a:moveTo>
                    <a:pt x="253413" y="0"/>
                  </a:moveTo>
                  <a:cubicBezTo>
                    <a:pt x="113457" y="0"/>
                    <a:pt x="0" y="81478"/>
                    <a:pt x="0" y="181986"/>
                  </a:cubicBezTo>
                  <a:cubicBezTo>
                    <a:pt x="0" y="282494"/>
                    <a:pt x="113457" y="363972"/>
                    <a:pt x="253413" y="363972"/>
                  </a:cubicBezTo>
                  <a:cubicBezTo>
                    <a:pt x="393369" y="363972"/>
                    <a:pt x="506825" y="282494"/>
                    <a:pt x="506825" y="181986"/>
                  </a:cubicBezTo>
                  <a:cubicBezTo>
                    <a:pt x="506825" y="81478"/>
                    <a:pt x="393369" y="0"/>
                    <a:pt x="253413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47515" y="15072"/>
              <a:ext cx="411795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information about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2274323" y="625853"/>
            <a:ext cx="1300904" cy="11763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049071" y="1290596"/>
            <a:ext cx="888215" cy="679119"/>
            <a:chOff x="0" y="0"/>
            <a:chExt cx="533012" cy="4075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012" cy="407535"/>
            </a:xfrm>
            <a:custGeom>
              <a:avLst/>
              <a:gdLst/>
              <a:ahLst/>
              <a:cxnLst/>
              <a:rect r="r" b="b" t="t" l="l"/>
              <a:pathLst>
                <a:path h="407535" w="533012">
                  <a:moveTo>
                    <a:pt x="266506" y="0"/>
                  </a:moveTo>
                  <a:cubicBezTo>
                    <a:pt x="119319" y="0"/>
                    <a:pt x="0" y="91230"/>
                    <a:pt x="0" y="203767"/>
                  </a:cubicBezTo>
                  <a:cubicBezTo>
                    <a:pt x="0" y="316305"/>
                    <a:pt x="119319" y="407535"/>
                    <a:pt x="266506" y="407535"/>
                  </a:cubicBezTo>
                  <a:cubicBezTo>
                    <a:pt x="413693" y="407535"/>
                    <a:pt x="533012" y="316305"/>
                    <a:pt x="533012" y="203767"/>
                  </a:cubicBezTo>
                  <a:cubicBezTo>
                    <a:pt x="533012" y="91230"/>
                    <a:pt x="413693" y="0"/>
                    <a:pt x="266506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49970" y="19156"/>
              <a:ext cx="433072" cy="350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predictor variable(s) (X)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46890" y="2080310"/>
            <a:ext cx="1177137" cy="24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2700344" y="2320938"/>
            <a:ext cx="1354455" cy="13448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314367" y="3495908"/>
            <a:ext cx="1480865" cy="770695"/>
            <a:chOff x="0" y="0"/>
            <a:chExt cx="888658" cy="4624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8658" cy="462489"/>
            </a:xfrm>
            <a:custGeom>
              <a:avLst/>
              <a:gdLst/>
              <a:ahLst/>
              <a:cxnLst/>
              <a:rect r="r" b="b" t="t" l="l"/>
              <a:pathLst>
                <a:path h="462489" w="888658">
                  <a:moveTo>
                    <a:pt x="444329" y="0"/>
                  </a:moveTo>
                  <a:cubicBezTo>
                    <a:pt x="198933" y="0"/>
                    <a:pt x="0" y="103532"/>
                    <a:pt x="0" y="231245"/>
                  </a:cubicBezTo>
                  <a:cubicBezTo>
                    <a:pt x="0" y="358957"/>
                    <a:pt x="198933" y="462489"/>
                    <a:pt x="444329" y="462489"/>
                  </a:cubicBezTo>
                  <a:cubicBezTo>
                    <a:pt x="689725" y="462489"/>
                    <a:pt x="888658" y="358957"/>
                    <a:pt x="888658" y="231245"/>
                  </a:cubicBezTo>
                  <a:cubicBezTo>
                    <a:pt x="888658" y="103532"/>
                    <a:pt x="689725" y="0"/>
                    <a:pt x="444329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3312" y="24308"/>
              <a:ext cx="722035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Classifies a new observation  by taking the  majority class of its </a:t>
              </a:r>
              <a:r>
                <a:rPr lang="en-US" sz="8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k</a:t>
              </a: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nearest neighbors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1813367" y="243157"/>
            <a:ext cx="1391127" cy="277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3753140" y="631992"/>
            <a:ext cx="740038" cy="6586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3753140" y="620925"/>
            <a:ext cx="867734" cy="606526"/>
            <a:chOff x="0" y="0"/>
            <a:chExt cx="520722" cy="36397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20722" cy="363972"/>
            </a:xfrm>
            <a:custGeom>
              <a:avLst/>
              <a:gdLst/>
              <a:ahLst/>
              <a:cxnLst/>
              <a:rect r="r" b="b" t="t" l="l"/>
              <a:pathLst>
                <a:path h="363972" w="520722">
                  <a:moveTo>
                    <a:pt x="260361" y="0"/>
                  </a:moveTo>
                  <a:cubicBezTo>
                    <a:pt x="116568" y="0"/>
                    <a:pt x="0" y="81478"/>
                    <a:pt x="0" y="181986"/>
                  </a:cubicBezTo>
                  <a:cubicBezTo>
                    <a:pt x="0" y="282494"/>
                    <a:pt x="116568" y="363972"/>
                    <a:pt x="260361" y="363972"/>
                  </a:cubicBezTo>
                  <a:cubicBezTo>
                    <a:pt x="404154" y="363972"/>
                    <a:pt x="520722" y="282494"/>
                    <a:pt x="520722" y="181986"/>
                  </a:cubicBezTo>
                  <a:cubicBezTo>
                    <a:pt x="520722" y="81478"/>
                    <a:pt x="404154" y="0"/>
                    <a:pt x="260361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48818" y="15072"/>
              <a:ext cx="423086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 make predictions for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900503" y="88262"/>
            <a:ext cx="1027784" cy="679119"/>
            <a:chOff x="0" y="0"/>
            <a:chExt cx="616767" cy="4075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6767" cy="407535"/>
            </a:xfrm>
            <a:custGeom>
              <a:avLst/>
              <a:gdLst/>
              <a:ahLst/>
              <a:cxnLst/>
              <a:rect r="r" b="b" t="t" l="l"/>
              <a:pathLst>
                <a:path h="407535" w="616767">
                  <a:moveTo>
                    <a:pt x="308383" y="0"/>
                  </a:moveTo>
                  <a:cubicBezTo>
                    <a:pt x="138068" y="0"/>
                    <a:pt x="0" y="91230"/>
                    <a:pt x="0" y="203767"/>
                  </a:cubicBezTo>
                  <a:cubicBezTo>
                    <a:pt x="0" y="316305"/>
                    <a:pt x="138068" y="407535"/>
                    <a:pt x="308383" y="407535"/>
                  </a:cubicBezTo>
                  <a:cubicBezTo>
                    <a:pt x="478699" y="407535"/>
                    <a:pt x="616767" y="316305"/>
                    <a:pt x="616767" y="203767"/>
                  </a:cubicBezTo>
                  <a:cubicBezTo>
                    <a:pt x="616767" y="91230"/>
                    <a:pt x="478699" y="0"/>
                    <a:pt x="308383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57822" y="19156"/>
              <a:ext cx="501123" cy="350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b="true" sz="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categorical</a:t>
              </a: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response variable (y)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546661" y="880205"/>
            <a:ext cx="867734" cy="770695"/>
            <a:chOff x="0" y="0"/>
            <a:chExt cx="520722" cy="4624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20722" cy="462489"/>
            </a:xfrm>
            <a:custGeom>
              <a:avLst/>
              <a:gdLst/>
              <a:ahLst/>
              <a:cxnLst/>
              <a:rect r="r" b="b" t="t" l="l"/>
              <a:pathLst>
                <a:path h="462489" w="520722">
                  <a:moveTo>
                    <a:pt x="260361" y="0"/>
                  </a:moveTo>
                  <a:cubicBezTo>
                    <a:pt x="116568" y="0"/>
                    <a:pt x="0" y="103532"/>
                    <a:pt x="0" y="231245"/>
                  </a:cubicBezTo>
                  <a:cubicBezTo>
                    <a:pt x="0" y="358957"/>
                    <a:pt x="116568" y="462489"/>
                    <a:pt x="260361" y="462489"/>
                  </a:cubicBezTo>
                  <a:cubicBezTo>
                    <a:pt x="404154" y="462489"/>
                    <a:pt x="520722" y="358957"/>
                    <a:pt x="520722" y="231245"/>
                  </a:cubicBezTo>
                  <a:cubicBezTo>
                    <a:pt x="520722" y="103532"/>
                    <a:pt x="404154" y="0"/>
                    <a:pt x="260361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48818" y="24308"/>
              <a:ext cx="423086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True positives / Predicted positives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813367" y="1698524"/>
            <a:ext cx="852127" cy="365305"/>
            <a:chOff x="0" y="0"/>
            <a:chExt cx="511356" cy="2192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1356" cy="219217"/>
            </a:xfrm>
            <a:custGeom>
              <a:avLst/>
              <a:gdLst/>
              <a:ahLst/>
              <a:cxnLst/>
              <a:rect r="r" b="b" t="t" l="l"/>
              <a:pathLst>
                <a:path h="219217" w="511356">
                  <a:moveTo>
                    <a:pt x="255678" y="0"/>
                  </a:moveTo>
                  <a:cubicBezTo>
                    <a:pt x="114471" y="0"/>
                    <a:pt x="0" y="49073"/>
                    <a:pt x="0" y="109609"/>
                  </a:cubicBezTo>
                  <a:cubicBezTo>
                    <a:pt x="0" y="170144"/>
                    <a:pt x="114471" y="219217"/>
                    <a:pt x="255678" y="219217"/>
                  </a:cubicBezTo>
                  <a:cubicBezTo>
                    <a:pt x="396885" y="219217"/>
                    <a:pt x="511356" y="170144"/>
                    <a:pt x="511356" y="109609"/>
                  </a:cubicBezTo>
                  <a:cubicBezTo>
                    <a:pt x="511356" y="49073"/>
                    <a:pt x="396885" y="0"/>
                    <a:pt x="255678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47940" y="1502"/>
              <a:ext cx="415477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Precision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346800" y="2422399"/>
            <a:ext cx="1354455" cy="365305"/>
            <a:chOff x="0" y="0"/>
            <a:chExt cx="812800" cy="2192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type 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V="true">
            <a:off x="695338" y="502226"/>
            <a:ext cx="2165231" cy="14905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525612" y="842104"/>
            <a:ext cx="867734" cy="770695"/>
            <a:chOff x="0" y="0"/>
            <a:chExt cx="520722" cy="46248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20722" cy="462489"/>
            </a:xfrm>
            <a:custGeom>
              <a:avLst/>
              <a:gdLst/>
              <a:ahLst/>
              <a:cxnLst/>
              <a:rect r="r" b="b" t="t" l="l"/>
              <a:pathLst>
                <a:path h="462489" w="520722">
                  <a:moveTo>
                    <a:pt x="260361" y="0"/>
                  </a:moveTo>
                  <a:cubicBezTo>
                    <a:pt x="116568" y="0"/>
                    <a:pt x="0" y="103532"/>
                    <a:pt x="0" y="231245"/>
                  </a:cubicBezTo>
                  <a:cubicBezTo>
                    <a:pt x="0" y="358957"/>
                    <a:pt x="116568" y="462489"/>
                    <a:pt x="260361" y="462489"/>
                  </a:cubicBezTo>
                  <a:cubicBezTo>
                    <a:pt x="404154" y="462489"/>
                    <a:pt x="520722" y="358957"/>
                    <a:pt x="520722" y="231245"/>
                  </a:cubicBezTo>
                  <a:cubicBezTo>
                    <a:pt x="520722" y="103532"/>
                    <a:pt x="404154" y="0"/>
                    <a:pt x="260361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48818" y="24308"/>
              <a:ext cx="423086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True positives / Actual positives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51490" y="1468247"/>
            <a:ext cx="748035" cy="365305"/>
            <a:chOff x="0" y="0"/>
            <a:chExt cx="448891" cy="21921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8891" cy="219217"/>
            </a:xfrm>
            <a:custGeom>
              <a:avLst/>
              <a:gdLst/>
              <a:ahLst/>
              <a:cxnLst/>
              <a:rect r="r" b="b" t="t" l="l"/>
              <a:pathLst>
                <a:path h="219217" w="448891">
                  <a:moveTo>
                    <a:pt x="224446" y="0"/>
                  </a:moveTo>
                  <a:cubicBezTo>
                    <a:pt x="100488" y="0"/>
                    <a:pt x="0" y="49073"/>
                    <a:pt x="0" y="109609"/>
                  </a:cubicBezTo>
                  <a:cubicBezTo>
                    <a:pt x="0" y="170144"/>
                    <a:pt x="100488" y="219217"/>
                    <a:pt x="224446" y="219217"/>
                  </a:cubicBezTo>
                  <a:cubicBezTo>
                    <a:pt x="348403" y="219217"/>
                    <a:pt x="448891" y="170144"/>
                    <a:pt x="448891" y="109609"/>
                  </a:cubicBezTo>
                  <a:cubicBezTo>
                    <a:pt x="448891" y="49073"/>
                    <a:pt x="348403" y="0"/>
                    <a:pt x="22444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42084" y="1502"/>
              <a:ext cx="364724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Recall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flipH="true">
            <a:off x="291044" y="848805"/>
            <a:ext cx="552440" cy="14885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451485" y="1881177"/>
            <a:ext cx="1361882" cy="3762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H="true">
            <a:off x="1110707" y="2233962"/>
            <a:ext cx="63484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1064075" y="308081"/>
            <a:ext cx="732225" cy="2394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1525612" y="0"/>
            <a:ext cx="821189" cy="770695"/>
            <a:chOff x="0" y="0"/>
            <a:chExt cx="492790" cy="46248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92790" cy="462489"/>
            </a:xfrm>
            <a:custGeom>
              <a:avLst/>
              <a:gdLst/>
              <a:ahLst/>
              <a:cxnLst/>
              <a:rect r="r" b="b" t="t" l="l"/>
              <a:pathLst>
                <a:path h="462489" w="492790">
                  <a:moveTo>
                    <a:pt x="246395" y="0"/>
                  </a:moveTo>
                  <a:cubicBezTo>
                    <a:pt x="110315" y="0"/>
                    <a:pt x="0" y="103532"/>
                    <a:pt x="0" y="231245"/>
                  </a:cubicBezTo>
                  <a:cubicBezTo>
                    <a:pt x="0" y="358957"/>
                    <a:pt x="110315" y="462489"/>
                    <a:pt x="246395" y="462489"/>
                  </a:cubicBezTo>
                  <a:cubicBezTo>
                    <a:pt x="382475" y="462489"/>
                    <a:pt x="492790" y="358957"/>
                    <a:pt x="492790" y="231245"/>
                  </a:cubicBezTo>
                  <a:cubicBezTo>
                    <a:pt x="492790" y="103532"/>
                    <a:pt x="382475" y="0"/>
                    <a:pt x="246395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46199" y="24308"/>
              <a:ext cx="400392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Correct predictions / All predictions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75340" y="514900"/>
            <a:ext cx="765626" cy="365305"/>
            <a:chOff x="0" y="0"/>
            <a:chExt cx="459447" cy="21921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59447" cy="219217"/>
            </a:xfrm>
            <a:custGeom>
              <a:avLst/>
              <a:gdLst/>
              <a:ahLst/>
              <a:cxnLst/>
              <a:rect r="r" b="b" t="t" l="l"/>
              <a:pathLst>
                <a:path h="219217" w="459447">
                  <a:moveTo>
                    <a:pt x="229724" y="0"/>
                  </a:moveTo>
                  <a:cubicBezTo>
                    <a:pt x="102851" y="0"/>
                    <a:pt x="0" y="49073"/>
                    <a:pt x="0" y="109609"/>
                  </a:cubicBezTo>
                  <a:cubicBezTo>
                    <a:pt x="0" y="170144"/>
                    <a:pt x="102851" y="219217"/>
                    <a:pt x="229724" y="219217"/>
                  </a:cubicBezTo>
                  <a:cubicBezTo>
                    <a:pt x="356597" y="219217"/>
                    <a:pt x="459447" y="170144"/>
                    <a:pt x="459447" y="109609"/>
                  </a:cubicBezTo>
                  <a:cubicBezTo>
                    <a:pt x="459447" y="49073"/>
                    <a:pt x="356597" y="0"/>
                    <a:pt x="22972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43073" y="1502"/>
              <a:ext cx="373301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Accuracy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H="true" flipV="true">
            <a:off x="605840" y="2403733"/>
            <a:ext cx="592500" cy="2701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703515" y="2667316"/>
            <a:ext cx="1350072" cy="365305"/>
            <a:chOff x="0" y="0"/>
            <a:chExt cx="810170" cy="21921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0170" cy="219217"/>
            </a:xfrm>
            <a:custGeom>
              <a:avLst/>
              <a:gdLst/>
              <a:ahLst/>
              <a:cxnLst/>
              <a:rect r="r" b="b" t="t" l="l"/>
              <a:pathLst>
                <a:path h="219217" w="810170">
                  <a:moveTo>
                    <a:pt x="405085" y="0"/>
                  </a:moveTo>
                  <a:cubicBezTo>
                    <a:pt x="181363" y="0"/>
                    <a:pt x="0" y="49073"/>
                    <a:pt x="0" y="109609"/>
                  </a:cubicBezTo>
                  <a:cubicBezTo>
                    <a:pt x="0" y="170144"/>
                    <a:pt x="181363" y="219217"/>
                    <a:pt x="405085" y="219217"/>
                  </a:cubicBezTo>
                  <a:cubicBezTo>
                    <a:pt x="628807" y="219217"/>
                    <a:pt x="810170" y="170144"/>
                    <a:pt x="810170" y="109609"/>
                  </a:cubicBezTo>
                  <a:cubicBezTo>
                    <a:pt x="810170" y="49073"/>
                    <a:pt x="628807" y="0"/>
                    <a:pt x="405085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5953" y="1502"/>
              <a:ext cx="658263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Confusion matrix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80507" y="1988164"/>
            <a:ext cx="1030201" cy="491595"/>
            <a:chOff x="0" y="0"/>
            <a:chExt cx="618217" cy="29500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18217" cy="295003"/>
            </a:xfrm>
            <a:custGeom>
              <a:avLst/>
              <a:gdLst/>
              <a:ahLst/>
              <a:cxnLst/>
              <a:rect r="r" b="b" t="t" l="l"/>
              <a:pathLst>
                <a:path h="295003" w="618217">
                  <a:moveTo>
                    <a:pt x="309109" y="0"/>
                  </a:moveTo>
                  <a:cubicBezTo>
                    <a:pt x="138393" y="0"/>
                    <a:pt x="0" y="66039"/>
                    <a:pt x="0" y="147502"/>
                  </a:cubicBezTo>
                  <a:cubicBezTo>
                    <a:pt x="0" y="228965"/>
                    <a:pt x="138393" y="295003"/>
                    <a:pt x="309109" y="295003"/>
                  </a:cubicBezTo>
                  <a:cubicBezTo>
                    <a:pt x="479824" y="295003"/>
                    <a:pt x="618217" y="228965"/>
                    <a:pt x="618217" y="147502"/>
                  </a:cubicBezTo>
                  <a:cubicBezTo>
                    <a:pt x="618217" y="66039"/>
                    <a:pt x="479824" y="0"/>
                    <a:pt x="309109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57958" y="8607"/>
              <a:ext cx="502301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 metrics 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281519" y="3286358"/>
            <a:ext cx="525542" cy="479081"/>
            <a:chOff x="0" y="0"/>
            <a:chExt cx="315374" cy="287494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315374" cy="287494"/>
            </a:xfrm>
            <a:custGeom>
              <a:avLst/>
              <a:gdLst/>
              <a:ahLst/>
              <a:cxnLst/>
              <a:rect r="r" b="b" t="t" l="l"/>
              <a:pathLst>
                <a:path h="287494" w="315374">
                  <a:moveTo>
                    <a:pt x="0" y="0"/>
                  </a:moveTo>
                  <a:lnTo>
                    <a:pt x="315374" y="0"/>
                  </a:lnTo>
                  <a:lnTo>
                    <a:pt x="315374" y="287494"/>
                  </a:lnTo>
                  <a:lnTo>
                    <a:pt x="0" y="287494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19050"/>
              <a:ext cx="315374" cy="306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True +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53009" y="3285974"/>
            <a:ext cx="525542" cy="479081"/>
            <a:chOff x="0" y="0"/>
            <a:chExt cx="315374" cy="287494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15374" cy="287494"/>
            </a:xfrm>
            <a:custGeom>
              <a:avLst/>
              <a:gdLst/>
              <a:ahLst/>
              <a:cxnLst/>
              <a:rect r="r" b="b" t="t" l="l"/>
              <a:pathLst>
                <a:path h="287494" w="315374">
                  <a:moveTo>
                    <a:pt x="0" y="0"/>
                  </a:moveTo>
                  <a:lnTo>
                    <a:pt x="315374" y="0"/>
                  </a:lnTo>
                  <a:lnTo>
                    <a:pt x="315374" y="287494"/>
                  </a:lnTo>
                  <a:lnTo>
                    <a:pt x="0" y="287494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19050"/>
              <a:ext cx="315374" cy="306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False +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281519" y="3823824"/>
            <a:ext cx="525542" cy="479081"/>
            <a:chOff x="0" y="0"/>
            <a:chExt cx="315374" cy="28749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315374" cy="287494"/>
            </a:xfrm>
            <a:custGeom>
              <a:avLst/>
              <a:gdLst/>
              <a:ahLst/>
              <a:cxnLst/>
              <a:rect r="r" b="b" t="t" l="l"/>
              <a:pathLst>
                <a:path h="287494" w="315374">
                  <a:moveTo>
                    <a:pt x="0" y="0"/>
                  </a:moveTo>
                  <a:lnTo>
                    <a:pt x="315374" y="0"/>
                  </a:lnTo>
                  <a:lnTo>
                    <a:pt x="315374" y="287494"/>
                  </a:lnTo>
                  <a:lnTo>
                    <a:pt x="0" y="287494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19050"/>
              <a:ext cx="315374" cy="306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False - 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843484" y="3823824"/>
            <a:ext cx="525542" cy="479081"/>
            <a:chOff x="0" y="0"/>
            <a:chExt cx="315374" cy="287494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315374" cy="287494"/>
            </a:xfrm>
            <a:custGeom>
              <a:avLst/>
              <a:gdLst/>
              <a:ahLst/>
              <a:cxnLst/>
              <a:rect r="r" b="b" t="t" l="l"/>
              <a:pathLst>
                <a:path h="287494" w="315374">
                  <a:moveTo>
                    <a:pt x="0" y="0"/>
                  </a:moveTo>
                  <a:lnTo>
                    <a:pt x="315374" y="0"/>
                  </a:lnTo>
                  <a:lnTo>
                    <a:pt x="315374" y="287494"/>
                  </a:lnTo>
                  <a:lnTo>
                    <a:pt x="0" y="287494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0" y="-19050"/>
              <a:ext cx="315374" cy="306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True -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2377559" y="3696199"/>
            <a:ext cx="204756" cy="20475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71" id="71"/>
          <p:cNvSpPr txBox="true"/>
          <p:nvPr/>
        </p:nvSpPr>
        <p:spPr>
          <a:xfrm rot="0">
            <a:off x="291044" y="3087873"/>
            <a:ext cx="1087507" cy="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Actual label</a:t>
            </a:r>
          </a:p>
        </p:txBody>
      </p:sp>
      <p:sp>
        <p:nvSpPr>
          <p:cNvPr name="TextBox 72" id="72"/>
          <p:cNvSpPr txBox="true"/>
          <p:nvPr/>
        </p:nvSpPr>
        <p:spPr>
          <a:xfrm rot="-5400000">
            <a:off x="-330505" y="3702204"/>
            <a:ext cx="980245" cy="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Predicted label</a:t>
            </a:r>
          </a:p>
        </p:txBody>
      </p:sp>
      <p:grpSp>
        <p:nvGrpSpPr>
          <p:cNvPr name="Group 73" id="73"/>
          <p:cNvGrpSpPr/>
          <p:nvPr/>
        </p:nvGrpSpPr>
        <p:grpSpPr>
          <a:xfrm rot="0">
            <a:off x="2529959" y="3848599"/>
            <a:ext cx="204756" cy="204756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5" id="7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2533216" y="3696199"/>
            <a:ext cx="204756" cy="204756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2346800" y="3848599"/>
            <a:ext cx="204756" cy="204756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1" id="8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2529959" y="3551643"/>
            <a:ext cx="204756" cy="204756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4" id="8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2682359" y="3704043"/>
            <a:ext cx="204756" cy="204756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7" id="8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2891749" y="3640583"/>
            <a:ext cx="204756" cy="204756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0" id="9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891749" y="3400658"/>
            <a:ext cx="204756" cy="204756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3" id="9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94" id="94"/>
          <p:cNvSpPr txBox="true"/>
          <p:nvPr/>
        </p:nvSpPr>
        <p:spPr>
          <a:xfrm rot="0">
            <a:off x="2964594" y="3412615"/>
            <a:ext cx="59066" cy="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?</a:t>
            </a:r>
          </a:p>
        </p:txBody>
      </p:sp>
      <p:sp>
        <p:nvSpPr>
          <p:cNvPr name="AutoShape 95" id="95"/>
          <p:cNvSpPr/>
          <p:nvPr/>
        </p:nvSpPr>
        <p:spPr>
          <a:xfrm flipV="true">
            <a:off x="2694616" y="3503036"/>
            <a:ext cx="197133" cy="83328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96" id="96"/>
          <p:cNvSpPr/>
          <p:nvPr/>
        </p:nvSpPr>
        <p:spPr>
          <a:xfrm flipV="true">
            <a:off x="2784409" y="3571584"/>
            <a:ext cx="133675" cy="139468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 flipH="true" flipV="true">
            <a:off x="2990696" y="3578212"/>
            <a:ext cx="3431" cy="62371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98" id="98"/>
          <p:cNvGrpSpPr/>
          <p:nvPr/>
        </p:nvGrpSpPr>
        <p:grpSpPr>
          <a:xfrm rot="0">
            <a:off x="4368832" y="2948286"/>
            <a:ext cx="500224" cy="365305"/>
            <a:chOff x="0" y="0"/>
            <a:chExt cx="300181" cy="21921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300181" cy="219217"/>
            </a:xfrm>
            <a:custGeom>
              <a:avLst/>
              <a:gdLst/>
              <a:ahLst/>
              <a:cxnLst/>
              <a:rect r="r" b="b" t="t" l="l"/>
              <a:pathLst>
                <a:path h="219217" w="300181">
                  <a:moveTo>
                    <a:pt x="150091" y="0"/>
                  </a:moveTo>
                  <a:cubicBezTo>
                    <a:pt x="67198" y="0"/>
                    <a:pt x="0" y="49073"/>
                    <a:pt x="0" y="109609"/>
                  </a:cubicBezTo>
                  <a:cubicBezTo>
                    <a:pt x="0" y="170144"/>
                    <a:pt x="67198" y="219217"/>
                    <a:pt x="150091" y="219217"/>
                  </a:cubicBezTo>
                  <a:cubicBezTo>
                    <a:pt x="232983" y="219217"/>
                    <a:pt x="300181" y="170144"/>
                    <a:pt x="300181" y="109609"/>
                  </a:cubicBezTo>
                  <a:cubicBezTo>
                    <a:pt x="300181" y="49073"/>
                    <a:pt x="232983" y="0"/>
                    <a:pt x="150091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28142" y="1502"/>
              <a:ext cx="243897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k</a:t>
              </a:r>
            </a:p>
          </p:txBody>
        </p:sp>
      </p:grpSp>
      <p:sp>
        <p:nvSpPr>
          <p:cNvPr name="AutoShape 101" id="101"/>
          <p:cNvSpPr/>
          <p:nvPr/>
        </p:nvSpPr>
        <p:spPr>
          <a:xfrm flipH="true">
            <a:off x="3689962" y="2667316"/>
            <a:ext cx="497046" cy="3712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2" id="102"/>
          <p:cNvGrpSpPr/>
          <p:nvPr/>
        </p:nvGrpSpPr>
        <p:grpSpPr>
          <a:xfrm rot="0">
            <a:off x="3826964" y="2368204"/>
            <a:ext cx="840807" cy="491595"/>
            <a:chOff x="0" y="0"/>
            <a:chExt cx="504563" cy="29500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504563" cy="295003"/>
            </a:xfrm>
            <a:custGeom>
              <a:avLst/>
              <a:gdLst/>
              <a:ahLst/>
              <a:cxnLst/>
              <a:rect r="r" b="b" t="t" l="l"/>
              <a:pathLst>
                <a:path h="295003" w="504563">
                  <a:moveTo>
                    <a:pt x="252282" y="0"/>
                  </a:moveTo>
                  <a:cubicBezTo>
                    <a:pt x="112950" y="0"/>
                    <a:pt x="0" y="66039"/>
                    <a:pt x="0" y="147502"/>
                  </a:cubicBezTo>
                  <a:cubicBezTo>
                    <a:pt x="0" y="228965"/>
                    <a:pt x="112950" y="295003"/>
                    <a:pt x="252282" y="295003"/>
                  </a:cubicBezTo>
                  <a:cubicBezTo>
                    <a:pt x="391613" y="295003"/>
                    <a:pt x="504563" y="228965"/>
                    <a:pt x="504563" y="147502"/>
                  </a:cubicBezTo>
                  <a:cubicBezTo>
                    <a:pt x="504563" y="66039"/>
                    <a:pt x="391613" y="0"/>
                    <a:pt x="252282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47303" y="8607"/>
              <a:ext cx="409958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Hyper-parameter 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2694616" y="2921053"/>
            <a:ext cx="1354455" cy="365305"/>
            <a:chOff x="0" y="0"/>
            <a:chExt cx="812800" cy="219217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KNN classification</a:t>
              </a:r>
            </a:p>
          </p:txBody>
        </p:sp>
      </p:grpSp>
      <p:sp>
        <p:nvSpPr>
          <p:cNvPr name="AutoShape 108" id="108"/>
          <p:cNvSpPr/>
          <p:nvPr/>
        </p:nvSpPr>
        <p:spPr>
          <a:xfrm>
            <a:off x="4502782" y="2809251"/>
            <a:ext cx="52370" cy="1450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2739103" y="901917"/>
            <a:ext cx="1482759" cy="1212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11923" y="1533069"/>
            <a:ext cx="844577" cy="606526"/>
            <a:chOff x="0" y="0"/>
            <a:chExt cx="506825" cy="36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6825" cy="363972"/>
            </a:xfrm>
            <a:custGeom>
              <a:avLst/>
              <a:gdLst/>
              <a:ahLst/>
              <a:cxnLst/>
              <a:rect r="r" b="b" t="t" l="l"/>
              <a:pathLst>
                <a:path h="363972" w="506825">
                  <a:moveTo>
                    <a:pt x="253413" y="0"/>
                  </a:moveTo>
                  <a:cubicBezTo>
                    <a:pt x="113457" y="0"/>
                    <a:pt x="0" y="81478"/>
                    <a:pt x="0" y="181986"/>
                  </a:cubicBezTo>
                  <a:cubicBezTo>
                    <a:pt x="0" y="282494"/>
                    <a:pt x="113457" y="363972"/>
                    <a:pt x="253413" y="363972"/>
                  </a:cubicBezTo>
                  <a:cubicBezTo>
                    <a:pt x="393369" y="363972"/>
                    <a:pt x="506825" y="282494"/>
                    <a:pt x="506825" y="181986"/>
                  </a:cubicBezTo>
                  <a:cubicBezTo>
                    <a:pt x="506825" y="81478"/>
                    <a:pt x="393369" y="0"/>
                    <a:pt x="253413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47515" y="15072"/>
              <a:ext cx="411795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information about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962046" y="625853"/>
            <a:ext cx="1613181" cy="68470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265484" y="1041473"/>
            <a:ext cx="1104249" cy="491595"/>
            <a:chOff x="0" y="0"/>
            <a:chExt cx="662653" cy="2950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2653" cy="295003"/>
            </a:xfrm>
            <a:custGeom>
              <a:avLst/>
              <a:gdLst/>
              <a:ahLst/>
              <a:cxnLst/>
              <a:rect r="r" b="b" t="t" l="l"/>
              <a:pathLst>
                <a:path h="295003" w="662653">
                  <a:moveTo>
                    <a:pt x="331326" y="0"/>
                  </a:moveTo>
                  <a:cubicBezTo>
                    <a:pt x="148340" y="0"/>
                    <a:pt x="0" y="66039"/>
                    <a:pt x="0" y="147502"/>
                  </a:cubicBezTo>
                  <a:cubicBezTo>
                    <a:pt x="0" y="228965"/>
                    <a:pt x="148340" y="295003"/>
                    <a:pt x="331326" y="295003"/>
                  </a:cubicBezTo>
                  <a:cubicBezTo>
                    <a:pt x="514313" y="295003"/>
                    <a:pt x="662653" y="228965"/>
                    <a:pt x="662653" y="147502"/>
                  </a:cubicBezTo>
                  <a:cubicBezTo>
                    <a:pt x="662653" y="66039"/>
                    <a:pt x="514313" y="0"/>
                    <a:pt x="331326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62124" y="8607"/>
              <a:ext cx="538405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predictor variable(s) (X)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62046" y="2080310"/>
            <a:ext cx="946826" cy="24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Regression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759267" y="2321261"/>
            <a:ext cx="1491087" cy="14076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53664" y="3417982"/>
            <a:ext cx="1110887" cy="770695"/>
            <a:chOff x="0" y="0"/>
            <a:chExt cx="666636" cy="4624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6636" cy="462489"/>
            </a:xfrm>
            <a:custGeom>
              <a:avLst/>
              <a:gdLst/>
              <a:ahLst/>
              <a:cxnLst/>
              <a:rect r="r" b="b" t="t" l="l"/>
              <a:pathLst>
                <a:path h="462489" w="666636">
                  <a:moveTo>
                    <a:pt x="333318" y="0"/>
                  </a:moveTo>
                  <a:cubicBezTo>
                    <a:pt x="149232" y="0"/>
                    <a:pt x="0" y="103532"/>
                    <a:pt x="0" y="231245"/>
                  </a:cubicBezTo>
                  <a:cubicBezTo>
                    <a:pt x="0" y="358957"/>
                    <a:pt x="149232" y="462489"/>
                    <a:pt x="333318" y="462489"/>
                  </a:cubicBezTo>
                  <a:cubicBezTo>
                    <a:pt x="517405" y="462489"/>
                    <a:pt x="666636" y="358957"/>
                    <a:pt x="666636" y="231245"/>
                  </a:cubicBezTo>
                  <a:cubicBezTo>
                    <a:pt x="666636" y="103532"/>
                    <a:pt x="517405" y="0"/>
                    <a:pt x="333318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62497" y="24308"/>
              <a:ext cx="541642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Fits a straight line to model relationship between X and y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2700344" y="2320938"/>
            <a:ext cx="1354455" cy="13448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3371844" y="3417982"/>
            <a:ext cx="1196346" cy="770695"/>
            <a:chOff x="0" y="0"/>
            <a:chExt cx="717920" cy="46248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7920" cy="462489"/>
            </a:xfrm>
            <a:custGeom>
              <a:avLst/>
              <a:gdLst/>
              <a:ahLst/>
              <a:cxnLst/>
              <a:rect r="r" b="b" t="t" l="l"/>
              <a:pathLst>
                <a:path h="462489" w="717920">
                  <a:moveTo>
                    <a:pt x="358960" y="0"/>
                  </a:moveTo>
                  <a:cubicBezTo>
                    <a:pt x="160712" y="0"/>
                    <a:pt x="0" y="103532"/>
                    <a:pt x="0" y="231245"/>
                  </a:cubicBezTo>
                  <a:cubicBezTo>
                    <a:pt x="0" y="358957"/>
                    <a:pt x="160712" y="462489"/>
                    <a:pt x="358960" y="462489"/>
                  </a:cubicBezTo>
                  <a:cubicBezTo>
                    <a:pt x="557208" y="462489"/>
                    <a:pt x="717920" y="358957"/>
                    <a:pt x="717920" y="231245"/>
                  </a:cubicBezTo>
                  <a:cubicBezTo>
                    <a:pt x="717920" y="103532"/>
                    <a:pt x="557208" y="0"/>
                    <a:pt x="358960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67305" y="24308"/>
              <a:ext cx="583310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Predicts y by averaging outcomes of the </a:t>
              </a:r>
              <a:r>
                <a:rPr lang="en-US" sz="8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k</a:t>
              </a: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nearest neighbors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57564" y="2494786"/>
            <a:ext cx="994621" cy="365305"/>
            <a:chOff x="0" y="0"/>
            <a:chExt cx="596866" cy="2192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96866" cy="219217"/>
            </a:xfrm>
            <a:custGeom>
              <a:avLst/>
              <a:gdLst/>
              <a:ahLst/>
              <a:cxnLst/>
              <a:rect r="r" b="b" t="t" l="l"/>
              <a:pathLst>
                <a:path h="219217" w="596866">
                  <a:moveTo>
                    <a:pt x="298433" y="0"/>
                  </a:moveTo>
                  <a:cubicBezTo>
                    <a:pt x="133613" y="0"/>
                    <a:pt x="0" y="49073"/>
                    <a:pt x="0" y="109609"/>
                  </a:cubicBezTo>
                  <a:cubicBezTo>
                    <a:pt x="0" y="170144"/>
                    <a:pt x="133613" y="219217"/>
                    <a:pt x="298433" y="219217"/>
                  </a:cubicBezTo>
                  <a:cubicBezTo>
                    <a:pt x="463253" y="219217"/>
                    <a:pt x="596866" y="170144"/>
                    <a:pt x="596866" y="109609"/>
                  </a:cubicBezTo>
                  <a:cubicBezTo>
                    <a:pt x="596866" y="49073"/>
                    <a:pt x="463253" y="0"/>
                    <a:pt x="298433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55956" y="1502"/>
              <a:ext cx="484954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parametric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555758" y="2485544"/>
            <a:ext cx="1152420" cy="365305"/>
            <a:chOff x="0" y="0"/>
            <a:chExt cx="691560" cy="21921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91560" cy="219217"/>
            </a:xfrm>
            <a:custGeom>
              <a:avLst/>
              <a:gdLst/>
              <a:ahLst/>
              <a:cxnLst/>
              <a:rect r="r" b="b" t="t" l="l"/>
              <a:pathLst>
                <a:path h="219217" w="691560">
                  <a:moveTo>
                    <a:pt x="345780" y="0"/>
                  </a:moveTo>
                  <a:cubicBezTo>
                    <a:pt x="154811" y="0"/>
                    <a:pt x="0" y="49073"/>
                    <a:pt x="0" y="109609"/>
                  </a:cubicBezTo>
                  <a:cubicBezTo>
                    <a:pt x="0" y="170144"/>
                    <a:pt x="154811" y="219217"/>
                    <a:pt x="345780" y="219217"/>
                  </a:cubicBezTo>
                  <a:cubicBezTo>
                    <a:pt x="536749" y="219217"/>
                    <a:pt x="691560" y="170144"/>
                    <a:pt x="691560" y="109609"/>
                  </a:cubicBezTo>
                  <a:cubicBezTo>
                    <a:pt x="691560" y="49073"/>
                    <a:pt x="536749" y="0"/>
                    <a:pt x="345780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64834" y="1502"/>
              <a:ext cx="561893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nonparametric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H="true" flipV="true">
            <a:off x="1357564" y="362984"/>
            <a:ext cx="154293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3881599" y="338004"/>
            <a:ext cx="603317" cy="270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4134323" y="482858"/>
            <a:ext cx="867734" cy="606526"/>
            <a:chOff x="0" y="0"/>
            <a:chExt cx="520722" cy="36397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20722" cy="363972"/>
            </a:xfrm>
            <a:custGeom>
              <a:avLst/>
              <a:gdLst/>
              <a:ahLst/>
              <a:cxnLst/>
              <a:rect r="r" b="b" t="t" l="l"/>
              <a:pathLst>
                <a:path h="363972" w="520722">
                  <a:moveTo>
                    <a:pt x="260361" y="0"/>
                  </a:moveTo>
                  <a:cubicBezTo>
                    <a:pt x="116568" y="0"/>
                    <a:pt x="0" y="81478"/>
                    <a:pt x="0" y="181986"/>
                  </a:cubicBezTo>
                  <a:cubicBezTo>
                    <a:pt x="0" y="282494"/>
                    <a:pt x="116568" y="363972"/>
                    <a:pt x="260361" y="363972"/>
                  </a:cubicBezTo>
                  <a:cubicBezTo>
                    <a:pt x="404154" y="363972"/>
                    <a:pt x="520722" y="282494"/>
                    <a:pt x="520722" y="181986"/>
                  </a:cubicBezTo>
                  <a:cubicBezTo>
                    <a:pt x="520722" y="81478"/>
                    <a:pt x="404154" y="0"/>
                    <a:pt x="260361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48818" y="15072"/>
              <a:ext cx="423086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 make predictions for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825770" y="179595"/>
            <a:ext cx="1229029" cy="679119"/>
            <a:chOff x="0" y="0"/>
            <a:chExt cx="737533" cy="40753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37533" cy="407535"/>
            </a:xfrm>
            <a:custGeom>
              <a:avLst/>
              <a:gdLst/>
              <a:ahLst/>
              <a:cxnLst/>
              <a:rect r="r" b="b" t="t" l="l"/>
              <a:pathLst>
                <a:path h="407535" w="737533">
                  <a:moveTo>
                    <a:pt x="368766" y="0"/>
                  </a:moveTo>
                  <a:cubicBezTo>
                    <a:pt x="165102" y="0"/>
                    <a:pt x="0" y="91230"/>
                    <a:pt x="0" y="203767"/>
                  </a:cubicBezTo>
                  <a:cubicBezTo>
                    <a:pt x="0" y="316305"/>
                    <a:pt x="165102" y="407535"/>
                    <a:pt x="368766" y="407535"/>
                  </a:cubicBezTo>
                  <a:cubicBezTo>
                    <a:pt x="572430" y="407535"/>
                    <a:pt x="737533" y="316305"/>
                    <a:pt x="737533" y="203767"/>
                  </a:cubicBezTo>
                  <a:cubicBezTo>
                    <a:pt x="737533" y="91230"/>
                    <a:pt x="572430" y="0"/>
                    <a:pt x="368766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69144" y="19156"/>
              <a:ext cx="599245" cy="350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b="true" sz="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numeric</a:t>
              </a: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response variable (y)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653682" y="179595"/>
            <a:ext cx="844577" cy="606526"/>
            <a:chOff x="0" y="0"/>
            <a:chExt cx="506825" cy="36397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06825" cy="363972"/>
            </a:xfrm>
            <a:custGeom>
              <a:avLst/>
              <a:gdLst/>
              <a:ahLst/>
              <a:cxnLst/>
              <a:rect r="r" b="b" t="t" l="l"/>
              <a:pathLst>
                <a:path h="363972" w="506825">
                  <a:moveTo>
                    <a:pt x="253413" y="0"/>
                  </a:moveTo>
                  <a:cubicBezTo>
                    <a:pt x="113457" y="0"/>
                    <a:pt x="0" y="81478"/>
                    <a:pt x="0" y="181986"/>
                  </a:cubicBezTo>
                  <a:cubicBezTo>
                    <a:pt x="0" y="282494"/>
                    <a:pt x="113457" y="363972"/>
                    <a:pt x="253413" y="363972"/>
                  </a:cubicBezTo>
                  <a:cubicBezTo>
                    <a:pt x="393369" y="363972"/>
                    <a:pt x="506825" y="282494"/>
                    <a:pt x="506825" y="181986"/>
                  </a:cubicBezTo>
                  <a:cubicBezTo>
                    <a:pt x="506825" y="81478"/>
                    <a:pt x="393369" y="0"/>
                    <a:pt x="253413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47515" y="15072"/>
              <a:ext cx="411795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how much variance explained 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266477" y="785912"/>
            <a:ext cx="867734" cy="442357"/>
            <a:chOff x="0" y="0"/>
            <a:chExt cx="520722" cy="26545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20722" cy="265456"/>
            </a:xfrm>
            <a:custGeom>
              <a:avLst/>
              <a:gdLst/>
              <a:ahLst/>
              <a:cxnLst/>
              <a:rect r="r" b="b" t="t" l="l"/>
              <a:pathLst>
                <a:path h="265456" w="520722">
                  <a:moveTo>
                    <a:pt x="260361" y="0"/>
                  </a:moveTo>
                  <a:cubicBezTo>
                    <a:pt x="116568" y="0"/>
                    <a:pt x="0" y="59424"/>
                    <a:pt x="0" y="132728"/>
                  </a:cubicBezTo>
                  <a:cubicBezTo>
                    <a:pt x="0" y="206031"/>
                    <a:pt x="116568" y="265456"/>
                    <a:pt x="260361" y="265456"/>
                  </a:cubicBezTo>
                  <a:cubicBezTo>
                    <a:pt x="404154" y="265456"/>
                    <a:pt x="520722" y="206031"/>
                    <a:pt x="520722" y="132728"/>
                  </a:cubicBezTo>
                  <a:cubicBezTo>
                    <a:pt x="520722" y="59424"/>
                    <a:pt x="404154" y="0"/>
                    <a:pt x="260361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48818" y="5836"/>
              <a:ext cx="423086" cy="234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predicted vs actual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57564" y="1107944"/>
            <a:ext cx="1011735" cy="679119"/>
            <a:chOff x="0" y="0"/>
            <a:chExt cx="607136" cy="40753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07136" cy="407535"/>
            </a:xfrm>
            <a:custGeom>
              <a:avLst/>
              <a:gdLst/>
              <a:ahLst/>
              <a:cxnLst/>
              <a:rect r="r" b="b" t="t" l="l"/>
              <a:pathLst>
                <a:path h="407535" w="607136">
                  <a:moveTo>
                    <a:pt x="303568" y="0"/>
                  </a:moveTo>
                  <a:cubicBezTo>
                    <a:pt x="135912" y="0"/>
                    <a:pt x="0" y="91230"/>
                    <a:pt x="0" y="203767"/>
                  </a:cubicBezTo>
                  <a:cubicBezTo>
                    <a:pt x="0" y="316305"/>
                    <a:pt x="135912" y="407535"/>
                    <a:pt x="303568" y="407535"/>
                  </a:cubicBezTo>
                  <a:cubicBezTo>
                    <a:pt x="471224" y="407535"/>
                    <a:pt x="607136" y="316305"/>
                    <a:pt x="607136" y="203767"/>
                  </a:cubicBezTo>
                  <a:cubicBezTo>
                    <a:pt x="607136" y="91230"/>
                    <a:pt x="471224" y="0"/>
                    <a:pt x="303568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56919" y="19156"/>
              <a:ext cx="493298" cy="350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Root Mean Squared Error (RMSE)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flipV="true">
            <a:off x="2446277" y="3181909"/>
            <a:ext cx="497427" cy="4142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2694616" y="2921053"/>
            <a:ext cx="1354455" cy="365305"/>
            <a:chOff x="0" y="0"/>
            <a:chExt cx="812800" cy="21921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KNN regression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>
            <a:off x="2088287" y="3181909"/>
            <a:ext cx="553822" cy="469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7" id="47"/>
          <p:cNvGrpSpPr/>
          <p:nvPr/>
        </p:nvGrpSpPr>
        <p:grpSpPr>
          <a:xfrm rot="0">
            <a:off x="909108" y="2921053"/>
            <a:ext cx="1354455" cy="365305"/>
            <a:chOff x="0" y="0"/>
            <a:chExt cx="812800" cy="21921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linear regression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821031" y="3363634"/>
            <a:ext cx="1354455" cy="365305"/>
            <a:chOff x="0" y="0"/>
            <a:chExt cx="812800" cy="21921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types 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 flipH="true">
            <a:off x="842463" y="608781"/>
            <a:ext cx="239275" cy="7955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0">
            <a:off x="698925" y="117186"/>
            <a:ext cx="765626" cy="491595"/>
            <a:chOff x="0" y="0"/>
            <a:chExt cx="459447" cy="29500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59447" cy="295003"/>
            </a:xfrm>
            <a:custGeom>
              <a:avLst/>
              <a:gdLst/>
              <a:ahLst/>
              <a:cxnLst/>
              <a:rect r="r" b="b" t="t" l="l"/>
              <a:pathLst>
                <a:path h="295003" w="459447">
                  <a:moveTo>
                    <a:pt x="229724" y="0"/>
                  </a:moveTo>
                  <a:cubicBezTo>
                    <a:pt x="102851" y="0"/>
                    <a:pt x="0" y="66039"/>
                    <a:pt x="0" y="147502"/>
                  </a:cubicBezTo>
                  <a:cubicBezTo>
                    <a:pt x="0" y="228965"/>
                    <a:pt x="102851" y="295003"/>
                    <a:pt x="229724" y="295003"/>
                  </a:cubicBezTo>
                  <a:cubicBezTo>
                    <a:pt x="356597" y="295003"/>
                    <a:pt x="459447" y="228965"/>
                    <a:pt x="459447" y="147502"/>
                  </a:cubicBezTo>
                  <a:cubicBezTo>
                    <a:pt x="459447" y="66039"/>
                    <a:pt x="356597" y="0"/>
                    <a:pt x="22972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43073" y="8607"/>
              <a:ext cx="373301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R-squared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 flipH="true">
            <a:off x="1068782" y="1447503"/>
            <a:ext cx="288782" cy="902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" id="58"/>
          <p:cNvSpPr/>
          <p:nvPr/>
        </p:nvSpPr>
        <p:spPr>
          <a:xfrm>
            <a:off x="1068782" y="1619479"/>
            <a:ext cx="893264" cy="4944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9" id="59"/>
          <p:cNvGrpSpPr/>
          <p:nvPr/>
        </p:nvGrpSpPr>
        <p:grpSpPr>
          <a:xfrm rot="0">
            <a:off x="244167" y="1310563"/>
            <a:ext cx="1030201" cy="491595"/>
            <a:chOff x="0" y="0"/>
            <a:chExt cx="618217" cy="29500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18217" cy="295003"/>
            </a:xfrm>
            <a:custGeom>
              <a:avLst/>
              <a:gdLst/>
              <a:ahLst/>
              <a:cxnLst/>
              <a:rect r="r" b="b" t="t" l="l"/>
              <a:pathLst>
                <a:path h="295003" w="618217">
                  <a:moveTo>
                    <a:pt x="309109" y="0"/>
                  </a:moveTo>
                  <a:cubicBezTo>
                    <a:pt x="138393" y="0"/>
                    <a:pt x="0" y="66039"/>
                    <a:pt x="0" y="147502"/>
                  </a:cubicBezTo>
                  <a:cubicBezTo>
                    <a:pt x="0" y="228965"/>
                    <a:pt x="138393" y="295003"/>
                    <a:pt x="309109" y="295003"/>
                  </a:cubicBezTo>
                  <a:cubicBezTo>
                    <a:pt x="479824" y="295003"/>
                    <a:pt x="618217" y="228965"/>
                    <a:pt x="618217" y="147502"/>
                  </a:cubicBezTo>
                  <a:cubicBezTo>
                    <a:pt x="618217" y="66039"/>
                    <a:pt x="479824" y="0"/>
                    <a:pt x="309109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57958" y="8607"/>
              <a:ext cx="502301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 metrics 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580282" y="2243821"/>
            <a:ext cx="204756" cy="204756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732682" y="2396221"/>
            <a:ext cx="204756" cy="20475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425547" y="2599883"/>
            <a:ext cx="204756" cy="204756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592537" y="2498599"/>
            <a:ext cx="204756" cy="204756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577947" y="2752283"/>
            <a:ext cx="204756" cy="204756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835060" y="2172351"/>
            <a:ext cx="204756" cy="204756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AutoShape 80" id="80"/>
          <p:cNvSpPr/>
          <p:nvPr/>
        </p:nvSpPr>
        <p:spPr>
          <a:xfrm flipV="true">
            <a:off x="385623" y="2220271"/>
            <a:ext cx="823341" cy="61916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 flipV="true">
            <a:off x="4010582" y="2224446"/>
            <a:ext cx="175996" cy="26975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 flipV="true">
            <a:off x="4176940" y="2172351"/>
            <a:ext cx="402832" cy="7093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 flipV="true">
            <a:off x="4592613" y="1938710"/>
            <a:ext cx="224377" cy="2682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84" id="84"/>
          <p:cNvGrpSpPr/>
          <p:nvPr/>
        </p:nvGrpSpPr>
        <p:grpSpPr>
          <a:xfrm rot="0">
            <a:off x="3908204" y="2309628"/>
            <a:ext cx="204756" cy="204756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4144505" y="2088117"/>
            <a:ext cx="204756" cy="204756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4490235" y="2035761"/>
            <a:ext cx="204756" cy="204756"/>
            <a:chOff x="0" y="0"/>
            <a:chExt cx="812800" cy="8128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4673560" y="1836332"/>
            <a:ext cx="204756" cy="204756"/>
            <a:chOff x="0" y="0"/>
            <a:chExt cx="812800" cy="8128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5" id="9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4459596" y="3132301"/>
            <a:ext cx="500224" cy="365305"/>
            <a:chOff x="0" y="0"/>
            <a:chExt cx="300181" cy="21921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300181" cy="219217"/>
            </a:xfrm>
            <a:custGeom>
              <a:avLst/>
              <a:gdLst/>
              <a:ahLst/>
              <a:cxnLst/>
              <a:rect r="r" b="b" t="t" l="l"/>
              <a:pathLst>
                <a:path h="219217" w="300181">
                  <a:moveTo>
                    <a:pt x="150091" y="0"/>
                  </a:moveTo>
                  <a:cubicBezTo>
                    <a:pt x="67198" y="0"/>
                    <a:pt x="0" y="49073"/>
                    <a:pt x="0" y="109609"/>
                  </a:cubicBezTo>
                  <a:cubicBezTo>
                    <a:pt x="0" y="170144"/>
                    <a:pt x="67198" y="219217"/>
                    <a:pt x="150091" y="219217"/>
                  </a:cubicBezTo>
                  <a:cubicBezTo>
                    <a:pt x="232983" y="219217"/>
                    <a:pt x="300181" y="170144"/>
                    <a:pt x="300181" y="109609"/>
                  </a:cubicBezTo>
                  <a:cubicBezTo>
                    <a:pt x="300181" y="49073"/>
                    <a:pt x="232983" y="0"/>
                    <a:pt x="150091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28142" y="1502"/>
              <a:ext cx="243897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k</a:t>
              </a:r>
            </a:p>
          </p:txBody>
        </p:sp>
      </p:grpSp>
      <p:sp>
        <p:nvSpPr>
          <p:cNvPr name="AutoShape 99" id="99"/>
          <p:cNvSpPr/>
          <p:nvPr/>
        </p:nvSpPr>
        <p:spPr>
          <a:xfrm>
            <a:off x="4492813" y="3026643"/>
            <a:ext cx="96442" cy="1281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 flipV="true">
            <a:off x="4004098" y="2921053"/>
            <a:ext cx="140407" cy="1168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1" id="101"/>
          <p:cNvGrpSpPr/>
          <p:nvPr/>
        </p:nvGrpSpPr>
        <p:grpSpPr>
          <a:xfrm rot="0">
            <a:off x="3917729" y="2552219"/>
            <a:ext cx="840807" cy="491595"/>
            <a:chOff x="0" y="0"/>
            <a:chExt cx="504563" cy="295003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504563" cy="295003"/>
            </a:xfrm>
            <a:custGeom>
              <a:avLst/>
              <a:gdLst/>
              <a:ahLst/>
              <a:cxnLst/>
              <a:rect r="r" b="b" t="t" l="l"/>
              <a:pathLst>
                <a:path h="295003" w="504563">
                  <a:moveTo>
                    <a:pt x="252282" y="0"/>
                  </a:moveTo>
                  <a:cubicBezTo>
                    <a:pt x="112950" y="0"/>
                    <a:pt x="0" y="66039"/>
                    <a:pt x="0" y="147502"/>
                  </a:cubicBezTo>
                  <a:cubicBezTo>
                    <a:pt x="0" y="228965"/>
                    <a:pt x="112950" y="295003"/>
                    <a:pt x="252282" y="295003"/>
                  </a:cubicBezTo>
                  <a:cubicBezTo>
                    <a:pt x="391613" y="295003"/>
                    <a:pt x="504563" y="228965"/>
                    <a:pt x="504563" y="147502"/>
                  </a:cubicBezTo>
                  <a:cubicBezTo>
                    <a:pt x="504563" y="66039"/>
                    <a:pt x="391613" y="0"/>
                    <a:pt x="252282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47303" y="8607"/>
              <a:ext cx="409958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Hyper-parameter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3095426" y="1514591"/>
            <a:ext cx="1572346" cy="682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204495" y="1650899"/>
            <a:ext cx="844577" cy="606526"/>
            <a:chOff x="0" y="0"/>
            <a:chExt cx="506825" cy="36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6825" cy="363972"/>
            </a:xfrm>
            <a:custGeom>
              <a:avLst/>
              <a:gdLst/>
              <a:ahLst/>
              <a:cxnLst/>
              <a:rect r="r" b="b" t="t" l="l"/>
              <a:pathLst>
                <a:path h="363972" w="506825">
                  <a:moveTo>
                    <a:pt x="253413" y="0"/>
                  </a:moveTo>
                  <a:cubicBezTo>
                    <a:pt x="113457" y="0"/>
                    <a:pt x="0" y="81478"/>
                    <a:pt x="0" y="181986"/>
                  </a:cubicBezTo>
                  <a:cubicBezTo>
                    <a:pt x="0" y="282494"/>
                    <a:pt x="113457" y="363972"/>
                    <a:pt x="253413" y="363972"/>
                  </a:cubicBezTo>
                  <a:cubicBezTo>
                    <a:pt x="393369" y="363972"/>
                    <a:pt x="506825" y="282494"/>
                    <a:pt x="506825" y="181986"/>
                  </a:cubicBezTo>
                  <a:cubicBezTo>
                    <a:pt x="506825" y="81478"/>
                    <a:pt x="393369" y="0"/>
                    <a:pt x="253413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47515" y="15072"/>
              <a:ext cx="411795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information about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49071" y="1290596"/>
            <a:ext cx="888215" cy="679119"/>
            <a:chOff x="0" y="0"/>
            <a:chExt cx="533012" cy="4075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3012" cy="407535"/>
            </a:xfrm>
            <a:custGeom>
              <a:avLst/>
              <a:gdLst/>
              <a:ahLst/>
              <a:cxnLst/>
              <a:rect r="r" b="b" t="t" l="l"/>
              <a:pathLst>
                <a:path h="407535" w="533012">
                  <a:moveTo>
                    <a:pt x="266506" y="0"/>
                  </a:moveTo>
                  <a:cubicBezTo>
                    <a:pt x="119319" y="0"/>
                    <a:pt x="0" y="91230"/>
                    <a:pt x="0" y="203767"/>
                  </a:cubicBezTo>
                  <a:cubicBezTo>
                    <a:pt x="0" y="316305"/>
                    <a:pt x="119319" y="407535"/>
                    <a:pt x="266506" y="407535"/>
                  </a:cubicBezTo>
                  <a:cubicBezTo>
                    <a:pt x="413693" y="407535"/>
                    <a:pt x="533012" y="316305"/>
                    <a:pt x="533012" y="203767"/>
                  </a:cubicBezTo>
                  <a:cubicBezTo>
                    <a:pt x="533012" y="91230"/>
                    <a:pt x="413693" y="0"/>
                    <a:pt x="266506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49970" y="19156"/>
              <a:ext cx="433072" cy="350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predictor variable(s) (X)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02043" y="2047742"/>
            <a:ext cx="894271" cy="24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Clustering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2700344" y="2320938"/>
            <a:ext cx="1354455" cy="13448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314367" y="3495908"/>
            <a:ext cx="1480865" cy="606526"/>
            <a:chOff x="0" y="0"/>
            <a:chExt cx="888658" cy="3639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8658" cy="363972"/>
            </a:xfrm>
            <a:custGeom>
              <a:avLst/>
              <a:gdLst/>
              <a:ahLst/>
              <a:cxnLst/>
              <a:rect r="r" b="b" t="t" l="l"/>
              <a:pathLst>
                <a:path h="363972" w="888658">
                  <a:moveTo>
                    <a:pt x="444329" y="0"/>
                  </a:moveTo>
                  <a:cubicBezTo>
                    <a:pt x="198933" y="0"/>
                    <a:pt x="0" y="81478"/>
                    <a:pt x="0" y="181986"/>
                  </a:cubicBezTo>
                  <a:cubicBezTo>
                    <a:pt x="0" y="282494"/>
                    <a:pt x="198933" y="363972"/>
                    <a:pt x="444329" y="363972"/>
                  </a:cubicBezTo>
                  <a:cubicBezTo>
                    <a:pt x="689725" y="363972"/>
                    <a:pt x="888658" y="282494"/>
                    <a:pt x="888658" y="181986"/>
                  </a:cubicBezTo>
                  <a:cubicBezTo>
                    <a:pt x="888658" y="81478"/>
                    <a:pt x="689725" y="0"/>
                    <a:pt x="444329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83312" y="15072"/>
              <a:ext cx="722035" cy="314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Partition data into </a:t>
              </a:r>
              <a:r>
                <a:rPr lang="en-US" sz="8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K</a:t>
              </a: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clusters based on similarity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46800" y="2422399"/>
            <a:ext cx="1354455" cy="365305"/>
            <a:chOff x="0" y="0"/>
            <a:chExt cx="812800" cy="2192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type 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089707" y="1300876"/>
            <a:ext cx="912336" cy="7754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64075" y="547563"/>
            <a:ext cx="732225" cy="1720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495711" y="349182"/>
            <a:ext cx="984226" cy="770695"/>
            <a:chOff x="0" y="0"/>
            <a:chExt cx="590628" cy="4624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90628" cy="462489"/>
            </a:xfrm>
            <a:custGeom>
              <a:avLst/>
              <a:gdLst/>
              <a:ahLst/>
              <a:cxnLst/>
              <a:rect r="r" b="b" t="t" l="l"/>
              <a:pathLst>
                <a:path h="462489" w="590628">
                  <a:moveTo>
                    <a:pt x="295314" y="0"/>
                  </a:moveTo>
                  <a:cubicBezTo>
                    <a:pt x="132217" y="0"/>
                    <a:pt x="0" y="103532"/>
                    <a:pt x="0" y="231245"/>
                  </a:cubicBezTo>
                  <a:cubicBezTo>
                    <a:pt x="0" y="358957"/>
                    <a:pt x="132217" y="462489"/>
                    <a:pt x="295314" y="462489"/>
                  </a:cubicBezTo>
                  <a:cubicBezTo>
                    <a:pt x="458411" y="462489"/>
                    <a:pt x="590628" y="358957"/>
                    <a:pt x="590628" y="231245"/>
                  </a:cubicBezTo>
                  <a:cubicBezTo>
                    <a:pt x="590628" y="103532"/>
                    <a:pt x="458411" y="0"/>
                    <a:pt x="295314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55371" y="24308"/>
              <a:ext cx="479885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how tightly observations in a cluster are grouped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91044" y="468255"/>
            <a:ext cx="1149922" cy="866642"/>
            <a:chOff x="0" y="0"/>
            <a:chExt cx="690061" cy="5200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90061" cy="520067"/>
            </a:xfrm>
            <a:custGeom>
              <a:avLst/>
              <a:gdLst/>
              <a:ahLst/>
              <a:cxnLst/>
              <a:rect r="r" b="b" t="t" l="l"/>
              <a:pathLst>
                <a:path h="520067" w="690061">
                  <a:moveTo>
                    <a:pt x="345031" y="0"/>
                  </a:moveTo>
                  <a:cubicBezTo>
                    <a:pt x="154475" y="0"/>
                    <a:pt x="0" y="116421"/>
                    <a:pt x="0" y="260033"/>
                  </a:cubicBezTo>
                  <a:cubicBezTo>
                    <a:pt x="0" y="403646"/>
                    <a:pt x="154475" y="520067"/>
                    <a:pt x="345031" y="520067"/>
                  </a:cubicBezTo>
                  <a:cubicBezTo>
                    <a:pt x="535586" y="520067"/>
                    <a:pt x="690061" y="403646"/>
                    <a:pt x="690061" y="260033"/>
                  </a:cubicBezTo>
                  <a:cubicBezTo>
                    <a:pt x="690061" y="116421"/>
                    <a:pt x="535586" y="0"/>
                    <a:pt x="345031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64693" y="29706"/>
              <a:ext cx="560675" cy="441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Inertia / Within-cluster sum of squares (WCSS)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8123" y="1468247"/>
            <a:ext cx="1030201" cy="365305"/>
            <a:chOff x="0" y="0"/>
            <a:chExt cx="618217" cy="21921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18217" cy="219217"/>
            </a:xfrm>
            <a:custGeom>
              <a:avLst/>
              <a:gdLst/>
              <a:ahLst/>
              <a:cxnLst/>
              <a:rect r="r" b="b" t="t" l="l"/>
              <a:pathLst>
                <a:path h="219217" w="618217">
                  <a:moveTo>
                    <a:pt x="309109" y="0"/>
                  </a:moveTo>
                  <a:cubicBezTo>
                    <a:pt x="138393" y="0"/>
                    <a:pt x="0" y="49073"/>
                    <a:pt x="0" y="109609"/>
                  </a:cubicBezTo>
                  <a:cubicBezTo>
                    <a:pt x="0" y="170144"/>
                    <a:pt x="138393" y="219217"/>
                    <a:pt x="309109" y="219217"/>
                  </a:cubicBezTo>
                  <a:cubicBezTo>
                    <a:pt x="479824" y="219217"/>
                    <a:pt x="618217" y="170144"/>
                    <a:pt x="618217" y="109609"/>
                  </a:cubicBezTo>
                  <a:cubicBezTo>
                    <a:pt x="618217" y="49073"/>
                    <a:pt x="479824" y="0"/>
                    <a:pt x="309109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57958" y="1502"/>
              <a:ext cx="502301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evaluation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108560" y="3742565"/>
            <a:ext cx="204756" cy="20475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260960" y="3894965"/>
            <a:ext cx="204756" cy="20475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264217" y="3742565"/>
            <a:ext cx="204756" cy="20475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077802" y="3894965"/>
            <a:ext cx="204756" cy="20475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520372" y="3466075"/>
            <a:ext cx="204756" cy="204756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465716" y="3609813"/>
            <a:ext cx="204756" cy="204756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639805" y="3606666"/>
            <a:ext cx="204756" cy="204756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2654793" y="3894965"/>
            <a:ext cx="204756" cy="204756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2639805" y="4024119"/>
            <a:ext cx="204756" cy="204756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2844561" y="4055830"/>
            <a:ext cx="204756" cy="204756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AutoShape 58" id="58"/>
          <p:cNvSpPr/>
          <p:nvPr/>
        </p:nvSpPr>
        <p:spPr>
          <a:xfrm flipH="true">
            <a:off x="1999724" y="3144694"/>
            <a:ext cx="700620" cy="259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9" id="59"/>
          <p:cNvGrpSpPr/>
          <p:nvPr/>
        </p:nvGrpSpPr>
        <p:grpSpPr>
          <a:xfrm rot="0">
            <a:off x="2694616" y="2921053"/>
            <a:ext cx="1354455" cy="365305"/>
            <a:chOff x="0" y="0"/>
            <a:chExt cx="812800" cy="219217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K-means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66005" y="2605051"/>
            <a:ext cx="840807" cy="491595"/>
            <a:chOff x="0" y="0"/>
            <a:chExt cx="504563" cy="29500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04563" cy="295003"/>
            </a:xfrm>
            <a:custGeom>
              <a:avLst/>
              <a:gdLst/>
              <a:ahLst/>
              <a:cxnLst/>
              <a:rect r="r" b="b" t="t" l="l"/>
              <a:pathLst>
                <a:path h="295003" w="504563">
                  <a:moveTo>
                    <a:pt x="252282" y="0"/>
                  </a:moveTo>
                  <a:cubicBezTo>
                    <a:pt x="112950" y="0"/>
                    <a:pt x="0" y="66039"/>
                    <a:pt x="0" y="147502"/>
                  </a:cubicBezTo>
                  <a:cubicBezTo>
                    <a:pt x="0" y="228965"/>
                    <a:pt x="112950" y="295003"/>
                    <a:pt x="252282" y="295003"/>
                  </a:cubicBezTo>
                  <a:cubicBezTo>
                    <a:pt x="391613" y="295003"/>
                    <a:pt x="504563" y="228965"/>
                    <a:pt x="504563" y="147502"/>
                  </a:cubicBezTo>
                  <a:cubicBezTo>
                    <a:pt x="504563" y="66039"/>
                    <a:pt x="391613" y="0"/>
                    <a:pt x="252282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47303" y="8607"/>
              <a:ext cx="409958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Hyper-parameter 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>
            <a:off x="1541823" y="3046098"/>
            <a:ext cx="187030" cy="2186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6" id="66"/>
          <p:cNvGrpSpPr/>
          <p:nvPr/>
        </p:nvGrpSpPr>
        <p:grpSpPr>
          <a:xfrm rot="0">
            <a:off x="1611258" y="3237056"/>
            <a:ext cx="500224" cy="365305"/>
            <a:chOff x="0" y="0"/>
            <a:chExt cx="300181" cy="219217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300181" cy="219217"/>
            </a:xfrm>
            <a:custGeom>
              <a:avLst/>
              <a:gdLst/>
              <a:ahLst/>
              <a:cxnLst/>
              <a:rect r="r" b="b" t="t" l="l"/>
              <a:pathLst>
                <a:path h="219217" w="300181">
                  <a:moveTo>
                    <a:pt x="150091" y="0"/>
                  </a:moveTo>
                  <a:cubicBezTo>
                    <a:pt x="67198" y="0"/>
                    <a:pt x="0" y="49073"/>
                    <a:pt x="0" y="109609"/>
                  </a:cubicBezTo>
                  <a:cubicBezTo>
                    <a:pt x="0" y="170144"/>
                    <a:pt x="67198" y="219217"/>
                    <a:pt x="150091" y="219217"/>
                  </a:cubicBezTo>
                  <a:cubicBezTo>
                    <a:pt x="232983" y="219217"/>
                    <a:pt x="300181" y="170144"/>
                    <a:pt x="300181" y="109609"/>
                  </a:cubicBezTo>
                  <a:cubicBezTo>
                    <a:pt x="300181" y="49073"/>
                    <a:pt x="232983" y="0"/>
                    <a:pt x="150091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28142" y="1502"/>
              <a:ext cx="243897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 i="true">
                  <a:solidFill>
                    <a:srgbClr val="000000"/>
                  </a:solidFill>
                  <a:latin typeface="Canva Sans Italics"/>
                  <a:ea typeface="Canva Sans Italics"/>
                  <a:cs typeface="Canva Sans Italics"/>
                  <a:sym typeface="Canva Sans Italics"/>
                </a:rPr>
                <a:t>K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H="true" flipV="true">
            <a:off x="4049071" y="901576"/>
            <a:ext cx="444107" cy="3890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0" id="70"/>
          <p:cNvGrpSpPr/>
          <p:nvPr/>
        </p:nvGrpSpPr>
        <p:grpSpPr>
          <a:xfrm rot="0">
            <a:off x="3746683" y="719630"/>
            <a:ext cx="733784" cy="442357"/>
            <a:chOff x="0" y="0"/>
            <a:chExt cx="440339" cy="265456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440339" cy="265456"/>
            </a:xfrm>
            <a:custGeom>
              <a:avLst/>
              <a:gdLst/>
              <a:ahLst/>
              <a:cxnLst/>
              <a:rect r="r" b="b" t="t" l="l"/>
              <a:pathLst>
                <a:path h="265456" w="440339">
                  <a:moveTo>
                    <a:pt x="220169" y="0"/>
                  </a:moveTo>
                  <a:cubicBezTo>
                    <a:pt x="98573" y="0"/>
                    <a:pt x="0" y="59424"/>
                    <a:pt x="0" y="132728"/>
                  </a:cubicBezTo>
                  <a:cubicBezTo>
                    <a:pt x="0" y="206031"/>
                    <a:pt x="98573" y="265456"/>
                    <a:pt x="220169" y="265456"/>
                  </a:cubicBezTo>
                  <a:cubicBezTo>
                    <a:pt x="341766" y="265456"/>
                    <a:pt x="440339" y="206031"/>
                    <a:pt x="440339" y="132728"/>
                  </a:cubicBezTo>
                  <a:cubicBezTo>
                    <a:pt x="440339" y="59424"/>
                    <a:pt x="341766" y="0"/>
                    <a:pt x="220169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41282" y="5836"/>
              <a:ext cx="357775" cy="234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 y variable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 flipH="true">
            <a:off x="548262" y="1368039"/>
            <a:ext cx="219132" cy="5220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>
            <a:off x="554118" y="2404292"/>
            <a:ext cx="0" cy="10916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5" id="75"/>
          <p:cNvGrpSpPr/>
          <p:nvPr/>
        </p:nvGrpSpPr>
        <p:grpSpPr>
          <a:xfrm rot="0">
            <a:off x="124679" y="1890094"/>
            <a:ext cx="858878" cy="514198"/>
            <a:chOff x="0" y="0"/>
            <a:chExt cx="515408" cy="308567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15408" cy="308567"/>
            </a:xfrm>
            <a:custGeom>
              <a:avLst/>
              <a:gdLst/>
              <a:ahLst/>
              <a:cxnLst/>
              <a:rect r="r" b="b" t="t" l="l"/>
              <a:pathLst>
                <a:path h="308567" w="515408">
                  <a:moveTo>
                    <a:pt x="257704" y="0"/>
                  </a:moveTo>
                  <a:cubicBezTo>
                    <a:pt x="115378" y="0"/>
                    <a:pt x="0" y="69075"/>
                    <a:pt x="0" y="154284"/>
                  </a:cubicBezTo>
                  <a:cubicBezTo>
                    <a:pt x="0" y="239492"/>
                    <a:pt x="115378" y="308567"/>
                    <a:pt x="257704" y="308567"/>
                  </a:cubicBezTo>
                  <a:cubicBezTo>
                    <a:pt x="400030" y="308567"/>
                    <a:pt x="515408" y="239492"/>
                    <a:pt x="515408" y="154284"/>
                  </a:cubicBezTo>
                  <a:cubicBezTo>
                    <a:pt x="515408" y="69075"/>
                    <a:pt x="400030" y="0"/>
                    <a:pt x="25770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48319" y="9878"/>
              <a:ext cx="418769" cy="269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Elbow method</a:t>
              </a:r>
            </a:p>
          </p:txBody>
        </p:sp>
      </p:grpSp>
      <p:sp>
        <p:nvSpPr>
          <p:cNvPr name="AutoShape 78" id="78"/>
          <p:cNvSpPr/>
          <p:nvPr/>
        </p:nvSpPr>
        <p:spPr>
          <a:xfrm flipH="true">
            <a:off x="772199" y="3419708"/>
            <a:ext cx="8390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9" id="79"/>
          <p:cNvGrpSpPr/>
          <p:nvPr/>
        </p:nvGrpSpPr>
        <p:grpSpPr>
          <a:xfrm rot="0">
            <a:off x="175448" y="3153796"/>
            <a:ext cx="808109" cy="442357"/>
            <a:chOff x="0" y="0"/>
            <a:chExt cx="484941" cy="265456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484941" cy="265456"/>
            </a:xfrm>
            <a:custGeom>
              <a:avLst/>
              <a:gdLst/>
              <a:ahLst/>
              <a:cxnLst/>
              <a:rect r="r" b="b" t="t" l="l"/>
              <a:pathLst>
                <a:path h="265456" w="484941">
                  <a:moveTo>
                    <a:pt x="242471" y="0"/>
                  </a:moveTo>
                  <a:cubicBezTo>
                    <a:pt x="108558" y="0"/>
                    <a:pt x="0" y="59424"/>
                    <a:pt x="0" y="132728"/>
                  </a:cubicBezTo>
                  <a:cubicBezTo>
                    <a:pt x="0" y="206031"/>
                    <a:pt x="108558" y="265456"/>
                    <a:pt x="242471" y="265456"/>
                  </a:cubicBezTo>
                  <a:cubicBezTo>
                    <a:pt x="376383" y="265456"/>
                    <a:pt x="484941" y="206031"/>
                    <a:pt x="484941" y="132728"/>
                  </a:cubicBezTo>
                  <a:cubicBezTo>
                    <a:pt x="484941" y="59424"/>
                    <a:pt x="376383" y="0"/>
                    <a:pt x="242471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45463" y="5836"/>
              <a:ext cx="394015" cy="234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 find the optimal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 flipH="true">
            <a:off x="3118784" y="940809"/>
            <a:ext cx="627899" cy="1790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3" id="83"/>
          <p:cNvGrpSpPr/>
          <p:nvPr/>
        </p:nvGrpSpPr>
        <p:grpSpPr>
          <a:xfrm rot="0">
            <a:off x="2377559" y="910272"/>
            <a:ext cx="1064965" cy="491595"/>
            <a:chOff x="0" y="0"/>
            <a:chExt cx="639079" cy="295003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639079" cy="295003"/>
            </a:xfrm>
            <a:custGeom>
              <a:avLst/>
              <a:gdLst/>
              <a:ahLst/>
              <a:cxnLst/>
              <a:rect r="r" b="b" t="t" l="l"/>
              <a:pathLst>
                <a:path h="295003" w="639079">
                  <a:moveTo>
                    <a:pt x="319539" y="0"/>
                  </a:moveTo>
                  <a:cubicBezTo>
                    <a:pt x="143063" y="0"/>
                    <a:pt x="0" y="66039"/>
                    <a:pt x="0" y="147502"/>
                  </a:cubicBezTo>
                  <a:cubicBezTo>
                    <a:pt x="0" y="228965"/>
                    <a:pt x="143063" y="295003"/>
                    <a:pt x="319539" y="295003"/>
                  </a:cubicBezTo>
                  <a:cubicBezTo>
                    <a:pt x="496016" y="295003"/>
                    <a:pt x="639079" y="228965"/>
                    <a:pt x="639079" y="147502"/>
                  </a:cubicBezTo>
                  <a:cubicBezTo>
                    <a:pt x="639079" y="66039"/>
                    <a:pt x="496016" y="0"/>
                    <a:pt x="319539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59914" y="8607"/>
              <a:ext cx="519251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b="true" sz="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Unsupervised Learning</a:t>
              </a: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2008335" y="3648728"/>
            <a:ext cx="548446" cy="547505"/>
            <a:chOff x="0" y="0"/>
            <a:chExt cx="690061" cy="688878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90061" cy="688878"/>
            </a:xfrm>
            <a:custGeom>
              <a:avLst/>
              <a:gdLst/>
              <a:ahLst/>
              <a:cxnLst/>
              <a:rect r="r" b="b" t="t" l="l"/>
              <a:pathLst>
                <a:path h="688878" w="690061">
                  <a:moveTo>
                    <a:pt x="345031" y="0"/>
                  </a:moveTo>
                  <a:cubicBezTo>
                    <a:pt x="154475" y="0"/>
                    <a:pt x="0" y="154211"/>
                    <a:pt x="0" y="344439"/>
                  </a:cubicBezTo>
                  <a:cubicBezTo>
                    <a:pt x="0" y="534667"/>
                    <a:pt x="154475" y="688878"/>
                    <a:pt x="345031" y="688878"/>
                  </a:cubicBezTo>
                  <a:cubicBezTo>
                    <a:pt x="535586" y="688878"/>
                    <a:pt x="690061" y="534667"/>
                    <a:pt x="690061" y="344439"/>
                  </a:cubicBezTo>
                  <a:cubicBezTo>
                    <a:pt x="690061" y="154211"/>
                    <a:pt x="535586" y="0"/>
                    <a:pt x="345031" y="0"/>
                  </a:cubicBezTo>
                  <a:lnTo>
                    <a:pt x="34503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64693" y="45532"/>
              <a:ext cx="560675" cy="57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2570338" y="3814569"/>
            <a:ext cx="548446" cy="547505"/>
            <a:chOff x="0" y="0"/>
            <a:chExt cx="690061" cy="688878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690061" cy="688878"/>
            </a:xfrm>
            <a:custGeom>
              <a:avLst/>
              <a:gdLst/>
              <a:ahLst/>
              <a:cxnLst/>
              <a:rect r="r" b="b" t="t" l="l"/>
              <a:pathLst>
                <a:path h="688878" w="690061">
                  <a:moveTo>
                    <a:pt x="345031" y="0"/>
                  </a:moveTo>
                  <a:cubicBezTo>
                    <a:pt x="154475" y="0"/>
                    <a:pt x="0" y="154211"/>
                    <a:pt x="0" y="344439"/>
                  </a:cubicBezTo>
                  <a:cubicBezTo>
                    <a:pt x="0" y="534667"/>
                    <a:pt x="154475" y="688878"/>
                    <a:pt x="345031" y="688878"/>
                  </a:cubicBezTo>
                  <a:cubicBezTo>
                    <a:pt x="535586" y="688878"/>
                    <a:pt x="690061" y="534667"/>
                    <a:pt x="690061" y="344439"/>
                  </a:cubicBezTo>
                  <a:cubicBezTo>
                    <a:pt x="690061" y="154211"/>
                    <a:pt x="535586" y="0"/>
                    <a:pt x="345031" y="0"/>
                  </a:cubicBezTo>
                  <a:lnTo>
                    <a:pt x="34503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B4B4"/>
              </a:solidFill>
              <a:prstDash val="solid"/>
              <a:miter/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64693" y="45532"/>
              <a:ext cx="560675" cy="57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2420393" y="3374975"/>
            <a:ext cx="548446" cy="547505"/>
            <a:chOff x="0" y="0"/>
            <a:chExt cx="690061" cy="688878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90061" cy="688878"/>
            </a:xfrm>
            <a:custGeom>
              <a:avLst/>
              <a:gdLst/>
              <a:ahLst/>
              <a:cxnLst/>
              <a:rect r="r" b="b" t="t" l="l"/>
              <a:pathLst>
                <a:path h="688878" w="690061">
                  <a:moveTo>
                    <a:pt x="345031" y="0"/>
                  </a:moveTo>
                  <a:cubicBezTo>
                    <a:pt x="154475" y="0"/>
                    <a:pt x="0" y="154211"/>
                    <a:pt x="0" y="344439"/>
                  </a:cubicBezTo>
                  <a:cubicBezTo>
                    <a:pt x="0" y="534667"/>
                    <a:pt x="154475" y="688878"/>
                    <a:pt x="345031" y="688878"/>
                  </a:cubicBezTo>
                  <a:cubicBezTo>
                    <a:pt x="535586" y="688878"/>
                    <a:pt x="690061" y="534667"/>
                    <a:pt x="690061" y="344439"/>
                  </a:cubicBezTo>
                  <a:cubicBezTo>
                    <a:pt x="690061" y="154211"/>
                    <a:pt x="535586" y="0"/>
                    <a:pt x="345031" y="0"/>
                  </a:cubicBezTo>
                  <a:lnTo>
                    <a:pt x="34503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64693" y="45532"/>
              <a:ext cx="560675" cy="578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2700344" y="2320938"/>
            <a:ext cx="1354455" cy="13448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314367" y="3495908"/>
            <a:ext cx="1480865" cy="770695"/>
            <a:chOff x="0" y="0"/>
            <a:chExt cx="888658" cy="4624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8658" cy="462489"/>
            </a:xfrm>
            <a:custGeom>
              <a:avLst/>
              <a:gdLst/>
              <a:ahLst/>
              <a:cxnLst/>
              <a:rect r="r" b="b" t="t" l="l"/>
              <a:pathLst>
                <a:path h="462489" w="888658">
                  <a:moveTo>
                    <a:pt x="444329" y="0"/>
                  </a:moveTo>
                  <a:cubicBezTo>
                    <a:pt x="198933" y="0"/>
                    <a:pt x="0" y="103532"/>
                    <a:pt x="0" y="231245"/>
                  </a:cubicBezTo>
                  <a:cubicBezTo>
                    <a:pt x="0" y="358957"/>
                    <a:pt x="198933" y="462489"/>
                    <a:pt x="444329" y="462489"/>
                  </a:cubicBezTo>
                  <a:cubicBezTo>
                    <a:pt x="689725" y="462489"/>
                    <a:pt x="888658" y="358957"/>
                    <a:pt x="888658" y="231245"/>
                  </a:cubicBezTo>
                  <a:cubicBezTo>
                    <a:pt x="888658" y="103532"/>
                    <a:pt x="689725" y="0"/>
                    <a:pt x="444329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83312" y="24308"/>
              <a:ext cx="722035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Estimate sampling distribution &amp; confidence intervals from a single sample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46800" y="2422399"/>
            <a:ext cx="1354455" cy="365305"/>
            <a:chOff x="0" y="0"/>
            <a:chExt cx="812800" cy="2192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type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94616" y="2921053"/>
            <a:ext cx="1354455" cy="365305"/>
            <a:chOff x="0" y="0"/>
            <a:chExt cx="812800" cy="2192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19217"/>
            </a:xfrm>
            <a:custGeom>
              <a:avLst/>
              <a:gdLst/>
              <a:ahLst/>
              <a:cxnLst/>
              <a:rect r="r" b="b" t="t" l="l"/>
              <a:pathLst>
                <a:path h="219217" w="812800">
                  <a:moveTo>
                    <a:pt x="406400" y="0"/>
                  </a:moveTo>
                  <a:cubicBezTo>
                    <a:pt x="181951" y="0"/>
                    <a:pt x="0" y="49073"/>
                    <a:pt x="0" y="109609"/>
                  </a:cubicBezTo>
                  <a:cubicBezTo>
                    <a:pt x="0" y="170144"/>
                    <a:pt x="181951" y="219217"/>
                    <a:pt x="406400" y="219217"/>
                  </a:cubicBezTo>
                  <a:cubicBezTo>
                    <a:pt x="630849" y="219217"/>
                    <a:pt x="812800" y="170144"/>
                    <a:pt x="812800" y="109609"/>
                  </a:cubicBezTo>
                  <a:cubicBezTo>
                    <a:pt x="812800" y="4907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502"/>
              <a:ext cx="660400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Bootstrapping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2816710" y="1208397"/>
            <a:ext cx="1110268" cy="8528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2813041" y="1577662"/>
            <a:ext cx="888215" cy="365305"/>
            <a:chOff x="0" y="0"/>
            <a:chExt cx="533012" cy="2192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3012" cy="219217"/>
            </a:xfrm>
            <a:custGeom>
              <a:avLst/>
              <a:gdLst/>
              <a:ahLst/>
              <a:cxnLst/>
              <a:rect r="r" b="b" t="t" l="l"/>
              <a:pathLst>
                <a:path h="219217" w="533012">
                  <a:moveTo>
                    <a:pt x="266506" y="0"/>
                  </a:moveTo>
                  <a:cubicBezTo>
                    <a:pt x="119319" y="0"/>
                    <a:pt x="0" y="49073"/>
                    <a:pt x="0" y="109609"/>
                  </a:cubicBezTo>
                  <a:cubicBezTo>
                    <a:pt x="0" y="170144"/>
                    <a:pt x="119319" y="219217"/>
                    <a:pt x="266506" y="219217"/>
                  </a:cubicBezTo>
                  <a:cubicBezTo>
                    <a:pt x="413693" y="219217"/>
                    <a:pt x="533012" y="170144"/>
                    <a:pt x="533012" y="109609"/>
                  </a:cubicBezTo>
                  <a:cubicBezTo>
                    <a:pt x="533012" y="49073"/>
                    <a:pt x="413693" y="0"/>
                    <a:pt x="266506" y="0"/>
                  </a:cubicBezTo>
                  <a:close/>
                </a:path>
              </a:pathLst>
            </a:custGeom>
            <a:solidFill>
              <a:srgbClr val="A6F16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49970" y="1502"/>
              <a:ext cx="433072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 steps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flipH="true">
            <a:off x="1485191" y="1121999"/>
            <a:ext cx="2331952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3500270" y="755702"/>
            <a:ext cx="1109059" cy="770695"/>
            <a:chOff x="0" y="0"/>
            <a:chExt cx="665539" cy="4624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5539" cy="462489"/>
            </a:xfrm>
            <a:custGeom>
              <a:avLst/>
              <a:gdLst/>
              <a:ahLst/>
              <a:cxnLst/>
              <a:rect r="r" b="b" t="t" l="l"/>
              <a:pathLst>
                <a:path h="462489" w="665539">
                  <a:moveTo>
                    <a:pt x="332770" y="0"/>
                  </a:moveTo>
                  <a:cubicBezTo>
                    <a:pt x="148986" y="0"/>
                    <a:pt x="0" y="103532"/>
                    <a:pt x="0" y="231245"/>
                  </a:cubicBezTo>
                  <a:cubicBezTo>
                    <a:pt x="0" y="358957"/>
                    <a:pt x="148986" y="462489"/>
                    <a:pt x="332770" y="462489"/>
                  </a:cubicBezTo>
                  <a:cubicBezTo>
                    <a:pt x="516553" y="462489"/>
                    <a:pt x="665539" y="358957"/>
                    <a:pt x="665539" y="231245"/>
                  </a:cubicBezTo>
                  <a:cubicBezTo>
                    <a:pt x="665539" y="103532"/>
                    <a:pt x="516553" y="0"/>
                    <a:pt x="332770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62394" y="24308"/>
              <a:ext cx="540751" cy="39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Sample with replacement from original data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2639518" y="772487"/>
            <a:ext cx="164668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2257150" y="736652"/>
            <a:ext cx="960336" cy="789745"/>
            <a:chOff x="0" y="0"/>
            <a:chExt cx="576292" cy="4739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76292" cy="473921"/>
            </a:xfrm>
            <a:custGeom>
              <a:avLst/>
              <a:gdLst/>
              <a:ahLst/>
              <a:cxnLst/>
              <a:rect r="r" b="b" t="t" l="l"/>
              <a:pathLst>
                <a:path h="473921" w="576292">
                  <a:moveTo>
                    <a:pt x="288146" y="0"/>
                  </a:moveTo>
                  <a:cubicBezTo>
                    <a:pt x="129007" y="0"/>
                    <a:pt x="0" y="106091"/>
                    <a:pt x="0" y="236960"/>
                  </a:cubicBezTo>
                  <a:cubicBezTo>
                    <a:pt x="0" y="367830"/>
                    <a:pt x="129007" y="473921"/>
                    <a:pt x="288146" y="473921"/>
                  </a:cubicBezTo>
                  <a:cubicBezTo>
                    <a:pt x="447285" y="473921"/>
                    <a:pt x="576292" y="367830"/>
                    <a:pt x="576292" y="236960"/>
                  </a:cubicBezTo>
                  <a:cubicBezTo>
                    <a:pt x="576292" y="106091"/>
                    <a:pt x="447285" y="0"/>
                    <a:pt x="288146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54027" y="25380"/>
              <a:ext cx="468237" cy="404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Compute statistic for this sample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70259" y="161797"/>
            <a:ext cx="888215" cy="365305"/>
            <a:chOff x="0" y="0"/>
            <a:chExt cx="533012" cy="21921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33012" cy="219217"/>
            </a:xfrm>
            <a:custGeom>
              <a:avLst/>
              <a:gdLst/>
              <a:ahLst/>
              <a:cxnLst/>
              <a:rect r="r" b="b" t="t" l="l"/>
              <a:pathLst>
                <a:path h="219217" w="533012">
                  <a:moveTo>
                    <a:pt x="266506" y="0"/>
                  </a:moveTo>
                  <a:cubicBezTo>
                    <a:pt x="119319" y="0"/>
                    <a:pt x="0" y="49073"/>
                    <a:pt x="0" y="109609"/>
                  </a:cubicBezTo>
                  <a:cubicBezTo>
                    <a:pt x="0" y="170144"/>
                    <a:pt x="119319" y="219217"/>
                    <a:pt x="266506" y="219217"/>
                  </a:cubicBezTo>
                  <a:cubicBezTo>
                    <a:pt x="413693" y="219217"/>
                    <a:pt x="533012" y="170144"/>
                    <a:pt x="533012" y="109609"/>
                  </a:cubicBezTo>
                  <a:cubicBezTo>
                    <a:pt x="533012" y="49073"/>
                    <a:pt x="413693" y="0"/>
                    <a:pt x="26650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49970" y="1502"/>
              <a:ext cx="433072" cy="197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repeat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86090" y="727127"/>
            <a:ext cx="998202" cy="789745"/>
            <a:chOff x="0" y="0"/>
            <a:chExt cx="599015" cy="47392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99015" cy="473921"/>
            </a:xfrm>
            <a:custGeom>
              <a:avLst/>
              <a:gdLst/>
              <a:ahLst/>
              <a:cxnLst/>
              <a:rect r="r" b="b" t="t" l="l"/>
              <a:pathLst>
                <a:path h="473921" w="599015">
                  <a:moveTo>
                    <a:pt x="299507" y="0"/>
                  </a:moveTo>
                  <a:cubicBezTo>
                    <a:pt x="134094" y="0"/>
                    <a:pt x="0" y="106091"/>
                    <a:pt x="0" y="236960"/>
                  </a:cubicBezTo>
                  <a:cubicBezTo>
                    <a:pt x="0" y="367830"/>
                    <a:pt x="134094" y="473921"/>
                    <a:pt x="299507" y="473921"/>
                  </a:cubicBezTo>
                  <a:cubicBezTo>
                    <a:pt x="464921" y="473921"/>
                    <a:pt x="599015" y="367830"/>
                    <a:pt x="599015" y="236960"/>
                  </a:cubicBezTo>
                  <a:cubicBezTo>
                    <a:pt x="599015" y="106091"/>
                    <a:pt x="464921" y="0"/>
                    <a:pt x="299507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56158" y="25380"/>
              <a:ext cx="486699" cy="404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Aggregate results, create distribution of the statistic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68165" y="736652"/>
            <a:ext cx="126373" cy="705802"/>
            <a:chOff x="0" y="0"/>
            <a:chExt cx="75836" cy="4235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836" cy="423548"/>
            </a:xfrm>
            <a:custGeom>
              <a:avLst/>
              <a:gdLst/>
              <a:ahLst/>
              <a:cxnLst/>
              <a:rect r="r" b="b" t="t" l="l"/>
              <a:pathLst>
                <a:path h="423548" w="75836">
                  <a:moveTo>
                    <a:pt x="0" y="0"/>
                  </a:moveTo>
                  <a:lnTo>
                    <a:pt x="75836" y="0"/>
                  </a:lnTo>
                  <a:lnTo>
                    <a:pt x="75836" y="423548"/>
                  </a:lnTo>
                  <a:lnTo>
                    <a:pt x="0" y="423548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75836" cy="442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20565" y="915288"/>
            <a:ext cx="116415" cy="527166"/>
            <a:chOff x="0" y="0"/>
            <a:chExt cx="69860" cy="31634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9860" cy="316349"/>
            </a:xfrm>
            <a:custGeom>
              <a:avLst/>
              <a:gdLst/>
              <a:ahLst/>
              <a:cxnLst/>
              <a:rect r="r" b="b" t="t" l="l"/>
              <a:pathLst>
                <a:path h="316349" w="69860">
                  <a:moveTo>
                    <a:pt x="0" y="0"/>
                  </a:moveTo>
                  <a:lnTo>
                    <a:pt x="69860" y="0"/>
                  </a:lnTo>
                  <a:lnTo>
                    <a:pt x="69860" y="316349"/>
                  </a:lnTo>
                  <a:lnTo>
                    <a:pt x="0" y="316349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69860" cy="33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65555" y="1051050"/>
            <a:ext cx="116415" cy="391405"/>
            <a:chOff x="0" y="0"/>
            <a:chExt cx="69860" cy="2348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9860" cy="234880"/>
            </a:xfrm>
            <a:custGeom>
              <a:avLst/>
              <a:gdLst/>
              <a:ahLst/>
              <a:cxnLst/>
              <a:rect r="r" b="b" t="t" l="l"/>
              <a:pathLst>
                <a:path h="234880" w="69860">
                  <a:moveTo>
                    <a:pt x="0" y="0"/>
                  </a:moveTo>
                  <a:lnTo>
                    <a:pt x="69860" y="0"/>
                  </a:lnTo>
                  <a:lnTo>
                    <a:pt x="69860" y="234880"/>
                  </a:lnTo>
                  <a:lnTo>
                    <a:pt x="0" y="23488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69860" cy="253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23175" y="915288"/>
            <a:ext cx="116415" cy="527166"/>
            <a:chOff x="0" y="0"/>
            <a:chExt cx="69860" cy="31634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9860" cy="316349"/>
            </a:xfrm>
            <a:custGeom>
              <a:avLst/>
              <a:gdLst/>
              <a:ahLst/>
              <a:cxnLst/>
              <a:rect r="r" b="b" t="t" l="l"/>
              <a:pathLst>
                <a:path h="316349" w="69860">
                  <a:moveTo>
                    <a:pt x="0" y="0"/>
                  </a:moveTo>
                  <a:lnTo>
                    <a:pt x="69860" y="0"/>
                  </a:lnTo>
                  <a:lnTo>
                    <a:pt x="69860" y="316349"/>
                  </a:lnTo>
                  <a:lnTo>
                    <a:pt x="0" y="316349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19050"/>
              <a:ext cx="69860" cy="33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78185" y="1051050"/>
            <a:ext cx="116415" cy="391405"/>
            <a:chOff x="0" y="0"/>
            <a:chExt cx="69860" cy="23488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9860" cy="234880"/>
            </a:xfrm>
            <a:custGeom>
              <a:avLst/>
              <a:gdLst/>
              <a:ahLst/>
              <a:cxnLst/>
              <a:rect r="r" b="b" t="t" l="l"/>
              <a:pathLst>
                <a:path h="234880" w="69860">
                  <a:moveTo>
                    <a:pt x="0" y="0"/>
                  </a:moveTo>
                  <a:lnTo>
                    <a:pt x="69860" y="0"/>
                  </a:lnTo>
                  <a:lnTo>
                    <a:pt x="69860" y="234880"/>
                  </a:lnTo>
                  <a:lnTo>
                    <a:pt x="0" y="23488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69860" cy="253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 flipH="true">
            <a:off x="682350" y="1422912"/>
            <a:ext cx="560112" cy="5387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H="true" flipV="true">
            <a:off x="531352" y="2182344"/>
            <a:ext cx="747827" cy="14834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7" id="47"/>
          <p:cNvGrpSpPr/>
          <p:nvPr/>
        </p:nvGrpSpPr>
        <p:grpSpPr>
          <a:xfrm rot="0">
            <a:off x="294600" y="2320938"/>
            <a:ext cx="998202" cy="934864"/>
            <a:chOff x="0" y="0"/>
            <a:chExt cx="599015" cy="56100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99015" cy="561006"/>
            </a:xfrm>
            <a:custGeom>
              <a:avLst/>
              <a:gdLst/>
              <a:ahLst/>
              <a:cxnLst/>
              <a:rect r="r" b="b" t="t" l="l"/>
              <a:pathLst>
                <a:path h="561006" w="599015">
                  <a:moveTo>
                    <a:pt x="299507" y="0"/>
                  </a:moveTo>
                  <a:cubicBezTo>
                    <a:pt x="134094" y="0"/>
                    <a:pt x="0" y="125585"/>
                    <a:pt x="0" y="280503"/>
                  </a:cubicBezTo>
                  <a:cubicBezTo>
                    <a:pt x="0" y="435420"/>
                    <a:pt x="134094" y="561006"/>
                    <a:pt x="299507" y="561006"/>
                  </a:cubicBezTo>
                  <a:cubicBezTo>
                    <a:pt x="464921" y="561006"/>
                    <a:pt x="599015" y="435420"/>
                    <a:pt x="599015" y="280503"/>
                  </a:cubicBezTo>
                  <a:cubicBezTo>
                    <a:pt x="599015" y="125585"/>
                    <a:pt x="464921" y="0"/>
                    <a:pt x="299507" y="0"/>
                  </a:cubicBez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56158" y="33544"/>
              <a:ext cx="486699" cy="474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  <a:spcBef>
                  <a:spcPct val="0"/>
                </a:spcBef>
              </a:pPr>
              <a:r>
                <a:rPr lang="en-US" sz="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range of plausible values for population parameter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193963" y="3420027"/>
            <a:ext cx="126373" cy="705802"/>
            <a:chOff x="0" y="0"/>
            <a:chExt cx="75836" cy="42354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5836" cy="423548"/>
            </a:xfrm>
            <a:custGeom>
              <a:avLst/>
              <a:gdLst/>
              <a:ahLst/>
              <a:cxnLst/>
              <a:rect r="r" b="b" t="t" l="l"/>
              <a:pathLst>
                <a:path h="423548" w="75836">
                  <a:moveTo>
                    <a:pt x="0" y="0"/>
                  </a:moveTo>
                  <a:lnTo>
                    <a:pt x="75836" y="0"/>
                  </a:lnTo>
                  <a:lnTo>
                    <a:pt x="75836" y="423548"/>
                  </a:lnTo>
                  <a:lnTo>
                    <a:pt x="0" y="423548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19050"/>
              <a:ext cx="75836" cy="442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2346363" y="3598663"/>
            <a:ext cx="116415" cy="527166"/>
            <a:chOff x="0" y="0"/>
            <a:chExt cx="69860" cy="31634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9860" cy="316349"/>
            </a:xfrm>
            <a:custGeom>
              <a:avLst/>
              <a:gdLst/>
              <a:ahLst/>
              <a:cxnLst/>
              <a:rect r="r" b="b" t="t" l="l"/>
              <a:pathLst>
                <a:path h="316349" w="69860">
                  <a:moveTo>
                    <a:pt x="0" y="0"/>
                  </a:moveTo>
                  <a:lnTo>
                    <a:pt x="69860" y="0"/>
                  </a:lnTo>
                  <a:lnTo>
                    <a:pt x="69860" y="316349"/>
                  </a:lnTo>
                  <a:lnTo>
                    <a:pt x="0" y="316349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19050"/>
              <a:ext cx="69860" cy="33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2491354" y="3734425"/>
            <a:ext cx="116415" cy="391405"/>
            <a:chOff x="0" y="0"/>
            <a:chExt cx="69860" cy="23488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9860" cy="234880"/>
            </a:xfrm>
            <a:custGeom>
              <a:avLst/>
              <a:gdLst/>
              <a:ahLst/>
              <a:cxnLst/>
              <a:rect r="r" b="b" t="t" l="l"/>
              <a:pathLst>
                <a:path h="234880" w="69860">
                  <a:moveTo>
                    <a:pt x="0" y="0"/>
                  </a:moveTo>
                  <a:lnTo>
                    <a:pt x="69860" y="0"/>
                  </a:lnTo>
                  <a:lnTo>
                    <a:pt x="69860" y="234880"/>
                  </a:lnTo>
                  <a:lnTo>
                    <a:pt x="0" y="234880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19050"/>
              <a:ext cx="69860" cy="253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2048973" y="3598663"/>
            <a:ext cx="116415" cy="527166"/>
            <a:chOff x="0" y="0"/>
            <a:chExt cx="69860" cy="316349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9860" cy="316349"/>
            </a:xfrm>
            <a:custGeom>
              <a:avLst/>
              <a:gdLst/>
              <a:ahLst/>
              <a:cxnLst/>
              <a:rect r="r" b="b" t="t" l="l"/>
              <a:pathLst>
                <a:path h="316349" w="69860">
                  <a:moveTo>
                    <a:pt x="0" y="0"/>
                  </a:moveTo>
                  <a:lnTo>
                    <a:pt x="69860" y="0"/>
                  </a:lnTo>
                  <a:lnTo>
                    <a:pt x="69860" y="316349"/>
                  </a:lnTo>
                  <a:lnTo>
                    <a:pt x="0" y="316349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19050"/>
              <a:ext cx="69860" cy="33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903983" y="3734425"/>
            <a:ext cx="116415" cy="391405"/>
            <a:chOff x="0" y="0"/>
            <a:chExt cx="69860" cy="23488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9860" cy="234880"/>
            </a:xfrm>
            <a:custGeom>
              <a:avLst/>
              <a:gdLst/>
              <a:ahLst/>
              <a:cxnLst/>
              <a:rect r="r" b="b" t="t" l="l"/>
              <a:pathLst>
                <a:path h="234880" w="69860">
                  <a:moveTo>
                    <a:pt x="0" y="0"/>
                  </a:moveTo>
                  <a:lnTo>
                    <a:pt x="69860" y="0"/>
                  </a:lnTo>
                  <a:lnTo>
                    <a:pt x="69860" y="234880"/>
                  </a:lnTo>
                  <a:lnTo>
                    <a:pt x="0" y="234880"/>
                  </a:lnTo>
                  <a:close/>
                </a:path>
              </a:pathLst>
            </a:custGeom>
            <a:solidFill>
              <a:srgbClr val="A6F16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19050"/>
              <a:ext cx="69860" cy="253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887052" y="4138341"/>
            <a:ext cx="146585" cy="128262"/>
            <a:chOff x="0" y="0"/>
            <a:chExt cx="812800" cy="7112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7" id="67"/>
            <p:cNvSpPr txBox="true"/>
            <p:nvPr/>
          </p:nvSpPr>
          <p:spPr>
            <a:xfrm>
              <a:off x="127000" y="311150"/>
              <a:ext cx="558800" cy="349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1485191" y="2047742"/>
            <a:ext cx="1927975" cy="24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Statistical Resampling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2492933" y="4138341"/>
            <a:ext cx="146585" cy="128262"/>
            <a:chOff x="0" y="0"/>
            <a:chExt cx="812800" cy="7112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CE1E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127000" y="311150"/>
              <a:ext cx="558800" cy="349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</a:pP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1871694" y="4257078"/>
            <a:ext cx="161944" cy="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5%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2488235" y="4257078"/>
            <a:ext cx="235427" cy="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95%</a:t>
            </a:r>
          </a:p>
        </p:txBody>
      </p:sp>
      <p:sp>
        <p:nvSpPr>
          <p:cNvPr name="AutoShape 74" id="74"/>
          <p:cNvSpPr/>
          <p:nvPr/>
        </p:nvSpPr>
        <p:spPr>
          <a:xfrm flipH="true" flipV="true">
            <a:off x="836969" y="1960132"/>
            <a:ext cx="563431" cy="1161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5" id="75"/>
          <p:cNvGrpSpPr/>
          <p:nvPr/>
        </p:nvGrpSpPr>
        <p:grpSpPr>
          <a:xfrm rot="0">
            <a:off x="30818" y="1690748"/>
            <a:ext cx="1001067" cy="491595"/>
            <a:chOff x="0" y="0"/>
            <a:chExt cx="600734" cy="295003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600734" cy="295003"/>
            </a:xfrm>
            <a:custGeom>
              <a:avLst/>
              <a:gdLst/>
              <a:ahLst/>
              <a:cxnLst/>
              <a:rect r="r" b="b" t="t" l="l"/>
              <a:pathLst>
                <a:path h="295003" w="600734">
                  <a:moveTo>
                    <a:pt x="300367" y="0"/>
                  </a:moveTo>
                  <a:cubicBezTo>
                    <a:pt x="134479" y="0"/>
                    <a:pt x="0" y="66039"/>
                    <a:pt x="0" y="147502"/>
                  </a:cubicBezTo>
                  <a:cubicBezTo>
                    <a:pt x="0" y="228965"/>
                    <a:pt x="134479" y="295003"/>
                    <a:pt x="300367" y="295003"/>
                  </a:cubicBezTo>
                  <a:cubicBezTo>
                    <a:pt x="466255" y="295003"/>
                    <a:pt x="600734" y="228965"/>
                    <a:pt x="600734" y="147502"/>
                  </a:cubicBezTo>
                  <a:cubicBezTo>
                    <a:pt x="600734" y="66039"/>
                    <a:pt x="466255" y="0"/>
                    <a:pt x="300367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56319" y="8607"/>
              <a:ext cx="488097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Bootstrap distribution</a:t>
              </a:r>
            </a:p>
          </p:txBody>
        </p:sp>
      </p:grpSp>
      <p:sp>
        <p:nvSpPr>
          <p:cNvPr name="AutoShape 78" id="78"/>
          <p:cNvSpPr/>
          <p:nvPr/>
        </p:nvSpPr>
        <p:spPr>
          <a:xfrm flipH="true">
            <a:off x="1385387" y="2355337"/>
            <a:ext cx="486306" cy="10918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9" id="79"/>
          <p:cNvGrpSpPr/>
          <p:nvPr/>
        </p:nvGrpSpPr>
        <p:grpSpPr>
          <a:xfrm rot="0">
            <a:off x="823763" y="3420027"/>
            <a:ext cx="1001067" cy="491595"/>
            <a:chOff x="0" y="0"/>
            <a:chExt cx="600734" cy="295003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600734" cy="295003"/>
            </a:xfrm>
            <a:custGeom>
              <a:avLst/>
              <a:gdLst/>
              <a:ahLst/>
              <a:cxnLst/>
              <a:rect r="r" b="b" t="t" l="l"/>
              <a:pathLst>
                <a:path h="295003" w="600734">
                  <a:moveTo>
                    <a:pt x="300367" y="0"/>
                  </a:moveTo>
                  <a:cubicBezTo>
                    <a:pt x="134479" y="0"/>
                    <a:pt x="0" y="66039"/>
                    <a:pt x="0" y="147502"/>
                  </a:cubicBezTo>
                  <a:cubicBezTo>
                    <a:pt x="0" y="228965"/>
                    <a:pt x="134479" y="295003"/>
                    <a:pt x="300367" y="295003"/>
                  </a:cubicBezTo>
                  <a:cubicBezTo>
                    <a:pt x="466255" y="295003"/>
                    <a:pt x="600734" y="228965"/>
                    <a:pt x="600734" y="147502"/>
                  </a:cubicBezTo>
                  <a:cubicBezTo>
                    <a:pt x="600734" y="66039"/>
                    <a:pt x="466255" y="0"/>
                    <a:pt x="300367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56319" y="8607"/>
              <a:ext cx="488097" cy="25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60"/>
                </a:lnSpc>
                <a:spcBef>
                  <a:spcPct val="0"/>
                </a:spcBef>
              </a:pPr>
              <a:r>
                <a:rPr lang="en-US" sz="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Confidence intervals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DAGkpzbbLcw</dc:identifier>
  <dcterms:modified xsi:type="dcterms:W3CDTF">2011-08-01T06:04:30Z</dcterms:modified>
  <cp:revision>1</cp:revision>
  <dc:title>LCR Concept Map</dc:title>
</cp:coreProperties>
</file>