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5b84a25b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5b84a25b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55b84a25b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55b84a25b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855b84a25b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855b84a25b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55b84a25b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55b84a25b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55b84a25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55b84a25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55b84a25b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55b84a25b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55b84a25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55b84a25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55b84a25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55b84a25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55b84a25b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55b84a25b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55b84a25b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55b84a25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5b84a25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5b84a25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855b84a2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855b84a2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55b84a2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55b84a2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5b84a25b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5b84a25b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5b84a25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5b84a25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5b84a25b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5b84a25b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55b84a25b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55b84a25b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55b84a25b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55b84a25b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55b84a25b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55b84a25b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5b84a25b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55b84a25b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28150" y="1650450"/>
            <a:ext cx="5553900" cy="32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fr" sz="1600">
                <a:latin typeface="Arial"/>
                <a:ea typeface="Arial"/>
                <a:cs typeface="Arial"/>
                <a:sym typeface="Arial"/>
              </a:rPr>
              <a:t>Front-End Bootcamp</a:t>
            </a:r>
            <a:br>
              <a:rPr b="1" lang="fr" sz="1600">
                <a:latin typeface="Arial"/>
                <a:ea typeface="Arial"/>
                <a:cs typeface="Arial"/>
                <a:sym typeface="Arial"/>
              </a:rPr>
            </a:b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Learn to build modern websites with:</a:t>
            </a:r>
            <a:br>
              <a:rPr lang="fr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HTML → Structure</a:t>
            </a:r>
            <a:br>
              <a:rPr lang="fr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CSS → Styling</a:t>
            </a:r>
            <a:br>
              <a:rPr lang="fr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fr" sz="1600">
                <a:latin typeface="Arial"/>
                <a:ea typeface="Arial"/>
                <a:cs typeface="Arial"/>
                <a:sym typeface="Arial"/>
              </a:rPr>
              <a:t>JavaScript → Interactivity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2834925" y="354350"/>
            <a:ext cx="6206700" cy="70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Welcome 🎉</a:t>
            </a:r>
            <a:endParaRPr b="1"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547625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Forms &amp; Input Types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499925" y="1537734"/>
            <a:ext cx="71343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Form basics:</a:t>
            </a:r>
            <a:br>
              <a:rPr lang="fr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Common input types: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text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password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date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file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checkbox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radio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191" name="Google Shape;19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625" y="2123050"/>
            <a:ext cx="7283600" cy="2134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Form Validation Attributes</a:t>
            </a:r>
            <a:endParaRPr b="1"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614450"/>
            <a:ext cx="7712700" cy="30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Built-in attributes: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required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→ field must be filled.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max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maxlength</a:t>
            </a:r>
            <a:br>
              <a:rPr lang="fr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pattern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→ regex validation.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63" y="3371100"/>
            <a:ext cx="4975375" cy="19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Semantic HTML5 Elements</a:t>
            </a:r>
            <a:endParaRPr b="1"/>
          </a:p>
        </p:txBody>
      </p:sp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1297500" y="1567550"/>
            <a:ext cx="7038900" cy="31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Meaningful tags → Improve readability &amp; SEO.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Examples: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&lt;header&gt;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page header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navigation links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&lt;main&gt;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main content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&lt;article&gt;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independent content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grouped content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&lt;footer&gt;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page footer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Arial"/>
                <a:ea typeface="Arial"/>
                <a:cs typeface="Arial"/>
                <a:sym typeface="Arial"/>
              </a:rPr>
              <a:t>Media Elements</a:t>
            </a:r>
            <a:endParaRPr/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0875" y="1205988"/>
            <a:ext cx="6635525" cy="363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Tables &amp; Data Presentation</a:t>
            </a:r>
            <a:endParaRPr b="1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850" y="1191501"/>
            <a:ext cx="8009151" cy="310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Links &amp; Navigation</a:t>
            </a:r>
            <a:endParaRPr b="1"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3" name="Google Shape;2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575" y="1567550"/>
            <a:ext cx="7763199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Project 1: Contact Form &amp; Media Gallery</a:t>
            </a:r>
            <a:endParaRPr b="1"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Build a contact form using:</a:t>
            </a:r>
            <a:br>
              <a:rPr lang="fr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Text, email, date, and file inputs.</a:t>
            </a:r>
            <a:br>
              <a:rPr lang="fr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Validation attributes.</a:t>
            </a:r>
            <a:br>
              <a:rPr lang="fr" sz="1800">
                <a:latin typeface="Arial"/>
                <a:ea typeface="Arial"/>
                <a:cs typeface="Arial"/>
                <a:sym typeface="Arial"/>
              </a:rPr>
            </a:b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800">
                <a:latin typeface="Arial"/>
                <a:ea typeface="Arial"/>
                <a:cs typeface="Arial"/>
                <a:sym typeface="Arial"/>
              </a:rPr>
              <a:t>Add a media gallery with images, audio, and video.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Accessibility Best Practices</a:t>
            </a:r>
            <a:endParaRPr b="1"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6" name="Google Shape;2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800" y="1413075"/>
            <a:ext cx="8336399" cy="3220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b="1" lang="fr"/>
              <a:t>ARIA Attributes &amp; Roles</a:t>
            </a:r>
            <a:endParaRPr b="1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550" y="1984788"/>
            <a:ext cx="7038899" cy="2076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</a:t>
            </a:r>
            <a:r>
              <a:rPr b="1" lang="fr"/>
              <a:t>SEO-Friendly HTML Structure</a:t>
            </a:r>
            <a:endParaRPr b="1"/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687800" y="13078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Use semantic tags (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&lt;title&gt;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&lt;meta description&gt;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Proper headings hierarchy (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→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h6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Meaningful link text (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Read more about HTML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instead of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Click here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About Your Instructor</a:t>
            </a:r>
            <a:r>
              <a:rPr lang="fr"/>
              <a:t> 👨‍🏫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/>
              <a:t>Name: Lahcen Nidhal</a:t>
            </a:r>
            <a:br>
              <a:rPr lang="fr" sz="1900"/>
            </a:br>
            <a:br>
              <a:rPr lang="fr" sz="1900"/>
            </a:br>
            <a:r>
              <a:rPr lang="fr" sz="1900"/>
              <a:t>Background: Software Developer &amp; infoSec student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/>
              <a:t>Experience: more then 3 years with </a:t>
            </a:r>
            <a:r>
              <a:rPr lang="fr" sz="1900"/>
              <a:t>software</a:t>
            </a:r>
            <a:r>
              <a:rPr lang="fr" sz="1900"/>
              <a:t> dev </a:t>
            </a:r>
            <a:br>
              <a:rPr lang="fr" sz="1900"/>
            </a:b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900"/>
              <a:t>Passion: Teaching &amp; helping students become front-end developers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500"/>
              <a:t>HTML Debugging &amp; Troubleshooting</a:t>
            </a:r>
            <a:endParaRPr b="1" sz="2500"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fr" sz="1100">
                <a:latin typeface="Arial"/>
                <a:ea typeface="Arial"/>
                <a:cs typeface="Arial"/>
                <a:sym typeface="Arial"/>
              </a:rPr>
              <a:t>browser dev tools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(Inspect → Elements).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b="1" lang="fr" sz="1100">
                <a:latin typeface="Arial"/>
                <a:ea typeface="Arial"/>
                <a:cs typeface="Arial"/>
                <a:sym typeface="Arial"/>
              </a:rPr>
              <a:t>console errors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Validate with W3C.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Common mistakes: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Missing closing tags.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Wrong nesting (e.g.,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&lt;p&gt;&lt;div&gt;...&lt;/p&gt;&lt;/div&gt;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Project 2: Accessible Multi-Page Website</a:t>
            </a:r>
            <a:endParaRPr b="1"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Create a </a:t>
            </a:r>
            <a:r>
              <a:rPr b="1" lang="fr" sz="1100">
                <a:latin typeface="Arial"/>
                <a:ea typeface="Arial"/>
                <a:cs typeface="Arial"/>
                <a:sym typeface="Arial"/>
              </a:rPr>
              <a:t>multi-page site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with: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Navigation (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&lt;nav&gt;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Semantic layout (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header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100">
                <a:latin typeface="Roboto Mono"/>
                <a:ea typeface="Roboto Mono"/>
                <a:cs typeface="Roboto Mono"/>
                <a:sym typeface="Roboto Mono"/>
              </a:rPr>
              <a:t>footer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Accessibility features (labels, ARIA).</a:t>
            </a:r>
            <a:br>
              <a:rPr lang="f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SEO best practices.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What We’ll Cover in This Bootcamp 🚀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51925"/>
            <a:ext cx="71811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200">
                <a:latin typeface="Arial"/>
                <a:ea typeface="Arial"/>
                <a:cs typeface="Arial"/>
                <a:sym typeface="Arial"/>
              </a:rPr>
              <a:t>Part 1: HTML</a:t>
            </a:r>
            <a:br>
              <a:rPr lang="fr" sz="7200">
                <a:latin typeface="Arial"/>
                <a:ea typeface="Arial"/>
                <a:cs typeface="Arial"/>
                <a:sym typeface="Arial"/>
              </a:rPr>
            </a:b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latin typeface="Arial"/>
                <a:ea typeface="Arial"/>
                <a:cs typeface="Arial"/>
                <a:sym typeface="Arial"/>
              </a:rPr>
              <a:t>Part 2: CSS</a:t>
            </a:r>
            <a:br>
              <a:rPr lang="fr" sz="7200">
                <a:latin typeface="Arial"/>
                <a:ea typeface="Arial"/>
                <a:cs typeface="Arial"/>
                <a:sym typeface="Arial"/>
              </a:rPr>
            </a:b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latin typeface="Arial"/>
                <a:ea typeface="Arial"/>
                <a:cs typeface="Arial"/>
                <a:sym typeface="Arial"/>
              </a:rPr>
              <a:t>Part 3: JavaScript</a:t>
            </a:r>
            <a:br>
              <a:rPr lang="fr" sz="7200">
                <a:latin typeface="Arial"/>
                <a:ea typeface="Arial"/>
                <a:cs typeface="Arial"/>
                <a:sym typeface="Arial"/>
              </a:rPr>
            </a:b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latin typeface="Arial"/>
                <a:ea typeface="Arial"/>
                <a:cs typeface="Arial"/>
                <a:sym typeface="Arial"/>
              </a:rPr>
              <a:t>Projects after each module</a:t>
            </a:r>
            <a:br>
              <a:rPr lang="fr" sz="7200">
                <a:latin typeface="Arial"/>
                <a:ea typeface="Arial"/>
                <a:cs typeface="Arial"/>
                <a:sym typeface="Arial"/>
              </a:rPr>
            </a:b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7200">
                <a:latin typeface="Arial"/>
                <a:ea typeface="Arial"/>
                <a:cs typeface="Arial"/>
                <a:sym typeface="Arial"/>
              </a:rPr>
              <a:t>Final capstone project</a:t>
            </a:r>
            <a:endParaRPr sz="7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The Internet: How It Works 🌍</a:t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243800" cy="32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fr" sz="1135">
                <a:latin typeface="Arial"/>
                <a:ea typeface="Arial"/>
                <a:cs typeface="Arial"/>
                <a:sym typeface="Arial"/>
              </a:rPr>
              <a:t>Internet = Global network of computers.</a:t>
            </a:r>
            <a:br>
              <a:rPr b="1" lang="fr" sz="1135">
                <a:latin typeface="Arial"/>
                <a:ea typeface="Arial"/>
                <a:cs typeface="Arial"/>
                <a:sym typeface="Arial"/>
              </a:rPr>
            </a:br>
            <a:endParaRPr b="1"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Works with: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b="1" lang="fr" sz="1135">
                <a:latin typeface="Arial"/>
                <a:ea typeface="Arial"/>
                <a:cs typeface="Arial"/>
                <a:sym typeface="Arial"/>
              </a:rPr>
              <a:t>Client (browser)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sends request.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b="1" lang="fr" sz="1135">
                <a:latin typeface="Arial"/>
                <a:ea typeface="Arial"/>
                <a:cs typeface="Arial"/>
                <a:sym typeface="Arial"/>
              </a:rPr>
              <a:t>Server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responds with data.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Uses </a:t>
            </a:r>
            <a:r>
              <a:rPr b="1" lang="fr" sz="1135">
                <a:latin typeface="Arial"/>
                <a:ea typeface="Arial"/>
                <a:cs typeface="Arial"/>
                <a:sym typeface="Arial"/>
              </a:rPr>
              <a:t>HTTP/HTTPS protocol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Example:</a:t>
            </a:r>
            <a:br>
              <a:rPr lang="fr" sz="1135">
                <a:latin typeface="Arial"/>
                <a:ea typeface="Arial"/>
                <a:cs typeface="Arial"/>
                <a:sym typeface="Arial"/>
              </a:rPr>
            </a:b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-3006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35"/>
              <a:buFont typeface="Arial"/>
              <a:buChar char="●"/>
            </a:pPr>
            <a:r>
              <a:rPr lang="fr" sz="1135">
                <a:latin typeface="Arial"/>
                <a:ea typeface="Arial"/>
                <a:cs typeface="Arial"/>
                <a:sym typeface="Arial"/>
              </a:rPr>
              <a:t>You type </a:t>
            </a:r>
            <a:r>
              <a:rPr lang="fr" sz="1135">
                <a:latin typeface="Roboto Mono"/>
                <a:ea typeface="Roboto Mono"/>
                <a:cs typeface="Roboto Mono"/>
                <a:sym typeface="Roboto Mono"/>
              </a:rPr>
              <a:t>www.google.com</a:t>
            </a:r>
            <a:r>
              <a:rPr lang="fr" sz="1135">
                <a:latin typeface="Arial"/>
                <a:ea typeface="Arial"/>
                <a:cs typeface="Arial"/>
                <a:sym typeface="Arial"/>
              </a:rPr>
              <a:t> → Browser asks server → Server sends back HTML page → Browser renders it.</a:t>
            </a:r>
            <a:endParaRPr sz="113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4650" y="152400"/>
            <a:ext cx="562093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w</a:t>
            </a:r>
            <a:r>
              <a:rPr b="1" lang="fr"/>
              <a:t>hat is HTML? 📄</a:t>
            </a:r>
            <a:endParaRPr b="1"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HyperText Markup Language</a:t>
            </a:r>
            <a:br>
              <a:rPr lang="fr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Defines the structure of a webpage.</a:t>
            </a:r>
            <a:br>
              <a:rPr lang="fr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Not a programming language → a markup language.</a:t>
            </a:r>
            <a:br>
              <a:rPr lang="fr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latin typeface="Arial"/>
                <a:ea typeface="Arial"/>
                <a:cs typeface="Arial"/>
                <a:sym typeface="Arial"/>
              </a:rPr>
              <a:t>Core of every website.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HTML Document Structure &amp; Syntax</a:t>
            </a:r>
            <a:endParaRPr b="1"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979725"/>
            <a:ext cx="7134300" cy="34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Every HTML document starts with: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000" y="1589275"/>
            <a:ext cx="6011301" cy="30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 Essential HTML Tags &amp; Elements</a:t>
            </a:r>
            <a:endParaRPr b="1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Headings: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&lt;h6&gt;</a:t>
            </a:r>
            <a:br>
              <a:rPr lang="fr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Paragraphs: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br>
              <a:rPr lang="fr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Text formatting: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&lt;strong&gt;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&lt;em&gt;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&lt;mark&gt;</a:t>
            </a:r>
            <a:br>
              <a:rPr lang="fr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Lists: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&lt;ul&gt;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&lt;ol&gt;</a:t>
            </a:r>
            <a:r>
              <a:rPr lang="fr" sz="12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fr" sz="1200">
                <a:latin typeface="Roboto Mono"/>
                <a:ea typeface="Roboto Mono"/>
                <a:cs typeface="Roboto Mono"/>
                <a:sym typeface="Roboto Mono"/>
              </a:rPr>
              <a:t>&lt;li&gt;</a:t>
            </a:r>
            <a:br>
              <a:rPr lang="fr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200">
                <a:latin typeface="Arial"/>
                <a:ea typeface="Arial"/>
                <a:cs typeface="Arial"/>
                <a:sym typeface="Arial"/>
              </a:rPr>
              <a:t>Div &amp; Span: generic containers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Document Head &amp; Meta Tags</a:t>
            </a:r>
            <a:endParaRPr b="1"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Contains information </a:t>
            </a:r>
            <a:r>
              <a:rPr b="1" lang="fr" sz="1100">
                <a:latin typeface="Arial"/>
                <a:ea typeface="Arial"/>
                <a:cs typeface="Arial"/>
                <a:sym typeface="Arial"/>
              </a:rPr>
              <a:t>about</a:t>
            </a:r>
            <a:r>
              <a:rPr lang="fr" sz="1100">
                <a:latin typeface="Arial"/>
                <a:ea typeface="Arial"/>
                <a:cs typeface="Arial"/>
                <a:sym typeface="Arial"/>
              </a:rPr>
              <a:t> the document.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latin typeface="Arial"/>
                <a:ea typeface="Arial"/>
                <a:cs typeface="Arial"/>
                <a:sym typeface="Arial"/>
              </a:rPr>
              <a:t>Examples: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338" y="2291449"/>
            <a:ext cx="7709674" cy="208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