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1" r:id="rId3"/>
    <p:sldId id="272" r:id="rId4"/>
    <p:sldId id="295" r:id="rId5"/>
    <p:sldId id="390" r:id="rId6"/>
    <p:sldId id="391" r:id="rId7"/>
    <p:sldId id="392" r:id="rId8"/>
    <p:sldId id="393" r:id="rId9"/>
    <p:sldId id="437" r:id="rId10"/>
    <p:sldId id="394" r:id="rId11"/>
    <p:sldId id="395" r:id="rId12"/>
    <p:sldId id="438" r:id="rId13"/>
    <p:sldId id="439" r:id="rId14"/>
    <p:sldId id="440" r:id="rId15"/>
    <p:sldId id="441" r:id="rId16"/>
    <p:sldId id="443" r:id="rId17"/>
    <p:sldId id="444" r:id="rId18"/>
    <p:sldId id="445" r:id="rId19"/>
    <p:sldId id="446" r:id="rId20"/>
    <p:sldId id="448" r:id="rId21"/>
    <p:sldId id="451" r:id="rId22"/>
    <p:sldId id="449" r:id="rId23"/>
    <p:sldId id="450" r:id="rId24"/>
    <p:sldId id="452" r:id="rId25"/>
    <p:sldId id="453" r:id="rId26"/>
    <p:sldId id="454" r:id="rId27"/>
    <p:sldId id="455" r:id="rId28"/>
    <p:sldId id="456" r:id="rId29"/>
    <p:sldId id="457" r:id="rId30"/>
    <p:sldId id="436" r:id="rId31"/>
    <p:sldId id="268" r:id="rId32"/>
    <p:sldId id="263"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55" d="100"/>
          <a:sy n="55" d="100"/>
        </p:scale>
        <p:origin x="96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48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BF4A0CC-6EF1-47D7-B907-1D1DD46936E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64746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61370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13456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19191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73865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89564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32065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32227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36101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56977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99983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69921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Multiple Table Database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01: Multi-table Systems		Page C-3 SDLC</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stages of the SDLC are usually followed in some order.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Some analysis must be completed before the design can begin.  Similarly, some design work must be completed before any part of the system can be built.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example that I’m about to walk you through jumbles up the SDLC and combines analysis work with design work.  And although this is rather contrived, I think you’ll still benefit from the exercise.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At the end of it all, you’ll be expected to identify and describe the features of a database system based on a model (or diagram) of that system.</a:t>
            </a:r>
          </a:p>
        </p:txBody>
      </p:sp>
      <p:sp>
        <p:nvSpPr>
          <p:cNvPr id="11269" name="Rectangle 7"/>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01: Multi-table Systems		Page C-4 Design: Version 1</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 need a database system to keep track of the titles in my collection.  At this stage I don’t need anything fancy, just something that can list all of my titles.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can take the list with me when I’m shopping to ensure that I don’t purchase duplicates.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can share the list with my friends so they’ll know what I’ve got, and what they can borrow (what’s mine is theirs)</a:t>
            </a:r>
          </a:p>
          <a:p>
            <a:pPr marL="0" indent="0" eaLnBrk="1" hangingPunct="1"/>
            <a:endParaRPr lang="en-US" altLang="en-US" smtClean="0">
              <a:latin typeface="Verdana" panose="020B0604030504040204" pitchFamily="34" charset="0"/>
            </a:endParaRPr>
          </a:p>
          <a:p>
            <a:pPr marL="0" indent="0" algn="ctr" eaLnBrk="1" hangingPunct="1"/>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I’ve modeled my system needs in the diagram.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single table (Movies) with a single column (title)</a:t>
            </a:r>
          </a:p>
        </p:txBody>
      </p:sp>
      <p:pic>
        <p:nvPicPr>
          <p:cNvPr id="12293" name="Picture 6" descr="reading er diagrams 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100263" y="3067050"/>
            <a:ext cx="600075"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01: Multi-table Systems		Page C-5 Design: Version 2</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 was chatting with my insurance agent and he suggested that I keep an inventory of the valuables in our home.  I’ve spent quite a bit on my video collection and I think it would be a good idea to modify my database to keep track of ‘insurance’ related information now.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algn="ctr" eaLnBrk="1" hangingPunct="1"/>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I’ve modeled my new system needs in the diagram.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My single table design can easily be expanded to cover these new needs.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Movies table now has four columns.</a:t>
            </a:r>
          </a:p>
        </p:txBody>
      </p:sp>
      <p:pic>
        <p:nvPicPr>
          <p:cNvPr id="13317" name="Picture 6" descr="reading er diagrams 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762125" y="2790825"/>
            <a:ext cx="1276350" cy="1504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01: Multi-table Systems		Page C-6 Design: Version 3</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 collection contains some pretty obscure titles, and it would help to have a little more information about each film.</a:t>
            </a:r>
          </a:p>
          <a:p>
            <a:pPr marL="0" indent="0" eaLnBrk="1" hangingPunct="1"/>
            <a:endParaRPr lang="en-US" altLang="en-US" smtClean="0">
              <a:latin typeface="Verdana" panose="020B0604030504040204" pitchFamily="34" charset="0"/>
            </a:endParaRPr>
          </a:p>
          <a:p>
            <a:pPr marL="0" indent="0" algn="ctr" eaLnBrk="1" hangingPunct="1"/>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Movies table now has seven columns:</a:t>
            </a:r>
          </a:p>
          <a:p>
            <a:pPr marL="0" indent="0" eaLnBrk="1" hangingPunct="1"/>
            <a:r>
              <a:rPr lang="en-US" altLang="en-US" smtClean="0">
                <a:latin typeface="Verdana" panose="020B0604030504040204" pitchFamily="34" charset="0"/>
              </a:rPr>
              <a:t>	id</a:t>
            </a:r>
          </a:p>
          <a:p>
            <a:pPr marL="0" indent="0" eaLnBrk="1" hangingPunct="1"/>
            <a:r>
              <a:rPr lang="en-US" altLang="en-US" smtClean="0">
                <a:latin typeface="Verdana" panose="020B0604030504040204" pitchFamily="34" charset="0"/>
              </a:rPr>
              <a:t>	Title</a:t>
            </a:r>
          </a:p>
          <a:p>
            <a:pPr marL="0" indent="0" eaLnBrk="1" hangingPunct="1"/>
            <a:r>
              <a:rPr lang="en-US" altLang="en-US" smtClean="0">
                <a:latin typeface="Verdana" panose="020B0604030504040204" pitchFamily="34" charset="0"/>
              </a:rPr>
              <a:t>	Cost</a:t>
            </a:r>
          </a:p>
          <a:p>
            <a:pPr marL="0" indent="0" eaLnBrk="1" hangingPunct="1"/>
            <a:r>
              <a:rPr lang="en-US" altLang="en-US" smtClean="0">
                <a:latin typeface="Verdana" panose="020B0604030504040204" pitchFamily="34" charset="0"/>
              </a:rPr>
              <a:t>	Purchase_date</a:t>
            </a:r>
          </a:p>
          <a:p>
            <a:pPr marL="0" indent="0" eaLnBrk="1" hangingPunct="1"/>
            <a:r>
              <a:rPr lang="en-US" altLang="en-US" smtClean="0">
                <a:latin typeface="Verdana" panose="020B0604030504040204" pitchFamily="34" charset="0"/>
              </a:rPr>
              <a:t>	Genre</a:t>
            </a:r>
          </a:p>
          <a:p>
            <a:pPr marL="0" indent="0" eaLnBrk="1" hangingPunct="1"/>
            <a:r>
              <a:rPr lang="en-US" altLang="en-US" smtClean="0">
                <a:latin typeface="Verdana" panose="020B0604030504040204" pitchFamily="34" charset="0"/>
              </a:rPr>
              <a:t>	Leng</a:t>
            </a:r>
          </a:p>
          <a:p>
            <a:pPr marL="0" indent="0" eaLnBrk="1" hangingPunct="1"/>
            <a:r>
              <a:rPr lang="en-US" altLang="en-US" smtClean="0">
                <a:latin typeface="Verdana" panose="020B0604030504040204" pitchFamily="34" charset="0"/>
              </a:rPr>
              <a:t>	Format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id column has a special notation next to it.  PK stands for primary key.</a:t>
            </a:r>
          </a:p>
        </p:txBody>
      </p:sp>
      <p:pic>
        <p:nvPicPr>
          <p:cNvPr id="14341" name="Picture 6" descr="reading er diagrams 3"/>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652588" y="2609850"/>
            <a:ext cx="1495425" cy="1866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01: Multi-table Systems		Page C-7 Primary Key</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primary key of any record (or row in a table) serves only one purpose: to uniquely identify that row.</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Your student id, or driver’s license number, similarly distinguishes you from every other student and every other driver, even if they happen to share the same name as you.</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5365" name="Picture 4" descr="reading er diagrams 3"/>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652588" y="2609850"/>
            <a:ext cx="1495425" cy="1866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01: Multi-table Systems		Page C-8 Design: Version 4</a:t>
            </a:r>
          </a:p>
        </p:txBody>
      </p:sp>
      <p:sp>
        <p:nvSpPr>
          <p:cNvPr id="16388" name="Rectangle 3"/>
          <p:cNvSpPr>
            <a:spLocks noGrp="1" noChangeArrowheads="1"/>
          </p:cNvSpPr>
          <p:nvPr>
            <p:ph type="body" sz="half" idx="2"/>
          </p:nvPr>
        </p:nvSpPr>
        <p:spPr/>
        <p:txBody>
          <a:bodyPr/>
          <a:lstStyle/>
          <a:p>
            <a:pPr marL="0" indent="0" eaLnBrk="1" hangingPunct="1"/>
            <a:r>
              <a:rPr lang="en-US" altLang="en-US" i="1" smtClean="0">
                <a:latin typeface="Verdana" panose="020B0604030504040204" pitchFamily="34" charset="0"/>
              </a:rPr>
              <a:t>Neither a lender nor a borrower be, …</a:t>
            </a:r>
          </a:p>
          <a:p>
            <a:pPr marL="0" indent="0" eaLnBrk="1" hangingPunct="1"/>
            <a:endParaRPr lang="en-US" altLang="en-US" i="1" smtClean="0">
              <a:latin typeface="Verdana" panose="020B0604030504040204" pitchFamily="34" charset="0"/>
            </a:endParaRPr>
          </a:p>
          <a:p>
            <a:pPr marL="0" indent="0" eaLnBrk="1" hangingPunct="1"/>
            <a:r>
              <a:rPr lang="en-US" altLang="en-US" smtClean="0">
                <a:latin typeface="Verdana" panose="020B0604030504040204" pitchFamily="34" charset="0"/>
              </a:rPr>
              <a:t>I can’t recall which of my friends has borrowed which of my discs, so I’d like to modify the database so that it can keep track of who’s got what.</a:t>
            </a:r>
          </a:p>
          <a:p>
            <a:pPr marL="0" indent="0" eaLnBrk="1" hangingPunct="1"/>
            <a:endParaRPr lang="en-US" altLang="en-US" smtClean="0">
              <a:latin typeface="Verdana" panose="020B0604030504040204" pitchFamily="34" charset="0"/>
            </a:endParaRPr>
          </a:p>
          <a:p>
            <a:pPr marL="0" indent="0" algn="ctr" eaLnBrk="1" hangingPunct="1"/>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New columns:</a:t>
            </a:r>
          </a:p>
          <a:p>
            <a:pPr marL="0" indent="0" eaLnBrk="1" hangingPunct="1"/>
            <a:r>
              <a:rPr lang="en-US" altLang="en-US" smtClean="0">
                <a:latin typeface="Verdana" panose="020B0604030504040204" pitchFamily="34" charset="0"/>
              </a:rPr>
              <a:t>	location</a:t>
            </a:r>
          </a:p>
          <a:p>
            <a:pPr marL="0" indent="0" eaLnBrk="1" hangingPunct="1"/>
            <a:r>
              <a:rPr lang="en-US" altLang="en-US" smtClean="0">
                <a:latin typeface="Verdana" panose="020B0604030504040204" pitchFamily="34" charset="0"/>
              </a:rPr>
              <a:t>	who</a:t>
            </a:r>
          </a:p>
          <a:p>
            <a:pPr marL="0" indent="0" eaLnBrk="1" hangingPunct="1"/>
            <a:r>
              <a:rPr lang="en-US" altLang="en-US" smtClean="0">
                <a:latin typeface="Verdana" panose="020B0604030504040204" pitchFamily="34" charset="0"/>
              </a:rPr>
              <a:t>	phone</a:t>
            </a:r>
          </a:p>
        </p:txBody>
      </p:sp>
      <p:pic>
        <p:nvPicPr>
          <p:cNvPr id="16389" name="Picture 6" descr="reading er diagrams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652588" y="2333625"/>
            <a:ext cx="1495425" cy="2419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01: Multi-table Systems		Page C-9 Design: Version 5</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I’ve been using my system for a while and I’d like to make it more efficient if I could.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time I loan a disc to a friend I have to type in their name as well as their phone number.  I’m thinking that I should only have to type in their phone number once, and the computer ought to be able to remember it. (This is the update anomaly we spoke of earlier)</a:t>
            </a:r>
          </a:p>
          <a:p>
            <a:pPr marL="0" indent="0" algn="ctr" eaLnBrk="1" hangingPunct="1"/>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New table:  Friends</a:t>
            </a:r>
          </a:p>
          <a:p>
            <a:pPr marL="0" indent="0" eaLnBrk="1" hangingPunct="1"/>
            <a:r>
              <a:rPr lang="en-US" altLang="en-US" smtClean="0">
                <a:latin typeface="Verdana" panose="020B0604030504040204" pitchFamily="34" charset="0"/>
              </a:rPr>
              <a:t>None of my friends have the same name, so the name column can serve as the primary key in this new table.</a:t>
            </a:r>
          </a:p>
        </p:txBody>
      </p:sp>
      <p:pic>
        <p:nvPicPr>
          <p:cNvPr id="17413" name="Picture 10" descr="reading er diagrams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374900"/>
            <a:ext cx="4191000" cy="2335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01: Multi-table Systems		Page C-10 Design: Version 6</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the model should represent that my friends ‘borrow’ my movies.  The model/diagram should depict this relationship.</a:t>
            </a:r>
          </a:p>
          <a:p>
            <a:pPr marL="0" indent="0" eaLnBrk="1" hangingPunct="1"/>
            <a:endParaRPr lang="en-US" altLang="en-US" smtClean="0">
              <a:latin typeface="Verdana" panose="020B0604030504040204" pitchFamily="34" charset="0"/>
            </a:endParaRPr>
          </a:p>
          <a:p>
            <a:pPr marL="0" indent="0" algn="ctr" eaLnBrk="1" hangingPunct="1"/>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line in the diagram represents this new relationship.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association can be read as “friends borrow movies”.</a:t>
            </a: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Looking at the diagram, I can immediately see that there is some relationship between these two tables.  That simple line does a good job of highlighting that feature.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as good a job as that line does, for you and me to see the relationship, that line doesn’t </a:t>
            </a:r>
            <a:r>
              <a:rPr lang="en-US" altLang="en-US" i="1" smtClean="0">
                <a:latin typeface="Verdana" panose="020B0604030504040204" pitchFamily="34" charset="0"/>
              </a:rPr>
              <a:t>mean </a:t>
            </a:r>
            <a:r>
              <a:rPr lang="en-US" altLang="en-US" smtClean="0">
                <a:latin typeface="Verdana" panose="020B0604030504040204" pitchFamily="34" charset="0"/>
              </a:rPr>
              <a:t>anything to the database.</a:t>
            </a:r>
          </a:p>
          <a:p>
            <a:pPr marL="0" indent="0" eaLnBrk="1" hangingPunct="1"/>
            <a:r>
              <a:rPr lang="en-US" altLang="en-US" smtClean="0">
                <a:latin typeface="Verdana" panose="020B0604030504040204" pitchFamily="34" charset="0"/>
              </a:rPr>
              <a:t>The db needs data to establish these relationships.</a:t>
            </a:r>
          </a:p>
        </p:txBody>
      </p:sp>
      <p:pic>
        <p:nvPicPr>
          <p:cNvPr id="18437" name="Picture 10" descr="reading er diagrams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286000"/>
            <a:ext cx="41910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01: Multi-table Systems		Page C-11 Design: Version 6</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it can only establish, or represent, these relationships with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data that will support this ‘relationship’ is the new column in the movies table: </a:t>
            </a:r>
            <a:r>
              <a:rPr lang="en-US" altLang="en-US" i="1" smtClean="0">
                <a:latin typeface="Verdana" panose="020B0604030504040204" pitchFamily="34" charset="0"/>
              </a:rPr>
              <a:t>name</a:t>
            </a:r>
            <a:r>
              <a:rPr lang="en-US" altLang="en-US" smtClean="0">
                <a:latin typeface="Verdana" panose="020B0604030504040204" pitchFamily="34" charset="0"/>
              </a:rPr>
              <a:t>.  This new column, </a:t>
            </a:r>
            <a:r>
              <a:rPr lang="en-US" altLang="en-US" i="1" smtClean="0">
                <a:latin typeface="Verdana" panose="020B0604030504040204" pitchFamily="34" charset="0"/>
              </a:rPr>
              <a:t>name</a:t>
            </a:r>
            <a:r>
              <a:rPr lang="en-US" altLang="en-US" smtClean="0">
                <a:latin typeface="Verdana" panose="020B0604030504040204" pitchFamily="34" charset="0"/>
              </a:rPr>
              <a:t>, holds the name value from the friends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when Dave borrows my copy of </a:t>
            </a:r>
            <a:r>
              <a:rPr lang="en-US" altLang="en-US" u="sng" smtClean="0">
                <a:latin typeface="Verdana" panose="020B0604030504040204" pitchFamily="34" charset="0"/>
              </a:rPr>
              <a:t>2001: A Space Odyssey</a:t>
            </a:r>
            <a:r>
              <a:rPr lang="en-US" altLang="en-US" smtClean="0">
                <a:latin typeface="Verdana" panose="020B0604030504040204" pitchFamily="34" charset="0"/>
              </a:rPr>
              <a:t>, his name (Dave) will be carried in the 2001 row of the movies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a:t>
            </a:r>
            <a:r>
              <a:rPr lang="en-US" altLang="en-US" i="1" smtClean="0">
                <a:latin typeface="Verdana" panose="020B0604030504040204" pitchFamily="34" charset="0"/>
              </a:rPr>
              <a:t>name</a:t>
            </a:r>
            <a:r>
              <a:rPr lang="en-US" altLang="en-US" smtClean="0">
                <a:latin typeface="Verdana" panose="020B0604030504040204" pitchFamily="34" charset="0"/>
              </a:rPr>
              <a:t> column in the movies table is a foreign key reference (FK) to a primary key in some other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since there could be other columns in the movies table that serve as foreign key references, those foreign keys are distinguished from one another by the use of a subscript.  This foreign key reference is the 1</a:t>
            </a:r>
            <a:r>
              <a:rPr lang="en-US" altLang="en-US" baseline="30000" smtClean="0">
                <a:latin typeface="Verdana" panose="020B0604030504040204" pitchFamily="34" charset="0"/>
              </a:rPr>
              <a:t>st</a:t>
            </a:r>
            <a:r>
              <a:rPr lang="en-US" altLang="en-US" smtClean="0">
                <a:latin typeface="Verdana" panose="020B0604030504040204" pitchFamily="34" charset="0"/>
              </a:rPr>
              <a:t> foreign key reference, or FK1.</a:t>
            </a:r>
          </a:p>
        </p:txBody>
      </p:sp>
      <p:pic>
        <p:nvPicPr>
          <p:cNvPr id="19461" name="Picture 8" descr="reading er diagrams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286000"/>
            <a:ext cx="41910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01: Multi-table Systems		Page C-12 Design: Version 7</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I’m really getting into my movie, er, make that </a:t>
            </a:r>
            <a:r>
              <a:rPr lang="en-US" altLang="en-US" i="1" smtClean="0">
                <a:latin typeface="Verdana" panose="020B0604030504040204" pitchFamily="34" charset="0"/>
              </a:rPr>
              <a:t>cinematic </a:t>
            </a:r>
            <a:r>
              <a:rPr lang="en-US" altLang="en-US" smtClean="0">
                <a:latin typeface="Verdana" panose="020B0604030504040204" pitchFamily="34" charset="0"/>
              </a:rPr>
              <a:t>collection.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I’d also like to keep track of things like director and studio.</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 are the tables I’ll need, and the next step will be to add the relationships.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want to show that</a:t>
            </a:r>
          </a:p>
          <a:p>
            <a:pPr marL="0" indent="0" eaLnBrk="1" hangingPunct="1"/>
            <a:r>
              <a:rPr lang="en-US" altLang="en-US" smtClean="0">
                <a:latin typeface="Verdana" panose="020B0604030504040204" pitchFamily="34" charset="0"/>
              </a:rPr>
              <a:t>	Directors direct movies, and </a:t>
            </a:r>
          </a:p>
          <a:p>
            <a:pPr marL="0" indent="0" eaLnBrk="1" hangingPunct="1"/>
            <a:r>
              <a:rPr lang="en-US" altLang="en-US" smtClean="0">
                <a:latin typeface="Verdana" panose="020B0604030504040204" pitchFamily="34" charset="0"/>
              </a:rPr>
              <a:t>	Movies are produced by studios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Furthermore,</a:t>
            </a:r>
          </a:p>
          <a:p>
            <a:pPr marL="0" indent="0" eaLnBrk="1" hangingPunct="1"/>
            <a:r>
              <a:rPr lang="en-US" altLang="en-US" smtClean="0">
                <a:latin typeface="Verdana" panose="020B0604030504040204" pitchFamily="34" charset="0"/>
              </a:rPr>
              <a:t>Any single movie has only one director, and</a:t>
            </a:r>
          </a:p>
          <a:p>
            <a:pPr marL="0" indent="0" eaLnBrk="1" hangingPunct="1"/>
            <a:r>
              <a:rPr lang="en-US" altLang="en-US" smtClean="0">
                <a:latin typeface="Verdana" panose="020B0604030504040204" pitchFamily="34" charset="0"/>
              </a:rPr>
              <a:t>any single movie is produced by only one studio.</a:t>
            </a:r>
            <a:endParaRPr lang="en-US" altLang="en-US" i="1" smtClean="0">
              <a:latin typeface="Verdana" panose="020B0604030504040204" pitchFamily="34" charset="0"/>
            </a:endParaRPr>
          </a:p>
        </p:txBody>
      </p:sp>
      <p:pic>
        <p:nvPicPr>
          <p:cNvPr id="20485" name="Picture 8" descr="reading er diagrams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268413"/>
            <a:ext cx="4191000" cy="4548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01: Multi-table Systems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just spent an entire semester manipulating and retrieving data from databases that were built around a single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did good work.  You learned a lot.  And now you’re going to extend those skills to work in the realm of multiple-table databases.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By and large, multiple-table databases are the reality of modern database systems.  Single-table databases are extremely rare.  And as I look back on my experience, I can’t think of any single-table database system that I’ve ever used, let alone designed.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my needs were so ‘trivial’ as to use a single-table database, I’d probably build the application in a spreadsheet. </a:t>
            </a:r>
            <a:r>
              <a:rPr lang="en-US" altLang="en-US" smtClean="0">
                <a:latin typeface="Verdana" panose="020B0604030504040204" pitchFamily="34" charset="0"/>
                <a:sym typeface="Wingdings" panose="05000000000000000000" pitchFamily="2" charset="2"/>
              </a:rPr>
              <a:t></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let’s get started.</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01: Multi-table Systems		Page C-13 Design: Version 7</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Here’s the updated model.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Pay attention to the </a:t>
            </a:r>
            <a:r>
              <a:rPr lang="en-US" altLang="en-US" i="1" smtClean="0">
                <a:latin typeface="Verdana" panose="020B0604030504040204" pitchFamily="34" charset="0"/>
              </a:rPr>
              <a:t>movies</a:t>
            </a:r>
            <a:r>
              <a:rPr lang="en-US" altLang="en-US" smtClean="0">
                <a:latin typeface="Verdana" panose="020B0604030504040204" pitchFamily="34" charset="0"/>
              </a:rPr>
              <a:t> table.  Those FK entries indicate that there are three different relationships that the movies table participates in.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One relationship uses name as a foreign key, another uses drct_name as its foreign key, and the last relationship uses stud_name as the foreign key.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Which tables do these foreign keys link up with?  </a:t>
            </a:r>
          </a:p>
        </p:txBody>
      </p:sp>
      <p:pic>
        <p:nvPicPr>
          <p:cNvPr id="21509" name="Picture 12" descr="reading er diagrams 9"/>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271588"/>
            <a:ext cx="4191000" cy="4543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01: Multi-table Systems		Page C-14 Design: Version 7</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Here’s the updated model.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Pay attention to the </a:t>
            </a:r>
            <a:r>
              <a:rPr lang="en-US" altLang="en-US" i="1" smtClean="0">
                <a:latin typeface="Verdana" panose="020B0604030504040204" pitchFamily="34" charset="0"/>
              </a:rPr>
              <a:t>movies</a:t>
            </a:r>
            <a:r>
              <a:rPr lang="en-US" altLang="en-US" smtClean="0">
                <a:latin typeface="Verdana" panose="020B0604030504040204" pitchFamily="34" charset="0"/>
              </a:rPr>
              <a:t> table.  Those FK entries indicate that there are three different relationships that the movies table participates in.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One relationship uses name as a foreign key, another uses drct_name as its foreign key, and the last relationship uses stud_name as the foreign key.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Which tables do these foreign keys link up with?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tables that share same-named columns.</a:t>
            </a:r>
          </a:p>
        </p:txBody>
      </p:sp>
      <p:pic>
        <p:nvPicPr>
          <p:cNvPr id="22533" name="Picture 4" descr="reading er diagrams 9"/>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271588"/>
            <a:ext cx="4191000" cy="4543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01: Multi-table Systems		Page C-15 Design: Version 8</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Now let’s add some actor information to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how should we show the relationships?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Movies may have more than one actor, and an actor can appear in more than one movie.  Hmmm.  We’ve got a many-to-many relationship here, and a relational database cannot directly implement a many-to-many relationship.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‘trick’ is to create an </a:t>
            </a:r>
            <a:r>
              <a:rPr lang="en-US" altLang="en-US" i="1" smtClean="0">
                <a:latin typeface="Verdana" panose="020B0604030504040204" pitchFamily="34" charset="0"/>
              </a:rPr>
              <a:t>intersection table </a:t>
            </a:r>
            <a:r>
              <a:rPr lang="en-US" altLang="en-US" smtClean="0">
                <a:latin typeface="Verdana" panose="020B0604030504040204" pitchFamily="34" charset="0"/>
              </a:rPr>
              <a:t>that can serve as the nexus (intersection) for this relationship.</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23557" name="Picture 6" descr="reading er diagrams 10"/>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708150"/>
            <a:ext cx="4191000" cy="3670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01: Multi-table Systems		Page C-16 Design: Version 8</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a:t>
            </a:r>
            <a:r>
              <a:rPr lang="en-US" altLang="en-US" i="1" smtClean="0">
                <a:latin typeface="Verdana" panose="020B0604030504040204" pitchFamily="34" charset="0"/>
              </a:rPr>
              <a:t>roles </a:t>
            </a:r>
            <a:r>
              <a:rPr lang="en-US" altLang="en-US" smtClean="0">
                <a:latin typeface="Verdana" panose="020B0604030504040204" pitchFamily="34" charset="0"/>
              </a:rPr>
              <a:t>table has a single primary key that is a combination of three fields, or columns.  All of these columns are needed to uniquely identify any row in the </a:t>
            </a:r>
            <a:r>
              <a:rPr lang="en-US" altLang="en-US" i="1" smtClean="0">
                <a:latin typeface="Verdana" panose="020B0604030504040204" pitchFamily="34" charset="0"/>
              </a:rPr>
              <a:t>roles</a:t>
            </a:r>
            <a:r>
              <a:rPr lang="en-US" altLang="en-US" smtClean="0">
                <a:latin typeface="Verdana" panose="020B0604030504040204" pitchFamily="34" charset="0"/>
              </a:rPr>
              <a:t> table.  </a:t>
            </a:r>
          </a:p>
          <a:p>
            <a:pPr marL="0" indent="0" eaLnBrk="1" hangingPunct="1"/>
            <a:r>
              <a:rPr lang="en-US" altLang="en-US" smtClean="0">
                <a:latin typeface="Verdana" panose="020B0604030504040204" pitchFamily="34" charset="0"/>
              </a:rPr>
              <a:t>A key that is comprised of more than one field is referred to as a composite key.</a:t>
            </a:r>
          </a:p>
        </p:txBody>
      </p:sp>
      <p:pic>
        <p:nvPicPr>
          <p:cNvPr id="24581" name="Picture 6" descr="reading er diagrams 1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065338"/>
            <a:ext cx="4191000" cy="2954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01: Multi-table Systems		Page C-17 Design: Mid-summary</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Is your head spinning yet?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gotta tell ya, I just love this stuff!  Seriously.  Database analysis and development is one of my favorite work activities.  I just love modeling.  Data modeling, that is.  (There’s a reason some of us teach distance learning classes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here’s the good news for you, the SQL programmer.  You don’t need to be able to design, nor even draw these models.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You’re only expected to be able to read these models.</a:t>
            </a:r>
          </a:p>
          <a:p>
            <a:pPr marL="0" indent="0" eaLnBrk="1" hangingPunct="1"/>
            <a:endParaRPr lang="en-US" altLang="en-US" smtClean="0">
              <a:latin typeface="Verdana" panose="020B0604030504040204" pitchFamily="34" charset="0"/>
            </a:endParaRPr>
          </a:p>
        </p:txBody>
      </p:sp>
      <p:pic>
        <p:nvPicPr>
          <p:cNvPr id="25605" name="Picture 4" descr="reading er diagrams 1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065338"/>
            <a:ext cx="4191000" cy="2954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01: Multi-table Systems		Page C-17 Design: Mid-summary</a:t>
            </a:r>
          </a:p>
        </p:txBody>
      </p:sp>
      <p:sp>
        <p:nvSpPr>
          <p:cNvPr id="26628"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If you can answer these questions, then you know all you need to know.</a:t>
            </a:r>
          </a:p>
          <a:p>
            <a:pPr marL="228600" indent="-228600" eaLnBrk="1" hangingPunct="1"/>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How many tables are there in this system?</a:t>
            </a:r>
          </a:p>
          <a:p>
            <a:pPr marL="228600" indent="-228600" eaLnBrk="1" hangingPunct="1">
              <a:buFontTx/>
              <a:buAutoNum type="arabicPeriod"/>
            </a:pPr>
            <a:r>
              <a:rPr lang="en-US" altLang="en-US" smtClean="0">
                <a:latin typeface="Verdana" panose="020B0604030504040204" pitchFamily="34" charset="0"/>
              </a:rPr>
              <a:t>What are the names for each of these tables?</a:t>
            </a:r>
          </a:p>
          <a:p>
            <a:pPr marL="228600" indent="-228600" eaLnBrk="1" hangingPunct="1">
              <a:buFontTx/>
              <a:buAutoNum type="arabicPeriod"/>
            </a:pPr>
            <a:r>
              <a:rPr lang="en-US" altLang="en-US" smtClean="0">
                <a:latin typeface="Verdana" panose="020B0604030504040204" pitchFamily="34" charset="0"/>
              </a:rPr>
              <a:t>How many columns are there in each table, and what are their names?</a:t>
            </a:r>
          </a:p>
          <a:p>
            <a:pPr marL="228600" indent="-228600" eaLnBrk="1" hangingPunct="1">
              <a:buFontTx/>
              <a:buAutoNum type="arabicPeriod"/>
            </a:pPr>
            <a:r>
              <a:rPr lang="en-US" altLang="en-US" smtClean="0">
                <a:latin typeface="Verdana" panose="020B0604030504040204" pitchFamily="34" charset="0"/>
              </a:rPr>
              <a:t>What is the primary key column(s) in each table?</a:t>
            </a:r>
          </a:p>
          <a:p>
            <a:pPr marL="228600" indent="-228600" eaLnBrk="1" hangingPunct="1">
              <a:buFontTx/>
              <a:buAutoNum type="arabicPeriod"/>
            </a:pPr>
            <a:r>
              <a:rPr lang="en-US" altLang="en-US" smtClean="0">
                <a:latin typeface="Verdana" panose="020B0604030504040204" pitchFamily="34" charset="0"/>
              </a:rPr>
              <a:t>Is there a foreign key relationship in any table?</a:t>
            </a:r>
          </a:p>
          <a:p>
            <a:pPr marL="228600" indent="-228600" eaLnBrk="1" hangingPunct="1">
              <a:buFontTx/>
              <a:buAutoNum type="arabicPeriod"/>
            </a:pPr>
            <a:r>
              <a:rPr lang="en-US" altLang="en-US" smtClean="0">
                <a:latin typeface="Verdana" panose="020B0604030504040204" pitchFamily="34" charset="0"/>
              </a:rPr>
              <a:t>For each foreign key relationship, can you tell me the name of the column that is the foreign key, the name of the table that it links to, and the name of the primary key column(s) in that other table?</a:t>
            </a: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endParaRPr lang="en-US" altLang="en-US" smtClean="0">
              <a:latin typeface="Verdana" panose="020B0604030504040204" pitchFamily="34" charset="0"/>
            </a:endParaRPr>
          </a:p>
        </p:txBody>
      </p:sp>
      <p:pic>
        <p:nvPicPr>
          <p:cNvPr id="26629" name="Picture 4" descr="reading er diagrams 1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065338"/>
            <a:ext cx="4191000" cy="2954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01: Multi-table Systems		Page C-18 Design: Version 9</a:t>
            </a:r>
          </a:p>
        </p:txBody>
      </p:sp>
      <p:sp>
        <p:nvSpPr>
          <p:cNvPr id="276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consider another scenario.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need a database to keep track of personnel in our company.  We also need to highlight which employees work for which mangers.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sym typeface="Wingdings" panose="05000000000000000000" pitchFamily="2" charset="2"/>
              </a:rPr>
              <a:t></a:t>
            </a:r>
            <a:endParaRPr lang="en-US" altLang="en-US" smtClean="0">
              <a:latin typeface="Verdana" panose="020B0604030504040204" pitchFamily="34" charset="0"/>
            </a:endParaRPr>
          </a:p>
          <a:p>
            <a:pPr marL="0" indent="0" eaLnBrk="1" hangingPunct="1">
              <a:buFontTx/>
              <a:buChar char="•"/>
            </a:pP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buFontTx/>
              <a:buChar char="•"/>
            </a:pPr>
            <a:endParaRPr lang="en-US" altLang="en-US" smtClean="0">
              <a:latin typeface="Verdana" panose="020B0604030504040204" pitchFamily="34" charset="0"/>
            </a:endParaRPr>
          </a:p>
          <a:p>
            <a:pPr marL="0" indent="0" eaLnBrk="1" hangingPunct="1">
              <a:buFontTx/>
              <a:buChar char="•"/>
            </a:pPr>
            <a:endParaRPr lang="en-US" altLang="en-US" smtClean="0">
              <a:latin typeface="Verdana" panose="020B0604030504040204" pitchFamily="34" charset="0"/>
            </a:endParaRPr>
          </a:p>
          <a:p>
            <a:pPr marL="0" indent="0" eaLnBrk="1" hangingPunct="1">
              <a:buFontTx/>
              <a:buChar char="•"/>
            </a:pPr>
            <a:endParaRPr lang="en-US" altLang="en-US" smtClean="0">
              <a:latin typeface="Verdana" panose="020B0604030504040204" pitchFamily="34" charset="0"/>
            </a:endParaRPr>
          </a:p>
          <a:p>
            <a:pPr marL="0" indent="0" eaLnBrk="1" hangingPunct="1">
              <a:buFontTx/>
              <a:buChar char="•"/>
            </a:pPr>
            <a:endParaRPr lang="en-US" altLang="en-US" smtClean="0">
              <a:latin typeface="Verdana" panose="020B0604030504040204" pitchFamily="34" charset="0"/>
            </a:endParaRPr>
          </a:p>
        </p:txBody>
      </p:sp>
      <p:pic>
        <p:nvPicPr>
          <p:cNvPr id="27653" name="Picture 6" descr="reading er diagrams 13"/>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663825"/>
            <a:ext cx="4191000" cy="175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z="1600" smtClean="0"/>
              <a:t>Module 01: Multi-table Systems		Page C-19 Design: Version 10</a:t>
            </a:r>
          </a:p>
        </p:txBody>
      </p:sp>
      <p:sp>
        <p:nvSpPr>
          <p:cNvPr id="286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But aren’t all managers also employees?  And mightn’t they also report to a manager?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model won’t work, unless we add a manager of managers table, and then maybe another manager of managers of managers, and maybe another manager of managers of managers of managers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solution (trick) is to use a recursive relationship.</a:t>
            </a:r>
          </a:p>
        </p:txBody>
      </p:sp>
      <p:pic>
        <p:nvPicPr>
          <p:cNvPr id="28677" name="Picture 4" descr="reading er diagrams 13"/>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663825"/>
            <a:ext cx="4191000" cy="175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z="1600" smtClean="0"/>
              <a:t>Module 01: Multi-table Systems		Page C-20 Design: Version 10</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recursive relationship is used when a table has a relationship with itself.</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we might say that employees manage employees.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new column, mngr_id, serves as the foreign key reference to empl_id in this (same)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consider some sample data.  Bob and Harry work for Sally.  Sally reports to Fred.  Here’s what values would be stored in the empl_id and mngr_id columns for these employees.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r>
              <a:rPr lang="en-US" altLang="en-US" u="sng" smtClean="0">
                <a:latin typeface="Verdana" panose="020B0604030504040204" pitchFamily="34" charset="0"/>
              </a:rPr>
              <a:t>Row</a:t>
            </a:r>
            <a:r>
              <a:rPr lang="en-US" altLang="en-US" smtClean="0">
                <a:latin typeface="Verdana" panose="020B0604030504040204" pitchFamily="34" charset="0"/>
              </a:rPr>
              <a:t>	</a:t>
            </a:r>
            <a:r>
              <a:rPr lang="en-US" altLang="en-US" u="sng" smtClean="0">
                <a:latin typeface="Verdana" panose="020B0604030504040204" pitchFamily="34" charset="0"/>
              </a:rPr>
              <a:t>empl_id</a:t>
            </a:r>
            <a:r>
              <a:rPr lang="en-US" altLang="en-US" smtClean="0">
                <a:latin typeface="Verdana" panose="020B0604030504040204" pitchFamily="34" charset="0"/>
              </a:rPr>
              <a:t>	</a:t>
            </a:r>
            <a:r>
              <a:rPr lang="en-US" altLang="en-US" u="sng" smtClean="0">
                <a:latin typeface="Verdana" panose="020B0604030504040204" pitchFamily="34" charset="0"/>
              </a:rPr>
              <a:t>mngr_id</a:t>
            </a:r>
          </a:p>
          <a:p>
            <a:pPr marL="0" indent="0" eaLnBrk="1" hangingPunct="1"/>
            <a:r>
              <a:rPr lang="en-US" altLang="en-US" smtClean="0">
                <a:latin typeface="Verdana" panose="020B0604030504040204" pitchFamily="34" charset="0"/>
              </a:rPr>
              <a:t>	Bob:	Bob	Sally</a:t>
            </a:r>
          </a:p>
          <a:p>
            <a:pPr marL="0" indent="0" eaLnBrk="1" hangingPunct="1"/>
            <a:r>
              <a:rPr lang="en-US" altLang="en-US" smtClean="0">
                <a:latin typeface="Verdana" panose="020B0604030504040204" pitchFamily="34" charset="0"/>
              </a:rPr>
              <a:t>	Harry:	Harry	Sally</a:t>
            </a:r>
          </a:p>
          <a:p>
            <a:pPr marL="0" indent="0" eaLnBrk="1" hangingPunct="1"/>
            <a:r>
              <a:rPr lang="en-US" altLang="en-US" smtClean="0">
                <a:latin typeface="Verdana" panose="020B0604030504040204" pitchFamily="34" charset="0"/>
              </a:rPr>
              <a:t>	Sally:	Sally	Fred</a:t>
            </a:r>
          </a:p>
        </p:txBody>
      </p:sp>
      <p:pic>
        <p:nvPicPr>
          <p:cNvPr id="29701" name="Picture 9" descr="reading er diagrams 1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708150" y="2446338"/>
            <a:ext cx="1382713" cy="2193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01: Multi-table Systems		Page C-21 Design: Version 10</a:t>
            </a:r>
          </a:p>
        </p:txBody>
      </p:sp>
      <p:sp>
        <p:nvSpPr>
          <p:cNvPr id="30724"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Once again, I need to remind you that you don’t need to be able to do this design work.  You don’t need to be able to draw these diagrams.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As a SQL programmer, you’re only expected to be able to read these models.  And, you’ll generally be able to go back to the analyst if something is unclear.</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This diagramming notation that I’m using in these slides is pretty poor.  It does a very bad job of highlighting the relationships between tables.  To accommodate this poor capability, I suggested earlier that you could identify foreign-key to primary-key associations by looking for same named columns.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Truth is, that only works some of the time, and here’s an example where it doesn’t,  where it can’t, work.  </a:t>
            </a:r>
          </a:p>
          <a:p>
            <a:pPr marL="0" indent="0" eaLnBrk="1" hangingPunct="1">
              <a:lnSpc>
                <a:spcPct val="90000"/>
              </a:lnSpc>
            </a:pPr>
            <a:r>
              <a:rPr lang="en-US" altLang="en-US" smtClean="0">
                <a:latin typeface="Verdana" panose="020B0604030504040204" pitchFamily="34" charset="0"/>
              </a:rPr>
              <a:t>If you see a recursive relationship you’ll have to verify with the analyst which columns are used to define that relationship.</a:t>
            </a:r>
          </a:p>
          <a:p>
            <a:pPr marL="0" indent="0" eaLnBrk="1" hangingPunct="1">
              <a:lnSpc>
                <a:spcPct val="90000"/>
              </a:lnSpc>
            </a:pPr>
            <a:endParaRPr lang="en-US" altLang="en-US" smtClean="0">
              <a:latin typeface="Verdana" panose="020B0604030504040204" pitchFamily="34" charset="0"/>
            </a:endParaRPr>
          </a:p>
        </p:txBody>
      </p:sp>
      <p:pic>
        <p:nvPicPr>
          <p:cNvPr id="30725" name="Picture 4" descr="reading er diagrams 1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708150" y="2446338"/>
            <a:ext cx="1382713" cy="2193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1026"/>
          <p:cNvSpPr>
            <a:spLocks noGrp="1" noChangeArrowheads="1"/>
          </p:cNvSpPr>
          <p:nvPr>
            <p:ph type="title"/>
          </p:nvPr>
        </p:nvSpPr>
        <p:spPr/>
        <p:txBody>
          <a:bodyPr/>
          <a:lstStyle/>
          <a:p>
            <a:pPr algn="l" eaLnBrk="1" hangingPunct="1"/>
            <a:r>
              <a:rPr lang="en-US" altLang="en-US" sz="1600" smtClean="0"/>
              <a:t>Module 01: Multi-table Systems		Page B-1  Multiple Tables</a:t>
            </a:r>
          </a:p>
        </p:txBody>
      </p:sp>
      <p:sp>
        <p:nvSpPr>
          <p:cNvPr id="4100" name="Rectangle 1028"/>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Why are multiple-table databases the norm?</a:t>
            </a:r>
          </a:p>
          <a:p>
            <a:pPr marL="0" indent="0" eaLnBrk="1" hangingPunct="1"/>
            <a:r>
              <a:rPr lang="en-US" altLang="en-US" smtClean="0">
                <a:latin typeface="Verdana" panose="020B0604030504040204" pitchFamily="34" charset="0"/>
              </a:rPr>
              <a:t>On the face of it, a single table is ever so much easier to understand.  Why would we want to build a complicated multiple-table database structure?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the short story.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Universal Design Rule 1.  Simple is better.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single-table database devolves into a table that has everything, including the kitchen sink, thrown into it.  When that happens, we wind up with an unwieldy and complicated structure.  Think of it as being “too much to deal with”.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properly designed multiple-table database logically arranges the data elements into separate and distinct tables such that “there’s a place for everything and everything has its place”.</a:t>
            </a:r>
          </a:p>
        </p:txBody>
      </p:sp>
      <p:sp>
        <p:nvSpPr>
          <p:cNvPr id="4101" name="Rectangle 1031"/>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01: Multi-table Systems		Page T-1: Terminology</a:t>
            </a:r>
          </a:p>
        </p:txBody>
      </p:sp>
      <p:sp>
        <p:nvSpPr>
          <p:cNvPr id="317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Single-table database</a:t>
            </a:r>
          </a:p>
          <a:p>
            <a:pPr marL="0" indent="0" eaLnBrk="1" hangingPunct="1"/>
            <a:r>
              <a:rPr lang="en-US" altLang="en-US" smtClean="0">
                <a:latin typeface="Verdana" panose="020B0604030504040204" pitchFamily="34" charset="0"/>
              </a:rPr>
              <a:t>Multiple-table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Normalization</a:t>
            </a:r>
          </a:p>
          <a:p>
            <a:pPr marL="0" indent="0" eaLnBrk="1" hangingPunct="1"/>
            <a:r>
              <a:rPr lang="en-US" altLang="en-US" smtClean="0">
                <a:latin typeface="Verdana" panose="020B0604030504040204" pitchFamily="34" charset="0"/>
              </a:rPr>
              <a:t>Insert anomaly </a:t>
            </a:r>
          </a:p>
          <a:p>
            <a:pPr marL="0" indent="0" eaLnBrk="1" hangingPunct="1"/>
            <a:r>
              <a:rPr lang="en-US" altLang="en-US" smtClean="0">
                <a:latin typeface="Verdana" panose="020B0604030504040204" pitchFamily="34" charset="0"/>
              </a:rPr>
              <a:t>update anomaly </a:t>
            </a:r>
          </a:p>
          <a:p>
            <a:pPr marL="0" indent="0" eaLnBrk="1" hangingPunct="1"/>
            <a:r>
              <a:rPr lang="en-US" altLang="en-US" smtClean="0">
                <a:latin typeface="Verdana" panose="020B0604030504040204" pitchFamily="34" charset="0"/>
              </a:rPr>
              <a:t>delete anomaly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Systems development life cycle (SDLC)</a:t>
            </a:r>
          </a:p>
          <a:p>
            <a:pPr marL="0" indent="0" eaLnBrk="1" hangingPunct="1"/>
            <a:r>
              <a:rPr lang="en-US" altLang="en-US" smtClean="0">
                <a:latin typeface="Verdana" panose="020B0604030504040204" pitchFamily="34" charset="0"/>
              </a:rPr>
              <a:t>Analysis</a:t>
            </a:r>
          </a:p>
          <a:p>
            <a:pPr marL="0" indent="0" eaLnBrk="1" hangingPunct="1"/>
            <a:r>
              <a:rPr lang="en-US" altLang="en-US" smtClean="0">
                <a:latin typeface="Verdana" panose="020B0604030504040204" pitchFamily="34" charset="0"/>
              </a:rPr>
              <a:t>Design</a:t>
            </a:r>
          </a:p>
          <a:p>
            <a:pPr marL="0" indent="0" eaLnBrk="1" hangingPunct="1"/>
            <a:r>
              <a:rPr lang="en-US" altLang="en-US" smtClean="0">
                <a:latin typeface="Verdana" panose="020B0604030504040204" pitchFamily="34" charset="0"/>
              </a:rPr>
              <a:t>Implementation</a:t>
            </a:r>
          </a:p>
          <a:p>
            <a:pPr marL="0" indent="0" eaLnBrk="1" hangingPunct="1"/>
            <a:r>
              <a:rPr lang="en-US" altLang="en-US" smtClean="0">
                <a:latin typeface="Verdana" panose="020B0604030504040204" pitchFamily="34" charset="0"/>
              </a:rPr>
              <a:t>Support and maintenance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Unique identifier, primary key, PK</a:t>
            </a:r>
          </a:p>
          <a:p>
            <a:pPr marL="0" indent="0" eaLnBrk="1" hangingPunct="1"/>
            <a:r>
              <a:rPr lang="en-US" altLang="en-US" smtClean="0">
                <a:latin typeface="Verdana" panose="020B0604030504040204" pitchFamily="34" charset="0"/>
              </a:rPr>
              <a:t>Foreign key, FK, FK1, FK2</a:t>
            </a:r>
          </a:p>
          <a:p>
            <a:pPr marL="0" indent="0" eaLnBrk="1" hangingPunct="1"/>
            <a:r>
              <a:rPr lang="en-US" altLang="en-US" smtClean="0">
                <a:latin typeface="Verdana" panose="020B0604030504040204" pitchFamily="34" charset="0"/>
              </a:rPr>
              <a:t>Composite key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One-to-many relationship</a:t>
            </a:r>
          </a:p>
          <a:p>
            <a:pPr marL="0" indent="0" eaLnBrk="1" hangingPunct="1"/>
            <a:r>
              <a:rPr lang="en-US" altLang="en-US" smtClean="0">
                <a:latin typeface="Verdana" panose="020B0604030504040204" pitchFamily="34" charset="0"/>
              </a:rPr>
              <a:t>Many-to-many relationship</a:t>
            </a:r>
          </a:p>
          <a:p>
            <a:pPr marL="0" indent="0" eaLnBrk="1" hangingPunct="1"/>
            <a:r>
              <a:rPr lang="en-US" altLang="en-US" smtClean="0">
                <a:latin typeface="Verdana" panose="020B0604030504040204" pitchFamily="34" charset="0"/>
              </a:rPr>
              <a:t>Recursive relationships</a:t>
            </a:r>
          </a:p>
          <a:p>
            <a:pPr marL="0" indent="0" eaLnBrk="1" hangingPunct="1"/>
            <a:endParaRPr lang="en-US" altLang="en-US" smtClean="0">
              <a:latin typeface="Verdana" panose="020B0604030504040204" pitchFamily="34" charset="0"/>
            </a:endParaRPr>
          </a:p>
        </p:txBody>
      </p:sp>
      <p:sp>
        <p:nvSpPr>
          <p:cNvPr id="31749" name="Rectangle 4"/>
          <p:cNvSpPr>
            <a:spLocks noGrp="1" noChangeArrowheads="1"/>
          </p:cNvSpPr>
          <p:nvPr>
            <p:ph sz="half" idx="1"/>
          </p:nvPr>
        </p:nvSpPr>
        <p:spPr/>
        <p:txBody>
          <a:bodyPr/>
          <a:lstStyle/>
          <a:p>
            <a:pPr marL="0" indent="0" eaLnBrk="1" hangingPunct="1"/>
            <a:endParaRPr lang="en-US" altLang="en-US" sz="1200" smtClean="0"/>
          </a:p>
        </p:txBody>
      </p:sp>
      <p:pic>
        <p:nvPicPr>
          <p:cNvPr id="31750" name="Picture 5" descr="_kowsr1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648200"/>
            <a:ext cx="1819275"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01: Multi-table Systems		Page Z-1: End Notes</a:t>
            </a:r>
          </a:p>
        </p:txBody>
      </p:sp>
      <p:sp>
        <p:nvSpPr>
          <p:cNvPr id="32772" name="Rectangle 3"/>
          <p:cNvSpPr>
            <a:spLocks noGrp="1" noChangeArrowheads="1" noTextEdit="1"/>
          </p:cNvSpPr>
          <p:nvPr>
            <p:ph sz="half" idx="1"/>
          </p:nvPr>
        </p:nvSpPr>
        <p:spPr/>
      </p:sp>
      <p:sp>
        <p:nvSpPr>
          <p:cNvPr id="32773"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32774"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33796"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01: Multi-table Systems		Page B-2  Multiple Tables</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regard, a multiple-table database system is inherently simpler and more effective than a single-table database system.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 ‘properly’ designed multiple-table database system is effective, efficient, robust, and guaranteed to be free of certain update anomalies.</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Effective</a:t>
            </a:r>
            <a:r>
              <a:rPr lang="en-US" altLang="en-US" smtClean="0">
                <a:latin typeface="Verdana" panose="020B0604030504040204" pitchFamily="34" charset="0"/>
              </a:rPr>
              <a:t> – in the sense of being easy to use, data is where it belongs and the users ‘know’ where to go for that data.</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Efficient</a:t>
            </a:r>
            <a:r>
              <a:rPr lang="en-US" altLang="en-US" smtClean="0">
                <a:latin typeface="Verdana" panose="020B0604030504040204" pitchFamily="34" charset="0"/>
              </a:rPr>
              <a:t> – in the sense of well-performing.  Like-related data elements are ‘close’ to one another, and generally, data doesn’t have to be gathered from ‘all over the place’ to satisfy an inquiry or an update..</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Robust</a:t>
            </a:r>
            <a:r>
              <a:rPr lang="en-US" altLang="en-US" smtClean="0">
                <a:latin typeface="Verdana" panose="020B0604030504040204" pitchFamily="34" charset="0"/>
              </a:rPr>
              <a:t> – in the sense of being adaptable to change.  If new data requirements are identified the data model can be adapted to accommodate those needs.</a:t>
            </a:r>
          </a:p>
          <a:p>
            <a:pPr marL="0" indent="0" eaLnBrk="1" hangingPunct="1"/>
            <a:endParaRPr lang="en-US" altLang="en-US" smtClean="0">
              <a:latin typeface="Verdana" panose="020B0604030504040204" pitchFamily="34" charset="0"/>
            </a:endParaRPr>
          </a:p>
        </p:txBody>
      </p:sp>
      <p:sp>
        <p:nvSpPr>
          <p:cNvPr id="5125"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01: Multi-table Systems		Page B-3  Insert Anomalies</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well designed multiple-table database system has been rigorously vetted through a process known as normalization.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technique of data normalization is beyond the scope of this course, but you should understand the problems that are averted with a normalized database model.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Consider the data in the table on the left as representing all of the information in our Academic Information System.</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INSERT Anomaly</a:t>
            </a:r>
            <a:r>
              <a:rPr lang="en-US" altLang="en-US" smtClean="0">
                <a:latin typeface="Verdana" panose="020B0604030504040204" pitchFamily="34" charset="0"/>
              </a:rPr>
              <a:t> occurs when we can’t add information to the database, because we don’t have some other bit of information.  If we were to add a new major: Software Engineering SE, we couldn’t represent it in this model.  We can’t add the new SE information until we have students in that major who have completed some course work.</a:t>
            </a:r>
          </a:p>
        </p:txBody>
      </p:sp>
      <p:graphicFrame>
        <p:nvGraphicFramePr>
          <p:cNvPr id="6149" name="Object 5">
            <a:hlinkClick r:id="" action="ppaction://ole?verb=0"/>
          </p:cNvPr>
          <p:cNvGraphicFramePr>
            <a:graphicFrameLocks/>
          </p:cNvGraphicFramePr>
          <p:nvPr>
            <p:ph sz="half" idx="1"/>
          </p:nvPr>
        </p:nvGraphicFramePr>
        <p:xfrm>
          <a:off x="309563" y="2462213"/>
          <a:ext cx="4179887" cy="2162175"/>
        </p:xfrm>
        <a:graphic>
          <a:graphicData uri="http://schemas.openxmlformats.org/presentationml/2006/ole">
            <mc:AlternateContent xmlns:mc="http://schemas.openxmlformats.org/markup-compatibility/2006">
              <mc:Choice xmlns:v="urn:schemas-microsoft-com:vml" Requires="v">
                <p:oleObj spid="_x0000_s6150" name="Document" r:id="rId3" imgW="7796784" imgH="4026408" progId="Word.Document.8">
                  <p:embed/>
                </p:oleObj>
              </mc:Choice>
              <mc:Fallback>
                <p:oleObj name="Document" r:id="rId3" imgW="7796784" imgH="4026408" progId="Word.Document.8">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462213"/>
                        <a:ext cx="417988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01: Multi-table Systems		Page B-4  Delete Anomalies</a:t>
            </a:r>
          </a:p>
        </p:txBody>
      </p:sp>
      <p:sp>
        <p:nvSpPr>
          <p:cNvPr id="7172" name="Rectangle 3"/>
          <p:cNvSpPr>
            <a:spLocks noGrp="1" noChangeArrowheads="1"/>
          </p:cNvSpPr>
          <p:nvPr>
            <p:ph type="body" sz="half" idx="2"/>
          </p:nvPr>
        </p:nvSpPr>
        <p:spPr/>
        <p:txBody>
          <a:bodyPr/>
          <a:lstStyle/>
          <a:p>
            <a:pPr marL="0" indent="0" eaLnBrk="1" hangingPunct="1"/>
            <a:r>
              <a:rPr lang="en-US" altLang="en-US" b="1" i="1" smtClean="0">
                <a:latin typeface="Verdana" panose="020B0604030504040204" pitchFamily="34" charset="0"/>
              </a:rPr>
              <a:t>DELETE Anomaly</a:t>
            </a:r>
            <a:r>
              <a:rPr lang="en-US" altLang="en-US" smtClean="0">
                <a:latin typeface="Verdana" panose="020B0604030504040204" pitchFamily="34" charset="0"/>
              </a:rPr>
              <a:t> occurs when we can’t remove some information from the database, because we would lose some other bit of information.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Joe graduates (or drops out) we can’t remove his record, because we’d lose all of the information in our system about CS majors.  If Joe’s record goes, we’d never know we offered the CS Major.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UPDATE Anomaly</a:t>
            </a:r>
            <a:r>
              <a:rPr lang="en-US" altLang="en-US" smtClean="0">
                <a:latin typeface="Verdana" panose="020B0604030504040204" pitchFamily="34" charset="0"/>
              </a:rPr>
              <a:t> occurs when we have to process the same change repeatedly throughout the system.  The problem is that we might ‘miss one’.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Mary, the IDS major, decides to change her name to Merry.  We have to process that change in three different places in the database, with the prospect of missing an update, and introducing an error into the system.</a:t>
            </a:r>
          </a:p>
        </p:txBody>
      </p:sp>
      <p:graphicFrame>
        <p:nvGraphicFramePr>
          <p:cNvPr id="7173" name="Object 4">
            <a:hlinkClick r:id="" action="ppaction://ole?verb=0"/>
          </p:cNvPr>
          <p:cNvGraphicFramePr>
            <a:graphicFrameLocks/>
          </p:cNvGraphicFramePr>
          <p:nvPr>
            <p:ph sz="half" idx="1"/>
          </p:nvPr>
        </p:nvGraphicFramePr>
        <p:xfrm>
          <a:off x="309563" y="2462213"/>
          <a:ext cx="4179887" cy="2162175"/>
        </p:xfrm>
        <a:graphic>
          <a:graphicData uri="http://schemas.openxmlformats.org/presentationml/2006/ole">
            <mc:AlternateContent xmlns:mc="http://schemas.openxmlformats.org/markup-compatibility/2006">
              <mc:Choice xmlns:v="urn:schemas-microsoft-com:vml" Requires="v">
                <p:oleObj spid="_x0000_s7174" name="Document" r:id="rId3" imgW="7796784" imgH="4026408" progId="Word.Document.8">
                  <p:embed/>
                </p:oleObj>
              </mc:Choice>
              <mc:Fallback>
                <p:oleObj name="Document" r:id="rId3" imgW="7796784" imgH="4026408"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462213"/>
                        <a:ext cx="417988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01: Multi-table Systems		Page B-5 Averting Anomalies</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process of normalization generally refines a database design by adding/identifying new chunks of information that should stand on their own, in their own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Normalization is a ‘big deal’ in database design, but that’s all we’re going to say about it in this class.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graphicFrame>
        <p:nvGraphicFramePr>
          <p:cNvPr id="8197" name="Object 4">
            <a:hlinkClick r:id="" action="ppaction://ole?verb=0"/>
          </p:cNvPr>
          <p:cNvGraphicFramePr>
            <a:graphicFrameLocks/>
          </p:cNvGraphicFramePr>
          <p:nvPr>
            <p:ph sz="half" idx="1"/>
          </p:nvPr>
        </p:nvGraphicFramePr>
        <p:xfrm>
          <a:off x="309563" y="2462213"/>
          <a:ext cx="4179887" cy="2162175"/>
        </p:xfrm>
        <a:graphic>
          <a:graphicData uri="http://schemas.openxmlformats.org/presentationml/2006/ole">
            <mc:AlternateContent xmlns:mc="http://schemas.openxmlformats.org/markup-compatibility/2006">
              <mc:Choice xmlns:v="urn:schemas-microsoft-com:vml" Requires="v">
                <p:oleObj spid="_x0000_s8198" name="Document" r:id="rId3" imgW="7796784" imgH="4026408" progId="Word.Document.8">
                  <p:embed/>
                </p:oleObj>
              </mc:Choice>
              <mc:Fallback>
                <p:oleObj name="Document" r:id="rId3" imgW="7796784" imgH="4026408"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462213"/>
                        <a:ext cx="417988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01: Multi-table Systems		Page C-1 Database Design</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Database design is another ‘big deal’, so big in fact, that you could devote an entire semester (or two) to its study.  This topic is also outside the scope of this class, but I need to introduce some other concepts that are best introduced from the context of design, so we’ll continue our slight digression.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every design effort, the analyst works thru some form of a systems development life cycle. In the generic SDLC the primary stages of activity include: analysis, design, implementation and support.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9221" name="Rectangle 9"/>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01: Multi-table Systems		Page C-2 SDLC</a:t>
            </a:r>
          </a:p>
        </p:txBody>
      </p:sp>
      <p:sp>
        <p:nvSpPr>
          <p:cNvPr id="10244" name="Rectangle 3"/>
          <p:cNvSpPr>
            <a:spLocks noGrp="1" noChangeArrowheads="1"/>
          </p:cNvSpPr>
          <p:nvPr>
            <p:ph type="body" sz="half" idx="2"/>
          </p:nvPr>
        </p:nvSpPr>
        <p:spPr/>
        <p:txBody>
          <a:bodyPr/>
          <a:lstStyle/>
          <a:p>
            <a:pPr marL="0" indent="0" eaLnBrk="1" hangingPunct="1"/>
            <a:r>
              <a:rPr lang="en-US" altLang="en-US" b="1" i="1" smtClean="0">
                <a:latin typeface="Verdana" panose="020B0604030504040204" pitchFamily="34" charset="0"/>
              </a:rPr>
              <a:t>Analysis</a:t>
            </a:r>
            <a:r>
              <a:rPr lang="en-US" altLang="en-US" smtClean="0">
                <a:latin typeface="Verdana" panose="020B0604030504040204" pitchFamily="34" charset="0"/>
              </a:rPr>
              <a:t> is the process of studying the current IT system to understand how it works and to identify the user’s needs.</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Design</a:t>
            </a:r>
            <a:r>
              <a:rPr lang="en-US" altLang="en-US" smtClean="0">
                <a:latin typeface="Verdana" panose="020B0604030504040204" pitchFamily="34" charset="0"/>
              </a:rPr>
              <a:t> is the process of developing system specifications (blueprints) for the new system, based on the information that was discovered during analysis.</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Implementation</a:t>
            </a:r>
            <a:r>
              <a:rPr lang="en-US" altLang="en-US" smtClean="0">
                <a:latin typeface="Verdana" panose="020B0604030504040204" pitchFamily="34" charset="0"/>
              </a:rPr>
              <a:t> is that part of the SDLC where the system is built and made operational.</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Support</a:t>
            </a:r>
            <a:r>
              <a:rPr lang="en-US" altLang="en-US" smtClean="0">
                <a:latin typeface="Verdana" panose="020B0604030504040204" pitchFamily="34" charset="0"/>
              </a:rPr>
              <a:t> is that part of the SDLC where ongoing support of the IT system is provided.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accompanying graphic is taken from one of the textbooks that we use in our Intro course: </a:t>
            </a:r>
            <a:r>
              <a:rPr lang="en-US" altLang="en-US" u="sng" smtClean="0">
                <a:latin typeface="Verdana" panose="020B0604030504040204" pitchFamily="34" charset="0"/>
              </a:rPr>
              <a:t>Discovering Computers</a:t>
            </a:r>
            <a:r>
              <a:rPr lang="en-US" altLang="en-US" smtClean="0">
                <a:latin typeface="Verdana" panose="020B0604030504040204" pitchFamily="34" charset="0"/>
              </a:rPr>
              <a:t>, by Shelly and Cashman.  The SDLC that they espouse contains five stages.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0245" name="Picture 5" descr="DC11-0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251075"/>
            <a:ext cx="4191000" cy="3463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8602</TotalTime>
  <Words>3009</Words>
  <Application>Microsoft Office PowerPoint</Application>
  <PresentationFormat>On-screen Show (4:3)</PresentationFormat>
  <Paragraphs>348</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Times New Roman</vt:lpstr>
      <vt:lpstr>Arial</vt:lpstr>
      <vt:lpstr>Verdana</vt:lpstr>
      <vt:lpstr>Albertus</vt:lpstr>
      <vt:lpstr>Wingdings</vt:lpstr>
      <vt:lpstr>Default Design</vt:lpstr>
      <vt:lpstr>Microsoft Word Document</vt:lpstr>
      <vt:lpstr>SQL Programming</vt:lpstr>
      <vt:lpstr>Module 01: Multi-table Systems  Page A-1: Intro</vt:lpstr>
      <vt:lpstr>Module 01: Multi-table Systems  Page B-1  Multiple Tables</vt:lpstr>
      <vt:lpstr>Module 01: Multi-table Systems  Page B-2  Multiple Tables</vt:lpstr>
      <vt:lpstr>Module 01: Multi-table Systems  Page B-3  Insert Anomalies</vt:lpstr>
      <vt:lpstr>Module 01: Multi-table Systems  Page B-4  Delete Anomalies</vt:lpstr>
      <vt:lpstr>Module 01: Multi-table Systems  Page B-5 Averting Anomalies</vt:lpstr>
      <vt:lpstr>Module 01: Multi-table Systems  Page C-1 Database Design</vt:lpstr>
      <vt:lpstr>Module 01: Multi-table Systems  Page C-2 SDLC</vt:lpstr>
      <vt:lpstr>Module 01: Multi-table Systems  Page C-3 SDLC</vt:lpstr>
      <vt:lpstr>Module 01: Multi-table Systems  Page C-4 Design: Version 1</vt:lpstr>
      <vt:lpstr>Module 01: Multi-table Systems  Page C-5 Design: Version 2</vt:lpstr>
      <vt:lpstr>Module 01: Multi-table Systems  Page C-6 Design: Version 3</vt:lpstr>
      <vt:lpstr>Module 01: Multi-table Systems  Page C-7 Primary Key</vt:lpstr>
      <vt:lpstr>Module 01: Multi-table Systems  Page C-8 Design: Version 4</vt:lpstr>
      <vt:lpstr>Module 01: Multi-table Systems  Page C-9 Design: Version 5</vt:lpstr>
      <vt:lpstr>Module 01: Multi-table Systems  Page C-10 Design: Version 6</vt:lpstr>
      <vt:lpstr>Module 01: Multi-table Systems  Page C-11 Design: Version 6</vt:lpstr>
      <vt:lpstr>Module 01: Multi-table Systems  Page C-12 Design: Version 7</vt:lpstr>
      <vt:lpstr>Module 01: Multi-table Systems  Page C-13 Design: Version 7</vt:lpstr>
      <vt:lpstr>Module 01: Multi-table Systems  Page C-14 Design: Version 7</vt:lpstr>
      <vt:lpstr>Module 01: Multi-table Systems  Page C-15 Design: Version 8</vt:lpstr>
      <vt:lpstr>Module 01: Multi-table Systems  Page C-16 Design: Version 8</vt:lpstr>
      <vt:lpstr>Module 01: Multi-table Systems  Page C-17 Design: Mid-summary</vt:lpstr>
      <vt:lpstr>Module 01: Multi-table Systems  Page C-17 Design: Mid-summary</vt:lpstr>
      <vt:lpstr>Module 01: Multi-table Systems  Page C-18 Design: Version 9</vt:lpstr>
      <vt:lpstr>Module 01: Multi-table Systems  Page C-19 Design: Version 10</vt:lpstr>
      <vt:lpstr>Module 01: Multi-table Systems  Page C-20 Design: Version 10</vt:lpstr>
      <vt:lpstr>Module 01: Multi-table Systems  Page C-21 Design: Version 10</vt:lpstr>
      <vt:lpstr>Module 01: Multi-table Systems  Page T-1: Terminology</vt:lpstr>
      <vt:lpstr>Module 01: Multi-table Systems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91</cp:revision>
  <dcterms:created xsi:type="dcterms:W3CDTF">2003-08-19T14:48:46Z</dcterms:created>
  <dcterms:modified xsi:type="dcterms:W3CDTF">2018-02-24T21:41:17Z</dcterms:modified>
</cp:coreProperties>
</file>